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9"/>
  </p:notesMasterIdLst>
  <p:handoutMasterIdLst>
    <p:handoutMasterId r:id="rId20"/>
  </p:handoutMasterIdLst>
  <p:sldIdLst>
    <p:sldId id="263" r:id="rId2"/>
    <p:sldId id="262" r:id="rId3"/>
    <p:sldId id="259" r:id="rId4"/>
    <p:sldId id="258" r:id="rId5"/>
    <p:sldId id="282" r:id="rId6"/>
    <p:sldId id="265" r:id="rId7"/>
    <p:sldId id="267" r:id="rId8"/>
    <p:sldId id="269" r:id="rId9"/>
    <p:sldId id="268" r:id="rId10"/>
    <p:sldId id="271" r:id="rId11"/>
    <p:sldId id="270" r:id="rId12"/>
    <p:sldId id="272" r:id="rId13"/>
    <p:sldId id="273" r:id="rId14"/>
    <p:sldId id="275" r:id="rId15"/>
    <p:sldId id="276" r:id="rId16"/>
    <p:sldId id="283" r:id="rId17"/>
    <p:sldId id="274" r:id="rId18"/>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p15:clr>
            <a:srgbClr val="A4A3A4"/>
          </p15:clr>
        </p15:guide>
        <p15:guide id="2" pos="2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showGuides="1">
      <p:cViewPr varScale="1">
        <p:scale>
          <a:sx n="99" d="100"/>
          <a:sy n="99" d="100"/>
        </p:scale>
        <p:origin x="888" y="45"/>
      </p:cViewPr>
      <p:guideLst>
        <p:guide orient="horz" pos="4080"/>
        <p:guide pos="2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15/11/2017</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37614666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15/11/2017</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372986031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r>
              <a:rPr lang="fr-FR" noProof="0"/>
              <a:t>E Anderssen</a:t>
            </a:r>
            <a:endParaRPr lang="en-GB" noProof="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6356350"/>
            <a:ext cx="6627000" cy="360000"/>
          </a:xfrm>
        </p:spPr>
        <p:txBody>
          <a:bodyPr/>
          <a:lstStyle/>
          <a:p>
            <a:r>
              <a:rPr lang="fr-FR" noProof="0"/>
              <a:t>E Anderssen</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6356350"/>
            <a:ext cx="6627000" cy="360000"/>
          </a:xfrm>
        </p:spPr>
        <p:txBody>
          <a:bodyPr/>
          <a:lstStyle/>
          <a:p>
            <a:r>
              <a:rPr lang="fr-FR" noProof="0"/>
              <a:t>E Anderssen</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6356350"/>
            <a:ext cx="6627000" cy="360000"/>
          </a:xfrm>
        </p:spPr>
        <p:txBody>
          <a:bodyPr/>
          <a:lstStyle/>
          <a:p>
            <a:r>
              <a:rPr lang="fr-FR" noProof="0"/>
              <a:t>E Anderssen</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fr-FR" noProof="0"/>
              <a:t>E Anderssen</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fr-FR" noProof="0"/>
              <a:t>E Anderssen</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6356350"/>
            <a:ext cx="6440400" cy="360000"/>
          </a:xfrm>
        </p:spPr>
        <p:txBody>
          <a:bodyPr/>
          <a:lstStyle/>
          <a:p>
            <a:r>
              <a:rPr lang="fr-FR" noProof="0"/>
              <a:t>E Anderssen</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fr-FR" noProof="0"/>
              <a:t>E Anderssen</a:t>
            </a:r>
            <a:endParaRPr lang="en-GB" noProof="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en-GB" dirty="0"/>
              <a:t>Structural Design Criteria Discussion</a:t>
            </a:r>
          </a:p>
        </p:txBody>
      </p:sp>
      <p:sp>
        <p:nvSpPr>
          <p:cNvPr id="3" name="Sous-titre 2"/>
          <p:cNvSpPr>
            <a:spLocks noGrp="1"/>
          </p:cNvSpPr>
          <p:nvPr>
            <p:ph type="subTitle" idx="1"/>
          </p:nvPr>
        </p:nvSpPr>
        <p:spPr/>
        <p:txBody>
          <a:bodyPr/>
          <a:lstStyle/>
          <a:p>
            <a:r>
              <a:rPr lang="en-GB" dirty="0"/>
              <a:t>E Anderssen, LBNL</a:t>
            </a:r>
          </a:p>
          <a:p>
            <a:r>
              <a:rPr lang="en-GB" dirty="0"/>
              <a:t>FNAL, BNL, LBNL</a:t>
            </a:r>
          </a:p>
        </p:txBody>
      </p:sp>
      <p:sp>
        <p:nvSpPr>
          <p:cNvPr id="4" name="Espace réservé du texte 3"/>
          <p:cNvSpPr>
            <a:spLocks noGrp="1"/>
          </p:cNvSpPr>
          <p:nvPr>
            <p:ph type="body" sz="quarter" idx="14"/>
          </p:nvPr>
        </p:nvSpPr>
        <p:spPr/>
        <p:txBody>
          <a:bodyPr/>
          <a:lstStyle/>
          <a:p>
            <a:r>
              <a:rPr lang="en-GB" dirty="0"/>
              <a:t>Design criteria meeting 2017-10-28</a:t>
            </a:r>
          </a:p>
        </p:txBody>
      </p:sp>
      <p:pic>
        <p:nvPicPr>
          <p:cNvPr id="7" name="Image 6" descr="Logo-APO-LARP.png"/>
          <p:cNvPicPr>
            <a:picLocks noChangeAspect="1"/>
          </p:cNvPicPr>
          <p:nvPr/>
        </p:nvPicPr>
        <p:blipFill>
          <a:blip r:embed="rId2"/>
          <a:stretch>
            <a:fillRect/>
          </a:stretch>
        </p:blipFill>
        <p:spPr>
          <a:xfrm>
            <a:off x="381083" y="5903926"/>
            <a:ext cx="624861" cy="74373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Graded Approach can start simple</a:t>
            </a:r>
          </a:p>
        </p:txBody>
      </p:sp>
      <p:sp>
        <p:nvSpPr>
          <p:cNvPr id="6" name="Content Placeholder 5"/>
          <p:cNvSpPr>
            <a:spLocks noGrp="1"/>
          </p:cNvSpPr>
          <p:nvPr>
            <p:ph idx="1"/>
          </p:nvPr>
        </p:nvSpPr>
        <p:spPr>
          <a:xfrm>
            <a:off x="612000" y="1219200"/>
            <a:ext cx="7920000" cy="4906963"/>
          </a:xfrm>
        </p:spPr>
        <p:txBody>
          <a:bodyPr>
            <a:normAutofit fontScale="77500" lnSpcReduction="20000"/>
          </a:bodyPr>
          <a:lstStyle/>
          <a:p>
            <a:r>
              <a:rPr lang="en-US" dirty="0"/>
              <a:t>Options 1 can be as simple as </a:t>
            </a:r>
            <a:r>
              <a:rPr lang="en-US" dirty="0" err="1"/>
              <a:t>FoS</a:t>
            </a:r>
            <a:r>
              <a:rPr lang="en-US" dirty="0"/>
              <a:t> &gt; 4 Done</a:t>
            </a:r>
          </a:p>
          <a:p>
            <a:r>
              <a:rPr lang="en-US" dirty="0"/>
              <a:t>Move to option 2 if simple change can’t meet criteria specified in option 1</a:t>
            </a:r>
          </a:p>
          <a:p>
            <a:r>
              <a:rPr lang="en-US" dirty="0"/>
              <a:t>Move to next level if say </a:t>
            </a:r>
            <a:r>
              <a:rPr lang="en-US" dirty="0" err="1"/>
              <a:t>FoS</a:t>
            </a:r>
            <a:r>
              <a:rPr lang="en-US" dirty="0"/>
              <a:t> &lt; 2, require more analysis, maybe </a:t>
            </a:r>
            <a:r>
              <a:rPr lang="en-US" dirty="0" err="1"/>
              <a:t>relavent</a:t>
            </a:r>
            <a:r>
              <a:rPr lang="en-US" dirty="0"/>
              <a:t> material test data, </a:t>
            </a:r>
            <a:r>
              <a:rPr lang="en-US" dirty="0" err="1"/>
              <a:t>etc</a:t>
            </a:r>
            <a:endParaRPr lang="en-US" dirty="0"/>
          </a:p>
          <a:p>
            <a:r>
              <a:rPr lang="en-US" dirty="0"/>
              <a:t>LEFM is just one of the later levels</a:t>
            </a:r>
          </a:p>
          <a:p>
            <a:pPr lvl="1"/>
            <a:r>
              <a:rPr lang="en-US" dirty="0"/>
              <a:t>It should be stated that some auxiliary checks should be defined e.g. if X material property is lower than some threshold, Level X analysis is required (skipping lower levels)</a:t>
            </a:r>
          </a:p>
          <a:p>
            <a:pPr lvl="1"/>
            <a:r>
              <a:rPr lang="en-US" dirty="0"/>
              <a:t>Ratio of Yield to Ultimate, ductility below some threshold, K</a:t>
            </a:r>
            <a:r>
              <a:rPr lang="en-US" baseline="-25000" dirty="0"/>
              <a:t>Ic</a:t>
            </a:r>
            <a:r>
              <a:rPr lang="en-US" dirty="0"/>
              <a:t> etc.</a:t>
            </a:r>
          </a:p>
          <a:p>
            <a:r>
              <a:rPr lang="en-US" dirty="0"/>
              <a:t>This is why some replication of the various standards is useful in a design criteria document so that its distilled and more accessible to engineers on the project(s)</a:t>
            </a:r>
          </a:p>
          <a:p>
            <a:r>
              <a:rPr lang="en-US" dirty="0"/>
              <a:t>None of the divisions of the standards is less than 700pages long, and </a:t>
            </a:r>
            <a:r>
              <a:rPr lang="en-US" u="sng" dirty="0"/>
              <a:t>not always easy to access</a:t>
            </a:r>
            <a:r>
              <a:rPr lang="en-US" dirty="0"/>
              <a:t>.</a:t>
            </a:r>
          </a:p>
          <a:p>
            <a:pPr lvl="1"/>
            <a:r>
              <a:rPr lang="en-US" dirty="0"/>
              <a:t>Either excerpt or point directly at relevant section of accessible documents…</a:t>
            </a:r>
          </a:p>
        </p:txBody>
      </p:sp>
      <p:sp>
        <p:nvSpPr>
          <p:cNvPr id="3" name="Footer Placeholder 2"/>
          <p:cNvSpPr>
            <a:spLocks noGrp="1"/>
          </p:cNvSpPr>
          <p:nvPr>
            <p:ph type="ftr" sz="quarter" idx="11"/>
          </p:nvPr>
        </p:nvSpPr>
        <p:spPr/>
        <p:txBody>
          <a:bodyPr/>
          <a:lstStyle/>
          <a:p>
            <a:r>
              <a:rPr lang="fr-FR" noProof="0"/>
              <a:t>E Anderssen</a:t>
            </a:r>
            <a:endParaRPr lang="en-GB" noProof="0"/>
          </a:p>
        </p:txBody>
      </p:sp>
      <p:sp>
        <p:nvSpPr>
          <p:cNvPr id="4" name="Slide Number Placeholder 3"/>
          <p:cNvSpPr>
            <a:spLocks noGrp="1"/>
          </p:cNvSpPr>
          <p:nvPr>
            <p:ph type="sldNum" sz="quarter" idx="12"/>
          </p:nvPr>
        </p:nvSpPr>
        <p:spPr/>
        <p:txBody>
          <a:bodyPr/>
          <a:lstStyle/>
          <a:p>
            <a:fld id="{BFDCA1C4-9514-7B4F-976F-D92F7E296653}" type="slidenum">
              <a:rPr lang="fr-FR" smtClean="0"/>
              <a:pPr/>
              <a:t>10</a:t>
            </a:fld>
            <a:endParaRPr lang="fr-FR"/>
          </a:p>
        </p:txBody>
      </p:sp>
    </p:spTree>
    <p:extLst>
      <p:ext uri="{BB962C8B-B14F-4D97-AF65-F5344CB8AC3E}">
        <p14:creationId xmlns:p14="http://schemas.microsoft.com/office/powerpoint/2010/main" val="40694443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Flow Chart for flawed structure assessment</a:t>
            </a:r>
          </a:p>
        </p:txBody>
      </p:sp>
      <p:sp>
        <p:nvSpPr>
          <p:cNvPr id="17" name="Text Placeholder 16"/>
          <p:cNvSpPr>
            <a:spLocks noGrp="1"/>
          </p:cNvSpPr>
          <p:nvPr>
            <p:ph type="body" sz="quarter" idx="3"/>
          </p:nvPr>
        </p:nvSpPr>
        <p:spPr>
          <a:xfrm>
            <a:off x="4548213" y="966781"/>
            <a:ext cx="4041775" cy="994135"/>
          </a:xfrm>
        </p:spPr>
        <p:txBody>
          <a:bodyPr>
            <a:normAutofit fontScale="92500" lnSpcReduction="20000"/>
          </a:bodyPr>
          <a:lstStyle/>
          <a:p>
            <a:r>
              <a:rPr lang="en-US" dirty="0"/>
              <a:t>All Options have the same Flow Chart, become more complicated for higher levels</a:t>
            </a:r>
          </a:p>
          <a:p>
            <a:r>
              <a:rPr lang="en-US" dirty="0"/>
              <a:t>‘Options’ defined from FFS-1</a:t>
            </a:r>
          </a:p>
          <a:p>
            <a:endParaRPr lang="en-US" dirty="0"/>
          </a:p>
        </p:txBody>
      </p:sp>
      <p:sp>
        <p:nvSpPr>
          <p:cNvPr id="18" name="Content Placeholder 17"/>
          <p:cNvSpPr>
            <a:spLocks noGrp="1"/>
          </p:cNvSpPr>
          <p:nvPr>
            <p:ph sz="quarter" idx="4"/>
          </p:nvPr>
        </p:nvSpPr>
        <p:spPr>
          <a:xfrm>
            <a:off x="4645025" y="2057400"/>
            <a:ext cx="4319463" cy="3951288"/>
          </a:xfrm>
        </p:spPr>
        <p:txBody>
          <a:bodyPr>
            <a:normAutofit fontScale="85000" lnSpcReduction="10000"/>
          </a:bodyPr>
          <a:lstStyle/>
          <a:p>
            <a:r>
              <a:rPr lang="en-US" dirty="0"/>
              <a:t>The LEFM calculation is aimed at assessing a load point on a Failure Assessment Diagram (FAD)</a:t>
            </a:r>
          </a:p>
          <a:p>
            <a:r>
              <a:rPr lang="en-US" dirty="0"/>
              <a:t>The Option 1 FAD depends on only K</a:t>
            </a:r>
            <a:r>
              <a:rPr lang="en-US" baseline="-25000" dirty="0"/>
              <a:t>Ic</a:t>
            </a:r>
            <a:r>
              <a:rPr lang="en-US" dirty="0"/>
              <a:t> and Yield (at temp)</a:t>
            </a:r>
          </a:p>
          <a:p>
            <a:r>
              <a:rPr lang="en-US" dirty="0"/>
              <a:t>Option 2 FAD requires also plastic flow data--full stress-strain data at relevant temps (</a:t>
            </a:r>
            <a:r>
              <a:rPr lang="en-US" u="sng" dirty="0"/>
              <a:t>try to avoid</a:t>
            </a:r>
            <a:r>
              <a:rPr lang="en-US" dirty="0"/>
              <a:t>)</a:t>
            </a:r>
          </a:p>
          <a:p>
            <a:r>
              <a:rPr lang="en-US" dirty="0"/>
              <a:t>Option 3 FAD is based fully on experimentally failed samples of relevant temp, geometry and residual stress (</a:t>
            </a:r>
            <a:r>
              <a:rPr lang="en-US" u="sng" dirty="0"/>
              <a:t>we shall avoid</a:t>
            </a:r>
            <a:r>
              <a:rPr lang="en-US" dirty="0"/>
              <a:t>)</a:t>
            </a:r>
          </a:p>
        </p:txBody>
      </p:sp>
      <p:sp>
        <p:nvSpPr>
          <p:cNvPr id="3" name="Footer Placeholder 2"/>
          <p:cNvSpPr>
            <a:spLocks noGrp="1"/>
          </p:cNvSpPr>
          <p:nvPr>
            <p:ph type="ftr" sz="quarter" idx="11"/>
          </p:nvPr>
        </p:nvSpPr>
        <p:spPr/>
        <p:txBody>
          <a:bodyPr/>
          <a:lstStyle/>
          <a:p>
            <a:r>
              <a:rPr lang="fr-FR" noProof="0" dirty="0"/>
              <a:t>E Anderssen</a:t>
            </a:r>
            <a:endParaRPr lang="en-GB" noProof="0"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11</a:t>
            </a:fld>
            <a:endParaRPr lang="fr-FR"/>
          </a:p>
        </p:txBody>
      </p:sp>
      <p:grpSp>
        <p:nvGrpSpPr>
          <p:cNvPr id="10" name="Group 9"/>
          <p:cNvGrpSpPr/>
          <p:nvPr/>
        </p:nvGrpSpPr>
        <p:grpSpPr>
          <a:xfrm>
            <a:off x="395536" y="692696"/>
            <a:ext cx="3876833" cy="5585016"/>
            <a:chOff x="4788024" y="919906"/>
            <a:chExt cx="3876833" cy="5585016"/>
          </a:xfrm>
        </p:grpSpPr>
        <p:pic>
          <p:nvPicPr>
            <p:cNvPr id="5" name="Picture 4"/>
            <p:cNvPicPr>
              <a:picLocks noChangeAspect="1"/>
            </p:cNvPicPr>
            <p:nvPr/>
          </p:nvPicPr>
          <p:blipFill>
            <a:blip r:embed="rId2"/>
            <a:stretch>
              <a:fillRect/>
            </a:stretch>
          </p:blipFill>
          <p:spPr>
            <a:xfrm>
              <a:off x="4788024" y="919906"/>
              <a:ext cx="3876833" cy="5585016"/>
            </a:xfrm>
            <a:prstGeom prst="rect">
              <a:avLst/>
            </a:prstGeom>
          </p:spPr>
        </p:pic>
        <p:sp>
          <p:nvSpPr>
            <p:cNvPr id="6" name="TextBox 5"/>
            <p:cNvSpPr txBox="1"/>
            <p:nvPr/>
          </p:nvSpPr>
          <p:spPr>
            <a:xfrm>
              <a:off x="4819801" y="1484784"/>
              <a:ext cx="1236236" cy="646331"/>
            </a:xfrm>
            <a:prstGeom prst="rect">
              <a:avLst/>
            </a:prstGeom>
            <a:noFill/>
          </p:spPr>
          <p:txBody>
            <a:bodyPr wrap="none" rtlCol="0">
              <a:spAutoFit/>
            </a:bodyPr>
            <a:lstStyle/>
            <a:p>
              <a:r>
                <a:rPr lang="en-US" dirty="0">
                  <a:solidFill>
                    <a:srgbClr val="FF0000"/>
                  </a:solidFill>
                </a:rPr>
                <a:t>Material</a:t>
              </a:r>
            </a:p>
            <a:p>
              <a:r>
                <a:rPr lang="en-US" dirty="0">
                  <a:solidFill>
                    <a:srgbClr val="FF0000"/>
                  </a:solidFill>
                </a:rPr>
                <a:t>Properties</a:t>
              </a:r>
            </a:p>
          </p:txBody>
        </p:sp>
        <p:sp>
          <p:nvSpPr>
            <p:cNvPr id="7" name="TextBox 6"/>
            <p:cNvSpPr txBox="1"/>
            <p:nvPr/>
          </p:nvSpPr>
          <p:spPr>
            <a:xfrm>
              <a:off x="7092280" y="1300118"/>
              <a:ext cx="1364541" cy="369332"/>
            </a:xfrm>
            <a:prstGeom prst="rect">
              <a:avLst/>
            </a:prstGeom>
            <a:noFill/>
          </p:spPr>
          <p:txBody>
            <a:bodyPr wrap="none" rtlCol="0">
              <a:spAutoFit/>
            </a:bodyPr>
            <a:lstStyle/>
            <a:p>
              <a:r>
                <a:rPr lang="en-US" dirty="0">
                  <a:solidFill>
                    <a:srgbClr val="FF0000"/>
                  </a:solidFill>
                </a:rPr>
                <a:t>FEA results</a:t>
              </a:r>
            </a:p>
          </p:txBody>
        </p:sp>
        <p:sp>
          <p:nvSpPr>
            <p:cNvPr id="8" name="TextBox 7"/>
            <p:cNvSpPr txBox="1"/>
            <p:nvPr/>
          </p:nvSpPr>
          <p:spPr>
            <a:xfrm>
              <a:off x="4848542" y="3597401"/>
              <a:ext cx="1326004" cy="646331"/>
            </a:xfrm>
            <a:prstGeom prst="rect">
              <a:avLst/>
            </a:prstGeom>
            <a:noFill/>
          </p:spPr>
          <p:txBody>
            <a:bodyPr wrap="none" rtlCol="0">
              <a:spAutoFit/>
            </a:bodyPr>
            <a:lstStyle/>
            <a:p>
              <a:r>
                <a:rPr lang="en-US" dirty="0">
                  <a:solidFill>
                    <a:srgbClr val="FF0000"/>
                  </a:solidFill>
                </a:rPr>
                <a:t>LEFM</a:t>
              </a:r>
            </a:p>
            <a:p>
              <a:r>
                <a:rPr lang="en-US" dirty="0">
                  <a:solidFill>
                    <a:srgbClr val="FF0000"/>
                  </a:solidFill>
                </a:rPr>
                <a:t>Calculation</a:t>
              </a:r>
            </a:p>
          </p:txBody>
        </p:sp>
        <p:sp>
          <p:nvSpPr>
            <p:cNvPr id="9" name="TextBox 8"/>
            <p:cNvSpPr txBox="1"/>
            <p:nvPr/>
          </p:nvSpPr>
          <p:spPr>
            <a:xfrm>
              <a:off x="6154404" y="5792399"/>
              <a:ext cx="877163" cy="369332"/>
            </a:xfrm>
            <a:prstGeom prst="rect">
              <a:avLst/>
            </a:prstGeom>
            <a:noFill/>
          </p:spPr>
          <p:txBody>
            <a:bodyPr wrap="none" rtlCol="0">
              <a:spAutoFit/>
            </a:bodyPr>
            <a:lstStyle/>
            <a:p>
              <a:r>
                <a:rPr lang="en-US" dirty="0">
                  <a:solidFill>
                    <a:srgbClr val="FF0000"/>
                  </a:solidFill>
                </a:rPr>
                <a:t>Report</a:t>
              </a:r>
            </a:p>
          </p:txBody>
        </p:sp>
      </p:grpSp>
      <p:sp>
        <p:nvSpPr>
          <p:cNvPr id="11" name="Down Arrow 10"/>
          <p:cNvSpPr/>
          <p:nvPr/>
        </p:nvSpPr>
        <p:spPr>
          <a:xfrm rot="10800000">
            <a:off x="2915816" y="3140968"/>
            <a:ext cx="576064" cy="180020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TextBox 11"/>
          <p:cNvSpPr txBox="1"/>
          <p:nvPr/>
        </p:nvSpPr>
        <p:spPr>
          <a:xfrm rot="16200000">
            <a:off x="2707557" y="3856402"/>
            <a:ext cx="992579" cy="369332"/>
          </a:xfrm>
          <a:prstGeom prst="rect">
            <a:avLst/>
          </a:prstGeom>
          <a:noFill/>
        </p:spPr>
        <p:txBody>
          <a:bodyPr wrap="none" rtlCol="0">
            <a:spAutoFit/>
          </a:bodyPr>
          <a:lstStyle/>
          <a:p>
            <a:r>
              <a:rPr lang="en-US" dirty="0">
                <a:solidFill>
                  <a:srgbClr val="FF0000"/>
                </a:solidFill>
              </a:rPr>
              <a:t>Mitigate</a:t>
            </a:r>
          </a:p>
        </p:txBody>
      </p:sp>
      <p:sp>
        <p:nvSpPr>
          <p:cNvPr id="13" name="Down Arrow 12"/>
          <p:cNvSpPr/>
          <p:nvPr/>
        </p:nvSpPr>
        <p:spPr>
          <a:xfrm rot="16200000">
            <a:off x="3608900" y="5356591"/>
            <a:ext cx="576064" cy="192088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TextBox 13"/>
          <p:cNvSpPr txBox="1"/>
          <p:nvPr/>
        </p:nvSpPr>
        <p:spPr>
          <a:xfrm>
            <a:off x="2915815" y="6139248"/>
            <a:ext cx="1941557" cy="369332"/>
          </a:xfrm>
          <a:prstGeom prst="rect">
            <a:avLst/>
          </a:prstGeom>
          <a:noFill/>
        </p:spPr>
        <p:txBody>
          <a:bodyPr wrap="none" rtlCol="0">
            <a:spAutoFit/>
          </a:bodyPr>
          <a:lstStyle/>
          <a:p>
            <a:r>
              <a:rPr lang="en-US" dirty="0">
                <a:solidFill>
                  <a:srgbClr val="FF0000"/>
                </a:solidFill>
              </a:rPr>
              <a:t>Move to Option 2</a:t>
            </a:r>
          </a:p>
        </p:txBody>
      </p:sp>
    </p:spTree>
    <p:extLst>
      <p:ext uri="{BB962C8B-B14F-4D97-AF65-F5344CB8AC3E}">
        <p14:creationId xmlns:p14="http://schemas.microsoft.com/office/powerpoint/2010/main" val="20659753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Option 1 (section 3 of FFS-1) uses LEFM</a:t>
            </a:r>
          </a:p>
        </p:txBody>
      </p:sp>
      <p:sp>
        <p:nvSpPr>
          <p:cNvPr id="3" name="Text Placeholder 2"/>
          <p:cNvSpPr>
            <a:spLocks noGrp="1"/>
          </p:cNvSpPr>
          <p:nvPr>
            <p:ph type="body" idx="1"/>
          </p:nvPr>
        </p:nvSpPr>
        <p:spPr/>
        <p:txBody>
          <a:bodyPr/>
          <a:lstStyle/>
          <a:p>
            <a:r>
              <a:rPr lang="en-US" dirty="0"/>
              <a:t>Failure Assessment Diagram</a:t>
            </a:r>
          </a:p>
        </p:txBody>
      </p:sp>
      <p:pic>
        <p:nvPicPr>
          <p:cNvPr id="9" name="Content Placeholder 8"/>
          <p:cNvPicPr>
            <a:picLocks noGrp="1" noChangeAspect="1"/>
          </p:cNvPicPr>
          <p:nvPr>
            <p:ph sz="half" idx="2"/>
          </p:nvPr>
        </p:nvPicPr>
        <p:blipFill>
          <a:blip r:embed="rId2"/>
          <a:stretch>
            <a:fillRect/>
          </a:stretch>
        </p:blipFill>
        <p:spPr>
          <a:xfrm>
            <a:off x="128560" y="2202656"/>
            <a:ext cx="4505774" cy="3746624"/>
          </a:xfrm>
          <a:prstGeom prst="rect">
            <a:avLst/>
          </a:prstGeom>
        </p:spPr>
      </p:pic>
      <p:sp>
        <p:nvSpPr>
          <p:cNvPr id="5" name="Text Placeholder 4"/>
          <p:cNvSpPr>
            <a:spLocks noGrp="1"/>
          </p:cNvSpPr>
          <p:nvPr>
            <p:ph type="body" sz="quarter" idx="3"/>
          </p:nvPr>
        </p:nvSpPr>
        <p:spPr/>
        <p:txBody>
          <a:bodyPr/>
          <a:lstStyle/>
          <a:p>
            <a:r>
              <a:rPr lang="en-US" dirty="0"/>
              <a:t>R6 is a useful method to assess complex failure envelopes</a:t>
            </a:r>
          </a:p>
        </p:txBody>
      </p:sp>
      <p:sp>
        <p:nvSpPr>
          <p:cNvPr id="6" name="Content Placeholder 5"/>
          <p:cNvSpPr>
            <a:spLocks noGrp="1"/>
          </p:cNvSpPr>
          <p:nvPr>
            <p:ph sz="quarter" idx="4"/>
          </p:nvPr>
        </p:nvSpPr>
        <p:spPr>
          <a:xfrm>
            <a:off x="4645025" y="2057400"/>
            <a:ext cx="4041775" cy="4179912"/>
          </a:xfrm>
        </p:spPr>
        <p:txBody>
          <a:bodyPr>
            <a:normAutofit fontScale="70000" lnSpcReduction="20000"/>
          </a:bodyPr>
          <a:lstStyle/>
          <a:p>
            <a:r>
              <a:rPr lang="en-US" dirty="0"/>
              <a:t>Predicts well LEFM and Plastic Collapse on one figure</a:t>
            </a:r>
          </a:p>
          <a:p>
            <a:r>
              <a:rPr lang="en-US" dirty="0"/>
              <a:t>If under curve on FAD, safe, if outside mitigation is required</a:t>
            </a:r>
          </a:p>
          <a:p>
            <a:r>
              <a:rPr lang="en-US" dirty="0"/>
              <a:t>Can set Limits on Load Factors, e.g. 1.1-1.5 are suggested for different load severities in the ITER SDC</a:t>
            </a:r>
          </a:p>
          <a:p>
            <a:r>
              <a:rPr lang="en-US" dirty="0"/>
              <a:t>Here the FAD is normalized to K</a:t>
            </a:r>
            <a:r>
              <a:rPr lang="en-US" baseline="-25000" dirty="0"/>
              <a:t>Ic</a:t>
            </a:r>
            <a:r>
              <a:rPr lang="en-US" dirty="0"/>
              <a:t> and Sy, for materials with significant strain hardening significant margin above Sy is available</a:t>
            </a:r>
          </a:p>
          <a:p>
            <a:r>
              <a:rPr lang="en-US" dirty="0"/>
              <a:t>I propose we do not use that, but do take advantage of higher </a:t>
            </a:r>
            <a:r>
              <a:rPr lang="en-US" dirty="0" err="1"/>
              <a:t>Sy</a:t>
            </a:r>
            <a:r>
              <a:rPr lang="en-US" dirty="0"/>
              <a:t> at </a:t>
            </a:r>
            <a:r>
              <a:rPr lang="en-US" dirty="0" err="1"/>
              <a:t>cryo</a:t>
            </a:r>
            <a:r>
              <a:rPr lang="en-US" dirty="0"/>
              <a:t> temperature</a:t>
            </a:r>
          </a:p>
          <a:p>
            <a:r>
              <a:rPr lang="en-US" dirty="0"/>
              <a:t>SU-1005-6694 is a decent summary of the method outlined in R6 and BS7910 which is a ref for FFS-1</a:t>
            </a:r>
          </a:p>
        </p:txBody>
      </p:sp>
      <p:sp>
        <p:nvSpPr>
          <p:cNvPr id="7" name="Footer Placeholder 6"/>
          <p:cNvSpPr>
            <a:spLocks noGrp="1"/>
          </p:cNvSpPr>
          <p:nvPr>
            <p:ph type="ftr" sz="quarter" idx="11"/>
          </p:nvPr>
        </p:nvSpPr>
        <p:spPr/>
        <p:txBody>
          <a:bodyPr/>
          <a:lstStyle/>
          <a:p>
            <a:r>
              <a:rPr lang="fr-FR" noProof="0"/>
              <a:t>E Anderssen</a:t>
            </a:r>
            <a:endParaRPr lang="en-GB" noProof="0"/>
          </a:p>
        </p:txBody>
      </p:sp>
      <p:sp>
        <p:nvSpPr>
          <p:cNvPr id="8" name="Slide Number Placeholder 7"/>
          <p:cNvSpPr>
            <a:spLocks noGrp="1"/>
          </p:cNvSpPr>
          <p:nvPr>
            <p:ph type="sldNum" sz="quarter" idx="12"/>
          </p:nvPr>
        </p:nvSpPr>
        <p:spPr/>
        <p:txBody>
          <a:bodyPr/>
          <a:lstStyle/>
          <a:p>
            <a:fld id="{BFDCA1C4-9514-7B4F-976F-D92F7E296653}" type="slidenum">
              <a:rPr lang="fr-FR" smtClean="0"/>
              <a:pPr/>
              <a:t>12</a:t>
            </a:fld>
            <a:endParaRPr lang="fr-FR"/>
          </a:p>
        </p:txBody>
      </p:sp>
    </p:spTree>
    <p:extLst>
      <p:ext uri="{BB962C8B-B14F-4D97-AF65-F5344CB8AC3E}">
        <p14:creationId xmlns:p14="http://schemas.microsoft.com/office/powerpoint/2010/main" val="30077102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Section 9 is fully </a:t>
            </a:r>
            <a:r>
              <a:rPr lang="en-US" dirty="0" err="1"/>
              <a:t>Elasto</a:t>
            </a:r>
            <a:r>
              <a:rPr lang="en-US" dirty="0"/>
              <a:t>-Plastic Fracture</a:t>
            </a:r>
          </a:p>
        </p:txBody>
      </p:sp>
      <p:sp>
        <p:nvSpPr>
          <p:cNvPr id="5" name="Text Placeholder 4"/>
          <p:cNvSpPr>
            <a:spLocks noGrp="1"/>
          </p:cNvSpPr>
          <p:nvPr>
            <p:ph type="body" sz="quarter" idx="3"/>
          </p:nvPr>
        </p:nvSpPr>
        <p:spPr/>
        <p:txBody>
          <a:bodyPr/>
          <a:lstStyle/>
          <a:p>
            <a:r>
              <a:rPr lang="en-US" dirty="0"/>
              <a:t>Significant residual strength lies beyond </a:t>
            </a:r>
            <a:r>
              <a:rPr lang="en-US" dirty="0" err="1"/>
              <a:t>Sy</a:t>
            </a:r>
            <a:r>
              <a:rPr lang="en-US" dirty="0"/>
              <a:t> = 1…</a:t>
            </a:r>
          </a:p>
        </p:txBody>
      </p:sp>
      <p:sp>
        <p:nvSpPr>
          <p:cNvPr id="6" name="Content Placeholder 5"/>
          <p:cNvSpPr>
            <a:spLocks noGrp="1"/>
          </p:cNvSpPr>
          <p:nvPr>
            <p:ph sz="quarter" idx="4"/>
          </p:nvPr>
        </p:nvSpPr>
        <p:spPr/>
        <p:txBody>
          <a:bodyPr>
            <a:normAutofit fontScale="85000" lnSpcReduction="20000"/>
          </a:bodyPr>
          <a:lstStyle/>
          <a:p>
            <a:r>
              <a:rPr lang="en-US" dirty="0"/>
              <a:t>Part-9 FAD (Option 3) extends to higher plastic collapse values</a:t>
            </a:r>
          </a:p>
          <a:p>
            <a:r>
              <a:rPr lang="en-US" dirty="0"/>
              <a:t>Curves as aggressive as this are only used with actual data to define the envelopes—methods presented in BS7910/FFS-1</a:t>
            </a:r>
          </a:p>
          <a:p>
            <a:r>
              <a:rPr lang="en-US" dirty="0"/>
              <a:t>Option 2 is more benign but propose that we stay conservative and design well within the Option 1 FAD</a:t>
            </a:r>
          </a:p>
          <a:p>
            <a:r>
              <a:rPr lang="en-US" dirty="0"/>
              <a:t>Can better flesh this out, but may help to read the previously mentioned engineering note on the shell.</a:t>
            </a:r>
          </a:p>
        </p:txBody>
      </p:sp>
      <p:sp>
        <p:nvSpPr>
          <p:cNvPr id="7" name="Footer Placeholder 6"/>
          <p:cNvSpPr>
            <a:spLocks noGrp="1"/>
          </p:cNvSpPr>
          <p:nvPr>
            <p:ph type="ftr" sz="quarter" idx="11"/>
          </p:nvPr>
        </p:nvSpPr>
        <p:spPr/>
        <p:txBody>
          <a:bodyPr/>
          <a:lstStyle/>
          <a:p>
            <a:r>
              <a:rPr lang="fr-FR" noProof="0"/>
              <a:t>E Anderssen</a:t>
            </a:r>
            <a:endParaRPr lang="en-GB" noProof="0"/>
          </a:p>
        </p:txBody>
      </p:sp>
      <p:sp>
        <p:nvSpPr>
          <p:cNvPr id="8" name="Slide Number Placeholder 7"/>
          <p:cNvSpPr>
            <a:spLocks noGrp="1"/>
          </p:cNvSpPr>
          <p:nvPr>
            <p:ph type="sldNum" sz="quarter" idx="12"/>
          </p:nvPr>
        </p:nvSpPr>
        <p:spPr/>
        <p:txBody>
          <a:bodyPr/>
          <a:lstStyle/>
          <a:p>
            <a:fld id="{BFDCA1C4-9514-7B4F-976F-D92F7E296653}" type="slidenum">
              <a:rPr lang="fr-FR" smtClean="0"/>
              <a:pPr/>
              <a:t>13</a:t>
            </a:fld>
            <a:endParaRPr lang="fr-FR"/>
          </a:p>
        </p:txBody>
      </p:sp>
      <p:pic>
        <p:nvPicPr>
          <p:cNvPr id="10" name="Picture 9"/>
          <p:cNvPicPr>
            <a:picLocks noChangeAspect="1"/>
          </p:cNvPicPr>
          <p:nvPr/>
        </p:nvPicPr>
        <p:blipFill>
          <a:blip r:embed="rId2"/>
          <a:stretch>
            <a:fillRect/>
          </a:stretch>
        </p:blipFill>
        <p:spPr>
          <a:xfrm>
            <a:off x="24660" y="2077064"/>
            <a:ext cx="4523023" cy="3441683"/>
          </a:xfrm>
          <a:prstGeom prst="rect">
            <a:avLst/>
          </a:prstGeom>
        </p:spPr>
      </p:pic>
      <p:sp>
        <p:nvSpPr>
          <p:cNvPr id="12" name="TextBox 11"/>
          <p:cNvSpPr txBox="1"/>
          <p:nvPr/>
        </p:nvSpPr>
        <p:spPr>
          <a:xfrm>
            <a:off x="323528" y="5518747"/>
            <a:ext cx="5616624" cy="900246"/>
          </a:xfrm>
          <a:prstGeom prst="rect">
            <a:avLst/>
          </a:prstGeom>
          <a:noFill/>
        </p:spPr>
        <p:txBody>
          <a:bodyPr wrap="square" rtlCol="0">
            <a:spAutoFit/>
          </a:bodyPr>
          <a:lstStyle/>
          <a:p>
            <a:r>
              <a:rPr lang="en-US" sz="1050" dirty="0"/>
              <a:t>Figure from talk on API 579-1/ASME FFS-1</a:t>
            </a:r>
          </a:p>
          <a:p>
            <a:r>
              <a:rPr lang="en-US" sz="1050" dirty="0"/>
              <a:t>Mohammad M. </a:t>
            </a:r>
            <a:r>
              <a:rPr lang="en-US" sz="1050" dirty="0" err="1"/>
              <a:t>Megahed</a:t>
            </a:r>
            <a:r>
              <a:rPr lang="en-US" sz="1050" dirty="0"/>
              <a:t> </a:t>
            </a:r>
          </a:p>
          <a:p>
            <a:r>
              <a:rPr lang="en-US" sz="1050" dirty="0"/>
              <a:t>Mohammad S. </a:t>
            </a:r>
            <a:r>
              <a:rPr lang="en-US" sz="1050" dirty="0" err="1"/>
              <a:t>Attia</a:t>
            </a:r>
            <a:r>
              <a:rPr lang="en-US" sz="1050" dirty="0"/>
              <a:t> </a:t>
            </a:r>
          </a:p>
          <a:p>
            <a:r>
              <a:rPr lang="en-US" sz="1050" dirty="0"/>
              <a:t>Faculty of Engineering – Cairo University – Egypt </a:t>
            </a:r>
          </a:p>
          <a:p>
            <a:r>
              <a:rPr lang="en-US" sz="1050" dirty="0"/>
              <a:t> </a:t>
            </a:r>
          </a:p>
        </p:txBody>
      </p:sp>
    </p:spTree>
    <p:extLst>
      <p:ext uri="{BB962C8B-B14F-4D97-AF65-F5344CB8AC3E}">
        <p14:creationId xmlns:p14="http://schemas.microsoft.com/office/powerpoint/2010/main" val="10191330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we propose to move forward</a:t>
            </a:r>
          </a:p>
        </p:txBody>
      </p:sp>
      <p:sp>
        <p:nvSpPr>
          <p:cNvPr id="3" name="Content Placeholder 2"/>
          <p:cNvSpPr>
            <a:spLocks noGrp="1"/>
          </p:cNvSpPr>
          <p:nvPr>
            <p:ph idx="1"/>
          </p:nvPr>
        </p:nvSpPr>
        <p:spPr/>
        <p:txBody>
          <a:bodyPr>
            <a:normAutofit fontScale="85000" lnSpcReduction="20000"/>
          </a:bodyPr>
          <a:lstStyle/>
          <a:p>
            <a:r>
              <a:rPr lang="en-US" dirty="0"/>
              <a:t>Leverage existing codes where appropriate</a:t>
            </a:r>
          </a:p>
          <a:p>
            <a:pPr lvl="1"/>
            <a:r>
              <a:rPr lang="en-US" dirty="0"/>
              <a:t>ITER, FFS, </a:t>
            </a:r>
            <a:r>
              <a:rPr lang="en-GB" dirty="0"/>
              <a:t>NSTX, </a:t>
            </a:r>
            <a:r>
              <a:rPr lang="en-GB" dirty="0" err="1"/>
              <a:t>etc</a:t>
            </a:r>
            <a:r>
              <a:rPr lang="en-GB" dirty="0"/>
              <a:t> </a:t>
            </a:r>
            <a:endParaRPr lang="en-US" dirty="0"/>
          </a:p>
          <a:p>
            <a:r>
              <a:rPr lang="en-US" dirty="0"/>
              <a:t>Develop a “simple” document specific to MQXF that</a:t>
            </a:r>
            <a:r>
              <a:rPr lang="mr-IN" dirty="0"/>
              <a:t>…</a:t>
            </a:r>
            <a:endParaRPr lang="en-US" dirty="0"/>
          </a:p>
          <a:p>
            <a:pPr lvl="1"/>
            <a:r>
              <a:rPr lang="en-US" dirty="0"/>
              <a:t>provides custom guidance for our application</a:t>
            </a:r>
          </a:p>
          <a:p>
            <a:pPr lvl="1"/>
            <a:r>
              <a:rPr lang="en-US" dirty="0"/>
              <a:t>leverages/duplicates as much as possible from existing codes</a:t>
            </a:r>
          </a:p>
          <a:p>
            <a:pPr lvl="1"/>
            <a:r>
              <a:rPr lang="en-US" dirty="0"/>
              <a:t>provides a graded approach for straightforward guidance to design &amp; analysis</a:t>
            </a:r>
          </a:p>
          <a:p>
            <a:pPr lvl="1"/>
            <a:r>
              <a:rPr lang="en-US" dirty="0"/>
              <a:t>Is kept </a:t>
            </a:r>
            <a:r>
              <a:rPr lang="en-US" b="1" i="1" dirty="0"/>
              <a:t>short and focused </a:t>
            </a:r>
            <a:r>
              <a:rPr lang="en-US" dirty="0"/>
              <a:t>on our application</a:t>
            </a:r>
          </a:p>
          <a:p>
            <a:r>
              <a:rPr lang="en-US" dirty="0"/>
              <a:t>Check our analysis of each major element of the MQXF magnet </a:t>
            </a:r>
            <a:r>
              <a:rPr lang="en-US" dirty="0" err="1"/>
              <a:t>wrt</a:t>
            </a:r>
            <a:r>
              <a:rPr lang="en-US" dirty="0"/>
              <a:t> the draft code</a:t>
            </a:r>
          </a:p>
          <a:p>
            <a:r>
              <a:rPr lang="en-US" dirty="0"/>
              <a:t>Review the draft code within LARP</a:t>
            </a:r>
          </a:p>
          <a:p>
            <a:r>
              <a:rPr lang="en-US" dirty="0"/>
              <a:t>Convene external reviewers </a:t>
            </a:r>
          </a:p>
          <a:p>
            <a:r>
              <a:rPr lang="en-US" dirty="0"/>
              <a:t>Make modifications as necessary prior to CD2 and/or CD3b</a:t>
            </a:r>
          </a:p>
          <a:p>
            <a:endParaRPr lang="en-US" dirty="0"/>
          </a:p>
          <a:p>
            <a:endParaRPr lang="en-US" dirty="0"/>
          </a:p>
          <a:p>
            <a:pPr marL="0" indent="0">
              <a:buNone/>
            </a:pPr>
            <a:endParaRPr lang="en-US" dirty="0"/>
          </a:p>
        </p:txBody>
      </p:sp>
      <p:sp>
        <p:nvSpPr>
          <p:cNvPr id="4" name="Footer Placeholder 3"/>
          <p:cNvSpPr>
            <a:spLocks noGrp="1"/>
          </p:cNvSpPr>
          <p:nvPr>
            <p:ph type="ftr" sz="quarter" idx="11"/>
          </p:nvPr>
        </p:nvSpPr>
        <p:spPr/>
        <p:txBody>
          <a:bodyPr/>
          <a:lstStyle/>
          <a:p>
            <a:r>
              <a:rPr lang="fr-FR" noProof="0"/>
              <a:t>E Anderssen</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14</a:t>
            </a:fld>
            <a:endParaRPr lang="fr-FR"/>
          </a:p>
        </p:txBody>
      </p:sp>
    </p:spTree>
    <p:extLst>
      <p:ext uri="{BB962C8B-B14F-4D97-AF65-F5344CB8AC3E}">
        <p14:creationId xmlns:p14="http://schemas.microsoft.com/office/powerpoint/2010/main" val="23048334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180000"/>
            <a:ext cx="8208472" cy="720000"/>
          </a:xfrm>
        </p:spPr>
        <p:txBody>
          <a:bodyPr/>
          <a:lstStyle/>
          <a:p>
            <a:r>
              <a:rPr lang="en-US" dirty="0"/>
              <a:t>A draft timeline for the development and implementation of the design criteria document</a:t>
            </a:r>
          </a:p>
        </p:txBody>
      </p:sp>
      <p:sp>
        <p:nvSpPr>
          <p:cNvPr id="4" name="Footer Placeholder 3"/>
          <p:cNvSpPr>
            <a:spLocks noGrp="1"/>
          </p:cNvSpPr>
          <p:nvPr>
            <p:ph type="ftr" sz="quarter" idx="11"/>
          </p:nvPr>
        </p:nvSpPr>
        <p:spPr/>
        <p:txBody>
          <a:bodyPr/>
          <a:lstStyle/>
          <a:p>
            <a:r>
              <a:rPr lang="fr-FR" noProof="0"/>
              <a:t>E Anderssen</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15</a:t>
            </a:fld>
            <a:endParaRPr lang="fr-FR"/>
          </a:p>
        </p:txBody>
      </p:sp>
      <p:graphicFrame>
        <p:nvGraphicFramePr>
          <p:cNvPr id="6" name="Table 5"/>
          <p:cNvGraphicFramePr>
            <a:graphicFrameLocks noGrp="1"/>
          </p:cNvGraphicFramePr>
          <p:nvPr>
            <p:extLst>
              <p:ext uri="{D42A27DB-BD31-4B8C-83A1-F6EECF244321}">
                <p14:modId xmlns:p14="http://schemas.microsoft.com/office/powerpoint/2010/main" val="2353318831"/>
              </p:ext>
            </p:extLst>
          </p:nvPr>
        </p:nvGraphicFramePr>
        <p:xfrm>
          <a:off x="323528" y="1196752"/>
          <a:ext cx="8424936" cy="4912320"/>
        </p:xfrm>
        <a:graphic>
          <a:graphicData uri="http://schemas.openxmlformats.org/drawingml/2006/table">
            <a:tbl>
              <a:tblPr firstRow="1" bandRow="1">
                <a:tableStyleId>{5C22544A-7EE6-4342-B048-85BDC9FD1C3A}</a:tableStyleId>
              </a:tblPr>
              <a:tblGrid>
                <a:gridCol w="4212468">
                  <a:extLst>
                    <a:ext uri="{9D8B030D-6E8A-4147-A177-3AD203B41FA5}">
                      <a16:colId xmlns:a16="http://schemas.microsoft.com/office/drawing/2014/main" val="20000"/>
                    </a:ext>
                  </a:extLst>
                </a:gridCol>
                <a:gridCol w="4212468">
                  <a:extLst>
                    <a:ext uri="{9D8B030D-6E8A-4147-A177-3AD203B41FA5}">
                      <a16:colId xmlns:a16="http://schemas.microsoft.com/office/drawing/2014/main" val="20001"/>
                    </a:ext>
                  </a:extLst>
                </a:gridCol>
              </a:tblGrid>
              <a:tr h="744713">
                <a:tc>
                  <a:txBody>
                    <a:bodyPr/>
                    <a:lstStyle/>
                    <a:p>
                      <a:endParaRPr lang="en-US" dirty="0"/>
                    </a:p>
                  </a:txBody>
                  <a:tcPr/>
                </a:tc>
                <a:tc>
                  <a:txBody>
                    <a:bodyPr/>
                    <a:lstStyle/>
                    <a:p>
                      <a:endParaRPr lang="en-US"/>
                    </a:p>
                  </a:txBody>
                  <a:tcPr/>
                </a:tc>
                <a:extLst>
                  <a:ext uri="{0D108BD9-81ED-4DB2-BD59-A6C34878D82A}">
                    <a16:rowId xmlns:a16="http://schemas.microsoft.com/office/drawing/2014/main" val="10000"/>
                  </a:ext>
                </a:extLst>
              </a:tr>
              <a:tr h="639215">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Develop skeleton of the draft Design Criteria</a:t>
                      </a:r>
                    </a:p>
                  </a:txBody>
                  <a:tcPr/>
                </a:tc>
                <a:tc>
                  <a:txBody>
                    <a:bodyPr/>
                    <a:lstStyle/>
                    <a:p>
                      <a:r>
                        <a:rPr lang="en-US" dirty="0"/>
                        <a:t>~November</a:t>
                      </a:r>
                      <a:r>
                        <a:rPr lang="en-US" baseline="0" dirty="0"/>
                        <a:t> 10</a:t>
                      </a:r>
                      <a:r>
                        <a:rPr lang="en-US" baseline="30000" dirty="0"/>
                        <a:t>th</a:t>
                      </a:r>
                      <a:r>
                        <a:rPr lang="en-US" baseline="0" dirty="0"/>
                        <a:t>, 2017</a:t>
                      </a:r>
                      <a:endParaRPr lang="en-US" dirty="0"/>
                    </a:p>
                  </a:txBody>
                  <a:tcPr/>
                </a:tc>
                <a:extLst>
                  <a:ext uri="{0D108BD9-81ED-4DB2-BD59-A6C34878D82A}">
                    <a16:rowId xmlns:a16="http://schemas.microsoft.com/office/drawing/2014/main" val="10001"/>
                  </a:ext>
                </a:extLst>
              </a:tr>
              <a:tr h="744713">
                <a:tc>
                  <a:txBody>
                    <a:bodyPr/>
                    <a:lstStyle/>
                    <a:p>
                      <a:r>
                        <a:rPr lang="en-US" dirty="0"/>
                        <a:t>Flesh out the graded</a:t>
                      </a:r>
                      <a:r>
                        <a:rPr lang="en-US" baseline="0" dirty="0"/>
                        <a:t> criteria and associated analysis techniques</a:t>
                      </a:r>
                      <a:endParaRPr lang="en-US" dirty="0"/>
                    </a:p>
                  </a:txBody>
                  <a:tcPr/>
                </a:tc>
                <a:tc>
                  <a:txBody>
                    <a:bodyPr/>
                    <a:lstStyle/>
                    <a:p>
                      <a:r>
                        <a:rPr lang="en-US" dirty="0"/>
                        <a:t>~December 1</a:t>
                      </a:r>
                      <a:r>
                        <a:rPr lang="en-US" baseline="30000" dirty="0"/>
                        <a:t>st</a:t>
                      </a:r>
                      <a:r>
                        <a:rPr lang="en-US" dirty="0"/>
                        <a:t>, 2017</a:t>
                      </a:r>
                    </a:p>
                  </a:txBody>
                  <a:tcPr/>
                </a:tc>
                <a:extLst>
                  <a:ext uri="{0D108BD9-81ED-4DB2-BD59-A6C34878D82A}">
                    <a16:rowId xmlns:a16="http://schemas.microsoft.com/office/drawing/2014/main" val="10002"/>
                  </a:ext>
                </a:extLst>
              </a:tr>
              <a:tr h="744713">
                <a:tc>
                  <a:txBody>
                    <a:bodyPr/>
                    <a:lstStyle/>
                    <a:p>
                      <a:r>
                        <a:rPr lang="en-US" dirty="0"/>
                        <a:t>Check</a:t>
                      </a:r>
                      <a:r>
                        <a:rPr lang="en-US" baseline="0" dirty="0"/>
                        <a:t> analysis of all critical components </a:t>
                      </a:r>
                      <a:r>
                        <a:rPr lang="en-US" baseline="0" dirty="0" err="1"/>
                        <a:t>wrt</a:t>
                      </a:r>
                      <a:r>
                        <a:rPr lang="en-US" baseline="0" dirty="0"/>
                        <a:t> design criteria</a:t>
                      </a:r>
                      <a:endParaRPr lang="en-US" dirty="0"/>
                    </a:p>
                  </a:txBody>
                  <a:tcPr/>
                </a:tc>
                <a:tc>
                  <a:txBody>
                    <a:bodyPr/>
                    <a:lstStyle/>
                    <a:p>
                      <a:r>
                        <a:rPr lang="en-US" dirty="0"/>
                        <a:t>Dec. 20</a:t>
                      </a:r>
                      <a:r>
                        <a:rPr lang="en-US" baseline="30000" dirty="0"/>
                        <a:t>th</a:t>
                      </a:r>
                      <a:r>
                        <a:rPr lang="en-US" dirty="0"/>
                        <a:t>, 2017</a:t>
                      </a:r>
                    </a:p>
                  </a:txBody>
                  <a:tcPr/>
                </a:tc>
                <a:extLst>
                  <a:ext uri="{0D108BD9-81ED-4DB2-BD59-A6C34878D82A}">
                    <a16:rowId xmlns:a16="http://schemas.microsoft.com/office/drawing/2014/main" val="10003"/>
                  </a:ext>
                </a:extLst>
              </a:tr>
              <a:tr h="525933">
                <a:tc>
                  <a:txBody>
                    <a:bodyPr/>
                    <a:lstStyle/>
                    <a:p>
                      <a:r>
                        <a:rPr lang="en-US" dirty="0"/>
                        <a:t>Finalize draft document</a:t>
                      </a:r>
                    </a:p>
                  </a:txBody>
                  <a:tcPr/>
                </a:tc>
                <a:tc>
                  <a:txBody>
                    <a:bodyPr/>
                    <a:lstStyle/>
                    <a:p>
                      <a:r>
                        <a:rPr lang="en-US" dirty="0"/>
                        <a:t>January 12</a:t>
                      </a:r>
                      <a:r>
                        <a:rPr lang="en-US" baseline="30000" dirty="0"/>
                        <a:t>th</a:t>
                      </a:r>
                      <a:r>
                        <a:rPr lang="en-US" dirty="0"/>
                        <a:t>, 2018</a:t>
                      </a:r>
                    </a:p>
                  </a:txBody>
                  <a:tcPr/>
                </a:tc>
                <a:extLst>
                  <a:ext uri="{0D108BD9-81ED-4DB2-BD59-A6C34878D82A}">
                    <a16:rowId xmlns:a16="http://schemas.microsoft.com/office/drawing/2014/main" val="10004"/>
                  </a:ext>
                </a:extLst>
              </a:tr>
              <a:tr h="504056">
                <a:tc>
                  <a:txBody>
                    <a:bodyPr/>
                    <a:lstStyle/>
                    <a:p>
                      <a:r>
                        <a:rPr lang="en-US" dirty="0"/>
                        <a:t>Review draft document within</a:t>
                      </a:r>
                      <a:r>
                        <a:rPr lang="en-US" baseline="0" dirty="0"/>
                        <a:t> LARP</a:t>
                      </a:r>
                      <a:endParaRPr lang="en-US" dirty="0"/>
                    </a:p>
                  </a:txBody>
                  <a:tcPr/>
                </a:tc>
                <a:tc>
                  <a:txBody>
                    <a:bodyPr/>
                    <a:lstStyle/>
                    <a:p>
                      <a:r>
                        <a:rPr lang="en-US" dirty="0"/>
                        <a:t>January 19</a:t>
                      </a:r>
                      <a:r>
                        <a:rPr lang="en-US" baseline="30000" dirty="0"/>
                        <a:t>th</a:t>
                      </a:r>
                      <a:r>
                        <a:rPr lang="en-US" dirty="0"/>
                        <a:t>, 2018</a:t>
                      </a:r>
                    </a:p>
                  </a:txBody>
                  <a:tcPr/>
                </a:tc>
                <a:extLst>
                  <a:ext uri="{0D108BD9-81ED-4DB2-BD59-A6C34878D82A}">
                    <a16:rowId xmlns:a16="http://schemas.microsoft.com/office/drawing/2014/main" val="10005"/>
                  </a:ext>
                </a:extLst>
              </a:tr>
              <a:tr h="504056">
                <a:tc>
                  <a:txBody>
                    <a:bodyPr/>
                    <a:lstStyle/>
                    <a:p>
                      <a:r>
                        <a:rPr lang="en-US" dirty="0"/>
                        <a:t>Convene external review of document</a:t>
                      </a:r>
                    </a:p>
                  </a:txBody>
                  <a:tcPr/>
                </a:tc>
                <a:tc>
                  <a:txBody>
                    <a:bodyPr/>
                    <a:lstStyle/>
                    <a:p>
                      <a:r>
                        <a:rPr lang="en-US" dirty="0"/>
                        <a:t>February/March 2018</a:t>
                      </a:r>
                    </a:p>
                  </a:txBody>
                  <a:tcPr/>
                </a:tc>
                <a:extLst>
                  <a:ext uri="{0D108BD9-81ED-4DB2-BD59-A6C34878D82A}">
                    <a16:rowId xmlns:a16="http://schemas.microsoft.com/office/drawing/2014/main" val="10006"/>
                  </a:ext>
                </a:extLst>
              </a:tr>
              <a:tr h="504056">
                <a:tc>
                  <a:txBody>
                    <a:bodyPr/>
                    <a:lstStyle/>
                    <a:p>
                      <a:r>
                        <a:rPr lang="en-US" dirty="0"/>
                        <a:t>Address</a:t>
                      </a:r>
                      <a:r>
                        <a:rPr lang="en-US" baseline="0" dirty="0"/>
                        <a:t> feedback from external review</a:t>
                      </a:r>
                      <a:endParaRPr lang="en-US" dirty="0"/>
                    </a:p>
                  </a:txBody>
                  <a:tcPr/>
                </a:tc>
                <a:tc>
                  <a:txBody>
                    <a:bodyPr/>
                    <a:lstStyle/>
                    <a:p>
                      <a:r>
                        <a:rPr lang="en-US" dirty="0"/>
                        <a:t>March/April </a:t>
                      </a:r>
                      <a:r>
                        <a:rPr lang="en-US" baseline="0" dirty="0"/>
                        <a:t>2018</a:t>
                      </a:r>
                      <a:endParaRPr lang="en-US" dirty="0"/>
                    </a:p>
                  </a:txBody>
                  <a:tcPr/>
                </a:tc>
                <a:extLst>
                  <a:ext uri="{0D108BD9-81ED-4DB2-BD59-A6C34878D82A}">
                    <a16:rowId xmlns:a16="http://schemas.microsoft.com/office/drawing/2014/main" val="10007"/>
                  </a:ext>
                </a:extLst>
              </a:tr>
            </a:tbl>
          </a:graphicData>
        </a:graphic>
      </p:graphicFrame>
      <p:sp>
        <p:nvSpPr>
          <p:cNvPr id="3" name="TextBox 2">
            <a:extLst>
              <a:ext uri="{FF2B5EF4-FFF2-40B4-BE49-F238E27FC236}">
                <a16:creationId xmlns:a16="http://schemas.microsoft.com/office/drawing/2014/main" id="{B1F1E6BD-EA08-4B88-8C64-F1D8128527EA}"/>
              </a:ext>
            </a:extLst>
          </p:cNvPr>
          <p:cNvSpPr txBox="1"/>
          <p:nvPr/>
        </p:nvSpPr>
        <p:spPr>
          <a:xfrm>
            <a:off x="2123728" y="6237312"/>
            <a:ext cx="4896544" cy="369332"/>
          </a:xfrm>
          <a:prstGeom prst="rect">
            <a:avLst/>
          </a:prstGeom>
          <a:noFill/>
        </p:spPr>
        <p:txBody>
          <a:bodyPr wrap="square" rtlCol="0">
            <a:spAutoFit/>
          </a:bodyPr>
          <a:lstStyle/>
          <a:p>
            <a:r>
              <a:rPr lang="en-US" dirty="0"/>
              <a:t>Dates are aggressive, but reasonable</a:t>
            </a:r>
          </a:p>
        </p:txBody>
      </p:sp>
    </p:spTree>
    <p:extLst>
      <p:ext uri="{BB962C8B-B14F-4D97-AF65-F5344CB8AC3E}">
        <p14:creationId xmlns:p14="http://schemas.microsoft.com/office/powerpoint/2010/main" val="31432968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DAA385-0A2F-4B7A-8B1C-63841D8324B9}"/>
              </a:ext>
            </a:extLst>
          </p:cNvPr>
          <p:cNvSpPr>
            <a:spLocks noGrp="1"/>
          </p:cNvSpPr>
          <p:nvPr>
            <p:ph type="title"/>
          </p:nvPr>
        </p:nvSpPr>
        <p:spPr/>
        <p:txBody>
          <a:bodyPr/>
          <a:lstStyle/>
          <a:p>
            <a:r>
              <a:rPr lang="en-US" dirty="0"/>
              <a:t>Draft Document exists—beginning to write</a:t>
            </a:r>
          </a:p>
        </p:txBody>
      </p:sp>
      <p:sp>
        <p:nvSpPr>
          <p:cNvPr id="4" name="Footer Placeholder 3">
            <a:extLst>
              <a:ext uri="{FF2B5EF4-FFF2-40B4-BE49-F238E27FC236}">
                <a16:creationId xmlns:a16="http://schemas.microsoft.com/office/drawing/2014/main" id="{DEB0251C-AE04-4B21-B610-E0580D297BA5}"/>
              </a:ext>
            </a:extLst>
          </p:cNvPr>
          <p:cNvSpPr>
            <a:spLocks noGrp="1"/>
          </p:cNvSpPr>
          <p:nvPr>
            <p:ph type="ftr" sz="quarter" idx="11"/>
          </p:nvPr>
        </p:nvSpPr>
        <p:spPr/>
        <p:txBody>
          <a:bodyPr/>
          <a:lstStyle/>
          <a:p>
            <a:r>
              <a:rPr lang="fr-FR" noProof="0"/>
              <a:t>E Anderssen</a:t>
            </a:r>
            <a:endParaRPr lang="en-GB" noProof="0"/>
          </a:p>
        </p:txBody>
      </p:sp>
      <p:sp>
        <p:nvSpPr>
          <p:cNvPr id="5" name="Slide Number Placeholder 4">
            <a:extLst>
              <a:ext uri="{FF2B5EF4-FFF2-40B4-BE49-F238E27FC236}">
                <a16:creationId xmlns:a16="http://schemas.microsoft.com/office/drawing/2014/main" id="{19614275-66DD-4B00-AA8A-E9D0EE2A8C45}"/>
              </a:ext>
            </a:extLst>
          </p:cNvPr>
          <p:cNvSpPr>
            <a:spLocks noGrp="1"/>
          </p:cNvSpPr>
          <p:nvPr>
            <p:ph type="sldNum" sz="quarter" idx="12"/>
          </p:nvPr>
        </p:nvSpPr>
        <p:spPr/>
        <p:txBody>
          <a:bodyPr/>
          <a:lstStyle/>
          <a:p>
            <a:fld id="{BFDCA1C4-9514-7B4F-976F-D92F7E296653}" type="slidenum">
              <a:rPr lang="fr-FR" smtClean="0"/>
              <a:pPr/>
              <a:t>16</a:t>
            </a:fld>
            <a:endParaRPr lang="fr-FR"/>
          </a:p>
        </p:txBody>
      </p:sp>
      <p:pic>
        <p:nvPicPr>
          <p:cNvPr id="6" name="Picture 5">
            <a:extLst>
              <a:ext uri="{FF2B5EF4-FFF2-40B4-BE49-F238E27FC236}">
                <a16:creationId xmlns:a16="http://schemas.microsoft.com/office/drawing/2014/main" id="{86F62C22-C2D3-4493-A829-99CAB3D45F0C}"/>
              </a:ext>
            </a:extLst>
          </p:cNvPr>
          <p:cNvPicPr>
            <a:picLocks noChangeAspect="1"/>
          </p:cNvPicPr>
          <p:nvPr/>
        </p:nvPicPr>
        <p:blipFill>
          <a:blip r:embed="rId2"/>
          <a:stretch>
            <a:fillRect/>
          </a:stretch>
        </p:blipFill>
        <p:spPr>
          <a:xfrm>
            <a:off x="3498482" y="825278"/>
            <a:ext cx="5033518" cy="5605794"/>
          </a:xfrm>
          <a:prstGeom prst="rect">
            <a:avLst/>
          </a:prstGeom>
        </p:spPr>
      </p:pic>
      <p:sp>
        <p:nvSpPr>
          <p:cNvPr id="7" name="TextBox 6">
            <a:extLst>
              <a:ext uri="{FF2B5EF4-FFF2-40B4-BE49-F238E27FC236}">
                <a16:creationId xmlns:a16="http://schemas.microsoft.com/office/drawing/2014/main" id="{007DF78D-9D59-4AA5-802E-6120821CE0D5}"/>
              </a:ext>
            </a:extLst>
          </p:cNvPr>
          <p:cNvSpPr txBox="1"/>
          <p:nvPr/>
        </p:nvSpPr>
        <p:spPr>
          <a:xfrm>
            <a:off x="179512" y="2060848"/>
            <a:ext cx="3318970" cy="2031325"/>
          </a:xfrm>
          <a:prstGeom prst="rect">
            <a:avLst/>
          </a:prstGeom>
          <a:noFill/>
        </p:spPr>
        <p:txBody>
          <a:bodyPr wrap="square" rtlCol="0">
            <a:spAutoFit/>
          </a:bodyPr>
          <a:lstStyle/>
          <a:p>
            <a:r>
              <a:rPr lang="en-US" dirty="0"/>
              <a:t>Document outline prepared and beginning to flesh out sections that can be appropriated from other design criteria documents, codes, etc.</a:t>
            </a:r>
          </a:p>
          <a:p>
            <a:endParaRPr lang="en-US" dirty="0"/>
          </a:p>
          <a:p>
            <a:endParaRPr lang="en-US" dirty="0"/>
          </a:p>
        </p:txBody>
      </p:sp>
    </p:spTree>
    <p:extLst>
      <p:ext uri="{BB962C8B-B14F-4D97-AF65-F5344CB8AC3E}">
        <p14:creationId xmlns:p14="http://schemas.microsoft.com/office/powerpoint/2010/main" val="23064401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a:t>
            </a:r>
          </a:p>
        </p:txBody>
      </p:sp>
      <p:sp>
        <p:nvSpPr>
          <p:cNvPr id="3" name="Content Placeholder 2"/>
          <p:cNvSpPr>
            <a:spLocks noGrp="1"/>
          </p:cNvSpPr>
          <p:nvPr>
            <p:ph idx="1"/>
          </p:nvPr>
        </p:nvSpPr>
        <p:spPr/>
        <p:txBody>
          <a:bodyPr>
            <a:normAutofit lnSpcReduction="10000"/>
          </a:bodyPr>
          <a:lstStyle/>
          <a:p>
            <a:r>
              <a:rPr lang="en-US" dirty="0"/>
              <a:t>Fitness for Services methodology seems a well structured approach to build design criteria</a:t>
            </a:r>
          </a:p>
          <a:p>
            <a:r>
              <a:rPr lang="en-US" dirty="0"/>
              <a:t>The R6 FAD is a method that should allow us to adequately assess ‘brittle’ materials for use in magnet structures</a:t>
            </a:r>
          </a:p>
          <a:p>
            <a:r>
              <a:rPr lang="en-US" dirty="0"/>
              <a:t>Should extend to other ‘brittle’ materials such as insulators, coils, G11, </a:t>
            </a:r>
            <a:r>
              <a:rPr lang="en-US" dirty="0" err="1"/>
              <a:t>etc</a:t>
            </a:r>
            <a:r>
              <a:rPr lang="en-US" dirty="0"/>
              <a:t> </a:t>
            </a:r>
          </a:p>
          <a:p>
            <a:pPr lvl="1"/>
            <a:r>
              <a:rPr lang="en-US" dirty="0"/>
              <a:t>Need to investigate further failure criteria in composites (Mil HDBK 17)</a:t>
            </a:r>
          </a:p>
          <a:p>
            <a:r>
              <a:rPr lang="en-US" dirty="0"/>
              <a:t>Should re-write SU-1005-6694 to be more consistent with FFS-1 (also need to get K</a:t>
            </a:r>
            <a:r>
              <a:rPr lang="en-US" baseline="-25000" dirty="0"/>
              <a:t>Ic</a:t>
            </a:r>
            <a:r>
              <a:rPr lang="en-US" dirty="0"/>
              <a:t> data for shell at cold)</a:t>
            </a:r>
          </a:p>
          <a:p>
            <a:endParaRPr lang="en-US" dirty="0"/>
          </a:p>
        </p:txBody>
      </p:sp>
      <p:sp>
        <p:nvSpPr>
          <p:cNvPr id="4" name="Footer Placeholder 3"/>
          <p:cNvSpPr>
            <a:spLocks noGrp="1"/>
          </p:cNvSpPr>
          <p:nvPr>
            <p:ph type="ftr" sz="quarter" idx="11"/>
          </p:nvPr>
        </p:nvSpPr>
        <p:spPr/>
        <p:txBody>
          <a:bodyPr/>
          <a:lstStyle/>
          <a:p>
            <a:r>
              <a:rPr lang="fr-FR" noProof="0"/>
              <a:t>E Anderssen</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17</a:t>
            </a:fld>
            <a:endParaRPr lang="fr-FR"/>
          </a:p>
        </p:txBody>
      </p:sp>
    </p:spTree>
    <p:extLst>
      <p:ext uri="{BB962C8B-B14F-4D97-AF65-F5344CB8AC3E}">
        <p14:creationId xmlns:p14="http://schemas.microsoft.com/office/powerpoint/2010/main" val="17726241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Outline</a:t>
            </a:r>
          </a:p>
        </p:txBody>
      </p:sp>
      <p:sp>
        <p:nvSpPr>
          <p:cNvPr id="3" name="Espace réservé du contenu 2"/>
          <p:cNvSpPr>
            <a:spLocks noGrp="1"/>
          </p:cNvSpPr>
          <p:nvPr>
            <p:ph idx="1"/>
          </p:nvPr>
        </p:nvSpPr>
        <p:spPr/>
        <p:txBody>
          <a:bodyPr/>
          <a:lstStyle/>
          <a:p>
            <a:r>
              <a:rPr lang="en-GB" dirty="0"/>
              <a:t>What exists that we can simply refer to</a:t>
            </a:r>
          </a:p>
          <a:p>
            <a:r>
              <a:rPr lang="en-GB" dirty="0"/>
              <a:t>Where and why would we deviate</a:t>
            </a:r>
          </a:p>
          <a:p>
            <a:r>
              <a:rPr lang="en-GB" dirty="0"/>
              <a:t>Should include references to standards</a:t>
            </a:r>
          </a:p>
          <a:p>
            <a:r>
              <a:rPr lang="en-GB" dirty="0"/>
              <a:t>Address use of ‘Brittle’ materials</a:t>
            </a:r>
          </a:p>
          <a:p>
            <a:pPr marL="0" indent="0">
              <a:buNone/>
            </a:pP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a:t>
            </a:fld>
            <a:endParaRPr lang="fr-FR"/>
          </a:p>
        </p:txBody>
      </p:sp>
      <p:pic>
        <p:nvPicPr>
          <p:cNvPr id="8" name="Image 7" descr="Logo-APO-LARP.png"/>
          <p:cNvPicPr>
            <a:picLocks noChangeAspect="1"/>
          </p:cNvPicPr>
          <p:nvPr/>
        </p:nvPicPr>
        <p:blipFill>
          <a:blip r:embed="rId2"/>
          <a:stretch>
            <a:fillRect/>
          </a:stretch>
        </p:blipFill>
        <p:spPr>
          <a:xfrm>
            <a:off x="1411930" y="6183563"/>
            <a:ext cx="499889" cy="594990"/>
          </a:xfrm>
          <a:prstGeom prst="rect">
            <a:avLst/>
          </a:prstGeom>
        </p:spPr>
      </p:pic>
      <p:sp>
        <p:nvSpPr>
          <p:cNvPr id="6" name="Footer Placeholder 5"/>
          <p:cNvSpPr>
            <a:spLocks noGrp="1"/>
          </p:cNvSpPr>
          <p:nvPr>
            <p:ph type="ftr" sz="quarter" idx="11"/>
          </p:nvPr>
        </p:nvSpPr>
        <p:spPr/>
        <p:txBody>
          <a:bodyPr/>
          <a:lstStyle/>
          <a:p>
            <a:r>
              <a:rPr lang="fr-FR" noProof="0"/>
              <a:t>E Anderssen</a:t>
            </a:r>
            <a:endParaRPr lang="en-GB" noProof="0"/>
          </a:p>
        </p:txBody>
      </p:sp>
      <p:sp>
        <p:nvSpPr>
          <p:cNvPr id="9" name="TextBox 8"/>
          <p:cNvSpPr txBox="1"/>
          <p:nvPr/>
        </p:nvSpPr>
        <p:spPr>
          <a:xfrm>
            <a:off x="179512" y="3933056"/>
            <a:ext cx="9144000" cy="2062103"/>
          </a:xfrm>
          <a:prstGeom prst="rect">
            <a:avLst/>
          </a:prstGeom>
          <a:noFill/>
        </p:spPr>
        <p:txBody>
          <a:bodyPr wrap="square" rtlCol="0">
            <a:spAutoFit/>
          </a:bodyPr>
          <a:lstStyle/>
          <a:p>
            <a:pPr defTabSz="914400" eaLnBrk="0" fontAlgn="base" hangingPunct="0">
              <a:spcBef>
                <a:spcPts val="600"/>
              </a:spcBef>
              <a:spcAft>
                <a:spcPct val="0"/>
              </a:spcAft>
            </a:pPr>
            <a:endParaRPr lang="en-US" dirty="0">
              <a:solidFill>
                <a:srgbClr val="000000"/>
              </a:solidFill>
              <a:latin typeface="Times New Roman" panose="02020603050405020304" pitchFamily="18" charset="0"/>
              <a:cs typeface="Times New Roman" panose="02020603050405020304" pitchFamily="18" charset="0"/>
            </a:endParaRPr>
          </a:p>
          <a:p>
            <a:pPr defTabSz="914400" eaLnBrk="0" fontAlgn="base" hangingPunct="0">
              <a:spcBef>
                <a:spcPts val="600"/>
              </a:spcBef>
              <a:spcAft>
                <a:spcPct val="0"/>
              </a:spcAft>
            </a:pPr>
            <a:r>
              <a:rPr lang="en-US" b="1" dirty="0">
                <a:solidFill>
                  <a:srgbClr val="000000"/>
                </a:solidFill>
                <a:latin typeface="Times New Roman" panose="02020603050405020304" pitchFamily="18" charset="0"/>
                <a:cs typeface="Times New Roman" panose="02020603050405020304" pitchFamily="18" charset="0"/>
              </a:rPr>
              <a:t>Recommendations from the Review Committee to the Project Team:</a:t>
            </a:r>
          </a:p>
          <a:p>
            <a:pPr defTabSz="914400" eaLnBrk="0" fontAlgn="base" hangingPunct="0">
              <a:spcBef>
                <a:spcPts val="600"/>
              </a:spcBef>
              <a:spcAft>
                <a:spcPct val="0"/>
              </a:spcAft>
            </a:pPr>
            <a:r>
              <a:rPr lang="en-US" dirty="0">
                <a:solidFill>
                  <a:srgbClr val="000000"/>
                </a:solidFill>
                <a:latin typeface="Times New Roman" panose="02020603050405020304" pitchFamily="18" charset="0"/>
                <a:cs typeface="Times New Roman" panose="02020603050405020304" pitchFamily="18" charset="0"/>
              </a:rPr>
              <a:t>1) Create &amp; Approve (Structural &amp; Electrical) Design Criteria, including criteria for </a:t>
            </a:r>
            <a:r>
              <a:rPr lang="en-US" b="1" dirty="0">
                <a:solidFill>
                  <a:srgbClr val="FF0000"/>
                </a:solidFill>
                <a:latin typeface="Times New Roman" panose="02020603050405020304" pitchFamily="18" charset="0"/>
                <a:cs typeface="Times New Roman" panose="02020603050405020304" pitchFamily="18" charset="0"/>
              </a:rPr>
              <a:t>brittle materials</a:t>
            </a:r>
            <a:r>
              <a:rPr lang="en-US" dirty="0">
                <a:solidFill>
                  <a:srgbClr val="000000"/>
                </a:solidFill>
                <a:latin typeface="Times New Roman" panose="02020603050405020304" pitchFamily="18" charset="0"/>
                <a:cs typeface="Times New Roman" panose="02020603050405020304" pitchFamily="18" charset="0"/>
              </a:rPr>
              <a:t>, prior to CD-2/CD-3b. </a:t>
            </a:r>
          </a:p>
          <a:p>
            <a:pPr defTabSz="914400" eaLnBrk="0" fontAlgn="base" hangingPunct="0">
              <a:spcBef>
                <a:spcPts val="600"/>
              </a:spcBef>
              <a:spcAft>
                <a:spcPct val="0"/>
              </a:spcAft>
            </a:pPr>
            <a:r>
              <a:rPr lang="en-US" dirty="0">
                <a:solidFill>
                  <a:srgbClr val="000000"/>
                </a:solidFill>
                <a:latin typeface="Times New Roman" panose="02020603050405020304" pitchFamily="18" charset="0"/>
                <a:cs typeface="Times New Roman" panose="02020603050405020304" pitchFamily="18" charset="0"/>
              </a:rPr>
              <a:t>2) Secure external review of these criteria prior to or during CD-2/CD-3b.</a:t>
            </a:r>
          </a:p>
          <a:p>
            <a:pPr defTabSz="914400" eaLnBrk="0" fontAlgn="base" hangingPunct="0">
              <a:spcBef>
                <a:spcPts val="600"/>
              </a:spcBef>
              <a:spcAft>
                <a:spcPct val="0"/>
              </a:spcAft>
            </a:pPr>
            <a:endParaRPr lang="en-US" dirty="0">
              <a:solidFill>
                <a:srgbClr val="000000"/>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GB" dirty="0"/>
              <a:t>Design Criteria used by other projects</a:t>
            </a:r>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3</a:t>
            </a:fld>
            <a:endParaRPr lang="fr-FR"/>
          </a:p>
        </p:txBody>
      </p:sp>
      <p:pic>
        <p:nvPicPr>
          <p:cNvPr id="6" name="Image 5" descr="Logo-APO-LARP.png"/>
          <p:cNvPicPr>
            <a:picLocks noChangeAspect="1"/>
          </p:cNvPicPr>
          <p:nvPr/>
        </p:nvPicPr>
        <p:blipFill>
          <a:blip r:embed="rId2"/>
          <a:stretch>
            <a:fillRect/>
          </a:stretch>
        </p:blipFill>
        <p:spPr>
          <a:xfrm>
            <a:off x="1411930" y="6183563"/>
            <a:ext cx="499889" cy="594990"/>
          </a:xfrm>
          <a:prstGeom prst="rect">
            <a:avLst/>
          </a:prstGeom>
        </p:spPr>
      </p:pic>
      <p:sp>
        <p:nvSpPr>
          <p:cNvPr id="7" name="Text Box 5"/>
          <p:cNvSpPr txBox="1">
            <a:spLocks noChangeArrowheads="1"/>
          </p:cNvSpPr>
          <p:nvPr/>
        </p:nvSpPr>
        <p:spPr bwMode="auto">
          <a:xfrm>
            <a:off x="350914" y="1528510"/>
            <a:ext cx="4188967" cy="26776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fontAlgn="base" hangingPunct="1">
              <a:spcBef>
                <a:spcPct val="0"/>
              </a:spcBef>
              <a:spcAft>
                <a:spcPct val="0"/>
              </a:spcAft>
            </a:pPr>
            <a:r>
              <a:rPr lang="en-US" altLang="en-US" sz="2400" u="sng" dirty="0">
                <a:solidFill>
                  <a:srgbClr val="000000"/>
                </a:solidFill>
              </a:rPr>
              <a:t>System</a:t>
            </a:r>
          </a:p>
          <a:p>
            <a:pPr algn="ctr" eaLnBrk="1" fontAlgn="base" hangingPunct="1">
              <a:spcBef>
                <a:spcPct val="0"/>
              </a:spcBef>
              <a:spcAft>
                <a:spcPct val="0"/>
              </a:spcAft>
            </a:pPr>
            <a:r>
              <a:rPr lang="en-US" altLang="en-US" sz="2400" dirty="0">
                <a:solidFill>
                  <a:srgbClr val="000000"/>
                </a:solidFill>
              </a:rPr>
              <a:t>Superconducting Circuit</a:t>
            </a:r>
          </a:p>
          <a:p>
            <a:pPr algn="ctr" eaLnBrk="1" fontAlgn="base" hangingPunct="1">
              <a:spcBef>
                <a:spcPct val="0"/>
              </a:spcBef>
              <a:spcAft>
                <a:spcPct val="0"/>
              </a:spcAft>
            </a:pPr>
            <a:r>
              <a:rPr lang="en-US" altLang="en-US" sz="2400" dirty="0" err="1">
                <a:solidFill>
                  <a:srgbClr val="000000"/>
                </a:solidFill>
              </a:rPr>
              <a:t>MagLab</a:t>
            </a:r>
            <a:r>
              <a:rPr lang="en-US" altLang="en-US" sz="2400" dirty="0">
                <a:solidFill>
                  <a:srgbClr val="000000"/>
                </a:solidFill>
              </a:rPr>
              <a:t> Cryostat</a:t>
            </a:r>
          </a:p>
          <a:p>
            <a:pPr algn="ctr" eaLnBrk="1" fontAlgn="base" hangingPunct="1">
              <a:spcBef>
                <a:spcPct val="0"/>
              </a:spcBef>
              <a:spcAft>
                <a:spcPct val="0"/>
              </a:spcAft>
            </a:pPr>
            <a:r>
              <a:rPr lang="en-US" altLang="en-US" sz="2400" dirty="0">
                <a:solidFill>
                  <a:srgbClr val="000000"/>
                </a:solidFill>
              </a:rPr>
              <a:t>Resistive Magnet</a:t>
            </a:r>
          </a:p>
          <a:p>
            <a:pPr algn="ctr" eaLnBrk="1" fontAlgn="base" hangingPunct="1">
              <a:spcBef>
                <a:spcPct val="0"/>
              </a:spcBef>
              <a:spcAft>
                <a:spcPct val="0"/>
              </a:spcAft>
            </a:pPr>
            <a:r>
              <a:rPr lang="en-US" altLang="en-US" sz="2400" dirty="0">
                <a:solidFill>
                  <a:srgbClr val="000000"/>
                </a:solidFill>
              </a:rPr>
              <a:t>Plumbing</a:t>
            </a:r>
          </a:p>
          <a:p>
            <a:pPr algn="ctr" eaLnBrk="1" fontAlgn="base" hangingPunct="1">
              <a:spcBef>
                <a:spcPct val="0"/>
              </a:spcBef>
              <a:spcAft>
                <a:spcPct val="0"/>
              </a:spcAft>
            </a:pPr>
            <a:r>
              <a:rPr lang="en-US" altLang="en-US" sz="2400" dirty="0">
                <a:solidFill>
                  <a:srgbClr val="000000"/>
                </a:solidFill>
              </a:rPr>
              <a:t>Lifting and Turning</a:t>
            </a:r>
          </a:p>
          <a:p>
            <a:pPr algn="ctr" eaLnBrk="1" fontAlgn="base" hangingPunct="1">
              <a:spcBef>
                <a:spcPct val="0"/>
              </a:spcBef>
              <a:spcAft>
                <a:spcPct val="0"/>
              </a:spcAft>
            </a:pPr>
            <a:r>
              <a:rPr lang="en-US" altLang="en-US" sz="2400" dirty="0">
                <a:solidFill>
                  <a:srgbClr val="000000"/>
                </a:solidFill>
              </a:rPr>
              <a:t>Human Occupied Structures</a:t>
            </a:r>
          </a:p>
        </p:txBody>
      </p:sp>
      <p:sp>
        <p:nvSpPr>
          <p:cNvPr id="8" name="Text Box 6"/>
          <p:cNvSpPr txBox="1">
            <a:spLocks noChangeArrowheads="1"/>
          </p:cNvSpPr>
          <p:nvPr/>
        </p:nvSpPr>
        <p:spPr bwMode="auto">
          <a:xfrm>
            <a:off x="4600161" y="1538447"/>
            <a:ext cx="4382546" cy="26776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fontAlgn="base" hangingPunct="1">
              <a:spcBef>
                <a:spcPct val="0"/>
              </a:spcBef>
              <a:spcAft>
                <a:spcPct val="0"/>
              </a:spcAft>
            </a:pPr>
            <a:r>
              <a:rPr lang="en-US" altLang="en-US" sz="2400" u="sng" dirty="0">
                <a:solidFill>
                  <a:srgbClr val="000000"/>
                </a:solidFill>
              </a:rPr>
              <a:t>Criterion</a:t>
            </a:r>
          </a:p>
          <a:p>
            <a:pPr algn="ctr" eaLnBrk="1" fontAlgn="base" hangingPunct="1">
              <a:spcBef>
                <a:spcPct val="0"/>
              </a:spcBef>
              <a:spcAft>
                <a:spcPct val="0"/>
              </a:spcAft>
            </a:pPr>
            <a:r>
              <a:rPr lang="en-US" altLang="en-US" sz="2400" dirty="0">
                <a:solidFill>
                  <a:srgbClr val="000000"/>
                </a:solidFill>
              </a:rPr>
              <a:t>FIRE (NSTX)</a:t>
            </a:r>
          </a:p>
          <a:p>
            <a:pPr algn="ctr" eaLnBrk="1" fontAlgn="base" hangingPunct="1">
              <a:spcBef>
                <a:spcPct val="0"/>
              </a:spcBef>
              <a:spcAft>
                <a:spcPct val="0"/>
              </a:spcAft>
            </a:pPr>
            <a:r>
              <a:rPr lang="en-US" altLang="en-US" sz="2400" dirty="0">
                <a:solidFill>
                  <a:srgbClr val="000000"/>
                </a:solidFill>
              </a:rPr>
              <a:t>ASME B&amp;PVC Sec. VIII, div. 2</a:t>
            </a:r>
          </a:p>
          <a:p>
            <a:pPr algn="ctr" eaLnBrk="1" fontAlgn="base" hangingPunct="1">
              <a:spcBef>
                <a:spcPct val="0"/>
              </a:spcBef>
              <a:spcAft>
                <a:spcPct val="0"/>
              </a:spcAft>
            </a:pPr>
            <a:r>
              <a:rPr lang="en-US" altLang="en-US" sz="2400" dirty="0" err="1">
                <a:solidFill>
                  <a:srgbClr val="000000"/>
                </a:solidFill>
              </a:rPr>
              <a:t>MagLab</a:t>
            </a:r>
            <a:r>
              <a:rPr lang="en-US" altLang="en-US" sz="2400" dirty="0">
                <a:solidFill>
                  <a:srgbClr val="000000"/>
                </a:solidFill>
              </a:rPr>
              <a:t> RES/MAG</a:t>
            </a:r>
          </a:p>
          <a:p>
            <a:pPr algn="ctr" eaLnBrk="1" fontAlgn="base" hangingPunct="1">
              <a:spcBef>
                <a:spcPct val="0"/>
              </a:spcBef>
              <a:spcAft>
                <a:spcPct val="0"/>
              </a:spcAft>
            </a:pPr>
            <a:r>
              <a:rPr lang="en-US" altLang="en-US" sz="2400" dirty="0">
                <a:solidFill>
                  <a:srgbClr val="000000"/>
                </a:solidFill>
              </a:rPr>
              <a:t>ASME B31 (Pressure Piping)</a:t>
            </a:r>
          </a:p>
          <a:p>
            <a:pPr algn="ctr" eaLnBrk="1" fontAlgn="base" hangingPunct="1">
              <a:spcBef>
                <a:spcPct val="0"/>
              </a:spcBef>
              <a:spcAft>
                <a:spcPct val="0"/>
              </a:spcAft>
            </a:pPr>
            <a:r>
              <a:rPr lang="en-US" altLang="en-US" sz="2400" dirty="0">
                <a:solidFill>
                  <a:srgbClr val="000000"/>
                </a:solidFill>
              </a:rPr>
              <a:t>ASME B30.20 (BTH)</a:t>
            </a:r>
          </a:p>
          <a:p>
            <a:pPr algn="ctr" eaLnBrk="1" fontAlgn="base" hangingPunct="1">
              <a:spcBef>
                <a:spcPct val="0"/>
              </a:spcBef>
              <a:spcAft>
                <a:spcPct val="0"/>
              </a:spcAft>
            </a:pPr>
            <a:r>
              <a:rPr lang="en-US" altLang="en-US" sz="2400" dirty="0">
                <a:solidFill>
                  <a:srgbClr val="000000"/>
                </a:solidFill>
              </a:rPr>
              <a:t>ANSI/AISC 360 (SSSB)</a:t>
            </a:r>
          </a:p>
        </p:txBody>
      </p:sp>
      <p:sp>
        <p:nvSpPr>
          <p:cNvPr id="9" name="TextBox 6"/>
          <p:cNvSpPr txBox="1">
            <a:spLocks noChangeArrowheads="1"/>
          </p:cNvSpPr>
          <p:nvPr/>
        </p:nvSpPr>
        <p:spPr bwMode="auto">
          <a:xfrm>
            <a:off x="3992625" y="918571"/>
            <a:ext cx="1501775"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fontAlgn="base" hangingPunct="1">
              <a:spcBef>
                <a:spcPct val="0"/>
              </a:spcBef>
              <a:spcAft>
                <a:spcPct val="0"/>
              </a:spcAft>
            </a:pPr>
            <a:r>
              <a:rPr lang="en-US" altLang="en-US" sz="2400" u="sng" dirty="0">
                <a:solidFill>
                  <a:srgbClr val="3333FF"/>
                </a:solidFill>
              </a:rPr>
              <a:t>Structural</a:t>
            </a:r>
          </a:p>
        </p:txBody>
      </p:sp>
      <p:grpSp>
        <p:nvGrpSpPr>
          <p:cNvPr id="10" name="Group 10"/>
          <p:cNvGrpSpPr>
            <a:grpSpLocks/>
          </p:cNvGrpSpPr>
          <p:nvPr/>
        </p:nvGrpSpPr>
        <p:grpSpPr bwMode="auto">
          <a:xfrm>
            <a:off x="902029" y="5038345"/>
            <a:ext cx="7687941" cy="1440767"/>
            <a:chOff x="304621" y="5257800"/>
            <a:chExt cx="7688738" cy="1440366"/>
          </a:xfrm>
        </p:grpSpPr>
        <p:sp>
          <p:nvSpPr>
            <p:cNvPr id="11" name="TextBox 7"/>
            <p:cNvSpPr txBox="1">
              <a:spLocks noChangeArrowheads="1"/>
            </p:cNvSpPr>
            <p:nvPr/>
          </p:nvSpPr>
          <p:spPr bwMode="auto">
            <a:xfrm>
              <a:off x="3429000" y="5257800"/>
              <a:ext cx="1435008"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fontAlgn="base" hangingPunct="1">
                <a:spcBef>
                  <a:spcPct val="0"/>
                </a:spcBef>
                <a:spcAft>
                  <a:spcPct val="0"/>
                </a:spcAft>
              </a:pPr>
              <a:r>
                <a:rPr lang="en-US" altLang="en-US" sz="2400" u="sng">
                  <a:solidFill>
                    <a:srgbClr val="3333FF"/>
                  </a:solidFill>
                </a:rPr>
                <a:t>Electrical</a:t>
              </a:r>
            </a:p>
          </p:txBody>
        </p:sp>
        <p:sp>
          <p:nvSpPr>
            <p:cNvPr id="12" name="Text Box 5"/>
            <p:cNvSpPr txBox="1">
              <a:spLocks noChangeArrowheads="1"/>
            </p:cNvSpPr>
            <p:nvPr/>
          </p:nvSpPr>
          <p:spPr bwMode="auto">
            <a:xfrm>
              <a:off x="304621" y="5867400"/>
              <a:ext cx="3456753" cy="8307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fontAlgn="base" hangingPunct="1">
                <a:spcBef>
                  <a:spcPct val="0"/>
                </a:spcBef>
                <a:spcAft>
                  <a:spcPct val="0"/>
                </a:spcAft>
              </a:pPr>
              <a:r>
                <a:rPr lang="en-US" altLang="en-US" sz="2400" dirty="0">
                  <a:solidFill>
                    <a:srgbClr val="000000"/>
                  </a:solidFill>
                </a:rPr>
                <a:t>Superconducting Circuit</a:t>
              </a:r>
            </a:p>
            <a:p>
              <a:pPr algn="ctr" eaLnBrk="1" fontAlgn="base" hangingPunct="1">
                <a:spcBef>
                  <a:spcPct val="0"/>
                </a:spcBef>
                <a:spcAft>
                  <a:spcPct val="0"/>
                </a:spcAft>
              </a:pPr>
              <a:r>
                <a:rPr lang="en-US" altLang="en-US" sz="2400" dirty="0">
                  <a:solidFill>
                    <a:srgbClr val="000000"/>
                  </a:solidFill>
                </a:rPr>
                <a:t>Power</a:t>
              </a:r>
            </a:p>
          </p:txBody>
        </p:sp>
        <p:sp>
          <p:nvSpPr>
            <p:cNvPr id="13" name="Text Box 5"/>
            <p:cNvSpPr txBox="1">
              <a:spLocks noChangeArrowheads="1"/>
            </p:cNvSpPr>
            <p:nvPr/>
          </p:nvSpPr>
          <p:spPr bwMode="auto">
            <a:xfrm>
              <a:off x="4759446" y="5867400"/>
              <a:ext cx="3233913" cy="8307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fontAlgn="base" hangingPunct="1">
                <a:spcBef>
                  <a:spcPct val="0"/>
                </a:spcBef>
                <a:spcAft>
                  <a:spcPct val="0"/>
                </a:spcAft>
              </a:pPr>
              <a:r>
                <a:rPr lang="en-US" altLang="en-US" sz="2400" dirty="0">
                  <a:solidFill>
                    <a:srgbClr val="000000"/>
                  </a:solidFill>
                </a:rPr>
                <a:t>ITER</a:t>
              </a:r>
            </a:p>
            <a:p>
              <a:pPr algn="ctr" eaLnBrk="1" fontAlgn="base" hangingPunct="1">
                <a:spcBef>
                  <a:spcPct val="0"/>
                </a:spcBef>
                <a:spcAft>
                  <a:spcPct val="0"/>
                </a:spcAft>
              </a:pPr>
              <a:r>
                <a:rPr lang="en-US" altLang="en-US" sz="2400" dirty="0">
                  <a:solidFill>
                    <a:srgbClr val="000000"/>
                  </a:solidFill>
                </a:rPr>
                <a:t>National Electric Code</a:t>
              </a:r>
            </a:p>
          </p:txBody>
        </p:sp>
      </p:grpSp>
      <p:cxnSp>
        <p:nvCxnSpPr>
          <p:cNvPr id="21" name="Elbow Connector 20"/>
          <p:cNvCxnSpPr/>
          <p:nvPr/>
        </p:nvCxnSpPr>
        <p:spPr>
          <a:xfrm>
            <a:off x="3839999" y="3675179"/>
            <a:ext cx="1740113" cy="728403"/>
          </a:xfrm>
          <a:prstGeom prst="bentConnector3">
            <a:avLst/>
          </a:prstGeom>
          <a:ln>
            <a:tailEnd type="triangle"/>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5562919" y="4238795"/>
            <a:ext cx="2808312" cy="923330"/>
          </a:xfrm>
          <a:prstGeom prst="rect">
            <a:avLst/>
          </a:prstGeom>
          <a:noFill/>
          <a:ln>
            <a:solidFill>
              <a:schemeClr val="accent3">
                <a:lumMod val="50000"/>
              </a:schemeClr>
            </a:solidFill>
          </a:ln>
        </p:spPr>
        <p:txBody>
          <a:bodyPr wrap="square" rtlCol="0">
            <a:spAutoFit/>
          </a:bodyPr>
          <a:lstStyle/>
          <a:p>
            <a:r>
              <a:rPr lang="en-US" dirty="0"/>
              <a:t>Usually documented in critical lift notes—defined by institute, but specify</a:t>
            </a:r>
          </a:p>
        </p:txBody>
      </p:sp>
      <p:sp>
        <p:nvSpPr>
          <p:cNvPr id="25" name="Footer Placeholder 24"/>
          <p:cNvSpPr>
            <a:spLocks noGrp="1"/>
          </p:cNvSpPr>
          <p:nvPr>
            <p:ph type="ftr" sz="quarter" idx="11"/>
          </p:nvPr>
        </p:nvSpPr>
        <p:spPr/>
        <p:txBody>
          <a:bodyPr/>
          <a:lstStyle/>
          <a:p>
            <a:r>
              <a:rPr lang="fr-FR" noProof="0"/>
              <a:t>E Anderssen</a:t>
            </a:r>
            <a:endParaRPr lang="en-GB" noProof="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Comparison of example design criteria docs</a:t>
            </a:r>
          </a:p>
        </p:txBody>
      </p:sp>
      <p:sp>
        <p:nvSpPr>
          <p:cNvPr id="3" name="Espace réservé du texte 2"/>
          <p:cNvSpPr>
            <a:spLocks noGrp="1"/>
          </p:cNvSpPr>
          <p:nvPr>
            <p:ph type="body" idx="1"/>
          </p:nvPr>
        </p:nvSpPr>
        <p:spPr/>
        <p:txBody>
          <a:bodyPr/>
          <a:lstStyle/>
          <a:p>
            <a:r>
              <a:rPr lang="en-GB" dirty="0"/>
              <a:t>ITER Structural Design Criteria</a:t>
            </a:r>
          </a:p>
        </p:txBody>
      </p:sp>
      <p:sp>
        <p:nvSpPr>
          <p:cNvPr id="4" name="Espace réservé du contenu 3"/>
          <p:cNvSpPr>
            <a:spLocks noGrp="1"/>
          </p:cNvSpPr>
          <p:nvPr>
            <p:ph sz="half" idx="2"/>
          </p:nvPr>
        </p:nvSpPr>
        <p:spPr>
          <a:xfrm>
            <a:off x="457200" y="1772816"/>
            <a:ext cx="4040188" cy="3951288"/>
          </a:xfrm>
        </p:spPr>
        <p:txBody>
          <a:bodyPr>
            <a:normAutofit fontScale="85000" lnSpcReduction="10000"/>
          </a:bodyPr>
          <a:lstStyle/>
          <a:p>
            <a:r>
              <a:rPr lang="en-GB" sz="2000" dirty="0"/>
              <a:t>Exists, is well written, copies or refers to large sections of existing standards</a:t>
            </a:r>
          </a:p>
          <a:p>
            <a:r>
              <a:rPr lang="en-GB" sz="2000" dirty="0"/>
              <a:t>Good balance in definition of limits and loads—we would need to define independently</a:t>
            </a:r>
          </a:p>
          <a:p>
            <a:r>
              <a:rPr lang="en-GB" sz="2000" dirty="0"/>
              <a:t>Perhaps too much emphasis on welded structures which are adequately covered in B&amp;PVC</a:t>
            </a:r>
          </a:p>
          <a:p>
            <a:r>
              <a:rPr lang="en-GB" sz="2000" dirty="0"/>
              <a:t>Treatment of Linear Elastic Fracture Mechanics (LEFM) but with an emphasis on fatigue not fracture</a:t>
            </a:r>
          </a:p>
          <a:p>
            <a:r>
              <a:rPr lang="en-GB" sz="2000" dirty="0"/>
              <a:t>Some good values and points—should steal where appropriate (appropriate where appropriate)</a:t>
            </a:r>
          </a:p>
          <a:p>
            <a:r>
              <a:rPr lang="en-GB" sz="2000" b="1" i="1" dirty="0"/>
              <a:t>~60 pages, + appendices</a:t>
            </a:r>
          </a:p>
        </p:txBody>
      </p:sp>
      <p:sp>
        <p:nvSpPr>
          <p:cNvPr id="5" name="Espace réservé du texte 4"/>
          <p:cNvSpPr>
            <a:spLocks noGrp="1"/>
          </p:cNvSpPr>
          <p:nvPr>
            <p:ph type="body" sz="quarter" idx="3"/>
          </p:nvPr>
        </p:nvSpPr>
        <p:spPr/>
        <p:txBody>
          <a:bodyPr/>
          <a:lstStyle/>
          <a:p>
            <a:r>
              <a:rPr lang="en-GB" dirty="0"/>
              <a:t>NSTX Design Criteria</a:t>
            </a:r>
          </a:p>
        </p:txBody>
      </p:sp>
      <p:sp>
        <p:nvSpPr>
          <p:cNvPr id="6" name="Espace réservé du contenu 5"/>
          <p:cNvSpPr>
            <a:spLocks noGrp="1"/>
          </p:cNvSpPr>
          <p:nvPr>
            <p:ph sz="quarter" idx="4"/>
          </p:nvPr>
        </p:nvSpPr>
        <p:spPr>
          <a:xfrm>
            <a:off x="4645025" y="1772816"/>
            <a:ext cx="4041775" cy="3951288"/>
          </a:xfrm>
        </p:spPr>
        <p:txBody>
          <a:bodyPr>
            <a:noAutofit/>
          </a:bodyPr>
          <a:lstStyle/>
          <a:p>
            <a:r>
              <a:rPr lang="en-GB" sz="1800" dirty="0"/>
              <a:t>Simpler formulation, similar in tone to what we should probably produce</a:t>
            </a:r>
          </a:p>
          <a:p>
            <a:r>
              <a:rPr lang="en-GB" sz="1800" dirty="0"/>
              <a:t>Tends to be more rule based than analysis based—we generally always have FEA results so should identify what we would ‘only hand calculate’</a:t>
            </a:r>
          </a:p>
          <a:p>
            <a:r>
              <a:rPr lang="en-GB" sz="1800" dirty="0"/>
              <a:t>Does not include significant treatment of LEFM, uses S-N curves and cumulative damage for Fatigue… </a:t>
            </a:r>
          </a:p>
          <a:p>
            <a:r>
              <a:rPr lang="en-GB" sz="1800" dirty="0"/>
              <a:t>Does have some good section ideas, e.g. defining allowables for differing kinds of materials e.g. insulators etc.</a:t>
            </a:r>
          </a:p>
          <a:p>
            <a:r>
              <a:rPr lang="en-GB" sz="1800" b="1" i="1" dirty="0"/>
              <a:t>~28 pages, + appendices</a:t>
            </a:r>
          </a:p>
          <a:p>
            <a:endParaRPr lang="en-GB" sz="1800" dirty="0"/>
          </a:p>
        </p:txBody>
      </p:sp>
      <p:sp>
        <p:nvSpPr>
          <p:cNvPr id="8" name="Espace réservé du numéro de diapositive 7"/>
          <p:cNvSpPr>
            <a:spLocks noGrp="1"/>
          </p:cNvSpPr>
          <p:nvPr>
            <p:ph type="sldNum" sz="quarter" idx="12"/>
          </p:nvPr>
        </p:nvSpPr>
        <p:spPr/>
        <p:txBody>
          <a:bodyPr/>
          <a:lstStyle/>
          <a:p>
            <a:fld id="{BFDCA1C4-9514-7B4F-976F-D92F7E296653}" type="slidenum">
              <a:rPr lang="fr-FR" smtClean="0"/>
              <a:pPr/>
              <a:t>4</a:t>
            </a:fld>
            <a:endParaRPr lang="fr-FR"/>
          </a:p>
        </p:txBody>
      </p:sp>
      <p:pic>
        <p:nvPicPr>
          <p:cNvPr id="10" name="Image 9" descr="Logo-APO-LARP.png"/>
          <p:cNvPicPr>
            <a:picLocks noChangeAspect="1"/>
          </p:cNvPicPr>
          <p:nvPr/>
        </p:nvPicPr>
        <p:blipFill>
          <a:blip r:embed="rId2"/>
          <a:stretch>
            <a:fillRect/>
          </a:stretch>
        </p:blipFill>
        <p:spPr>
          <a:xfrm>
            <a:off x="1411930" y="6183563"/>
            <a:ext cx="499889" cy="594990"/>
          </a:xfrm>
          <a:prstGeom prst="rect">
            <a:avLst/>
          </a:prstGeom>
        </p:spPr>
      </p:pic>
      <p:sp>
        <p:nvSpPr>
          <p:cNvPr id="9" name="Footer Placeholder 8"/>
          <p:cNvSpPr>
            <a:spLocks noGrp="1"/>
          </p:cNvSpPr>
          <p:nvPr>
            <p:ph type="ftr" sz="quarter" idx="11"/>
          </p:nvPr>
        </p:nvSpPr>
        <p:spPr/>
        <p:txBody>
          <a:bodyPr/>
          <a:lstStyle/>
          <a:p>
            <a:r>
              <a:rPr lang="fr-FR" noProof="0"/>
              <a:t>E Anderssen</a:t>
            </a:r>
            <a:endParaRPr lang="en-GB" noProof="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EAB098-CB78-4DAA-82A1-2770030C2441}"/>
              </a:ext>
            </a:extLst>
          </p:cNvPr>
          <p:cNvSpPr>
            <a:spLocks noGrp="1"/>
          </p:cNvSpPr>
          <p:nvPr>
            <p:ph type="title"/>
          </p:nvPr>
        </p:nvSpPr>
        <p:spPr/>
        <p:txBody>
          <a:bodyPr/>
          <a:lstStyle/>
          <a:p>
            <a:r>
              <a:rPr lang="en-US" dirty="0"/>
              <a:t>Boiler &amp; Pressure Vessel Code and </a:t>
            </a:r>
            <a:br>
              <a:rPr lang="en-US" dirty="0"/>
            </a:br>
            <a:r>
              <a:rPr lang="en-US" dirty="0"/>
              <a:t>Pressure Equipment Directive</a:t>
            </a:r>
          </a:p>
        </p:txBody>
      </p:sp>
      <p:sp>
        <p:nvSpPr>
          <p:cNvPr id="9" name="Content Placeholder 8">
            <a:extLst>
              <a:ext uri="{FF2B5EF4-FFF2-40B4-BE49-F238E27FC236}">
                <a16:creationId xmlns:a16="http://schemas.microsoft.com/office/drawing/2014/main" id="{1A8530CF-EA12-4A1A-BC0F-78FA5CD328B9}"/>
              </a:ext>
            </a:extLst>
          </p:cNvPr>
          <p:cNvSpPr>
            <a:spLocks noGrp="1"/>
          </p:cNvSpPr>
          <p:nvPr>
            <p:ph idx="1"/>
          </p:nvPr>
        </p:nvSpPr>
        <p:spPr/>
        <p:txBody>
          <a:bodyPr/>
          <a:lstStyle/>
          <a:p>
            <a:r>
              <a:rPr lang="en-US" dirty="0"/>
              <a:t>Generally rely on high margins against yield</a:t>
            </a:r>
          </a:p>
          <a:p>
            <a:r>
              <a:rPr lang="en-US" dirty="0"/>
              <a:t>Provide conservative material properties to use and define/document source of properties</a:t>
            </a:r>
          </a:p>
          <a:p>
            <a:r>
              <a:rPr lang="en-US" dirty="0"/>
              <a:t>Rely generally on tough, typically weldable alloys (alternate materials have limited treatments, e.g. composites)</a:t>
            </a:r>
          </a:p>
          <a:p>
            <a:r>
              <a:rPr lang="en-US" dirty="0"/>
              <a:t>References are outside of code for brittle or flawed structures, </a:t>
            </a:r>
            <a:r>
              <a:rPr lang="en-US" dirty="0" err="1"/>
              <a:t>e.g</a:t>
            </a:r>
            <a:r>
              <a:rPr lang="en-US" dirty="0"/>
              <a:t> cracks</a:t>
            </a:r>
          </a:p>
          <a:p>
            <a:r>
              <a:rPr lang="en-US" dirty="0"/>
              <a:t>Do not usually cover material common in our structures, e.g. 7000 Al, Iron, low-carbon steel</a:t>
            </a:r>
          </a:p>
          <a:p>
            <a:pPr marL="0" indent="0">
              <a:buNone/>
            </a:pPr>
            <a:endParaRPr lang="en-US" dirty="0"/>
          </a:p>
          <a:p>
            <a:endParaRPr lang="en-US" dirty="0"/>
          </a:p>
        </p:txBody>
      </p:sp>
      <p:sp>
        <p:nvSpPr>
          <p:cNvPr id="7" name="Footer Placeholder 6">
            <a:extLst>
              <a:ext uri="{FF2B5EF4-FFF2-40B4-BE49-F238E27FC236}">
                <a16:creationId xmlns:a16="http://schemas.microsoft.com/office/drawing/2014/main" id="{B3E26A22-16C6-453B-9088-57A9CEA1E6F7}"/>
              </a:ext>
            </a:extLst>
          </p:cNvPr>
          <p:cNvSpPr>
            <a:spLocks noGrp="1"/>
          </p:cNvSpPr>
          <p:nvPr>
            <p:ph type="ftr" sz="quarter" idx="11"/>
          </p:nvPr>
        </p:nvSpPr>
        <p:spPr/>
        <p:txBody>
          <a:bodyPr/>
          <a:lstStyle/>
          <a:p>
            <a:r>
              <a:rPr lang="fr-FR" noProof="0"/>
              <a:t>E Anderssen</a:t>
            </a:r>
            <a:endParaRPr lang="en-GB" noProof="0"/>
          </a:p>
        </p:txBody>
      </p:sp>
      <p:sp>
        <p:nvSpPr>
          <p:cNvPr id="8" name="Slide Number Placeholder 7">
            <a:extLst>
              <a:ext uri="{FF2B5EF4-FFF2-40B4-BE49-F238E27FC236}">
                <a16:creationId xmlns:a16="http://schemas.microsoft.com/office/drawing/2014/main" id="{0CD7E5A3-4D24-4128-B90D-69EE885D50DF}"/>
              </a:ext>
            </a:extLst>
          </p:cNvPr>
          <p:cNvSpPr>
            <a:spLocks noGrp="1"/>
          </p:cNvSpPr>
          <p:nvPr>
            <p:ph type="sldNum" sz="quarter" idx="12"/>
          </p:nvPr>
        </p:nvSpPr>
        <p:spPr/>
        <p:txBody>
          <a:bodyPr/>
          <a:lstStyle/>
          <a:p>
            <a:fld id="{BFDCA1C4-9514-7B4F-976F-D92F7E296653}" type="slidenum">
              <a:rPr lang="fr-FR" smtClean="0"/>
              <a:pPr/>
              <a:t>5</a:t>
            </a:fld>
            <a:endParaRPr lang="fr-FR"/>
          </a:p>
        </p:txBody>
      </p:sp>
    </p:spTree>
    <p:extLst>
      <p:ext uri="{BB962C8B-B14F-4D97-AF65-F5344CB8AC3E}">
        <p14:creationId xmlns:p14="http://schemas.microsoft.com/office/powerpoint/2010/main" val="5213047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Excerpts from BPVC VIII Division 2</a:t>
            </a:r>
            <a:br>
              <a:rPr lang="en-US" dirty="0"/>
            </a:br>
            <a:r>
              <a:rPr lang="en-US" dirty="0"/>
              <a:t>Alternative Rules</a:t>
            </a:r>
          </a:p>
        </p:txBody>
      </p:sp>
      <p:sp>
        <p:nvSpPr>
          <p:cNvPr id="10" name="Text Placeholder 9"/>
          <p:cNvSpPr>
            <a:spLocks noGrp="1"/>
          </p:cNvSpPr>
          <p:nvPr>
            <p:ph type="body" sz="quarter" idx="3"/>
          </p:nvPr>
        </p:nvSpPr>
        <p:spPr>
          <a:xfrm>
            <a:off x="4884277" y="1072787"/>
            <a:ext cx="4041775" cy="639762"/>
          </a:xfrm>
        </p:spPr>
        <p:txBody>
          <a:bodyPr/>
          <a:lstStyle/>
          <a:p>
            <a:r>
              <a:rPr lang="en-US" dirty="0"/>
              <a:t>BPVC references Fitness for Service standards for fracture</a:t>
            </a:r>
          </a:p>
        </p:txBody>
      </p:sp>
      <p:sp>
        <p:nvSpPr>
          <p:cNvPr id="11" name="Content Placeholder 10"/>
          <p:cNvSpPr>
            <a:spLocks noGrp="1"/>
          </p:cNvSpPr>
          <p:nvPr>
            <p:ph sz="quarter" idx="4"/>
          </p:nvPr>
        </p:nvSpPr>
        <p:spPr>
          <a:xfrm>
            <a:off x="4884276" y="1733953"/>
            <a:ext cx="4162524" cy="4560193"/>
          </a:xfrm>
        </p:spPr>
        <p:txBody>
          <a:bodyPr>
            <a:normAutofit lnSpcReduction="10000"/>
          </a:bodyPr>
          <a:lstStyle/>
          <a:p>
            <a:r>
              <a:rPr lang="en-US" sz="2000" dirty="0"/>
              <a:t>Part 3 of BPVC_VIII-2 is on material properties</a:t>
            </a:r>
          </a:p>
          <a:p>
            <a:r>
              <a:rPr lang="en-US" sz="2000" dirty="0"/>
              <a:t>Part 4 is design by Rule</a:t>
            </a:r>
          </a:p>
          <a:p>
            <a:r>
              <a:rPr lang="en-US" sz="2000" dirty="0"/>
              <a:t>Part 5 is the </a:t>
            </a:r>
            <a:r>
              <a:rPr lang="en-US" sz="2000" u="sng" dirty="0"/>
              <a:t>Design by Analysis requirements </a:t>
            </a:r>
            <a:r>
              <a:rPr lang="en-US" sz="2000" dirty="0"/>
              <a:t>(what we do)</a:t>
            </a:r>
          </a:p>
          <a:p>
            <a:r>
              <a:rPr lang="en-US" sz="2000" dirty="0"/>
              <a:t>Nominally Division 2 is for vessels between 3,000-10,000psi</a:t>
            </a:r>
          </a:p>
          <a:p>
            <a:r>
              <a:rPr lang="en-US" sz="2000" dirty="0"/>
              <a:t>That’s not us, but gives clearest guidance on how to approach calculations conservatively</a:t>
            </a:r>
          </a:p>
          <a:p>
            <a:r>
              <a:rPr lang="en-US" sz="2000" dirty="0"/>
              <a:t>Provides some guidance on inspection as well</a:t>
            </a:r>
          </a:p>
          <a:p>
            <a:r>
              <a:rPr lang="en-US" sz="2000" dirty="0"/>
              <a:t>Does not explicitly discuss Fracture</a:t>
            </a:r>
          </a:p>
          <a:p>
            <a:r>
              <a:rPr lang="en-US" sz="2000" u="sng" dirty="0"/>
              <a:t>Excellent ref for Plastic Collapse</a:t>
            </a:r>
          </a:p>
        </p:txBody>
      </p:sp>
      <p:sp>
        <p:nvSpPr>
          <p:cNvPr id="3" name="Espace réservé du numéro de diapositive 2"/>
          <p:cNvSpPr>
            <a:spLocks noGrp="1"/>
          </p:cNvSpPr>
          <p:nvPr>
            <p:ph type="sldNum" sz="quarter" idx="12"/>
          </p:nvPr>
        </p:nvSpPr>
        <p:spPr/>
        <p:txBody>
          <a:bodyPr/>
          <a:lstStyle/>
          <a:p>
            <a:fld id="{BFDCA1C4-9514-7B4F-976F-D92F7E296653}" type="slidenum">
              <a:rPr lang="fr-FR" smtClean="0"/>
              <a:pPr/>
              <a:t>6</a:t>
            </a:fld>
            <a:endParaRPr lang="fr-FR"/>
          </a:p>
        </p:txBody>
      </p:sp>
      <p:pic>
        <p:nvPicPr>
          <p:cNvPr id="6" name="Image 5" descr="Logo-APO-LARP.png"/>
          <p:cNvPicPr>
            <a:picLocks noChangeAspect="1"/>
          </p:cNvPicPr>
          <p:nvPr/>
        </p:nvPicPr>
        <p:blipFill>
          <a:blip r:embed="rId2"/>
          <a:stretch>
            <a:fillRect/>
          </a:stretch>
        </p:blipFill>
        <p:spPr>
          <a:xfrm>
            <a:off x="1411930" y="6183563"/>
            <a:ext cx="499889" cy="594990"/>
          </a:xfrm>
          <a:prstGeom prst="rect">
            <a:avLst/>
          </a:prstGeom>
        </p:spPr>
      </p:pic>
      <p:sp>
        <p:nvSpPr>
          <p:cNvPr id="2" name="Rectangle 1"/>
          <p:cNvSpPr/>
          <p:nvPr/>
        </p:nvSpPr>
        <p:spPr>
          <a:xfrm>
            <a:off x="323528" y="1225535"/>
            <a:ext cx="4572000" cy="3277820"/>
          </a:xfrm>
          <a:prstGeom prst="rect">
            <a:avLst/>
          </a:prstGeom>
        </p:spPr>
        <p:txBody>
          <a:bodyPr>
            <a:spAutoFit/>
          </a:bodyPr>
          <a:lstStyle/>
          <a:p>
            <a:r>
              <a:rPr lang="en-US" sz="900" b="1" dirty="0">
                <a:solidFill>
                  <a:srgbClr val="000000"/>
                </a:solidFill>
                <a:latin typeface="Ronnia"/>
              </a:rPr>
              <a:t>3.11.2.8 Establishment of the MDMT Using a Fracture Mechanics Methodology.</a:t>
            </a:r>
            <a:endParaRPr lang="en-US" sz="900" dirty="0">
              <a:solidFill>
                <a:srgbClr val="000000"/>
              </a:solidFill>
              <a:latin typeface="Ronnia"/>
            </a:endParaRPr>
          </a:p>
          <a:p>
            <a:r>
              <a:rPr lang="en-US" sz="900" dirty="0">
                <a:solidFill>
                  <a:srgbClr val="000000"/>
                </a:solidFill>
                <a:latin typeface="Cambria" panose="02040503050406030204" pitchFamily="18" charset="0"/>
              </a:rPr>
              <a:t>(a) In lieu of the procedures in </a:t>
            </a:r>
            <a:r>
              <a:rPr lang="en-US" sz="900" dirty="0">
                <a:solidFill>
                  <a:srgbClr val="0000FF"/>
                </a:solidFill>
                <a:latin typeface="Cambria" panose="02040503050406030204" pitchFamily="18" charset="0"/>
              </a:rPr>
              <a:t>3.11.2.1 </a:t>
            </a:r>
            <a:r>
              <a:rPr lang="en-US" sz="900" dirty="0">
                <a:solidFill>
                  <a:srgbClr val="000000"/>
                </a:solidFill>
                <a:latin typeface="Cambria" panose="02040503050406030204" pitchFamily="18" charset="0"/>
              </a:rPr>
              <a:t>through </a:t>
            </a:r>
            <a:r>
              <a:rPr lang="en-US" sz="900" dirty="0">
                <a:solidFill>
                  <a:srgbClr val="0000FF"/>
                </a:solidFill>
                <a:latin typeface="Cambria" panose="02040503050406030204" pitchFamily="18" charset="0"/>
              </a:rPr>
              <a:t>3.11.2.7</a:t>
            </a:r>
            <a:r>
              <a:rPr lang="en-US" sz="900" dirty="0">
                <a:solidFill>
                  <a:srgbClr val="000000"/>
                </a:solidFill>
                <a:latin typeface="Cambria" panose="02040503050406030204" pitchFamily="18" charset="0"/>
              </a:rPr>
              <a:t>, the MDMT may be established using a fracture mechanics</a:t>
            </a:r>
          </a:p>
          <a:p>
            <a:r>
              <a:rPr lang="en-US" sz="900" dirty="0">
                <a:solidFill>
                  <a:srgbClr val="000000"/>
                </a:solidFill>
                <a:latin typeface="Cambria" panose="02040503050406030204" pitchFamily="18" charset="0"/>
              </a:rPr>
              <a:t>approach. The fracture mechanics procedures shall be in accordance with </a:t>
            </a:r>
            <a:r>
              <a:rPr lang="en-US" sz="900" b="1" u="sng" dirty="0">
                <a:solidFill>
                  <a:srgbClr val="FF0000"/>
                </a:solidFill>
                <a:latin typeface="Cambria" panose="02040503050406030204" pitchFamily="18" charset="0"/>
              </a:rPr>
              <a:t>API 579-1/ASME FFS</a:t>
            </a:r>
            <a:r>
              <a:rPr lang="en-US" sz="900" dirty="0">
                <a:solidFill>
                  <a:srgbClr val="000000"/>
                </a:solidFill>
                <a:latin typeface="Cambria" panose="02040503050406030204" pitchFamily="18" charset="0"/>
              </a:rPr>
              <a:t>, </a:t>
            </a:r>
            <a:r>
              <a:rPr lang="en-US" sz="900" b="1" u="sng" dirty="0">
                <a:solidFill>
                  <a:srgbClr val="FF0000"/>
                </a:solidFill>
                <a:latin typeface="Cambria" panose="02040503050406030204" pitchFamily="18" charset="0"/>
              </a:rPr>
              <a:t>Part 9, Level 2 or Level3.</a:t>
            </a:r>
          </a:p>
          <a:p>
            <a:r>
              <a:rPr lang="en-US" sz="900" dirty="0">
                <a:solidFill>
                  <a:srgbClr val="000000"/>
                </a:solidFill>
                <a:latin typeface="Cambria" panose="02040503050406030204" pitchFamily="18" charset="0"/>
              </a:rPr>
              <a:t>(b) The assessment used to determine the MDMT shall include a systematic evaluation of all factors that control the susceptibility to brittle fracture, e.g., stresses from the applied loadings including thermal stresses, flaw size, fracture toughness of the base metal and welded joints, heat treatment, and the loading rate.</a:t>
            </a:r>
          </a:p>
          <a:p>
            <a:r>
              <a:rPr lang="en-US" sz="900" dirty="0">
                <a:solidFill>
                  <a:srgbClr val="000000"/>
                </a:solidFill>
                <a:latin typeface="Cambria" panose="02040503050406030204" pitchFamily="18" charset="0"/>
              </a:rPr>
              <a:t>(c) The reference flaw size used in the fracture mechanics evaluation shall be a surface flaw with a depth of </a:t>
            </a:r>
            <a:r>
              <a:rPr lang="en-US" sz="900" u="sng" dirty="0">
                <a:solidFill>
                  <a:srgbClr val="FF0000"/>
                </a:solidFill>
                <a:latin typeface="Cambria" panose="02040503050406030204" pitchFamily="18" charset="0"/>
              </a:rPr>
              <a:t>a = min [t/4, 25mm] and a length of 2c = 6a </a:t>
            </a:r>
            <a:r>
              <a:rPr lang="en-US" sz="900" dirty="0">
                <a:solidFill>
                  <a:srgbClr val="000000"/>
                </a:solidFill>
                <a:latin typeface="Cambria" panose="02040503050406030204" pitchFamily="18" charset="0"/>
              </a:rPr>
              <a:t>where t is the thickness of the plate containing the reference flaw. </a:t>
            </a:r>
          </a:p>
          <a:p>
            <a:r>
              <a:rPr lang="en-US" sz="900" dirty="0">
                <a:solidFill>
                  <a:srgbClr val="000000"/>
                </a:solidFill>
                <a:latin typeface="Cambria" panose="02040503050406030204" pitchFamily="18" charset="0"/>
              </a:rPr>
              <a:t>If approved by the user, </a:t>
            </a:r>
            <a:r>
              <a:rPr lang="en-US" sz="900" dirty="0">
                <a:solidFill>
                  <a:srgbClr val="FF0000"/>
                </a:solidFill>
                <a:latin typeface="Cambria" panose="02040503050406030204" pitchFamily="18" charset="0"/>
              </a:rPr>
              <a:t>an </a:t>
            </a:r>
            <a:r>
              <a:rPr lang="en-US" sz="900" u="sng" dirty="0">
                <a:solidFill>
                  <a:srgbClr val="FF0000"/>
                </a:solidFill>
                <a:latin typeface="Cambria" panose="02040503050406030204" pitchFamily="18" charset="0"/>
              </a:rPr>
              <a:t>alternative reference flaw size </a:t>
            </a:r>
            <a:r>
              <a:rPr lang="en-US" sz="900" dirty="0">
                <a:solidFill>
                  <a:srgbClr val="FF0000"/>
                </a:solidFill>
                <a:latin typeface="Cambria" panose="02040503050406030204" pitchFamily="18" charset="0"/>
              </a:rPr>
              <a:t>may be used based on the weld joint geometry and the </a:t>
            </a:r>
            <a:r>
              <a:rPr lang="en-US" sz="900" u="sng" dirty="0">
                <a:solidFill>
                  <a:srgbClr val="FF0000"/>
                </a:solidFill>
                <a:latin typeface="Cambria" panose="02040503050406030204" pitchFamily="18" charset="0"/>
              </a:rPr>
              <a:t>NDE</a:t>
            </a:r>
          </a:p>
          <a:p>
            <a:r>
              <a:rPr lang="en-US" sz="900" dirty="0">
                <a:solidFill>
                  <a:srgbClr val="000000"/>
                </a:solidFill>
                <a:latin typeface="Cambria" panose="02040503050406030204" pitchFamily="18" charset="0"/>
              </a:rPr>
              <a:t>that will be used and demonstrated for qualification of the vessel (see </a:t>
            </a:r>
            <a:r>
              <a:rPr lang="en-US" sz="900" dirty="0">
                <a:solidFill>
                  <a:srgbClr val="0000FF"/>
                </a:solidFill>
                <a:latin typeface="Cambria" panose="02040503050406030204" pitchFamily="18" charset="0"/>
              </a:rPr>
              <a:t>Part 7</a:t>
            </a:r>
            <a:r>
              <a:rPr lang="en-US" sz="900" dirty="0">
                <a:solidFill>
                  <a:srgbClr val="000000"/>
                </a:solidFill>
                <a:latin typeface="Cambria" panose="02040503050406030204" pitchFamily="18" charset="0"/>
              </a:rPr>
              <a:t>).</a:t>
            </a:r>
          </a:p>
          <a:p>
            <a:r>
              <a:rPr lang="en-US" sz="900" dirty="0">
                <a:solidFill>
                  <a:srgbClr val="000000"/>
                </a:solidFill>
                <a:latin typeface="Cambria" panose="02040503050406030204" pitchFamily="18" charset="0"/>
              </a:rPr>
              <a:t>(d) The material fracture toughness shall be established using the exemption curve for the material (see Notes to</a:t>
            </a:r>
          </a:p>
          <a:p>
            <a:r>
              <a:rPr lang="en-US" sz="900" dirty="0">
                <a:solidFill>
                  <a:srgbClr val="000000"/>
                </a:solidFill>
                <a:latin typeface="Cambria" panose="02040503050406030204" pitchFamily="18" charset="0"/>
              </a:rPr>
              <a:t>Figures </a:t>
            </a:r>
            <a:r>
              <a:rPr lang="en-US" sz="900" dirty="0">
                <a:solidFill>
                  <a:srgbClr val="0000FF"/>
                </a:solidFill>
                <a:latin typeface="Cambria" panose="02040503050406030204" pitchFamily="18" charset="0"/>
              </a:rPr>
              <a:t>3.7 </a:t>
            </a:r>
            <a:r>
              <a:rPr lang="en-US" sz="900" dirty="0">
                <a:solidFill>
                  <a:srgbClr val="000000"/>
                </a:solidFill>
                <a:latin typeface="Cambria" panose="02040503050406030204" pitchFamily="18" charset="0"/>
              </a:rPr>
              <a:t>and </a:t>
            </a:r>
            <a:r>
              <a:rPr lang="en-US" sz="900" dirty="0">
                <a:solidFill>
                  <a:srgbClr val="0000FF"/>
                </a:solidFill>
                <a:latin typeface="Cambria" panose="02040503050406030204" pitchFamily="18" charset="0"/>
              </a:rPr>
              <a:t>3.8</a:t>
            </a:r>
            <a:r>
              <a:rPr lang="en-US" sz="900" dirty="0">
                <a:solidFill>
                  <a:srgbClr val="000000"/>
                </a:solidFill>
                <a:latin typeface="Cambria" panose="02040503050406030204" pitchFamily="18" charset="0"/>
              </a:rPr>
              <a:t>) and MPC </a:t>
            </a:r>
            <a:r>
              <a:rPr lang="en-US" sz="900" dirty="0" err="1">
                <a:solidFill>
                  <a:srgbClr val="000000"/>
                </a:solidFill>
                <a:latin typeface="Cambria" panose="02040503050406030204" pitchFamily="18" charset="0"/>
              </a:rPr>
              <a:t>Charpy</a:t>
            </a:r>
            <a:r>
              <a:rPr lang="en-US" sz="900" dirty="0">
                <a:solidFill>
                  <a:srgbClr val="000000"/>
                </a:solidFill>
                <a:latin typeface="Cambria" panose="02040503050406030204" pitchFamily="18" charset="0"/>
              </a:rPr>
              <a:t> impact energy correlation described in </a:t>
            </a:r>
            <a:r>
              <a:rPr lang="en-US" sz="900" b="1" u="sng" dirty="0">
                <a:solidFill>
                  <a:srgbClr val="FF0000"/>
                </a:solidFill>
                <a:latin typeface="Cambria" panose="02040503050406030204" pitchFamily="18" charset="0"/>
              </a:rPr>
              <a:t>API 579-1/ASME FFS-1</a:t>
            </a:r>
            <a:r>
              <a:rPr lang="en-US" sz="900" dirty="0">
                <a:solidFill>
                  <a:srgbClr val="000000"/>
                </a:solidFill>
                <a:latin typeface="Cambria" panose="02040503050406030204" pitchFamily="18" charset="0"/>
              </a:rPr>
              <a:t>, Appendix F, </a:t>
            </a:r>
          </a:p>
          <a:p>
            <a:r>
              <a:rPr lang="en-US" sz="900" dirty="0">
                <a:solidFill>
                  <a:srgbClr val="000000"/>
                </a:solidFill>
                <a:latin typeface="Cambria" panose="02040503050406030204" pitchFamily="18" charset="0"/>
              </a:rPr>
              <a:t>F.4. If approved by the user, an alternative material fracture toughness may be used based on fracture toughness test results.</a:t>
            </a:r>
          </a:p>
          <a:p>
            <a:pPr marR="1080"/>
            <a:r>
              <a:rPr lang="en-US" sz="900" dirty="0">
                <a:solidFill>
                  <a:srgbClr val="000000"/>
                </a:solidFill>
                <a:latin typeface="Cambria" panose="02040503050406030204" pitchFamily="18" charset="0"/>
              </a:rPr>
              <a:t>(e) The MDMT established using a fracture mechanics approach shall not be colder than that given in </a:t>
            </a:r>
            <a:r>
              <a:rPr lang="en-US" sz="900" dirty="0">
                <a:solidFill>
                  <a:srgbClr val="0000FF"/>
                </a:solidFill>
                <a:latin typeface="Cambria" panose="02040503050406030204" pitchFamily="18" charset="0"/>
              </a:rPr>
              <a:t>3.11.2.3(e)</a:t>
            </a:r>
            <a:r>
              <a:rPr lang="en-US" sz="900" dirty="0">
                <a:solidFill>
                  <a:srgbClr val="000000"/>
                </a:solidFill>
                <a:latin typeface="Cambria" panose="02040503050406030204" pitchFamily="18" charset="0"/>
              </a:rPr>
              <a:t>. </a:t>
            </a:r>
          </a:p>
        </p:txBody>
      </p:sp>
      <p:sp>
        <p:nvSpPr>
          <p:cNvPr id="5" name="Rectangle 4"/>
          <p:cNvSpPr/>
          <p:nvPr/>
        </p:nvSpPr>
        <p:spPr>
          <a:xfrm>
            <a:off x="323528" y="5101836"/>
            <a:ext cx="4572000" cy="815608"/>
          </a:xfrm>
          <a:prstGeom prst="rect">
            <a:avLst/>
          </a:prstGeom>
        </p:spPr>
        <p:txBody>
          <a:bodyPr>
            <a:spAutoFit/>
          </a:bodyPr>
          <a:lstStyle/>
          <a:p>
            <a:r>
              <a:rPr lang="en-US" sz="1100" b="1" dirty="0">
                <a:solidFill>
                  <a:srgbClr val="000000"/>
                </a:solidFill>
                <a:latin typeface="Ronnia"/>
              </a:rPr>
              <a:t>5.11 FRACTURE MECHANICS EVALUATIONS</a:t>
            </a:r>
            <a:endParaRPr lang="en-US" sz="1100" dirty="0">
              <a:solidFill>
                <a:srgbClr val="000000"/>
              </a:solidFill>
              <a:latin typeface="Ronnia"/>
            </a:endParaRPr>
          </a:p>
          <a:p>
            <a:pPr algn="just"/>
            <a:r>
              <a:rPr lang="en-US" sz="900" dirty="0">
                <a:solidFill>
                  <a:srgbClr val="000000"/>
                </a:solidFill>
                <a:latin typeface="Cambria" panose="02040503050406030204" pitchFamily="18" charset="0"/>
              </a:rPr>
              <a:t>Fracture mechanics evaluations performed to determine the MDMT in accordance with </a:t>
            </a:r>
            <a:r>
              <a:rPr lang="en-US" sz="900" dirty="0">
                <a:solidFill>
                  <a:srgbClr val="0000FF"/>
                </a:solidFill>
                <a:latin typeface="Cambria" panose="02040503050406030204" pitchFamily="18" charset="0"/>
              </a:rPr>
              <a:t>3.11.2.8 </a:t>
            </a:r>
            <a:r>
              <a:rPr lang="en-US" sz="900" dirty="0">
                <a:solidFill>
                  <a:srgbClr val="000000"/>
                </a:solidFill>
                <a:latin typeface="Cambria" panose="02040503050406030204" pitchFamily="18" charset="0"/>
              </a:rPr>
              <a:t>shall be in accordance with </a:t>
            </a:r>
            <a:r>
              <a:rPr lang="en-US" sz="900" b="1" u="sng" dirty="0">
                <a:solidFill>
                  <a:srgbClr val="FF0000"/>
                </a:solidFill>
                <a:latin typeface="Cambria" panose="02040503050406030204" pitchFamily="18" charset="0"/>
              </a:rPr>
              <a:t>API/ASME FFS-1</a:t>
            </a:r>
            <a:r>
              <a:rPr lang="en-US" sz="900" dirty="0">
                <a:solidFill>
                  <a:srgbClr val="000000"/>
                </a:solidFill>
                <a:latin typeface="Cambria" panose="02040503050406030204" pitchFamily="18" charset="0"/>
              </a:rPr>
              <a:t>. Residual stresses resulting from welding shall be considered along with primary and secondary stresses in all fracture mechanics calculations.</a:t>
            </a:r>
          </a:p>
        </p:txBody>
      </p:sp>
      <p:sp>
        <p:nvSpPr>
          <p:cNvPr id="12" name="TextBox 11"/>
          <p:cNvSpPr txBox="1"/>
          <p:nvPr/>
        </p:nvSpPr>
        <p:spPr>
          <a:xfrm>
            <a:off x="467544" y="4424403"/>
            <a:ext cx="3816424" cy="461665"/>
          </a:xfrm>
          <a:prstGeom prst="rect">
            <a:avLst/>
          </a:prstGeom>
          <a:noFill/>
        </p:spPr>
        <p:txBody>
          <a:bodyPr wrap="square" rtlCol="0">
            <a:spAutoFit/>
          </a:bodyPr>
          <a:lstStyle/>
          <a:p>
            <a:r>
              <a:rPr lang="en-US" sz="1200" dirty="0"/>
              <a:t>MDMT: Min Design Metal Temp: for elevated temp performance– Level 2 or Level 3 described later.</a:t>
            </a:r>
          </a:p>
        </p:txBody>
      </p:sp>
      <p:sp>
        <p:nvSpPr>
          <p:cNvPr id="13" name="Footer Placeholder 12"/>
          <p:cNvSpPr>
            <a:spLocks noGrp="1"/>
          </p:cNvSpPr>
          <p:nvPr>
            <p:ph type="ftr" sz="quarter" idx="11"/>
          </p:nvPr>
        </p:nvSpPr>
        <p:spPr/>
        <p:txBody>
          <a:bodyPr/>
          <a:lstStyle/>
          <a:p>
            <a:r>
              <a:rPr lang="fr-FR" noProof="0"/>
              <a:t>E Anderssen</a:t>
            </a:r>
            <a:endParaRPr lang="en-GB" noProof="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12000" y="44624"/>
            <a:ext cx="7920000" cy="720000"/>
          </a:xfrm>
        </p:spPr>
        <p:txBody>
          <a:bodyPr/>
          <a:lstStyle/>
          <a:p>
            <a:r>
              <a:rPr lang="en-US" dirty="0"/>
              <a:t>More from BPVC VIII </a:t>
            </a:r>
            <a:r>
              <a:rPr lang="en-US" dirty="0" err="1"/>
              <a:t>Div</a:t>
            </a:r>
            <a:r>
              <a:rPr lang="en-US" dirty="0"/>
              <a:t> 2</a:t>
            </a:r>
          </a:p>
        </p:txBody>
      </p:sp>
      <p:sp>
        <p:nvSpPr>
          <p:cNvPr id="6" name="Footer Placeholder 5"/>
          <p:cNvSpPr>
            <a:spLocks noGrp="1"/>
          </p:cNvSpPr>
          <p:nvPr>
            <p:ph type="ftr" sz="quarter" idx="11"/>
          </p:nvPr>
        </p:nvSpPr>
        <p:spPr/>
        <p:txBody>
          <a:bodyPr/>
          <a:lstStyle/>
          <a:p>
            <a:r>
              <a:rPr lang="fr-FR" noProof="0"/>
              <a:t>E Anderssen</a:t>
            </a:r>
            <a:endParaRPr lang="en-GB" noProof="0"/>
          </a:p>
        </p:txBody>
      </p:sp>
      <p:sp>
        <p:nvSpPr>
          <p:cNvPr id="3" name="Slide Number Placeholder 2"/>
          <p:cNvSpPr>
            <a:spLocks noGrp="1"/>
          </p:cNvSpPr>
          <p:nvPr>
            <p:ph type="sldNum" sz="quarter" idx="12"/>
          </p:nvPr>
        </p:nvSpPr>
        <p:spPr/>
        <p:txBody>
          <a:bodyPr/>
          <a:lstStyle/>
          <a:p>
            <a:fld id="{BFDCA1C4-9514-7B4F-976F-D92F7E296653}" type="slidenum">
              <a:rPr lang="fr-FR" smtClean="0"/>
              <a:pPr/>
              <a:t>7</a:t>
            </a:fld>
            <a:endParaRPr lang="fr-FR"/>
          </a:p>
        </p:txBody>
      </p:sp>
      <p:pic>
        <p:nvPicPr>
          <p:cNvPr id="5" name="Picture 4"/>
          <p:cNvPicPr>
            <a:picLocks noChangeAspect="1"/>
          </p:cNvPicPr>
          <p:nvPr/>
        </p:nvPicPr>
        <p:blipFill>
          <a:blip r:embed="rId2"/>
          <a:stretch>
            <a:fillRect/>
          </a:stretch>
        </p:blipFill>
        <p:spPr>
          <a:xfrm>
            <a:off x="1331640" y="609917"/>
            <a:ext cx="6912768" cy="5195347"/>
          </a:xfrm>
          <a:prstGeom prst="rect">
            <a:avLst/>
          </a:prstGeom>
        </p:spPr>
      </p:pic>
      <p:sp>
        <p:nvSpPr>
          <p:cNvPr id="2" name="TextBox 1">
            <a:extLst>
              <a:ext uri="{FF2B5EF4-FFF2-40B4-BE49-F238E27FC236}">
                <a16:creationId xmlns:a16="http://schemas.microsoft.com/office/drawing/2014/main" id="{D1ECB013-99E0-4C24-AD30-310C32723201}"/>
              </a:ext>
            </a:extLst>
          </p:cNvPr>
          <p:cNvSpPr txBox="1"/>
          <p:nvPr/>
        </p:nvSpPr>
        <p:spPr>
          <a:xfrm rot="2205213">
            <a:off x="1587969" y="3325346"/>
            <a:ext cx="6965368" cy="523220"/>
          </a:xfrm>
          <a:prstGeom prst="rect">
            <a:avLst/>
          </a:prstGeom>
          <a:noFill/>
        </p:spPr>
        <p:txBody>
          <a:bodyPr wrap="none" rtlCol="0">
            <a:spAutoFit/>
          </a:bodyPr>
          <a:lstStyle/>
          <a:p>
            <a:r>
              <a:rPr lang="en-US" sz="2800" dirty="0">
                <a:solidFill>
                  <a:srgbClr val="FF0000"/>
                </a:solidFill>
              </a:rPr>
              <a:t>DEFINE LOAD CASES and DEFINITIONS</a:t>
            </a:r>
          </a:p>
        </p:txBody>
      </p:sp>
      <p:sp>
        <p:nvSpPr>
          <p:cNvPr id="4" name="TextBox 3">
            <a:extLst>
              <a:ext uri="{FF2B5EF4-FFF2-40B4-BE49-F238E27FC236}">
                <a16:creationId xmlns:a16="http://schemas.microsoft.com/office/drawing/2014/main" id="{F6C94444-A3D1-4EA8-BD2A-34DDB1EF4D93}"/>
              </a:ext>
            </a:extLst>
          </p:cNvPr>
          <p:cNvSpPr txBox="1"/>
          <p:nvPr/>
        </p:nvSpPr>
        <p:spPr>
          <a:xfrm>
            <a:off x="1187624" y="5805264"/>
            <a:ext cx="7218836" cy="400110"/>
          </a:xfrm>
          <a:prstGeom prst="rect">
            <a:avLst/>
          </a:prstGeom>
          <a:noFill/>
        </p:spPr>
        <p:txBody>
          <a:bodyPr wrap="none" rtlCol="0">
            <a:spAutoFit/>
          </a:bodyPr>
          <a:lstStyle/>
          <a:p>
            <a:r>
              <a:rPr lang="en-US" sz="2000" u="sng" dirty="0"/>
              <a:t>This is something we do already, but haven’t documented well</a:t>
            </a:r>
          </a:p>
        </p:txBody>
      </p:sp>
    </p:spTree>
    <p:extLst>
      <p:ext uri="{BB962C8B-B14F-4D97-AF65-F5344CB8AC3E}">
        <p14:creationId xmlns:p14="http://schemas.microsoft.com/office/powerpoint/2010/main" val="36882431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Fitness for Service</a:t>
            </a:r>
          </a:p>
        </p:txBody>
      </p:sp>
      <p:sp>
        <p:nvSpPr>
          <p:cNvPr id="6" name="Content Placeholder 5"/>
          <p:cNvSpPr>
            <a:spLocks noGrp="1"/>
          </p:cNvSpPr>
          <p:nvPr>
            <p:ph idx="1"/>
          </p:nvPr>
        </p:nvSpPr>
        <p:spPr/>
        <p:txBody>
          <a:bodyPr>
            <a:normAutofit fontScale="92500" lnSpcReduction="20000"/>
          </a:bodyPr>
          <a:lstStyle/>
          <a:p>
            <a:r>
              <a:rPr lang="en-US" dirty="0"/>
              <a:t>Devised by energy sector to assess damaged equipment (also considers defects from </a:t>
            </a:r>
            <a:r>
              <a:rPr lang="en-US" dirty="0" err="1"/>
              <a:t>mfg</a:t>
            </a:r>
            <a:r>
              <a:rPr lang="en-US" dirty="0"/>
              <a:t>)</a:t>
            </a:r>
          </a:p>
          <a:p>
            <a:pPr lvl="1"/>
            <a:r>
              <a:rPr lang="en-US" dirty="0"/>
              <a:t>Aimed at extending life or </a:t>
            </a:r>
            <a:r>
              <a:rPr lang="en-US" u="sng" dirty="0"/>
              <a:t>allowing use</a:t>
            </a:r>
          </a:p>
          <a:p>
            <a:pPr lvl="1"/>
            <a:r>
              <a:rPr lang="en-US" dirty="0"/>
              <a:t>Similar discipline to Damage Tolerant Design used in aerospace—</a:t>
            </a:r>
            <a:r>
              <a:rPr lang="en-US" u="sng" dirty="0"/>
              <a:t>assumes ‘flaws’ are present in structure</a:t>
            </a:r>
          </a:p>
          <a:p>
            <a:r>
              <a:rPr lang="en-US" dirty="0"/>
              <a:t>Based on inspection and </a:t>
            </a:r>
            <a:r>
              <a:rPr lang="en-US" u="sng" dirty="0"/>
              <a:t>evaluation of flaws</a:t>
            </a:r>
          </a:p>
          <a:p>
            <a:pPr lvl="1"/>
            <a:r>
              <a:rPr lang="en-US" u="sng" dirty="0"/>
              <a:t>Graded approach</a:t>
            </a:r>
            <a:r>
              <a:rPr lang="en-US" dirty="0"/>
              <a:t>, from ‘hand calculations’ to FEA, simple LEFM to EPFM—in order of complexity</a:t>
            </a:r>
          </a:p>
          <a:p>
            <a:pPr lvl="1"/>
            <a:r>
              <a:rPr lang="en-US" dirty="0"/>
              <a:t>Each grade uses more of the ‘strength criteria’ of the material or structure—allowing higher usable loads</a:t>
            </a:r>
          </a:p>
          <a:p>
            <a:pPr lvl="1"/>
            <a:r>
              <a:rPr lang="en-US" dirty="0"/>
              <a:t>Each grade decreases conservatism</a:t>
            </a:r>
          </a:p>
          <a:p>
            <a:r>
              <a:rPr lang="en-US" dirty="0"/>
              <a:t>It is up to us to </a:t>
            </a:r>
            <a:r>
              <a:rPr lang="en-US" u="sng" dirty="0"/>
              <a:t>establish the thresholds </a:t>
            </a:r>
            <a:r>
              <a:rPr lang="en-US" dirty="0"/>
              <a:t>between each of the steps of the graded approach</a:t>
            </a:r>
          </a:p>
          <a:p>
            <a:pPr lvl="1"/>
            <a:r>
              <a:rPr lang="en-US" dirty="0"/>
              <a:t>This is where our design criteria document is useful and important…</a:t>
            </a:r>
          </a:p>
        </p:txBody>
      </p:sp>
      <p:sp>
        <p:nvSpPr>
          <p:cNvPr id="3" name="Footer Placeholder 2"/>
          <p:cNvSpPr>
            <a:spLocks noGrp="1"/>
          </p:cNvSpPr>
          <p:nvPr>
            <p:ph type="ftr" sz="quarter" idx="11"/>
          </p:nvPr>
        </p:nvSpPr>
        <p:spPr/>
        <p:txBody>
          <a:bodyPr/>
          <a:lstStyle/>
          <a:p>
            <a:r>
              <a:rPr lang="fr-FR" noProof="0"/>
              <a:t>E Anderssen</a:t>
            </a:r>
            <a:endParaRPr lang="en-GB" noProof="0"/>
          </a:p>
        </p:txBody>
      </p:sp>
      <p:sp>
        <p:nvSpPr>
          <p:cNvPr id="4" name="Slide Number Placeholder 3"/>
          <p:cNvSpPr>
            <a:spLocks noGrp="1"/>
          </p:cNvSpPr>
          <p:nvPr>
            <p:ph type="sldNum" sz="quarter" idx="12"/>
          </p:nvPr>
        </p:nvSpPr>
        <p:spPr/>
        <p:txBody>
          <a:bodyPr/>
          <a:lstStyle/>
          <a:p>
            <a:fld id="{BFDCA1C4-9514-7B4F-976F-D92F7E296653}" type="slidenum">
              <a:rPr lang="fr-FR" smtClean="0"/>
              <a:pPr/>
              <a:t>8</a:t>
            </a:fld>
            <a:endParaRPr lang="fr-FR"/>
          </a:p>
        </p:txBody>
      </p:sp>
    </p:spTree>
    <p:extLst>
      <p:ext uri="{BB962C8B-B14F-4D97-AF65-F5344CB8AC3E}">
        <p14:creationId xmlns:p14="http://schemas.microsoft.com/office/powerpoint/2010/main" val="27355346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Excerpt BS 7910:2013+A1:2015</a:t>
            </a:r>
          </a:p>
        </p:txBody>
      </p:sp>
      <p:sp>
        <p:nvSpPr>
          <p:cNvPr id="4" name="Slide Number Placeholder 3"/>
          <p:cNvSpPr>
            <a:spLocks noGrp="1"/>
          </p:cNvSpPr>
          <p:nvPr>
            <p:ph type="sldNum" sz="quarter" idx="12"/>
          </p:nvPr>
        </p:nvSpPr>
        <p:spPr/>
        <p:txBody>
          <a:bodyPr/>
          <a:lstStyle/>
          <a:p>
            <a:fld id="{BFDCA1C4-9514-7B4F-976F-D92F7E296653}" type="slidenum">
              <a:rPr lang="fr-FR" smtClean="0"/>
              <a:pPr/>
              <a:t>9</a:t>
            </a:fld>
            <a:endParaRPr lang="fr-FR"/>
          </a:p>
        </p:txBody>
      </p:sp>
      <p:pic>
        <p:nvPicPr>
          <p:cNvPr id="26" name="Picture 25"/>
          <p:cNvPicPr>
            <a:picLocks noChangeAspect="1"/>
          </p:cNvPicPr>
          <p:nvPr/>
        </p:nvPicPr>
        <p:blipFill>
          <a:blip r:embed="rId2"/>
          <a:stretch>
            <a:fillRect/>
          </a:stretch>
        </p:blipFill>
        <p:spPr>
          <a:xfrm>
            <a:off x="1352952" y="800428"/>
            <a:ext cx="6438095" cy="5257143"/>
          </a:xfrm>
          <a:prstGeom prst="rect">
            <a:avLst/>
          </a:prstGeom>
        </p:spPr>
      </p:pic>
      <p:sp>
        <p:nvSpPr>
          <p:cNvPr id="27" name="Footer Placeholder 26"/>
          <p:cNvSpPr>
            <a:spLocks noGrp="1"/>
          </p:cNvSpPr>
          <p:nvPr>
            <p:ph type="ftr" sz="quarter" idx="11"/>
          </p:nvPr>
        </p:nvSpPr>
        <p:spPr/>
        <p:txBody>
          <a:bodyPr/>
          <a:lstStyle/>
          <a:p>
            <a:r>
              <a:rPr lang="fr-FR" noProof="0"/>
              <a:t>E Anderssen</a:t>
            </a:r>
            <a:endParaRPr lang="en-GB" noProof="0"/>
          </a:p>
        </p:txBody>
      </p:sp>
      <p:sp>
        <p:nvSpPr>
          <p:cNvPr id="28" name="Right Arrow 27"/>
          <p:cNvSpPr/>
          <p:nvPr/>
        </p:nvSpPr>
        <p:spPr>
          <a:xfrm>
            <a:off x="1763688" y="980728"/>
            <a:ext cx="5688632" cy="21602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p:cNvSpPr txBox="1"/>
          <p:nvPr/>
        </p:nvSpPr>
        <p:spPr>
          <a:xfrm>
            <a:off x="1424961" y="1167015"/>
            <a:ext cx="851515" cy="646331"/>
          </a:xfrm>
          <a:prstGeom prst="rect">
            <a:avLst/>
          </a:prstGeom>
          <a:noFill/>
        </p:spPr>
        <p:txBody>
          <a:bodyPr wrap="none" rtlCol="0">
            <a:spAutoFit/>
          </a:bodyPr>
          <a:lstStyle/>
          <a:p>
            <a:r>
              <a:rPr lang="en-US" dirty="0">
                <a:solidFill>
                  <a:srgbClr val="FF0000"/>
                </a:solidFill>
              </a:rPr>
              <a:t>Less </a:t>
            </a:r>
          </a:p>
          <a:p>
            <a:r>
              <a:rPr lang="en-US" dirty="0">
                <a:solidFill>
                  <a:srgbClr val="FF0000"/>
                </a:solidFill>
              </a:rPr>
              <a:t>Expert</a:t>
            </a:r>
          </a:p>
        </p:txBody>
      </p:sp>
      <p:sp>
        <p:nvSpPr>
          <p:cNvPr id="30" name="TextBox 29"/>
          <p:cNvSpPr txBox="1"/>
          <p:nvPr/>
        </p:nvSpPr>
        <p:spPr>
          <a:xfrm>
            <a:off x="6939532" y="1333310"/>
            <a:ext cx="851515" cy="646331"/>
          </a:xfrm>
          <a:prstGeom prst="rect">
            <a:avLst/>
          </a:prstGeom>
          <a:noFill/>
        </p:spPr>
        <p:txBody>
          <a:bodyPr wrap="none" rtlCol="0">
            <a:spAutoFit/>
          </a:bodyPr>
          <a:lstStyle/>
          <a:p>
            <a:r>
              <a:rPr lang="en-US" dirty="0">
                <a:solidFill>
                  <a:srgbClr val="FF0000"/>
                </a:solidFill>
              </a:rPr>
              <a:t>More </a:t>
            </a:r>
          </a:p>
          <a:p>
            <a:r>
              <a:rPr lang="en-US" dirty="0">
                <a:solidFill>
                  <a:srgbClr val="FF0000"/>
                </a:solidFill>
              </a:rPr>
              <a:t>Expert</a:t>
            </a:r>
          </a:p>
        </p:txBody>
      </p:sp>
      <p:sp>
        <p:nvSpPr>
          <p:cNvPr id="31" name="TextBox 30"/>
          <p:cNvSpPr txBox="1"/>
          <p:nvPr/>
        </p:nvSpPr>
        <p:spPr>
          <a:xfrm>
            <a:off x="3203848" y="5260558"/>
            <a:ext cx="2582758" cy="369332"/>
          </a:xfrm>
          <a:prstGeom prst="rect">
            <a:avLst/>
          </a:prstGeom>
          <a:noFill/>
        </p:spPr>
        <p:txBody>
          <a:bodyPr wrap="none" rtlCol="0">
            <a:spAutoFit/>
          </a:bodyPr>
          <a:lstStyle/>
          <a:p>
            <a:r>
              <a:rPr lang="en-US" u="sng" dirty="0">
                <a:solidFill>
                  <a:srgbClr val="FF0000"/>
                </a:solidFill>
              </a:rPr>
              <a:t>Always ends in a report</a:t>
            </a:r>
          </a:p>
        </p:txBody>
      </p:sp>
      <p:sp>
        <p:nvSpPr>
          <p:cNvPr id="32" name="TextBox 31"/>
          <p:cNvSpPr txBox="1"/>
          <p:nvPr/>
        </p:nvSpPr>
        <p:spPr>
          <a:xfrm>
            <a:off x="5231172" y="857601"/>
            <a:ext cx="2121093" cy="369332"/>
          </a:xfrm>
          <a:prstGeom prst="rect">
            <a:avLst/>
          </a:prstGeom>
          <a:noFill/>
        </p:spPr>
        <p:txBody>
          <a:bodyPr wrap="none" rtlCol="0">
            <a:spAutoFit/>
          </a:bodyPr>
          <a:lstStyle/>
          <a:p>
            <a:r>
              <a:rPr lang="en-US" dirty="0"/>
              <a:t>Decreasing margin</a:t>
            </a:r>
          </a:p>
        </p:txBody>
      </p:sp>
      <p:sp>
        <p:nvSpPr>
          <p:cNvPr id="33" name="Right Arrow 32"/>
          <p:cNvSpPr/>
          <p:nvPr/>
        </p:nvSpPr>
        <p:spPr>
          <a:xfrm>
            <a:off x="1763688" y="6043447"/>
            <a:ext cx="5688632" cy="21602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TextBox 33"/>
          <p:cNvSpPr txBox="1"/>
          <p:nvPr/>
        </p:nvSpPr>
        <p:spPr>
          <a:xfrm>
            <a:off x="3203848" y="5941184"/>
            <a:ext cx="3685624" cy="369332"/>
          </a:xfrm>
          <a:prstGeom prst="rect">
            <a:avLst/>
          </a:prstGeom>
          <a:noFill/>
        </p:spPr>
        <p:txBody>
          <a:bodyPr wrap="none" rtlCol="0">
            <a:spAutoFit/>
          </a:bodyPr>
          <a:lstStyle/>
          <a:p>
            <a:r>
              <a:rPr lang="en-US" dirty="0"/>
              <a:t>More complete Material properties</a:t>
            </a:r>
          </a:p>
        </p:txBody>
      </p:sp>
    </p:spTree>
    <p:extLst>
      <p:ext uri="{BB962C8B-B14F-4D97-AF65-F5344CB8AC3E}">
        <p14:creationId xmlns:p14="http://schemas.microsoft.com/office/powerpoint/2010/main" val="610266785"/>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3752</TotalTime>
  <Words>1936</Words>
  <Application>Microsoft Office PowerPoint</Application>
  <PresentationFormat>On-screen Show (4:3)</PresentationFormat>
  <Paragraphs>214</Paragraphs>
  <Slides>17</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Arial</vt:lpstr>
      <vt:lpstr>Calibri</vt:lpstr>
      <vt:lpstr>Cambria</vt:lpstr>
      <vt:lpstr>Mangal</vt:lpstr>
      <vt:lpstr>Ronnia</vt:lpstr>
      <vt:lpstr>Times New Roman</vt:lpstr>
      <vt:lpstr>Wingdings</vt:lpstr>
      <vt:lpstr>Thème Office</vt:lpstr>
      <vt:lpstr>Structural Design Criteria Discussion</vt:lpstr>
      <vt:lpstr>Outline</vt:lpstr>
      <vt:lpstr>Design Criteria used by other projects</vt:lpstr>
      <vt:lpstr>Comparison of example design criteria docs</vt:lpstr>
      <vt:lpstr>Boiler &amp; Pressure Vessel Code and  Pressure Equipment Directive</vt:lpstr>
      <vt:lpstr>Excerpts from BPVC VIII Division 2 Alternative Rules</vt:lpstr>
      <vt:lpstr>More from BPVC VIII Div 2</vt:lpstr>
      <vt:lpstr>Fitness for Service</vt:lpstr>
      <vt:lpstr>Excerpt BS 7910:2013+A1:2015</vt:lpstr>
      <vt:lpstr>Graded Approach can start simple</vt:lpstr>
      <vt:lpstr>Flow Chart for flawed structure assessment</vt:lpstr>
      <vt:lpstr>Option 1 (section 3 of FFS-1) uses LEFM</vt:lpstr>
      <vt:lpstr>Section 9 is fully Elasto-Plastic Fracture</vt:lpstr>
      <vt:lpstr>How we propose to move forward</vt:lpstr>
      <vt:lpstr>A draft timeline for the development and implementation of the design criteria document</vt:lpstr>
      <vt:lpstr>Draft Document exists—beginning to write</vt:lpstr>
      <vt:lpstr>Conclusion</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Eric Anderssen</cp:lastModifiedBy>
  <cp:revision>104</cp:revision>
  <dcterms:created xsi:type="dcterms:W3CDTF">2016-03-23T12:58:39Z</dcterms:created>
  <dcterms:modified xsi:type="dcterms:W3CDTF">2017-11-15T00:28:55Z</dcterms:modified>
</cp:coreProperties>
</file>