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tags/tag11.xml" ContentType="application/vnd.openxmlformats-officedocument.presentationml.tags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notesSlides/notesSlide8.xml" ContentType="application/vnd.openxmlformats-officedocument.presentationml.notesSlide+xml"/>
  <Override PartName="/ppt/tags/tag13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notesSlides/notesSlide10.xml" ContentType="application/vnd.openxmlformats-officedocument.presentationml.notesSlide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9"/>
  </p:notesMasterIdLst>
  <p:handoutMasterIdLst>
    <p:handoutMasterId r:id="rId40"/>
  </p:handoutMasterIdLst>
  <p:sldIdLst>
    <p:sldId id="468" r:id="rId5"/>
    <p:sldId id="476" r:id="rId6"/>
    <p:sldId id="477" r:id="rId7"/>
    <p:sldId id="473" r:id="rId8"/>
    <p:sldId id="474" r:id="rId9"/>
    <p:sldId id="475" r:id="rId10"/>
    <p:sldId id="481" r:id="rId11"/>
    <p:sldId id="500" r:id="rId12"/>
    <p:sldId id="497" r:id="rId13"/>
    <p:sldId id="479" r:id="rId14"/>
    <p:sldId id="498" r:id="rId15"/>
    <p:sldId id="499" r:id="rId16"/>
    <p:sldId id="504" r:id="rId17"/>
    <p:sldId id="503" r:id="rId18"/>
    <p:sldId id="502" r:id="rId19"/>
    <p:sldId id="469" r:id="rId20"/>
    <p:sldId id="480" r:id="rId21"/>
    <p:sldId id="483" r:id="rId22"/>
    <p:sldId id="484" r:id="rId23"/>
    <p:sldId id="485" r:id="rId24"/>
    <p:sldId id="488" r:id="rId25"/>
    <p:sldId id="486" r:id="rId26"/>
    <p:sldId id="496" r:id="rId27"/>
    <p:sldId id="478" r:id="rId28"/>
    <p:sldId id="489" r:id="rId29"/>
    <p:sldId id="491" r:id="rId30"/>
    <p:sldId id="490" r:id="rId31"/>
    <p:sldId id="501" r:id="rId32"/>
    <p:sldId id="492" r:id="rId33"/>
    <p:sldId id="493" r:id="rId34"/>
    <p:sldId id="494" r:id="rId35"/>
    <p:sldId id="464" r:id="rId36"/>
    <p:sldId id="495" r:id="rId37"/>
    <p:sldId id="455" r:id="rId3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DD079"/>
    <a:srgbClr val="0099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28" autoAdjust="0"/>
    <p:restoredTop sz="86508" autoAdjust="0"/>
  </p:normalViewPr>
  <p:slideViewPr>
    <p:cSldViewPr snapToObjects="1" showGuides="1">
      <p:cViewPr varScale="1">
        <p:scale>
          <a:sx n="37" d="100"/>
          <a:sy n="37" d="100"/>
        </p:scale>
        <p:origin x="1376" y="32"/>
      </p:cViewPr>
      <p:guideLst>
        <p:guide orient="horz" pos="4080"/>
        <p:guide pos="2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530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16/11/2017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16/11/2017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9888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453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2259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66322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28995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488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469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351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7502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3551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3085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2185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479947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5A20FA9-6D7D-8141-AAD1-EA1ED676E76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0465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460244"/>
            <a:ext cx="2136290" cy="865940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5" descr="Logo-APO-LARP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02213" y="4824904"/>
            <a:ext cx="786481" cy="93610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627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14" name="Image 5" descr="Logo-APO-LARP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210" y="489855"/>
            <a:ext cx="1380390" cy="164300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2" name="Image 5" descr="Logo-APO-LAR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11" y="6190255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Image 5" descr="Logo-APO-LAR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11" y="6190255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Image 5" descr="Logo-APO-LAR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11" y="6190255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Logo-APO-LAR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11" y="6190255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Logo-APO-LARP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7311" y="6190255"/>
            <a:ext cx="499889" cy="59499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dirty="0" smtClean="0"/>
              <a:t>M. Fitterer – </a:t>
            </a:r>
            <a:r>
              <a:rPr lang="en-GB" dirty="0" smtClean="0"/>
              <a:t>Hollow e-lens: resonant excitation MD </a:t>
            </a:r>
            <a:r>
              <a:rPr lang="mr-IN" dirty="0" smtClean="0"/>
              <a:t>–</a:t>
            </a:r>
            <a:r>
              <a:rPr lang="en-US" dirty="0" smtClean="0"/>
              <a:t> 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Image 5" descr="Logo-APO-LARP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210" y="489855"/>
            <a:ext cx="1380390" cy="1643001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M. Fitterer – </a:t>
            </a:r>
            <a:r>
              <a:rPr lang="en-GB" dirty="0" smtClean="0"/>
              <a:t>Hollow electron beam collimation for HL-LHC</a:t>
            </a:r>
            <a:r>
              <a:rPr lang="en-US" dirty="0" smtClean="0"/>
              <a:t> </a:t>
            </a:r>
            <a:r>
              <a:rPr lang="mr-IN" dirty="0" smtClean="0"/>
              <a:t>–</a:t>
            </a:r>
            <a:r>
              <a:rPr lang="en-US" dirty="0" smtClean="0"/>
              <a:t> US LUA Meeting 2017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3" r:id="rId4"/>
    <p:sldLayoutId id="2147483654" r:id="rId5"/>
    <p:sldLayoutId id="2147483655" r:id="rId6"/>
    <p:sldLayoutId id="2147483657" r:id="rId7"/>
    <p:sldLayoutId id="2147483658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6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7.xml"/><Relationship Id="rId4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8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9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0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2.xml"/><Relationship Id="rId4" Type="http://schemas.openxmlformats.org/officeDocument/2006/relationships/image" Target="../media/image21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3.xml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4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5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6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8.xml"/><Relationship Id="rId5" Type="http://schemas.openxmlformats.org/officeDocument/2006/relationships/image" Target="../media/image29.gif"/><Relationship Id="rId4" Type="http://schemas.openxmlformats.org/officeDocument/2006/relationships/image" Target="../media/image28.gi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6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3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5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/>
          <p:cNvSpPr>
            <a:spLocks noGrp="1"/>
          </p:cNvSpPr>
          <p:nvPr>
            <p:ph type="ctrTitle"/>
          </p:nvPr>
        </p:nvSpPr>
        <p:spPr>
          <a:xfrm>
            <a:off x="1371600" y="2636912"/>
            <a:ext cx="7200000" cy="825624"/>
          </a:xfrm>
        </p:spPr>
        <p:txBody>
          <a:bodyPr/>
          <a:lstStyle/>
          <a:p>
            <a:r>
              <a:rPr lang="en-GB" dirty="0" smtClean="0"/>
              <a:t>Update on hollow e-lens: resonant excitation MD</a:t>
            </a:r>
            <a:endParaRPr lang="en-GB" dirty="0"/>
          </a:p>
        </p:txBody>
      </p:sp>
      <p:sp>
        <p:nvSpPr>
          <p:cNvPr id="11" name="Sous-titre 2"/>
          <p:cNvSpPr>
            <a:spLocks noGrp="1"/>
          </p:cNvSpPr>
          <p:nvPr>
            <p:ph type="subTitle" idx="1"/>
          </p:nvPr>
        </p:nvSpPr>
        <p:spPr>
          <a:xfrm>
            <a:off x="1404368" y="3717032"/>
            <a:ext cx="6624016" cy="990600"/>
          </a:xfrm>
        </p:spPr>
        <p:txBody>
          <a:bodyPr>
            <a:normAutofit/>
          </a:bodyPr>
          <a:lstStyle/>
          <a:p>
            <a:r>
              <a:rPr lang="en-GB" sz="1800" u="sng" dirty="0" smtClean="0"/>
              <a:t>Miriam Fitterer</a:t>
            </a:r>
            <a:r>
              <a:rPr lang="en-GB" sz="1800" dirty="0" smtClean="0"/>
              <a:t>, </a:t>
            </a:r>
            <a:r>
              <a:rPr lang="en-US" sz="1800" dirty="0">
                <a:ea typeface="Helvetica" charset="0"/>
                <a:cs typeface="Helvetica" charset="0"/>
              </a:rPr>
              <a:t>G. </a:t>
            </a:r>
            <a:r>
              <a:rPr lang="en-US" sz="1800" dirty="0" err="1">
                <a:ea typeface="Helvetica" charset="0"/>
                <a:cs typeface="Helvetica" charset="0"/>
              </a:rPr>
              <a:t>Stancari</a:t>
            </a:r>
            <a:r>
              <a:rPr lang="en-US" sz="1800" dirty="0">
                <a:ea typeface="Helvetica" charset="0"/>
                <a:cs typeface="Helvetica" charset="0"/>
              </a:rPr>
              <a:t>, A. </a:t>
            </a:r>
            <a:r>
              <a:rPr lang="en-US" sz="1800" dirty="0" err="1">
                <a:ea typeface="Helvetica" charset="0"/>
                <a:cs typeface="Helvetica" charset="0"/>
              </a:rPr>
              <a:t>Valishev</a:t>
            </a:r>
            <a:r>
              <a:rPr lang="en-US" sz="1800" dirty="0">
                <a:ea typeface="Helvetica" charset="0"/>
                <a:cs typeface="Helvetica" charset="0"/>
              </a:rPr>
              <a:t> (</a:t>
            </a:r>
            <a:r>
              <a:rPr lang="en-US" sz="1800" dirty="0" err="1">
                <a:ea typeface="Helvetica" charset="0"/>
                <a:cs typeface="Helvetica" charset="0"/>
              </a:rPr>
              <a:t>Fermilab</a:t>
            </a:r>
            <a:r>
              <a:rPr lang="en-US" sz="1800" dirty="0">
                <a:ea typeface="Helvetica" charset="0"/>
                <a:cs typeface="Helvetica" charset="0"/>
              </a:rPr>
              <a:t>), R. Bruce, A. Gorzawski, S. </a:t>
            </a:r>
            <a:r>
              <a:rPr lang="en-US" sz="1800" dirty="0" err="1">
                <a:ea typeface="Helvetica" charset="0"/>
                <a:cs typeface="Helvetica" charset="0"/>
              </a:rPr>
              <a:t>Papadopoulou</a:t>
            </a:r>
            <a:r>
              <a:rPr lang="en-US" sz="1800" dirty="0">
                <a:ea typeface="Helvetica" charset="0"/>
                <a:cs typeface="Helvetica" charset="0"/>
              </a:rPr>
              <a:t>, G. </a:t>
            </a:r>
            <a:r>
              <a:rPr lang="en-US" sz="1800" dirty="0" err="1">
                <a:ea typeface="Helvetica" charset="0"/>
                <a:cs typeface="Helvetica" charset="0"/>
              </a:rPr>
              <a:t>Papotti</a:t>
            </a:r>
            <a:r>
              <a:rPr lang="en-US" sz="1800" dirty="0">
                <a:ea typeface="Helvetica" charset="0"/>
                <a:cs typeface="Helvetica" charset="0"/>
              </a:rPr>
              <a:t>, D. Pellegrini, S. </a:t>
            </a:r>
            <a:r>
              <a:rPr lang="en-US" sz="1800" dirty="0" err="1">
                <a:ea typeface="Helvetica" charset="0"/>
                <a:cs typeface="Helvetica" charset="0"/>
              </a:rPr>
              <a:t>Redaelli</a:t>
            </a:r>
            <a:r>
              <a:rPr lang="en-US" sz="1800" dirty="0">
                <a:ea typeface="Helvetica" charset="0"/>
                <a:cs typeface="Helvetica" charset="0"/>
              </a:rPr>
              <a:t>, B. Salvachua, G. Valentino, D. </a:t>
            </a:r>
            <a:r>
              <a:rPr lang="en-US" sz="1800" dirty="0" err="1">
                <a:ea typeface="Helvetica" charset="0"/>
                <a:cs typeface="Helvetica" charset="0"/>
              </a:rPr>
              <a:t>Valuch</a:t>
            </a:r>
            <a:r>
              <a:rPr lang="en-US" sz="1800" dirty="0">
                <a:ea typeface="Helvetica" charset="0"/>
                <a:cs typeface="Helvetica" charset="0"/>
              </a:rPr>
              <a:t>, J. F. Wagner (CERN)</a:t>
            </a:r>
          </a:p>
          <a:p>
            <a:endParaRPr lang="en-GB" sz="1800" dirty="0" smtClean="0"/>
          </a:p>
        </p:txBody>
      </p:sp>
      <p:sp>
        <p:nvSpPr>
          <p:cNvPr id="12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404368" y="4943199"/>
            <a:ext cx="6480000" cy="1116360"/>
          </a:xfrm>
        </p:spPr>
        <p:txBody>
          <a:bodyPr>
            <a:normAutofit/>
          </a:bodyPr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Meeting, 16th November 2017 </a:t>
            </a:r>
          </a:p>
          <a:p>
            <a:endParaRPr lang="en-US" dirty="0"/>
          </a:p>
          <a:p>
            <a:r>
              <a:rPr lang="en-US" dirty="0">
                <a:solidFill>
                  <a:schemeClr val="accent5"/>
                </a:solidFill>
              </a:rPr>
              <a:t>Many thanks to: G. Apollinari, D. Perini, A. Rossi, L. Valerio, all MD participants and operations!</a:t>
            </a:r>
          </a:p>
        </p:txBody>
      </p:sp>
    </p:spTree>
    <p:extLst>
      <p:ext uri="{BB962C8B-B14F-4D97-AF65-F5344CB8AC3E}">
        <p14:creationId xmlns:p14="http://schemas.microsoft.com/office/powerpoint/2010/main" val="701346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321"/>
    </mc:Choice>
    <mc:Fallback xmlns="">
      <p:transition spd="slow" advTm="1032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Simulation of losses and emittances (first try)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3525083" cy="384329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simulations are non-trivial as they enter deeply into the non-linear dynamics.</a:t>
            </a:r>
          </a:p>
          <a:p>
            <a:r>
              <a:rPr lang="en-US" sz="1800" dirty="0">
                <a:solidFill>
                  <a:schemeClr val="tx1"/>
                </a:solidFill>
              </a:rPr>
              <a:t>simulations and experimental results of </a:t>
            </a:r>
            <a:r>
              <a:rPr lang="en-US" sz="1800" dirty="0">
                <a:solidFill>
                  <a:srgbClr val="0070C0"/>
                </a:solidFill>
              </a:rPr>
              <a:t>losses</a:t>
            </a:r>
            <a:r>
              <a:rPr lang="en-US" sz="1800" dirty="0">
                <a:solidFill>
                  <a:schemeClr val="tx1"/>
                </a:solidFill>
              </a:rPr>
              <a:t> and </a:t>
            </a:r>
            <a:r>
              <a:rPr lang="en-US" sz="1800" dirty="0">
                <a:solidFill>
                  <a:srgbClr val="0070C0"/>
                </a:solidFill>
              </a:rPr>
              <a:t>emittance growth</a:t>
            </a:r>
            <a:r>
              <a:rPr lang="en-US" sz="1800" dirty="0">
                <a:solidFill>
                  <a:schemeClr val="tx1"/>
                </a:solidFill>
              </a:rPr>
              <a:t> do not agree well (see 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emittance decrease or constant emittance instead of increase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losses are underestimated</a:t>
            </a:r>
            <a:endParaRPr lang="en-US" sz="1600" dirty="0" smtClean="0">
              <a:solidFill>
                <a:schemeClr val="tx1"/>
              </a:solidFill>
            </a:endParaRPr>
          </a:p>
          <a:p>
            <a:pPr marL="694944">
              <a:buFont typeface="Symbol" charset="2"/>
              <a:buChar char="Þ"/>
            </a:pPr>
            <a:r>
              <a:rPr lang="en-US" sz="1800" dirty="0">
                <a:solidFill>
                  <a:schemeClr val="tx1"/>
                </a:solidFill>
              </a:rPr>
              <a:t>experiments can be used to benchmark simulations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1138015"/>
            <a:ext cx="5112568" cy="40983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04324" y="2420888"/>
            <a:ext cx="1928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2016 parameters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5" name="Rectangle 4"/>
          <p:cNvSpPr/>
          <p:nvPr/>
        </p:nvSpPr>
        <p:spPr>
          <a:xfrm>
            <a:off x="7452320" y="1200718"/>
            <a:ext cx="792088" cy="21205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407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352488" cy="720000"/>
          </a:xfrm>
        </p:spPr>
        <p:txBody>
          <a:bodyPr anchor="ctr"/>
          <a:lstStyle/>
          <a:p>
            <a:pPr algn="ctr"/>
            <a:r>
              <a:rPr lang="en-US" sz="3200" dirty="0" smtClean="0"/>
              <a:t>Improvement of simulations (in progress)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8637651" cy="5355458"/>
          </a:xfrm>
          <a:prstGeom prst="rect">
            <a:avLst/>
          </a:prstGeom>
          <a:noFill/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</a:rPr>
              <a:t>remove orbit error </a:t>
            </a:r>
            <a:r>
              <a:rPr lang="en-US" sz="1800" dirty="0">
                <a:solidFill>
                  <a:schemeClr val="tx1"/>
                </a:solidFill>
              </a:rPr>
              <a:t>as not modeled in the same way in SixTrack and Lifetrac =&gt; no decrease of emittance any more</a:t>
            </a:r>
          </a:p>
          <a:p>
            <a:r>
              <a:rPr lang="en-US" sz="1800" dirty="0">
                <a:solidFill>
                  <a:schemeClr val="tx1"/>
                </a:solidFill>
              </a:rPr>
              <a:t>emittance varies between 2.5 and 3.5 μm =&gt; </a:t>
            </a:r>
            <a:r>
              <a:rPr lang="en-US" sz="1800" b="1" dirty="0">
                <a:solidFill>
                  <a:schemeClr val="tx1"/>
                </a:solidFill>
              </a:rPr>
              <a:t>simulate min/max emittance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add random noise </a:t>
            </a:r>
            <a:r>
              <a:rPr lang="en-US" sz="1800" dirty="0">
                <a:solidFill>
                  <a:schemeClr val="tx1"/>
                </a:solidFill>
                <a:sym typeface="Wingdings"/>
              </a:rPr>
              <a:t> interplay between resonant excitation and random noise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sym typeface="Wingdings"/>
              </a:rPr>
              <a:t>estimate of random noise: A</a:t>
            </a:r>
            <a:r>
              <a:rPr lang="en-US" sz="1600" baseline="-25000" dirty="0">
                <a:solidFill>
                  <a:schemeClr val="tx1"/>
                </a:solidFill>
                <a:sym typeface="Wingdings"/>
              </a:rPr>
              <a:t>noise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 = 8.0e-5 (from BB noise MD @ 6.5 TeV, X. Buffat)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sym typeface="Wingdings"/>
              </a:rPr>
              <a:t>scale with beam rigidity to injection : A</a:t>
            </a:r>
            <a:r>
              <a:rPr lang="en-US" sz="1600" baseline="-25000" dirty="0">
                <a:solidFill>
                  <a:schemeClr val="tx1"/>
                </a:solidFill>
                <a:sym typeface="Wingdings"/>
              </a:rPr>
              <a:t>noise</a:t>
            </a:r>
            <a:r>
              <a:rPr lang="en-US" sz="1600" dirty="0">
                <a:solidFill>
                  <a:schemeClr val="tx1"/>
                </a:solidFill>
                <a:sym typeface="Wingdings"/>
              </a:rPr>
              <a:t> = 1.2e-3 </a:t>
            </a:r>
          </a:p>
          <a:p>
            <a:pPr lvl="1"/>
            <a:r>
              <a:rPr lang="en-US" sz="1600" dirty="0">
                <a:solidFill>
                  <a:schemeClr val="tx1"/>
                </a:solidFill>
                <a:sym typeface="Wingdings"/>
              </a:rPr>
              <a:t>apply kick at ADT:</a:t>
            </a:r>
          </a:p>
          <a:p>
            <a:pPr lvl="1"/>
            <a:endParaRPr lang="en-US" sz="1600" dirty="0">
              <a:solidFill>
                <a:schemeClr val="tx1"/>
              </a:solidFill>
              <a:sym typeface="Wingdings"/>
            </a:endParaRPr>
          </a:p>
          <a:p>
            <a:pPr lvl="1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59712" y="3391024"/>
            <a:ext cx="3771900" cy="254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9155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/>
              <a:t>Example: 7</a:t>
            </a:r>
            <a:r>
              <a:rPr lang="en-US" sz="3200" baseline="30000" dirty="0"/>
              <a:t>th</a:t>
            </a:r>
            <a:r>
              <a:rPr lang="en-US" sz="3200" dirty="0"/>
              <a:t> turn H, hor. emittance 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02128" y="1268760"/>
            <a:ext cx="2087792" cy="526115"/>
          </a:xfrm>
        </p:spPr>
        <p:txBody>
          <a:bodyPr>
            <a:normAutofit/>
          </a:bodyPr>
          <a:lstStyle/>
          <a:p>
            <a:r>
              <a:rPr lang="en-US" sz="2000" dirty="0"/>
              <a:t>continuous emittance growth on top of initial change of distribution</a:t>
            </a:r>
          </a:p>
          <a:p>
            <a:pPr>
              <a:buFont typeface="Symbol" charset="2"/>
              <a:buChar char="Þ"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180" y="1196752"/>
            <a:ext cx="5710397" cy="464702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43676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/>
              <a:t>Example: 7</a:t>
            </a:r>
            <a:r>
              <a:rPr lang="en-US" sz="3200" baseline="30000" dirty="0"/>
              <a:t>th</a:t>
            </a:r>
            <a:r>
              <a:rPr lang="en-US" sz="3200" dirty="0"/>
              <a:t> turn H, hor. emittance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12000" y="1390717"/>
            <a:ext cx="2087792" cy="526115"/>
          </a:xfrm>
        </p:spPr>
        <p:txBody>
          <a:bodyPr>
            <a:normAutofit/>
          </a:bodyPr>
          <a:lstStyle/>
          <a:p>
            <a:r>
              <a:rPr lang="en-US" sz="2000" dirty="0"/>
              <a:t>resonant excitation amplitude dependent emittance growth</a:t>
            </a:r>
          </a:p>
          <a:p>
            <a:pPr>
              <a:buFont typeface="Symbol" charset="2"/>
              <a:buChar char="Þ"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0537" y="1298824"/>
            <a:ext cx="6063040" cy="465870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04844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sz="3200" dirty="0"/>
              <a:t>Example: 7</a:t>
            </a:r>
            <a:r>
              <a:rPr lang="en-US" sz="3200" baseline="30000" dirty="0"/>
              <a:t>th</a:t>
            </a:r>
            <a:r>
              <a:rPr lang="en-US" sz="3200" dirty="0"/>
              <a:t> turn H, relative losses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12000" y="1318709"/>
            <a:ext cx="2303816" cy="526115"/>
          </a:xfrm>
        </p:spPr>
        <p:txBody>
          <a:bodyPr>
            <a:normAutofit/>
          </a:bodyPr>
          <a:lstStyle/>
          <a:p>
            <a:r>
              <a:rPr lang="en-US" sz="2000" dirty="0"/>
              <a:t>resonant excitation amplitude dependent losses</a:t>
            </a:r>
          </a:p>
          <a:p>
            <a:pPr>
              <a:buFont typeface="Symbol" charset="2"/>
              <a:buChar char="Þ"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889" y="1268760"/>
            <a:ext cx="6192688" cy="479350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323467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8352488" cy="720000"/>
          </a:xfrm>
        </p:spPr>
        <p:txBody>
          <a:bodyPr anchor="ctr"/>
          <a:lstStyle/>
          <a:p>
            <a:pPr algn="ctr"/>
            <a:r>
              <a:rPr lang="en-US" sz="3200" dirty="0" smtClean="0"/>
              <a:t>Challenges of precise predictions from simulations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8637651" cy="5355458"/>
          </a:xfrm>
          <a:prstGeom prst="rect">
            <a:avLst/>
          </a:prstGeom>
          <a:noFill/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we need the full non-linear model of the machine (tracking is CPU intensive)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random noise level in LHC not known at injection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large parameter space to scan (emittance, excitation amplitude + plane, noise level, error seeds)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rather large uncertainties on input (emittance, beam distribution, excitatition amplitude, small number of error seeds)</a:t>
            </a:r>
          </a:p>
          <a:p>
            <a:pPr>
              <a:buClr>
                <a:schemeClr val="accent6"/>
              </a:buClr>
              <a:buFont typeface="Wingdings" charset="2"/>
              <a:buChar char="§"/>
            </a:pPr>
            <a:r>
              <a:rPr lang="en-US" sz="1800" dirty="0">
                <a:solidFill>
                  <a:schemeClr val="tx1"/>
                </a:solidFill>
              </a:rPr>
              <a:t>extrapolation to larger time scales (we only simulate 90 s of the machine)</a:t>
            </a:r>
          </a:p>
          <a:p>
            <a:pPr>
              <a:buClr>
                <a:schemeClr val="accent6"/>
              </a:buClr>
              <a:buFont typeface="Symbol" charset="2"/>
              <a:buChar char="Þ"/>
            </a:pPr>
            <a:r>
              <a:rPr lang="en-US" sz="1800" b="1" dirty="0">
                <a:solidFill>
                  <a:schemeClr val="tx1"/>
                </a:solidFill>
              </a:rPr>
              <a:t>saver+faster to determine tolerances experimentally and use simulations for better understanding</a:t>
            </a:r>
          </a:p>
          <a:p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2696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77" y="2780928"/>
            <a:ext cx="7920000" cy="720000"/>
          </a:xfrm>
        </p:spPr>
        <p:txBody>
          <a:bodyPr/>
          <a:lstStyle/>
          <a:p>
            <a:r>
              <a:rPr lang="en-US" sz="4000" dirty="0"/>
              <a:t>resonant excitation MDs </a:t>
            </a:r>
            <a:br>
              <a:rPr lang="en-US" sz="4000" dirty="0"/>
            </a:br>
            <a:r>
              <a:rPr lang="en-US" sz="4000" dirty="0"/>
              <a:t>2016 + 2017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1302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6"/>
    </mc:Choice>
    <mc:Fallback xmlns="">
      <p:transition spd="slow" advTm="1836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Experiments at the LHC (resonant excitation MDs)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3528" y="1124744"/>
            <a:ext cx="8406197" cy="2088232"/>
          </a:xfrm>
          <a:prstGeom prst="rect">
            <a:avLst/>
          </a:prstGeom>
          <a:noFill/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chemeClr val="tx1"/>
                </a:solidFill>
              </a:rPr>
              <a:t>in total 2 experiments (one in 2016 + one in 2017)</a:t>
            </a:r>
          </a:p>
          <a:p>
            <a:r>
              <a:rPr lang="en-US" sz="1800" dirty="0">
                <a:solidFill>
                  <a:schemeClr val="tx1"/>
                </a:solidFill>
              </a:rPr>
              <a:t>Excitation</a:t>
            </a:r>
            <a:r>
              <a:rPr lang="en-US" sz="1800" dirty="0" smtClean="0">
                <a:solidFill>
                  <a:schemeClr val="tx1"/>
                </a:solidFill>
              </a:rPr>
              <a:t>: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e-lens field approximated by dipole kick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dipole kick is applied with ADT with either resonant or random pulsing pattern, one pattern per fill</a:t>
            </a:r>
          </a:p>
          <a:p>
            <a:pPr lvl="1"/>
            <a:r>
              <a:rPr lang="en-US" sz="1600" b="1" dirty="0">
                <a:solidFill>
                  <a:schemeClr val="tx1"/>
                </a:solidFill>
              </a:rPr>
              <a:t>2016:</a:t>
            </a:r>
            <a:r>
              <a:rPr lang="en-US" sz="1600" dirty="0">
                <a:solidFill>
                  <a:schemeClr val="tx1"/>
                </a:solidFill>
              </a:rPr>
              <a:t> patterns </a:t>
            </a:r>
            <a:r>
              <a:rPr lang="en-US" sz="1600" b="1" dirty="0">
                <a:solidFill>
                  <a:schemeClr val="tx1"/>
                </a:solidFill>
              </a:rPr>
              <a:t>7</a:t>
            </a:r>
            <a:r>
              <a:rPr lang="en-US" sz="1600" b="1" baseline="30000" dirty="0">
                <a:solidFill>
                  <a:schemeClr val="tx1"/>
                </a:solidFill>
              </a:rPr>
              <a:t>th </a:t>
            </a:r>
            <a:r>
              <a:rPr lang="en-US" sz="1600" b="1" dirty="0">
                <a:solidFill>
                  <a:schemeClr val="tx1"/>
                </a:solidFill>
              </a:rPr>
              <a:t>H, 10</a:t>
            </a:r>
            <a:r>
              <a:rPr lang="en-US" sz="1600" b="1" baseline="30000" dirty="0">
                <a:solidFill>
                  <a:schemeClr val="tx1"/>
                </a:solidFill>
              </a:rPr>
              <a:t>th</a:t>
            </a:r>
            <a:r>
              <a:rPr lang="en-US" sz="1600" b="1" dirty="0">
                <a:solidFill>
                  <a:schemeClr val="tx1"/>
                </a:solidFill>
              </a:rPr>
              <a:t> V</a:t>
            </a:r>
            <a:r>
              <a:rPr lang="en-US" sz="1600" dirty="0">
                <a:solidFill>
                  <a:schemeClr val="tx1"/>
                </a:solidFill>
              </a:rPr>
              <a:t> turn pusling</a:t>
            </a:r>
          </a:p>
          <a:p>
            <a:pPr marL="740664" lvl="1" indent="0">
              <a:buNone/>
            </a:pPr>
            <a:r>
              <a:rPr lang="en-US" sz="1600" b="1" dirty="0">
                <a:solidFill>
                  <a:schemeClr val="tx1"/>
                </a:solidFill>
              </a:rPr>
              <a:t>2017:</a:t>
            </a:r>
            <a:r>
              <a:rPr lang="en-US" sz="1600" dirty="0">
                <a:solidFill>
                  <a:schemeClr val="tx1"/>
                </a:solidFill>
              </a:rPr>
              <a:t> patterns </a:t>
            </a:r>
            <a:r>
              <a:rPr lang="en-US" sz="1600" b="1" dirty="0">
                <a:solidFill>
                  <a:schemeClr val="tx1"/>
                </a:solidFill>
              </a:rPr>
              <a:t>7</a:t>
            </a:r>
            <a:r>
              <a:rPr lang="en-US" sz="1600" b="1" baseline="30000" dirty="0">
                <a:solidFill>
                  <a:schemeClr val="tx1"/>
                </a:solidFill>
              </a:rPr>
              <a:t>th</a:t>
            </a:r>
            <a:r>
              <a:rPr lang="en-US" sz="1600" b="1" dirty="0">
                <a:solidFill>
                  <a:schemeClr val="tx1"/>
                </a:solidFill>
              </a:rPr>
              <a:t>, 8</a:t>
            </a:r>
            <a:r>
              <a:rPr lang="en-US" sz="1600" b="1" baseline="30000" dirty="0">
                <a:solidFill>
                  <a:schemeClr val="tx1"/>
                </a:solidFill>
              </a:rPr>
              <a:t>th</a:t>
            </a:r>
            <a:r>
              <a:rPr lang="en-US" sz="1600" b="1" dirty="0">
                <a:solidFill>
                  <a:schemeClr val="tx1"/>
                </a:solidFill>
              </a:rPr>
              <a:t> </a:t>
            </a:r>
            <a:r>
              <a:rPr lang="en-US" sz="1600" dirty="0">
                <a:solidFill>
                  <a:schemeClr val="tx1"/>
                </a:solidFill>
              </a:rPr>
              <a:t>turn pulsing, </a:t>
            </a:r>
            <a:r>
              <a:rPr lang="en-US" sz="1600" b="1" dirty="0">
                <a:solidFill>
                  <a:schemeClr val="tx1"/>
                </a:solidFill>
              </a:rPr>
              <a:t>random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57385" y="3356992"/>
            <a:ext cx="8440552" cy="3384376"/>
            <a:chOff x="257385" y="3356992"/>
            <a:chExt cx="8440552" cy="3384376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7385" y="3356992"/>
              <a:ext cx="8440552" cy="3384376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4" name="Rectangle 3"/>
            <p:cNvSpPr/>
            <p:nvPr/>
          </p:nvSpPr>
          <p:spPr>
            <a:xfrm>
              <a:off x="5148064" y="3429000"/>
              <a:ext cx="504056" cy="21602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955936" y="3429000"/>
              <a:ext cx="504056" cy="216024"/>
            </a:xfrm>
            <a:prstGeom prst="rect">
              <a:avLst/>
            </a:prstGeom>
            <a:noFill/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8" name="Rectangle 7"/>
          <p:cNvSpPr/>
          <p:nvPr/>
        </p:nvSpPr>
        <p:spPr>
          <a:xfrm>
            <a:off x="3131840" y="4797152"/>
            <a:ext cx="5472608" cy="108012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284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filling scheme 2017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588430" y="1124744"/>
            <a:ext cx="8406197" cy="2088232"/>
          </a:xfrm>
          <a:prstGeom prst="rect">
            <a:avLst/>
          </a:prstGeom>
          <a:noFill/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b="1" dirty="0">
                <a:solidFill>
                  <a:schemeClr val="tx1"/>
                </a:solidFill>
              </a:rPr>
              <a:t>we have to test: </a:t>
            </a:r>
            <a:r>
              <a:rPr lang="en-US" sz="1800" dirty="0">
                <a:solidFill>
                  <a:schemeClr val="tx1"/>
                </a:solidFill>
              </a:rPr>
              <a:t>pattern + plane + effect of transverse damper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08" y="1556792"/>
            <a:ext cx="8498142" cy="446449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596336" y="1628800"/>
            <a:ext cx="10575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D. Valuch</a:t>
            </a:r>
            <a:endParaRPr lang="en-US" sz="1600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12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FBCT losses 2017 </a:t>
            </a:r>
            <a:r>
              <a:rPr lang="mr-IN" sz="3200" dirty="0" smtClean="0"/>
              <a:t>–</a:t>
            </a:r>
            <a:r>
              <a:rPr lang="en-US" sz="3200" dirty="0" smtClean="0"/>
              <a:t> 7th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401"/>
          <a:stretch/>
        </p:blipFill>
        <p:spPr>
          <a:xfrm>
            <a:off x="408653" y="1124744"/>
            <a:ext cx="8326693" cy="295232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360702" y="4437112"/>
            <a:ext cx="8375848" cy="773786"/>
          </a:xfrm>
          <a:prstGeom prst="roundRect">
            <a:avLst/>
          </a:prstGeom>
          <a:gradFill>
            <a:gsLst>
              <a:gs pos="0">
                <a:srgbClr val="0070C0">
                  <a:alpha val="17000"/>
                </a:srgbClr>
              </a:gs>
              <a:gs pos="100000">
                <a:srgbClr val="0070C0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excitation amplitude dependent losses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no reduction of losses by transverse damper</a:t>
            </a: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46092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/>
              <a:t>Effects on the beam core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/>
              <a:t>Simulations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/>
              <a:t>LHC MDs on effects on the beam core in case of pulsed e-lens operation (resonant excitation, random)</a:t>
            </a:r>
          </a:p>
          <a:p>
            <a:pPr marL="457200" indent="-457200">
              <a:lnSpc>
                <a:spcPct val="110000"/>
              </a:lnSpc>
              <a:spcAft>
                <a:spcPts val="600"/>
              </a:spcAft>
              <a:buFont typeface="+mj-lt"/>
              <a:buAutoNum type="arabicParenR"/>
            </a:pPr>
            <a:r>
              <a:rPr lang="en-US" dirty="0"/>
              <a:t>Conclusion and Outlook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8325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FBCT losses 2017 </a:t>
            </a:r>
            <a:r>
              <a:rPr lang="mr-IN" sz="3200" dirty="0" smtClean="0"/>
              <a:t>–</a:t>
            </a:r>
            <a:r>
              <a:rPr lang="en-US" sz="3200" dirty="0" smtClean="0"/>
              <a:t> random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360702" y="4437112"/>
            <a:ext cx="8375848" cy="773786"/>
          </a:xfrm>
          <a:prstGeom prst="roundRect">
            <a:avLst/>
          </a:prstGeom>
          <a:gradFill>
            <a:gsLst>
              <a:gs pos="0">
                <a:srgbClr val="0070C0">
                  <a:alpha val="17000"/>
                </a:srgbClr>
              </a:gs>
              <a:gs pos="100000">
                <a:srgbClr val="0070C0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excitation amplitude dependent losses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reduction of losses by transverse damper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00"/>
          <a:stretch/>
        </p:blipFill>
        <p:spPr>
          <a:xfrm>
            <a:off x="467544" y="1052736"/>
            <a:ext cx="8394537" cy="2922777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7709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BSRT emittance 2017 </a:t>
            </a:r>
            <a:r>
              <a:rPr lang="mr-IN" sz="3200" dirty="0" smtClean="0"/>
              <a:t>–</a:t>
            </a:r>
            <a:r>
              <a:rPr lang="en-US" sz="3200" dirty="0" smtClean="0"/>
              <a:t> random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360702" y="4437112"/>
            <a:ext cx="8375848" cy="1512168"/>
          </a:xfrm>
          <a:prstGeom prst="roundRect">
            <a:avLst/>
          </a:prstGeom>
          <a:gradFill>
            <a:gsLst>
              <a:gs pos="0">
                <a:srgbClr val="0070C0">
                  <a:alpha val="17000"/>
                </a:srgbClr>
              </a:gs>
              <a:gs pos="100000">
                <a:srgbClr val="0070C0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excitation amplitude dependent losses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constant amplitude dependent growth rate of emittance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reduction of emittance growth by transverse damper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01" b="33200"/>
          <a:stretch/>
        </p:blipFill>
        <p:spPr>
          <a:xfrm>
            <a:off x="412146" y="1196752"/>
            <a:ext cx="8408326" cy="2952328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55552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BSRT emittance 2016 </a:t>
            </a:r>
            <a:r>
              <a:rPr lang="mr-IN" sz="3200" dirty="0" smtClean="0"/>
              <a:t>–</a:t>
            </a:r>
            <a:r>
              <a:rPr lang="en-US" sz="3200" dirty="0" smtClean="0"/>
              <a:t> 10th</a:t>
            </a:r>
            <a:endParaRPr lang="en-US" sz="3200" dirty="0"/>
          </a:p>
        </p:txBody>
      </p:sp>
      <p:sp>
        <p:nvSpPr>
          <p:cNvPr id="8" name="Rounded Rectangle 7"/>
          <p:cNvSpPr/>
          <p:nvPr/>
        </p:nvSpPr>
        <p:spPr>
          <a:xfrm>
            <a:off x="360702" y="4437112"/>
            <a:ext cx="8375848" cy="1512168"/>
          </a:xfrm>
          <a:prstGeom prst="roundRect">
            <a:avLst/>
          </a:prstGeom>
          <a:gradFill>
            <a:gsLst>
              <a:gs pos="0">
                <a:srgbClr val="0070C0">
                  <a:alpha val="17000"/>
                </a:srgbClr>
              </a:gs>
              <a:gs pos="100000">
                <a:srgbClr val="0070C0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excitation amplitude dependent emittance growth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strong increase followed by constant growth (adjustment of beam distribution to new equilibrium state?)</a:t>
            </a:r>
          </a:p>
          <a:p>
            <a:pPr marL="342900" indent="-342900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no reduction of emittance growth by transverse damper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914" y="800824"/>
            <a:ext cx="4076534" cy="326122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48" y="582003"/>
            <a:ext cx="4640064" cy="348004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258286" y="980728"/>
            <a:ext cx="504056" cy="27363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1940599" y="946239"/>
            <a:ext cx="543169" cy="2770793"/>
            <a:chOff x="1940599" y="946239"/>
            <a:chExt cx="543169" cy="2770793"/>
          </a:xfrm>
        </p:grpSpPr>
        <p:sp>
          <p:nvSpPr>
            <p:cNvPr id="4" name="Rectangle 3"/>
            <p:cNvSpPr/>
            <p:nvPr/>
          </p:nvSpPr>
          <p:spPr>
            <a:xfrm>
              <a:off x="1979712" y="980728"/>
              <a:ext cx="504056" cy="27363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6" name="TextBox 5"/>
            <p:cNvSpPr txBox="1"/>
            <p:nvPr/>
          </p:nvSpPr>
          <p:spPr>
            <a:xfrm rot="16200000">
              <a:off x="1378907" y="1507931"/>
              <a:ext cx="14927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/>
                <a:t>fast increase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 rot="16200000">
            <a:off x="5675171" y="1489864"/>
            <a:ext cx="1492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/>
              <a:t>fast increase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2522883" y="937026"/>
            <a:ext cx="1596585" cy="2770397"/>
            <a:chOff x="1940601" y="946635"/>
            <a:chExt cx="1596585" cy="2770397"/>
          </a:xfrm>
        </p:grpSpPr>
        <p:sp>
          <p:nvSpPr>
            <p:cNvPr id="12" name="Rectangle 11"/>
            <p:cNvSpPr/>
            <p:nvPr/>
          </p:nvSpPr>
          <p:spPr>
            <a:xfrm>
              <a:off x="1979711" y="980728"/>
              <a:ext cx="1557475" cy="2736304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3" name="TextBox 12"/>
            <p:cNvSpPr txBox="1"/>
            <p:nvPr/>
          </p:nvSpPr>
          <p:spPr>
            <a:xfrm rot="16200000">
              <a:off x="1167312" y="1719924"/>
              <a:ext cx="1915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 equilibrium?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6824057" y="954072"/>
            <a:ext cx="1596585" cy="2770397"/>
            <a:chOff x="1940601" y="946635"/>
            <a:chExt cx="1596585" cy="2770397"/>
          </a:xfrm>
        </p:grpSpPr>
        <p:sp>
          <p:nvSpPr>
            <p:cNvPr id="15" name="Rectangle 14"/>
            <p:cNvSpPr/>
            <p:nvPr/>
          </p:nvSpPr>
          <p:spPr>
            <a:xfrm>
              <a:off x="1979711" y="980728"/>
              <a:ext cx="1557475" cy="2736304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167312" y="1719924"/>
              <a:ext cx="191590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new equilibrium?</a:t>
              </a:r>
            </a:p>
          </p:txBody>
        </p:sp>
      </p:grpSp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7054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Example BSRT profiles 2016 </a:t>
            </a:r>
            <a:r>
              <a:rPr lang="mr-IN" sz="3200" dirty="0" smtClean="0"/>
              <a:t>–</a:t>
            </a:r>
            <a:r>
              <a:rPr lang="en-US" sz="3200" dirty="0" smtClean="0"/>
              <a:t> 10th</a:t>
            </a:r>
            <a:endParaRPr lang="en-US" sz="3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183" y="994590"/>
            <a:ext cx="4364223" cy="523706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435" y="994590"/>
            <a:ext cx="4312740" cy="5175288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802079" y="2747829"/>
            <a:ext cx="18396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404040"/>
                </a:solidFill>
              </a:rPr>
              <a:t>no excitation</a:t>
            </a:r>
            <a:endParaRPr lang="en-US" b="1" dirty="0">
              <a:solidFill>
                <a:srgbClr val="40404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10478" y="2747830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smtClean="0">
                <a:solidFill>
                  <a:srgbClr val="404040"/>
                </a:solidFill>
              </a:rPr>
              <a:t>10</a:t>
            </a:r>
            <a:r>
              <a:rPr lang="en-US" b="1" baseline="30000" smtClean="0">
                <a:solidFill>
                  <a:srgbClr val="404040"/>
                </a:solidFill>
              </a:rPr>
              <a:t>th</a:t>
            </a:r>
            <a:r>
              <a:rPr lang="en-US" b="1" smtClean="0">
                <a:solidFill>
                  <a:srgbClr val="404040"/>
                </a:solidFill>
              </a:rPr>
              <a:t> turn V</a:t>
            </a:r>
            <a:endParaRPr lang="en-US" b="1" dirty="0">
              <a:solidFill>
                <a:srgbClr val="40404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43959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8th turn BSRT emittance (2017)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583"/>
          <a:stretch/>
        </p:blipFill>
        <p:spPr>
          <a:xfrm>
            <a:off x="395536" y="900000"/>
            <a:ext cx="8418985" cy="2889040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23577" y="4077072"/>
            <a:ext cx="7920000" cy="1218693"/>
          </a:xfrm>
        </p:spPr>
        <p:txBody>
          <a:bodyPr>
            <a:normAutofit/>
          </a:bodyPr>
          <a:lstStyle/>
          <a:p>
            <a:r>
              <a:rPr lang="de-DE" sz="2000"/>
              <a:t>effect on beam only for much higher amplitudes</a:t>
            </a:r>
          </a:p>
          <a:p>
            <a:r>
              <a:rPr lang="de-DE" sz="2000"/>
              <a:t>96 nrad = maximum amplitude without saturation</a:t>
            </a:r>
          </a:p>
        </p:txBody>
      </p:sp>
      <p:sp>
        <p:nvSpPr>
          <p:cNvPr id="9" name="Rectangle 8"/>
          <p:cNvSpPr/>
          <p:nvPr/>
        </p:nvSpPr>
        <p:spPr>
          <a:xfrm>
            <a:off x="2565781" y="2761393"/>
            <a:ext cx="1718187" cy="3075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tangle 9"/>
          <p:cNvSpPr/>
          <p:nvPr/>
        </p:nvSpPr>
        <p:spPr>
          <a:xfrm>
            <a:off x="6886261" y="2761392"/>
            <a:ext cx="1718187" cy="30756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82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8th turn FBCT losses (2017)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706"/>
          <a:stretch/>
        </p:blipFill>
        <p:spPr>
          <a:xfrm>
            <a:off x="509824" y="980728"/>
            <a:ext cx="8322305" cy="2880320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623577" y="4077072"/>
            <a:ext cx="7920000" cy="121869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/>
              <a:t>no effect on losses even for maximum amplitude of 96 nrad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71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of experiments in 2016 and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74693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7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turn pulsing (6 and 12 nrad):</a:t>
            </a:r>
          </a:p>
          <a:p>
            <a:pPr lvl="1"/>
            <a:r>
              <a:rPr lang="en-US" sz="1600" dirty="0"/>
              <a:t>high losses</a:t>
            </a:r>
          </a:p>
          <a:p>
            <a:pPr lvl="1"/>
            <a:r>
              <a:rPr lang="en-US" sz="1600" dirty="0" smtClean="0"/>
              <a:t>small emittance growth</a:t>
            </a:r>
          </a:p>
          <a:p>
            <a:r>
              <a:rPr lang="en-US" sz="2000" b="1" dirty="0"/>
              <a:t>10</a:t>
            </a:r>
            <a:r>
              <a:rPr lang="en-US" sz="2000" b="1" baseline="30000" dirty="0"/>
              <a:t>th</a:t>
            </a:r>
            <a:r>
              <a:rPr lang="en-US" sz="2000" b="1" dirty="0"/>
              <a:t> turn pulsing (48 and 96 nrad):</a:t>
            </a:r>
          </a:p>
          <a:p>
            <a:pPr lvl="1"/>
            <a:r>
              <a:rPr lang="en-US" sz="1600" dirty="0" smtClean="0"/>
              <a:t>small losses</a:t>
            </a:r>
          </a:p>
          <a:p>
            <a:pPr lvl="1"/>
            <a:r>
              <a:rPr lang="en-US" sz="1600" dirty="0"/>
              <a:t>large emittance growth</a:t>
            </a:r>
          </a:p>
          <a:p>
            <a:r>
              <a:rPr lang="en-US" sz="2000" b="1" dirty="0" smtClean="0"/>
              <a:t>8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turn pulsing (12, 36 and 96 nrad):</a:t>
            </a:r>
          </a:p>
          <a:p>
            <a:pPr lvl="1"/>
            <a:r>
              <a:rPr lang="en-US" sz="1600" dirty="0"/>
              <a:t>no losses</a:t>
            </a:r>
          </a:p>
          <a:p>
            <a:pPr lvl="1"/>
            <a:r>
              <a:rPr lang="en-US" sz="1600" dirty="0" smtClean="0"/>
              <a:t>small emittance growth</a:t>
            </a:r>
          </a:p>
          <a:p>
            <a:r>
              <a:rPr lang="en-US" sz="2000" b="1" dirty="0" smtClean="0"/>
              <a:t>random (1, 6 and 12 nrad):</a:t>
            </a:r>
          </a:p>
          <a:p>
            <a:pPr lvl="1"/>
            <a:r>
              <a:rPr lang="en-US" sz="1600" dirty="0"/>
              <a:t>small losses</a:t>
            </a:r>
          </a:p>
          <a:p>
            <a:pPr lvl="1"/>
            <a:r>
              <a:rPr lang="en-US" sz="1600" dirty="0" smtClean="0"/>
              <a:t>strong emittance growth</a:t>
            </a:r>
          </a:p>
          <a:p>
            <a:endParaRPr lang="en-US" sz="2000" dirty="0"/>
          </a:p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6" name="Right Brace 5"/>
          <p:cNvSpPr/>
          <p:nvPr/>
        </p:nvSpPr>
        <p:spPr>
          <a:xfrm>
            <a:off x="5292080" y="1196752"/>
            <a:ext cx="288032" cy="288032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5625048" y="2204864"/>
            <a:ext cx="33394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FF0000"/>
                </a:solidFill>
              </a:rPr>
              <a:t>no reduction of losses/emittance growth if transverse damper active</a:t>
            </a:r>
          </a:p>
        </p:txBody>
      </p:sp>
      <p:sp>
        <p:nvSpPr>
          <p:cNvPr id="8" name="Right Brace 7"/>
          <p:cNvSpPr/>
          <p:nvPr/>
        </p:nvSpPr>
        <p:spPr>
          <a:xfrm>
            <a:off x="5292080" y="4099131"/>
            <a:ext cx="288032" cy="914045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Box 8"/>
          <p:cNvSpPr txBox="1"/>
          <p:nvPr/>
        </p:nvSpPr>
        <p:spPr>
          <a:xfrm>
            <a:off x="5625048" y="4089846"/>
            <a:ext cx="34339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solidFill>
                  <a:srgbClr val="00B050"/>
                </a:solidFill>
              </a:rPr>
              <a:t>reduction of losses/emittance growth if transverse damper active</a:t>
            </a: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3463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07"/>
    </mc:Choice>
    <mc:Fallback xmlns="">
      <p:transition spd="slow" advTm="69907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Scaling FBCT losses 7th (2016+2017)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052736"/>
            <a:ext cx="7296912" cy="4425696"/>
          </a:xfrm>
          <a:prstGeom prst="rect">
            <a:avLst/>
          </a:prstGeom>
        </p:spPr>
      </p:pic>
      <p:sp>
        <p:nvSpPr>
          <p:cNvPr id="9" name="Content Placeholder 7"/>
          <p:cNvSpPr txBox="1">
            <a:spLocks/>
          </p:cNvSpPr>
          <p:nvPr/>
        </p:nvSpPr>
        <p:spPr>
          <a:xfrm>
            <a:off x="612000" y="5497585"/>
            <a:ext cx="7920000" cy="620476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 b="1">
                <a:solidFill>
                  <a:srgbClr val="FF0000"/>
                </a:solidFill>
              </a:rPr>
              <a:t>different tune in 2016 than in 2017</a:t>
            </a:r>
          </a:p>
          <a:p>
            <a:r>
              <a:rPr lang="de-DE" sz="2000"/>
              <a:t>similar results in both MDs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122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Scaling BSRT losses 7th (2016+2017)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612000" y="5085184"/>
            <a:ext cx="7920000" cy="1008112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/>
              <a:t>small emittance growth</a:t>
            </a:r>
          </a:p>
          <a:p>
            <a:r>
              <a:rPr lang="de-DE" sz="2000"/>
              <a:t>emittance growth in V for pulsing in V (and H+V) (different tune)</a:t>
            </a:r>
          </a:p>
          <a:p>
            <a:r>
              <a:rPr lang="de-DE" sz="2000"/>
              <a:t>no horizontal emittance growth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50" b="33200"/>
          <a:stretch/>
        </p:blipFill>
        <p:spPr>
          <a:xfrm>
            <a:off x="1115616" y="908720"/>
            <a:ext cx="7220949" cy="411317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598822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Scaling BSRT emittance 10th 2016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578189"/>
            <a:ext cx="6336704" cy="4752528"/>
          </a:xfrm>
          <a:prstGeom prst="rect">
            <a:avLst/>
          </a:prstGeom>
        </p:spPr>
      </p:pic>
      <p:sp>
        <p:nvSpPr>
          <p:cNvPr id="7" name="Content Placeholder 7"/>
          <p:cNvSpPr txBox="1">
            <a:spLocks/>
          </p:cNvSpPr>
          <p:nvPr/>
        </p:nvSpPr>
        <p:spPr>
          <a:xfrm>
            <a:off x="627309" y="5400812"/>
            <a:ext cx="7920000" cy="7920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/>
              <a:t>strong emittance growth in the plane of excitation</a:t>
            </a: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50977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77" y="2780928"/>
            <a:ext cx="7920000" cy="720000"/>
          </a:xfrm>
        </p:spPr>
        <p:txBody>
          <a:bodyPr/>
          <a:lstStyle/>
          <a:p>
            <a:r>
              <a:rPr lang="en-US" sz="4000" smtClean="0"/>
              <a:t>Effects on the beam core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6760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6"/>
    </mc:Choice>
    <mc:Fallback xmlns="">
      <p:transition spd="slow" advTm="1836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Scaling BSRT emittance random (2017)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623577" y="5301208"/>
            <a:ext cx="7920000" cy="7920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/>
              <a:t>very strong emittance growth</a:t>
            </a:r>
          </a:p>
          <a:p>
            <a:r>
              <a:rPr lang="de-DE" sz="2000"/>
              <a:t>strong effect of the transverse damper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607"/>
          <a:stretch/>
        </p:blipFill>
        <p:spPr>
          <a:xfrm>
            <a:off x="1403648" y="1163053"/>
            <a:ext cx="6875402" cy="4138155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598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Scaling BSRT emittance 8th (2017)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 dirty="0"/>
          </a:p>
        </p:txBody>
      </p:sp>
      <p:sp>
        <p:nvSpPr>
          <p:cNvPr id="8" name="Content Placeholder 7"/>
          <p:cNvSpPr txBox="1">
            <a:spLocks/>
          </p:cNvSpPr>
          <p:nvPr/>
        </p:nvSpPr>
        <p:spPr>
          <a:xfrm>
            <a:off x="623577" y="5301208"/>
            <a:ext cx="7920000" cy="79208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000"/>
              <a:t>noisy</a:t>
            </a:r>
          </a:p>
          <a:p>
            <a:r>
              <a:rPr lang="de-DE" sz="2000"/>
              <a:t>small emittance growth visible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6800"/>
          <a:stretch/>
        </p:blipFill>
        <p:spPr>
          <a:xfrm>
            <a:off x="1187624" y="933914"/>
            <a:ext cx="7075979" cy="4111173"/>
          </a:xfrm>
          <a:prstGeom prst="rect">
            <a:avLst/>
          </a:prstGeom>
        </p:spPr>
      </p:pic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057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74693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effects of e-lens on beam core are </a:t>
            </a:r>
            <a:r>
              <a:rPr lang="en-US" sz="2000" dirty="0" smtClean="0">
                <a:solidFill>
                  <a:srgbClr val="00B050"/>
                </a:solidFill>
              </a:rPr>
              <a:t>negligible in DC operation</a:t>
            </a:r>
          </a:p>
          <a:p>
            <a:pPr>
              <a:buFont typeface="Symbol" charset="2"/>
              <a:buChar char="Þ"/>
            </a:pPr>
            <a:r>
              <a:rPr lang="en-US" sz="2000" dirty="0">
                <a:solidFill>
                  <a:srgbClr val="00B050"/>
                </a:solidFill>
              </a:rPr>
              <a:t>the e-lens does work in DC mode</a:t>
            </a:r>
            <a:endParaRPr lang="en-US" sz="2000" dirty="0" smtClean="0">
              <a:solidFill>
                <a:srgbClr val="00B050"/>
              </a:solidFill>
            </a:endParaRPr>
          </a:p>
          <a:p>
            <a:r>
              <a:rPr lang="en-US" sz="2000" dirty="0"/>
              <a:t>for the optional </a:t>
            </a:r>
            <a:r>
              <a:rPr lang="en-US" sz="2000" dirty="0">
                <a:solidFill>
                  <a:srgbClr val="FF0000"/>
                </a:solidFill>
              </a:rPr>
              <a:t>pulsed operation </a:t>
            </a:r>
            <a:r>
              <a:rPr lang="en-US" sz="2000" dirty="0"/>
              <a:t>(nth turn + random) mode, the e-lens induces noise</a:t>
            </a:r>
          </a:p>
          <a:p>
            <a:pPr>
              <a:buFont typeface="Symbol" charset="2"/>
              <a:buChar char="Þ"/>
            </a:pPr>
            <a:r>
              <a:rPr lang="en-US" sz="2000" dirty="0">
                <a:solidFill>
                  <a:srgbClr val="FF0000"/>
                </a:solidFill>
              </a:rPr>
              <a:t>effects on beam core not negligible </a:t>
            </a:r>
            <a:r>
              <a:rPr lang="en-US" sz="2000" dirty="0"/>
              <a:t>for current estimate of </a:t>
            </a:r>
            <a:r>
              <a:rPr lang="en-US" sz="2000" dirty="0">
                <a:solidFill>
                  <a:srgbClr val="FF0000"/>
                </a:solidFill>
              </a:rPr>
              <a:t>15 nrad dipole field</a:t>
            </a:r>
            <a:endParaRPr lang="en-US" sz="2000" dirty="0"/>
          </a:p>
          <a:p>
            <a:r>
              <a:rPr lang="en-US" sz="2000" dirty="0"/>
              <a:t>experiments in 2016 and 2017 to determine tolerances on residual e-lens field in core region</a:t>
            </a:r>
          </a:p>
          <a:p>
            <a:endParaRPr lang="en-US" sz="2000" dirty="0"/>
          </a:p>
          <a:p>
            <a:r>
              <a:rPr lang="en-US" sz="2000" dirty="0" smtClean="0"/>
              <a:t>relative effectiveness of pulsing patterns can be predicted in simulations and understood with FMA</a:t>
            </a:r>
          </a:p>
          <a:p>
            <a:r>
              <a:rPr lang="en-US" sz="2000" dirty="0"/>
              <a:t>quantitative simulation of losses and emittance non trivial</a:t>
            </a:r>
          </a:p>
          <a:p>
            <a:pPr>
              <a:buFont typeface="Symbol" charset="2"/>
              <a:buChar char="Þ"/>
            </a:pPr>
            <a:r>
              <a:rPr lang="en-US" sz="2000" dirty="0"/>
              <a:t>better to determine tolerances experimentally and use simulations for better understanding</a:t>
            </a:r>
          </a:p>
          <a:p>
            <a:pPr>
              <a:buFont typeface="Symbol" charset="2"/>
              <a:buChar char="Þ"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32</a:t>
            </a:fld>
            <a:endParaRPr lang="fr-FR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86780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07"/>
    </mc:Choice>
    <mc:Fallback xmlns="">
      <p:transition spd="slow" advTm="69907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174693"/>
            <a:ext cx="7920000" cy="4906963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accent6"/>
                </a:solidFill>
              </a:rPr>
              <a:t>all pulsing patterns </a:t>
            </a:r>
            <a:r>
              <a:rPr lang="en-US" sz="2000" dirty="0"/>
              <a:t>for which an effect is predicted in simulations show </a:t>
            </a:r>
            <a:r>
              <a:rPr lang="en-US" sz="2000" dirty="0">
                <a:solidFill>
                  <a:schemeClr val="accent6"/>
                </a:solidFill>
              </a:rPr>
              <a:t>high losses </a:t>
            </a:r>
            <a:r>
              <a:rPr lang="en-US" sz="2000" dirty="0"/>
              <a:t>and/or </a:t>
            </a:r>
            <a:r>
              <a:rPr lang="en-US" sz="2000" dirty="0">
                <a:solidFill>
                  <a:schemeClr val="accent6"/>
                </a:solidFill>
              </a:rPr>
              <a:t>high emittance growth </a:t>
            </a:r>
            <a:r>
              <a:rPr lang="en-US" sz="2000" dirty="0"/>
              <a:t>for 15 nrad</a:t>
            </a:r>
          </a:p>
          <a:p>
            <a:pPr marL="690372">
              <a:buFont typeface="Symbol" charset="2"/>
              <a:buChar char="Þ"/>
            </a:pPr>
            <a:r>
              <a:rPr lang="en-US" sz="2000" dirty="0"/>
              <a:t>improve the residual e-lens field in the core region (better e-gun)</a:t>
            </a:r>
          </a:p>
          <a:p>
            <a:pPr marL="690372">
              <a:buFont typeface="Symbol" charset="2"/>
              <a:buChar char="Þ"/>
            </a:pPr>
            <a:r>
              <a:rPr lang="en-US" sz="2000" dirty="0"/>
              <a:t>find a pulsing patterns that effects the halo, but not the core (dependent on machine + beam configuration)</a:t>
            </a:r>
          </a:p>
          <a:p>
            <a:endParaRPr lang="en-US" sz="2000" dirty="0"/>
          </a:p>
          <a:p>
            <a:r>
              <a:rPr lang="en-US" sz="2000" dirty="0"/>
              <a:t>effect of transverse damper:</a:t>
            </a:r>
          </a:p>
          <a:p>
            <a:pPr lvl="1"/>
            <a:r>
              <a:rPr lang="en-US" sz="1600" dirty="0"/>
              <a:t>nth turn pulsing: no effect</a:t>
            </a:r>
          </a:p>
          <a:p>
            <a:pPr lvl="1"/>
            <a:r>
              <a:rPr lang="en-US" sz="1600" dirty="0"/>
              <a:t>random: reduction of emittance growth and losses</a:t>
            </a:r>
          </a:p>
          <a:p>
            <a:r>
              <a:rPr lang="en-US" sz="2000" dirty="0"/>
              <a:t>in all experiments we only excited for max. 15 min during injection</a:t>
            </a:r>
          </a:p>
          <a:p>
            <a:pPr marL="694944">
              <a:buFont typeface="Symbol" charset="2"/>
              <a:buChar char="Þ"/>
            </a:pPr>
            <a:r>
              <a:rPr lang="en-US" sz="2000" dirty="0"/>
              <a:t>this is ”a good case scenario”</a:t>
            </a:r>
          </a:p>
          <a:p>
            <a:pPr marL="694944">
              <a:buFont typeface="Symbol" charset="2"/>
              <a:buChar char="Þ"/>
            </a:pPr>
            <a:r>
              <a:rPr lang="en-US" sz="2000" dirty="0"/>
              <a:t>for more precise values we would need to measure also at collision energy and for a longer time</a:t>
            </a:r>
          </a:p>
          <a:p>
            <a:pPr>
              <a:buFont typeface="Symbol" charset="2"/>
              <a:buChar char="Þ"/>
            </a:pPr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33</a:t>
            </a:fld>
            <a:endParaRPr lang="fr-FR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83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907"/>
    </mc:Choice>
    <mc:Fallback xmlns="">
      <p:transition spd="slow" advTm="69907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77" y="2852936"/>
            <a:ext cx="7920000" cy="720000"/>
          </a:xfrm>
        </p:spPr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52790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1"/>
    </mc:Choice>
    <mc:Fallback xmlns="">
      <p:transition spd="slow" advTm="183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Principle of hollow e-lens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75856" y="1278698"/>
            <a:ext cx="5548727" cy="1775200"/>
          </a:xfrm>
        </p:spPr>
        <p:txBody>
          <a:bodyPr/>
          <a:lstStyle/>
          <a:p>
            <a:r>
              <a:rPr lang="en-US" sz="1800" dirty="0" smtClean="0"/>
              <a:t>proton beam (p-beam) traveling inside a hollow electron beam (e-beam)</a:t>
            </a:r>
          </a:p>
          <a:p>
            <a:r>
              <a:rPr lang="en-US" sz="1800" dirty="0" smtClean="0"/>
              <a:t>hollow profile of e-beam =&gt; p-beam core (ideally) not affected</a:t>
            </a:r>
          </a:p>
          <a:p>
            <a:r>
              <a:rPr lang="en-US" sz="1800" dirty="0"/>
              <a:t>halo particles kicked to higher amplitudes by electromagnetic field of </a:t>
            </a:r>
            <a:r>
              <a:rPr lang="en-US" sz="1800" dirty="0" smtClean="0"/>
              <a:t>e-beam</a:t>
            </a:r>
            <a:r>
              <a:rPr lang="en-US" sz="1800" dirty="0"/>
              <a:t> </a:t>
            </a:r>
            <a:r>
              <a:rPr lang="en-US" sz="1800" dirty="0" smtClean="0"/>
              <a:t>=&gt; cleaning of halo particles</a:t>
            </a:r>
            <a:endParaRPr lang="en-US" sz="18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233402" y="814000"/>
            <a:ext cx="2898438" cy="2779235"/>
            <a:chOff x="136926" y="814000"/>
            <a:chExt cx="3232998" cy="3289676"/>
          </a:xfrm>
        </p:grpSpPr>
        <p:pic>
          <p:nvPicPr>
            <p:cNvPr id="13" name="Picture 1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9878"/>
            <a:stretch/>
          </p:blipFill>
          <p:spPr bwMode="auto">
            <a:xfrm>
              <a:off x="136926" y="814000"/>
              <a:ext cx="3232998" cy="3289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Box 16"/>
            <p:cNvSpPr txBox="1"/>
            <p:nvPr/>
          </p:nvSpPr>
          <p:spPr>
            <a:xfrm>
              <a:off x="676275" y="3777886"/>
              <a:ext cx="856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G. </a:t>
              </a:r>
              <a:r>
                <a:rPr lang="en-US" sz="1200" dirty="0" err="1" smtClean="0"/>
                <a:t>Stancari</a:t>
              </a:r>
              <a:endParaRPr lang="en-US" sz="1200" dirty="0"/>
            </a:p>
          </p:txBody>
        </p:sp>
      </p:grpSp>
      <p:sp>
        <p:nvSpPr>
          <p:cNvPr id="31" name="Content Placeholder 2"/>
          <p:cNvSpPr txBox="1">
            <a:spLocks/>
          </p:cNvSpPr>
          <p:nvPr/>
        </p:nvSpPr>
        <p:spPr>
          <a:xfrm>
            <a:off x="327026" y="3895778"/>
            <a:ext cx="4014853" cy="148427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magnetically confined, low-energy e-beam</a:t>
            </a:r>
          </a:p>
          <a:p>
            <a:r>
              <a:rPr lang="en-US" sz="1800" dirty="0" smtClean="0"/>
              <a:t>tunable transverse kicks of approx. 0.3 µrad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359308" y="3440189"/>
            <a:ext cx="4267200" cy="3028950"/>
            <a:chOff x="4176257" y="3371850"/>
            <a:chExt cx="4267200" cy="3028950"/>
          </a:xfrm>
        </p:grpSpPr>
        <p:grpSp>
          <p:nvGrpSpPr>
            <p:cNvPr id="34" name="Group 33"/>
            <p:cNvGrpSpPr/>
            <p:nvPr/>
          </p:nvGrpSpPr>
          <p:grpSpPr>
            <a:xfrm>
              <a:off x="4176257" y="3371850"/>
              <a:ext cx="4267200" cy="3028950"/>
              <a:chOff x="4176257" y="3150109"/>
              <a:chExt cx="4267200" cy="302895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176257" y="3150109"/>
                <a:ext cx="4267200" cy="3028950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6725099" y="3295294"/>
                <a:ext cx="169629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</a:rPr>
                  <a:t>Gun + Solenoid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255278" y="5549435"/>
                <a:ext cx="1074333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smtClean="0">
                    <a:solidFill>
                      <a:schemeClr val="bg1"/>
                    </a:solidFill>
                  </a:rPr>
                  <a:t>Collector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Straight Arrow Connector 22"/>
              <p:cNvCxnSpPr/>
              <p:nvPr/>
            </p:nvCxnSpPr>
            <p:spPr>
              <a:xfrm flipV="1">
                <a:off x="4390828" y="3882883"/>
                <a:ext cx="3953368" cy="1591920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/>
              <p:cNvSpPr txBox="1"/>
              <p:nvPr/>
            </p:nvSpPr>
            <p:spPr>
              <a:xfrm rot="20276367">
                <a:off x="4247051" y="4817697"/>
                <a:ext cx="116730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0000"/>
                    </a:solidFill>
                  </a:rPr>
                  <a:t>p-beam</a:t>
                </a:r>
                <a:endParaRPr lang="en-US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 rot="20343086">
                <a:off x="5512389" y="4288744"/>
                <a:ext cx="1956177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superconducting</a:t>
                </a:r>
              </a:p>
              <a:p>
                <a:pPr algn="ctr">
                  <a:spcBef>
                    <a:spcPts val="0"/>
                  </a:spcBef>
                </a:pPr>
                <a:r>
                  <a:rPr lang="en-US" sz="2000" b="1" dirty="0" smtClean="0">
                    <a:solidFill>
                      <a:schemeClr val="bg1"/>
                    </a:solidFill>
                  </a:rPr>
                  <a:t>solenoid</a:t>
                </a:r>
                <a:endParaRPr lang="en-US" sz="2000" b="1" dirty="0">
                  <a:solidFill>
                    <a:schemeClr val="bg1"/>
                  </a:solidFill>
                </a:endParaRPr>
              </a:p>
            </p:txBody>
          </p:sp>
          <p:grpSp>
            <p:nvGrpSpPr>
              <p:cNvPr id="33" name="Group 32"/>
              <p:cNvGrpSpPr/>
              <p:nvPr/>
            </p:nvGrpSpPr>
            <p:grpSpPr>
              <a:xfrm>
                <a:off x="4790042" y="3734348"/>
                <a:ext cx="3283326" cy="1801170"/>
                <a:chOff x="4790042" y="3703526"/>
                <a:chExt cx="3283326" cy="1801170"/>
              </a:xfrm>
            </p:grpSpPr>
            <p:sp>
              <p:nvSpPr>
                <p:cNvPr id="28" name="Freeform 27"/>
                <p:cNvSpPr/>
                <p:nvPr/>
              </p:nvSpPr>
              <p:spPr>
                <a:xfrm rot="10258678">
                  <a:off x="7497154" y="3703526"/>
                  <a:ext cx="576214" cy="470972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29" name="Straight Connector 28"/>
                <p:cNvCxnSpPr/>
                <p:nvPr/>
              </p:nvCxnSpPr>
              <p:spPr>
                <a:xfrm flipH="1">
                  <a:off x="5423391" y="4216696"/>
                  <a:ext cx="2114472" cy="834017"/>
                </a:xfrm>
                <a:prstGeom prst="line">
                  <a:avLst/>
                </a:prstGeom>
                <a:ln w="38100"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Freeform 29"/>
                <p:cNvSpPr/>
                <p:nvPr/>
              </p:nvSpPr>
              <p:spPr>
                <a:xfrm rot="21058678">
                  <a:off x="4790042" y="5114172"/>
                  <a:ext cx="679074" cy="390524"/>
                </a:xfrm>
                <a:custGeom>
                  <a:avLst/>
                  <a:gdLst>
                    <a:gd name="connsiteX0" fmla="*/ 482886 w 482886"/>
                    <a:gd name="connsiteY0" fmla="*/ 0 h 503434"/>
                    <a:gd name="connsiteX1" fmla="*/ 195209 w 482886"/>
                    <a:gd name="connsiteY1" fmla="*/ 174660 h 503434"/>
                    <a:gd name="connsiteX2" fmla="*/ 0 w 482886"/>
                    <a:gd name="connsiteY2" fmla="*/ 503434 h 5034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2886" h="503434">
                      <a:moveTo>
                        <a:pt x="482886" y="0"/>
                      </a:moveTo>
                      <a:cubicBezTo>
                        <a:pt x="379288" y="45377"/>
                        <a:pt x="275690" y="90754"/>
                        <a:pt x="195209" y="174660"/>
                      </a:cubicBezTo>
                      <a:cubicBezTo>
                        <a:pt x="114728" y="258566"/>
                        <a:pt x="0" y="503434"/>
                        <a:pt x="0" y="503434"/>
                      </a:cubicBezTo>
                    </a:path>
                  </a:pathLst>
                </a:custGeom>
                <a:noFill/>
                <a:ln w="38100">
                  <a:headEnd type="none" w="med" len="med"/>
                  <a:tailEnd type="triangle" w="med" len="med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27" name="TextBox 26"/>
              <p:cNvSpPr txBox="1"/>
              <p:nvPr/>
            </p:nvSpPr>
            <p:spPr>
              <a:xfrm>
                <a:off x="5229524" y="5150233"/>
                <a:ext cx="1233030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</a:rPr>
                  <a:t>Correctors</a:t>
                </a:r>
                <a:endParaRPr lang="en-US" sz="16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 rot="20030992">
                <a:off x="7258538" y="4027129"/>
                <a:ext cx="1157689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b="1" dirty="0">
                    <a:solidFill>
                      <a:srgbClr val="82D2E7"/>
                    </a:solidFill>
                  </a:rPr>
                  <a:t>e</a:t>
                </a:r>
                <a:r>
                  <a:rPr lang="en-US" b="1" dirty="0" smtClean="0">
                    <a:solidFill>
                      <a:srgbClr val="82D2E7"/>
                    </a:solidFill>
                  </a:rPr>
                  <a:t>-beam</a:t>
                </a:r>
                <a:endParaRPr lang="en-US" b="1" dirty="0">
                  <a:solidFill>
                    <a:srgbClr val="82D2E7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>
              <a:off x="4255278" y="3429000"/>
              <a:ext cx="88113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chemeClr val="bg1"/>
                  </a:solidFill>
                </a:rPr>
                <a:t>D. Perini</a:t>
              </a:r>
              <a:endParaRPr lang="en-US" sz="1600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84005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Effects of HEL on beam </a:t>
            </a:r>
            <a:r>
              <a:rPr lang="en-US" sz="3200" dirty="0"/>
              <a:t>c</a:t>
            </a:r>
            <a:r>
              <a:rPr lang="en-US" sz="3200" dirty="0" smtClean="0"/>
              <a:t>ore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04801" y="1285633"/>
            <a:ext cx="5438386" cy="1495296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>
                <a:solidFill>
                  <a:schemeClr val="tx1"/>
                </a:solidFill>
              </a:rPr>
              <a:t>for a perfect profile, the field at the beam core is zero </a:t>
            </a:r>
            <a:r>
              <a:rPr lang="en-US" sz="1800" dirty="0" smtClean="0">
                <a:solidFill>
                  <a:srgbClr val="00B050"/>
                </a:solidFill>
              </a:rPr>
              <a:t>=&gt; no effect on p-beam</a:t>
            </a:r>
          </a:p>
          <a:p>
            <a:r>
              <a:rPr lang="en-US" sz="1800" dirty="0" smtClean="0">
                <a:solidFill>
                  <a:schemeClr val="tx1"/>
                </a:solidFill>
              </a:rPr>
              <a:t>residual field at p-beam core from </a:t>
            </a:r>
            <a:r>
              <a:rPr lang="en-US" sz="1800" dirty="0" smtClean="0">
                <a:solidFill>
                  <a:srgbClr val="0070C0"/>
                </a:solidFill>
              </a:rPr>
              <a:t>e-lens bends and profile imperfections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DC operation:</a:t>
            </a:r>
            <a:r>
              <a:rPr lang="en-US" sz="1800" dirty="0">
                <a:solidFill>
                  <a:srgbClr val="0070C0"/>
                </a:solidFill>
              </a:rPr>
              <a:t> </a:t>
            </a:r>
            <a:r>
              <a:rPr lang="en-US" sz="1800" dirty="0">
                <a:solidFill>
                  <a:srgbClr val="00B050"/>
                </a:solidFill>
              </a:rPr>
              <a:t>residual fields are negligible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pulsed operation </a:t>
            </a:r>
            <a:r>
              <a:rPr lang="en-US" sz="1800" dirty="0">
                <a:solidFill>
                  <a:schemeClr val="tx1"/>
                </a:solidFill>
              </a:rPr>
              <a:t>increases diffusion in tails (fast depletion if needed):</a:t>
            </a:r>
          </a:p>
        </p:txBody>
      </p:sp>
      <p:sp>
        <p:nvSpPr>
          <p:cNvPr id="26" name="Content Placeholder 2"/>
          <p:cNvSpPr txBox="1">
            <a:spLocks/>
          </p:cNvSpPr>
          <p:nvPr/>
        </p:nvSpPr>
        <p:spPr>
          <a:xfrm>
            <a:off x="672968" y="4111131"/>
            <a:ext cx="8471032" cy="1004517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Symbol" charset="2"/>
              <a:buChar char="Þ"/>
            </a:pPr>
            <a:r>
              <a:rPr lang="en-US" sz="1800" dirty="0" smtClean="0">
                <a:solidFill>
                  <a:srgbClr val="FF0000"/>
                </a:solidFill>
              </a:rPr>
              <a:t>noise </a:t>
            </a:r>
            <a:r>
              <a:rPr lang="en-US" sz="1800" dirty="0" smtClean="0">
                <a:solidFill>
                  <a:schemeClr val="tx1"/>
                </a:solidFill>
              </a:rPr>
              <a:t>is induced on the p-beam </a:t>
            </a:r>
            <a:r>
              <a:rPr lang="en-US" sz="1800" dirty="0" smtClean="0">
                <a:solidFill>
                  <a:srgbClr val="FF0000"/>
                </a:solidFill>
              </a:rPr>
              <a:t>(not negligible)</a:t>
            </a:r>
            <a:endParaRPr lang="en-US" sz="1800" dirty="0" smtClean="0">
              <a:solidFill>
                <a:schemeClr val="tx1"/>
              </a:solidFill>
            </a:endParaRPr>
          </a:p>
          <a:p>
            <a:pPr>
              <a:buFont typeface="Symbol" charset="2"/>
              <a:buChar char="Þ"/>
            </a:pPr>
            <a:r>
              <a:rPr lang="en-US" sz="1800" dirty="0">
                <a:solidFill>
                  <a:schemeClr val="tx1"/>
                </a:solidFill>
              </a:rPr>
              <a:t>approximate kick to </a:t>
            </a:r>
            <a:r>
              <a:rPr lang="en-US" sz="1800" dirty="0">
                <a:solidFill>
                  <a:srgbClr val="0070C0"/>
                </a:solidFill>
              </a:rPr>
              <a:t>first order </a:t>
            </a:r>
            <a:r>
              <a:rPr lang="en-US" sz="1800" dirty="0">
                <a:solidFill>
                  <a:schemeClr val="tx1"/>
                </a:solidFill>
              </a:rPr>
              <a:t>by </a:t>
            </a:r>
            <a:r>
              <a:rPr lang="en-US" sz="1800" dirty="0">
                <a:solidFill>
                  <a:srgbClr val="0070C0"/>
                </a:solidFill>
              </a:rPr>
              <a:t>dipole kick</a:t>
            </a:r>
            <a:r>
              <a:rPr lang="en-US" sz="1800" dirty="0">
                <a:solidFill>
                  <a:schemeClr val="tx1"/>
                </a:solidFill>
              </a:rPr>
              <a:t>, then we can use the </a:t>
            </a:r>
            <a:r>
              <a:rPr lang="en-US" sz="1800" dirty="0">
                <a:solidFill>
                  <a:srgbClr val="0070C0"/>
                </a:solidFill>
              </a:rPr>
              <a:t>ADT in the LHC for experimental studies </a:t>
            </a:r>
            <a:r>
              <a:rPr lang="en-US" sz="1800" dirty="0">
                <a:solidFill>
                  <a:schemeClr val="tx1"/>
                </a:solidFill>
              </a:rPr>
              <a:t>and to </a:t>
            </a:r>
            <a:r>
              <a:rPr lang="en-US" sz="1800" dirty="0">
                <a:solidFill>
                  <a:srgbClr val="0070C0"/>
                </a:solidFill>
              </a:rPr>
              <a:t>define tolerances</a:t>
            </a:r>
            <a:endParaRPr lang="en-US" sz="1800" dirty="0" smtClean="0">
              <a:solidFill>
                <a:srgbClr val="0070C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962073" y="1399319"/>
            <a:ext cx="2848500" cy="2245705"/>
            <a:chOff x="304776" y="971465"/>
            <a:chExt cx="2848500" cy="2245705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776" y="971465"/>
              <a:ext cx="2848500" cy="2245705"/>
            </a:xfrm>
            <a:prstGeom prst="rect">
              <a:avLst/>
            </a:prstGeom>
          </p:spPr>
        </p:pic>
        <p:sp>
          <p:nvSpPr>
            <p:cNvPr id="10" name="TextBox 9"/>
            <p:cNvSpPr txBox="1"/>
            <p:nvPr/>
          </p:nvSpPr>
          <p:spPr>
            <a:xfrm rot="16200000">
              <a:off x="210481" y="1819916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Collimator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 rot="16200000">
              <a:off x="2285013" y="1819916"/>
              <a:ext cx="9909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Helvetica" charset="0"/>
                  <a:ea typeface="Helvetica" charset="0"/>
                  <a:cs typeface="Helvetica" charset="0"/>
                </a:rPr>
                <a:t>Collimator</a:t>
              </a:r>
              <a:endParaRPr lang="en-US" sz="1400" dirty="0">
                <a:latin typeface="Helvetica" charset="0"/>
                <a:ea typeface="Helvetica" charset="0"/>
                <a:cs typeface="Helvetica" charset="0"/>
              </a:endParaRPr>
            </a:p>
          </p:txBody>
        </p:sp>
      </p:grpSp>
      <p:sp>
        <p:nvSpPr>
          <p:cNvPr id="12" name="Content Placeholder 2"/>
          <p:cNvSpPr txBox="1">
            <a:spLocks/>
          </p:cNvSpPr>
          <p:nvPr/>
        </p:nvSpPr>
        <p:spPr>
          <a:xfrm>
            <a:off x="304801" y="3466771"/>
            <a:ext cx="8471032" cy="96303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1600" dirty="0">
                <a:solidFill>
                  <a:schemeClr val="tx1"/>
                </a:solidFill>
              </a:rPr>
              <a:t>random mode: uniform modulation of current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resonant mode: pulse e-lens every n</a:t>
            </a:r>
            <a:r>
              <a:rPr lang="en-US" sz="1600" baseline="30000" dirty="0">
                <a:solidFill>
                  <a:schemeClr val="tx1"/>
                </a:solidFill>
              </a:rPr>
              <a:t>th</a:t>
            </a:r>
            <a:r>
              <a:rPr lang="en-US" sz="1600" dirty="0">
                <a:solidFill>
                  <a:schemeClr val="tx1"/>
                </a:solidFill>
              </a:rPr>
              <a:t> turn -&gt; drives n</a:t>
            </a:r>
            <a:r>
              <a:rPr lang="en-US" sz="1600" baseline="30000" dirty="0">
                <a:solidFill>
                  <a:schemeClr val="tx1"/>
                </a:solidFill>
              </a:rPr>
              <a:t>th</a:t>
            </a:r>
            <a:r>
              <a:rPr lang="en-US" sz="1600" dirty="0">
                <a:solidFill>
                  <a:schemeClr val="tx1"/>
                </a:solidFill>
              </a:rPr>
              <a:t> order </a:t>
            </a:r>
            <a:r>
              <a:rPr lang="en-US" sz="1600" dirty="0" smtClean="0">
                <a:solidFill>
                  <a:schemeClr val="tx1"/>
                </a:solidFill>
              </a:rPr>
              <a:t>resonances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00888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2"/>
          <p:cNvSpPr txBox="1">
            <a:spLocks/>
          </p:cNvSpPr>
          <p:nvPr/>
        </p:nvSpPr>
        <p:spPr>
          <a:xfrm>
            <a:off x="311597" y="1805412"/>
            <a:ext cx="5251003" cy="45219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Noise due to uncompensated kicks from e-lens bends [4]:</a:t>
            </a:r>
          </a:p>
          <a:p>
            <a:pPr marL="0" indent="-34290">
              <a:buNone/>
            </a:pPr>
            <a:r>
              <a:rPr lang="en-US" sz="1800" dirty="0">
                <a:solidFill>
                  <a:schemeClr val="tx1"/>
                </a:solidFill>
              </a:rPr>
              <a:t>estimate based on derivation of </a:t>
            </a:r>
            <a:r>
              <a:rPr lang="en-US" sz="1800" dirty="0" err="1">
                <a:solidFill>
                  <a:schemeClr val="tx1"/>
                </a:solidFill>
              </a:rPr>
              <a:t>symplectic</a:t>
            </a:r>
            <a:r>
              <a:rPr lang="en-US" sz="1800" dirty="0">
                <a:solidFill>
                  <a:schemeClr val="tx1"/>
                </a:solidFill>
              </a:rPr>
              <a:t> map for e-lens </a:t>
            </a:r>
            <a:r>
              <a:rPr lang="en-US" sz="1800" dirty="0" smtClean="0">
                <a:solidFill>
                  <a:schemeClr val="tx1"/>
                </a:solidFill>
              </a:rPr>
              <a:t>bends </a:t>
            </a:r>
            <a:r>
              <a:rPr lang="en-US" sz="1800" dirty="0">
                <a:solidFill>
                  <a:schemeClr val="tx1"/>
                </a:solidFill>
              </a:rPr>
              <a:t>[5</a:t>
            </a:r>
            <a:r>
              <a:rPr lang="en-US" sz="1800" dirty="0" smtClean="0">
                <a:solidFill>
                  <a:schemeClr val="tx1"/>
                </a:solidFill>
              </a:rPr>
              <a:t>], scale to design parameters, assume 10% fluctuation between entrance/exit kick</a:t>
            </a:r>
            <a:endParaRPr lang="en-US" sz="1800" dirty="0" smtClean="0">
              <a:solidFill>
                <a:srgbClr val="0070C0"/>
              </a:solidFill>
            </a:endParaRPr>
          </a:p>
          <a:p>
            <a:endParaRPr lang="en-US" sz="2800" dirty="0">
              <a:solidFill>
                <a:srgbClr val="0070C0"/>
              </a:solidFill>
            </a:endParaRPr>
          </a:p>
          <a:p>
            <a:pPr marL="0" indent="0">
              <a:buNone/>
            </a:pPr>
            <a:r>
              <a:rPr lang="en-US" sz="1800" dirty="0" smtClean="0">
                <a:solidFill>
                  <a:srgbClr val="0070C0"/>
                </a:solidFill>
              </a:rPr>
              <a:t>Noise </a:t>
            </a:r>
            <a:r>
              <a:rPr lang="en-US" sz="1800" dirty="0">
                <a:solidFill>
                  <a:srgbClr val="0070C0"/>
                </a:solidFill>
              </a:rPr>
              <a:t>due to </a:t>
            </a:r>
            <a:r>
              <a:rPr lang="en-US" sz="1800" dirty="0" smtClean="0">
                <a:solidFill>
                  <a:srgbClr val="0070C0"/>
                </a:solidFill>
              </a:rPr>
              <a:t>profile imperfections </a:t>
            </a:r>
            <a:r>
              <a:rPr lang="en-US" sz="1800" dirty="0">
                <a:solidFill>
                  <a:srgbClr val="0070C0"/>
                </a:solidFill>
              </a:rPr>
              <a:t>[4</a:t>
            </a:r>
            <a:r>
              <a:rPr lang="en-US" sz="1800" dirty="0" smtClean="0">
                <a:solidFill>
                  <a:srgbClr val="0070C0"/>
                </a:solidFill>
              </a:rPr>
              <a:t>]:</a:t>
            </a:r>
          </a:p>
          <a:p>
            <a:pPr marL="0" indent="0">
              <a:buNone/>
            </a:pPr>
            <a:r>
              <a:rPr lang="en-US" sz="1800" dirty="0" smtClean="0">
                <a:solidFill>
                  <a:schemeClr val="tx1"/>
                </a:solidFill>
              </a:rPr>
              <a:t>scaled from measured profile, kick increases linearly with main solenoid field</a:t>
            </a:r>
            <a:endParaRPr lang="en-US" sz="1800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Effects of HEL on beam </a:t>
            </a:r>
            <a:r>
              <a:rPr lang="en-US" sz="3200" dirty="0"/>
              <a:t>c</a:t>
            </a:r>
            <a:r>
              <a:rPr lang="en-US" sz="3200" dirty="0" smtClean="0"/>
              <a:t>ore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964405"/>
            <a:ext cx="8406197" cy="788195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</a:pPr>
            <a:r>
              <a:rPr lang="en-US" sz="1800" dirty="0" smtClean="0">
                <a:solidFill>
                  <a:srgbClr val="FF0000"/>
                </a:solidFill>
              </a:rPr>
              <a:t>Estimates for HL-LHC e-lens design parameters [3]:</a:t>
            </a:r>
          </a:p>
          <a:p>
            <a:pPr marL="0" indent="0">
              <a:buNone/>
            </a:pPr>
            <a:r>
              <a:rPr lang="en-US" sz="1800" dirty="0">
                <a:solidFill>
                  <a:schemeClr val="tx1"/>
                </a:solidFill>
              </a:rPr>
              <a:t>E</a:t>
            </a:r>
            <a:r>
              <a:rPr lang="en-US" sz="1800" baseline="-25000" dirty="0">
                <a:solidFill>
                  <a:schemeClr val="tx1"/>
                </a:solidFill>
              </a:rPr>
              <a:t>p-beam</a:t>
            </a:r>
            <a:r>
              <a:rPr lang="en-US" sz="1800" dirty="0">
                <a:solidFill>
                  <a:schemeClr val="tx1"/>
                </a:solidFill>
              </a:rPr>
              <a:t>=7 </a:t>
            </a:r>
            <a:r>
              <a:rPr lang="en-US" sz="1800" dirty="0" err="1">
                <a:solidFill>
                  <a:schemeClr val="tx1"/>
                </a:solidFill>
              </a:rPr>
              <a:t>TeV</a:t>
            </a:r>
            <a:r>
              <a:rPr lang="en-US" sz="1800" dirty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smtClean="0">
                <a:solidFill>
                  <a:schemeClr val="tx1"/>
                </a:solidFill>
              </a:rPr>
              <a:t>-beam</a:t>
            </a:r>
            <a:r>
              <a:rPr lang="en-US" sz="1800" dirty="0" smtClean="0">
                <a:solidFill>
                  <a:schemeClr val="tx1"/>
                </a:solidFill>
              </a:rPr>
              <a:t> = 10 </a:t>
            </a:r>
            <a:r>
              <a:rPr lang="en-US" sz="1800" dirty="0" err="1" smtClean="0">
                <a:solidFill>
                  <a:schemeClr val="tx1"/>
                </a:solidFill>
              </a:rPr>
              <a:t>keV</a:t>
            </a:r>
            <a:r>
              <a:rPr lang="en-US" sz="1800" dirty="0" smtClean="0">
                <a:solidFill>
                  <a:schemeClr val="tx1"/>
                </a:solidFill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</a:rPr>
              <a:t>I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e</a:t>
            </a:r>
            <a:r>
              <a:rPr lang="en-US" sz="1800" baseline="-25000" dirty="0" smtClean="0">
                <a:solidFill>
                  <a:schemeClr val="tx1"/>
                </a:solidFill>
              </a:rPr>
              <a:t>-beam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>
                <a:solidFill>
                  <a:schemeClr val="tx1"/>
                </a:solidFill>
              </a:rPr>
              <a:t>= 5</a:t>
            </a:r>
            <a:r>
              <a:rPr lang="en-US" sz="1800" dirty="0" smtClean="0">
                <a:solidFill>
                  <a:schemeClr val="tx1"/>
                </a:solidFill>
              </a:rPr>
              <a:t> A, L</a:t>
            </a:r>
            <a:r>
              <a:rPr lang="en-US" sz="1800" baseline="-25000" dirty="0" smtClean="0">
                <a:solidFill>
                  <a:schemeClr val="tx1"/>
                </a:solidFill>
              </a:rPr>
              <a:t>e-lens</a:t>
            </a:r>
            <a:r>
              <a:rPr lang="en-US" sz="1800" dirty="0" smtClean="0">
                <a:solidFill>
                  <a:schemeClr val="tx1"/>
                </a:solidFill>
              </a:rPr>
              <a:t> = 3 m, </a:t>
            </a:r>
            <a:r>
              <a:rPr lang="en-US" sz="1800" dirty="0" err="1" smtClean="0">
                <a:solidFill>
                  <a:schemeClr val="tx1"/>
                </a:solidFill>
              </a:rPr>
              <a:t>B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main</a:t>
            </a:r>
            <a:r>
              <a:rPr lang="en-US" sz="1800" baseline="-25000" dirty="0" smtClean="0">
                <a:solidFill>
                  <a:schemeClr val="tx1"/>
                </a:solidFill>
              </a:rPr>
              <a:t> solenoid</a:t>
            </a:r>
            <a:r>
              <a:rPr lang="en-US" sz="1800" dirty="0" smtClean="0">
                <a:solidFill>
                  <a:schemeClr val="tx1"/>
                </a:solidFill>
              </a:rPr>
              <a:t> = 5 T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504" y="5669262"/>
            <a:ext cx="8991599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[3]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V.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Previtali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R.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Bruce,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S.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Redaelli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Rossi,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B. S.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Ferrando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Conceptual design of hollow electron lenses for beam halo control in the Large Hadron Collider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FERMILAB-TM-2572-APC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CERN-ACC-2014-0248 </a:t>
            </a:r>
          </a:p>
          <a:p>
            <a:pPr marL="0" lvl="1"/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[4] M. 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Fitterer,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A.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Valishev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Effect of pulsed hollow electron-lens operation on the proton beam core in </a:t>
            </a:r>
            <a:r>
              <a:rPr lang="en-US" sz="1200" i="1" dirty="0" smtClean="0">
                <a:latin typeface="Helvetica" charset="0"/>
                <a:ea typeface="Helvetica" charset="0"/>
                <a:cs typeface="Helvetica" charset="0"/>
              </a:rPr>
              <a:t>LHC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, FERMILAB-TM-2635-AD</a:t>
            </a:r>
          </a:p>
          <a:p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[5] G. </a:t>
            </a:r>
            <a:r>
              <a:rPr lang="en-US" sz="1200" dirty="0" err="1">
                <a:latin typeface="Helvetica" charset="0"/>
                <a:ea typeface="Helvetica" charset="0"/>
                <a:cs typeface="Helvetica" charset="0"/>
              </a:rPr>
              <a:t>Stancari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i="1" dirty="0">
                <a:latin typeface="Helvetica" charset="0"/>
                <a:ea typeface="Helvetica" charset="0"/>
                <a:cs typeface="Helvetica" charset="0"/>
              </a:rPr>
              <a:t>Calculation of the Transverse Kicks Generated by the Bends of a Hollow Electron Lens</a:t>
            </a:r>
            <a:r>
              <a:rPr lang="en-US" sz="1200" dirty="0">
                <a:latin typeface="Helvetica" charset="0"/>
                <a:ea typeface="Helvetica" charset="0"/>
                <a:cs typeface="Helvetica" charset="0"/>
              </a:rPr>
              <a:t>, </a:t>
            </a:r>
            <a:r>
              <a:rPr lang="en-US" sz="1200" dirty="0" smtClean="0">
                <a:latin typeface="Helvetica" charset="0"/>
                <a:ea typeface="Helvetica" charset="0"/>
                <a:cs typeface="Helvetica" charset="0"/>
              </a:rPr>
              <a:t>FERMILAB-FN-0972-APC</a:t>
            </a:r>
            <a:endParaRPr lang="en-US" sz="1200" dirty="0">
              <a:latin typeface="Helvetica" charset="0"/>
              <a:ea typeface="Helvetica" charset="0"/>
              <a:cs typeface="Helvetica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5562600" y="1805413"/>
            <a:ext cx="3581400" cy="3506332"/>
            <a:chOff x="5592224" y="1379179"/>
            <a:chExt cx="3023289" cy="3023289"/>
          </a:xfrm>
        </p:grpSpPr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92224" y="1379179"/>
              <a:ext cx="3023289" cy="3023289"/>
            </a:xfrm>
            <a:prstGeom prst="rect">
              <a:avLst/>
            </a:prstGeom>
          </p:spPr>
        </p:pic>
        <p:sp>
          <p:nvSpPr>
            <p:cNvPr id="18" name="TextBox 17"/>
            <p:cNvSpPr txBox="1"/>
            <p:nvPr/>
          </p:nvSpPr>
          <p:spPr>
            <a:xfrm>
              <a:off x="7539980" y="3628460"/>
              <a:ext cx="8564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G. </a:t>
              </a:r>
              <a:r>
                <a:rPr lang="en-US" sz="1200" dirty="0" err="1" smtClean="0"/>
                <a:t>Stancari</a:t>
              </a:r>
              <a:endParaRPr lang="en-US" sz="1200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0" y="3352536"/>
            <a:ext cx="1663700" cy="215900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876649" y="4818883"/>
            <a:ext cx="2434666" cy="591317"/>
            <a:chOff x="1876649" y="4818883"/>
            <a:chExt cx="2434666" cy="591317"/>
          </a:xfrm>
        </p:grpSpPr>
        <p:sp>
          <p:nvSpPr>
            <p:cNvPr id="15" name="Rectangle 14"/>
            <p:cNvSpPr/>
            <p:nvPr/>
          </p:nvSpPr>
          <p:spPr>
            <a:xfrm>
              <a:off x="1876649" y="4818883"/>
              <a:ext cx="2434666" cy="591317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2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57400" y="4991100"/>
              <a:ext cx="2120900" cy="2667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287805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577" y="2780928"/>
            <a:ext cx="7920000" cy="720000"/>
          </a:xfrm>
        </p:spPr>
        <p:txBody>
          <a:bodyPr/>
          <a:lstStyle/>
          <a:p>
            <a:r>
              <a:rPr lang="en-US" sz="4000" smtClean="0"/>
              <a:t>Simulations</a:t>
            </a:r>
            <a:endParaRPr lang="en-US" sz="4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79864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836"/>
    </mc:Choice>
    <mc:Fallback xmlns="">
      <p:transition spd="slow" advTm="1836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/>
            <a:r>
              <a:rPr lang="en-US" sz="3200" dirty="0" smtClean="0"/>
              <a:t>Simulations</a:t>
            </a:r>
            <a:endParaRPr lang="en-US" sz="3200" dirty="0"/>
          </a:p>
        </p:txBody>
      </p:sp>
      <p:sp>
        <p:nvSpPr>
          <p:cNvPr id="41" name="Content Placeholder 2"/>
          <p:cNvSpPr txBox="1">
            <a:spLocks/>
          </p:cNvSpPr>
          <p:nvPr/>
        </p:nvSpPr>
        <p:spPr>
          <a:xfrm>
            <a:off x="326837" y="1169886"/>
            <a:ext cx="8565643" cy="384329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 smtClean="0">
                <a:solidFill>
                  <a:schemeClr val="tx1"/>
                </a:solidFill>
              </a:rPr>
              <a:t>FMA</a:t>
            </a:r>
            <a:r>
              <a:rPr lang="en-US" sz="1800" dirty="0" smtClean="0">
                <a:solidFill>
                  <a:schemeClr val="tx1"/>
                </a:solidFill>
              </a:rPr>
              <a:t> to understand which resonances are excited </a:t>
            </a:r>
            <a:r>
              <a:rPr lang="en-US" sz="1800" b="1" dirty="0" smtClean="0">
                <a:solidFill>
                  <a:schemeClr val="tx1"/>
                </a:solidFill>
              </a:rPr>
              <a:t>=&gt; most effective pulsing pattern</a:t>
            </a:r>
          </a:p>
          <a:p>
            <a:r>
              <a:rPr lang="en-US" sz="1800" b="1" dirty="0">
                <a:solidFill>
                  <a:schemeClr val="tx1"/>
                </a:solidFill>
              </a:rPr>
              <a:t>tracking of Gaussian beam distribution</a:t>
            </a:r>
            <a:r>
              <a:rPr lang="en-US" sz="1800" dirty="0">
                <a:solidFill>
                  <a:schemeClr val="tx1"/>
                </a:solidFill>
              </a:rPr>
              <a:t> to obtain estimate for: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losses</a:t>
            </a:r>
          </a:p>
          <a:p>
            <a:pPr lvl="1"/>
            <a:r>
              <a:rPr lang="en-US" sz="1600" dirty="0">
                <a:solidFill>
                  <a:schemeClr val="tx1"/>
                </a:solidFill>
              </a:rPr>
              <a:t>emittance growth</a:t>
            </a:r>
          </a:p>
          <a:p>
            <a:pPr lvl="1"/>
            <a:r>
              <a:rPr lang="en-US" sz="1600" dirty="0" smtClean="0">
                <a:solidFill>
                  <a:schemeClr val="tx1"/>
                </a:solidFill>
              </a:rPr>
              <a:t>change in shape of beam distribution</a:t>
            </a:r>
          </a:p>
          <a:p>
            <a:r>
              <a:rPr lang="en-US" sz="1800" dirty="0">
                <a:solidFill>
                  <a:schemeClr val="tx1"/>
                </a:solidFill>
              </a:rPr>
              <a:t>simulation code: Lifetrac</a:t>
            </a:r>
            <a:endParaRPr lang="en-US" sz="1800" dirty="0" smtClean="0">
              <a:solidFill>
                <a:schemeClr val="tx1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1850" y="3587845"/>
            <a:ext cx="3479800" cy="1473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84415" y="3552676"/>
            <a:ext cx="4305300" cy="29210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73585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0" y="1047142"/>
            <a:ext cx="3426597" cy="3480812"/>
            <a:chOff x="0" y="1047142"/>
            <a:chExt cx="3426597" cy="3480812"/>
          </a:xfrm>
        </p:grpSpPr>
        <p:sp>
          <p:nvSpPr>
            <p:cNvPr id="38" name="Content Placeholder 2"/>
            <p:cNvSpPr txBox="1">
              <a:spLocks/>
            </p:cNvSpPr>
            <p:nvPr/>
          </p:nvSpPr>
          <p:spPr>
            <a:xfrm>
              <a:off x="384079" y="4122735"/>
              <a:ext cx="2615677" cy="405219"/>
            </a:xfrm>
            <a:prstGeom prst="rect">
              <a:avLst/>
            </a:prstGeom>
          </p:spPr>
          <p:txBody>
            <a:bodyPr lIns="0" tIns="0" rIns="0" bIns="0"/>
            <a:lstStyle>
              <a:lvl1pPr marL="342900" indent="-3429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ＭＳ Ｐゴシック" charset="0"/>
                </a:defRPr>
              </a:lvl1pPr>
              <a:lvl2pPr marL="742950" indent="-28575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2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2pPr>
              <a:lvl3pPr marL="11430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0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3pPr>
              <a:lvl4pPr marL="16002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4pPr>
              <a:lvl5pPr marL="2057400" indent="-228600" algn="l" defTabSz="457200" rtl="0" eaLnBrk="1" fontAlgn="base" hangingPunct="1">
                <a:spcBef>
                  <a:spcPct val="20000"/>
                </a:spcBef>
                <a:spcAft>
                  <a:spcPct val="0"/>
                </a:spcAft>
                <a:buFont typeface="Arial"/>
                <a:buChar char="•"/>
                <a:defRPr sz="1800" kern="1200">
                  <a:solidFill>
                    <a:srgbClr val="404040"/>
                  </a:solidFill>
                  <a:latin typeface="Helvetica"/>
                  <a:ea typeface="ＭＳ Ｐゴシック" charset="0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1800" b="1" dirty="0" smtClean="0">
                  <a:solidFill>
                    <a:schemeClr val="tx1"/>
                  </a:solidFill>
                </a:rPr>
                <a:t>no excitation, no errors</a:t>
              </a:r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047142"/>
              <a:ext cx="3426597" cy="3066660"/>
            </a:xfrm>
            <a:prstGeom prst="rect">
              <a:avLst/>
            </a:prstGeom>
          </p:spPr>
        </p:pic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Sensitivity to 7th and 10th order resonance (2016)</a:t>
            </a: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16577" y="6356350"/>
            <a:ext cx="6627000" cy="360000"/>
          </a:xfrm>
        </p:spPr>
        <p:txBody>
          <a:bodyPr/>
          <a:lstStyle/>
          <a:p>
            <a:r>
              <a:rPr lang="en-US" dirty="0"/>
              <a:t>M. Fitterer – </a:t>
            </a:r>
            <a:r>
              <a:rPr lang="en-GB" dirty="0"/>
              <a:t>Hollow e-lens: resonant excitation MD </a:t>
            </a:r>
            <a:r>
              <a:rPr lang="mr-IN" dirty="0"/>
              <a:t>–</a:t>
            </a:r>
            <a:r>
              <a:rPr lang="en-US" dirty="0"/>
              <a:t> 7</a:t>
            </a:r>
            <a:r>
              <a:rPr lang="en-US" baseline="30000" dirty="0"/>
              <a:t>th</a:t>
            </a:r>
            <a:r>
              <a:rPr lang="en-US" dirty="0"/>
              <a:t> HL-LHC Collaboration Meeting</a:t>
            </a:r>
            <a:endParaRPr lang="en-GB" dirty="0"/>
          </a:p>
        </p:txBody>
      </p:sp>
      <p:sp>
        <p:nvSpPr>
          <p:cNvPr id="20" name="Rounded Rectangle 19"/>
          <p:cNvSpPr/>
          <p:nvPr/>
        </p:nvSpPr>
        <p:spPr>
          <a:xfrm>
            <a:off x="756016" y="5301208"/>
            <a:ext cx="7560400" cy="619590"/>
          </a:xfrm>
          <a:prstGeom prst="roundRect">
            <a:avLst/>
          </a:prstGeom>
          <a:gradFill>
            <a:gsLst>
              <a:gs pos="0">
                <a:srgbClr val="0070C0">
                  <a:alpha val="17000"/>
                </a:srgbClr>
              </a:gs>
              <a:gs pos="100000">
                <a:srgbClr val="0070C0"/>
              </a:gs>
            </a:gsLst>
          </a:gradFill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bg1"/>
                </a:solidFill>
              </a:rPr>
              <a:t>efficiency of pulsing patterns can be understood with FMA</a:t>
            </a:r>
            <a:endParaRPr lang="en-US" sz="2000" dirty="0">
              <a:solidFill>
                <a:schemeClr val="bg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99757" y="2129609"/>
            <a:ext cx="3404750" cy="3047108"/>
            <a:chOff x="2999757" y="2258473"/>
            <a:chExt cx="3404750" cy="3047108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99757" y="2258473"/>
              <a:ext cx="3404750" cy="3047108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 rot="5400000">
              <a:off x="4247134" y="4301185"/>
              <a:ext cx="64973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7Q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x</a:t>
              </a:r>
              <a:endParaRPr lang="en-US" b="1" baseline="-25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5" name="Group 24"/>
          <p:cNvGrpSpPr/>
          <p:nvPr/>
        </p:nvGrpSpPr>
        <p:grpSpPr>
          <a:xfrm>
            <a:off x="5425572" y="764704"/>
            <a:ext cx="3642145" cy="3502596"/>
            <a:chOff x="5425572" y="893568"/>
            <a:chExt cx="3642145" cy="3502596"/>
          </a:xfrm>
        </p:grpSpPr>
        <p:grpSp>
          <p:nvGrpSpPr>
            <p:cNvPr id="26" name="Group 25"/>
            <p:cNvGrpSpPr/>
            <p:nvPr/>
          </p:nvGrpSpPr>
          <p:grpSpPr>
            <a:xfrm>
              <a:off x="5425572" y="893568"/>
              <a:ext cx="3642145" cy="3502596"/>
              <a:chOff x="5636454" y="745403"/>
              <a:chExt cx="3431263" cy="3397273"/>
            </a:xfrm>
          </p:grpSpPr>
          <p:pic>
            <p:nvPicPr>
              <p:cNvPr id="29" name="Picture 2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36454" y="745403"/>
                <a:ext cx="3404070" cy="3046501"/>
              </a:xfrm>
              <a:prstGeom prst="rect">
                <a:avLst/>
              </a:prstGeom>
            </p:spPr>
          </p:pic>
          <p:sp>
            <p:nvSpPr>
              <p:cNvPr id="30" name="Content Placeholder 2"/>
              <p:cNvSpPr txBox="1">
                <a:spLocks/>
              </p:cNvSpPr>
              <p:nvPr/>
            </p:nvSpPr>
            <p:spPr>
              <a:xfrm>
                <a:off x="6055959" y="3737457"/>
                <a:ext cx="3011758" cy="405219"/>
              </a:xfrm>
              <a:prstGeom prst="rect">
                <a:avLst/>
              </a:prstGeom>
            </p:spPr>
            <p:txBody>
              <a:bodyPr lIns="0" tIns="0" rIns="0" bIns="0"/>
              <a:lstStyle>
                <a:lvl1pPr marL="342900" indent="-3429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400" kern="1200">
                    <a:solidFill>
                      <a:srgbClr val="404040"/>
                    </a:solidFill>
                    <a:latin typeface="Helvetica"/>
                    <a:ea typeface="ＭＳ Ｐゴシック" charset="0"/>
                    <a:cs typeface="ＭＳ Ｐゴシック" charset="0"/>
                  </a:defRPr>
                </a:lvl1pPr>
                <a:lvl2pPr marL="742950" indent="-28575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2200" kern="1200">
                    <a:solidFill>
                      <a:srgbClr val="404040"/>
                    </a:solidFill>
                    <a:latin typeface="Helvetica"/>
                    <a:ea typeface="ＭＳ Ｐゴシック" charset="0"/>
                    <a:cs typeface="+mn-cs"/>
                  </a:defRPr>
                </a:lvl2pPr>
                <a:lvl3pPr marL="11430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•"/>
                  <a:defRPr sz="2000" kern="1200">
                    <a:solidFill>
                      <a:srgbClr val="404040"/>
                    </a:solidFill>
                    <a:latin typeface="Helvetica"/>
                    <a:ea typeface="ＭＳ Ｐゴシック" charset="0"/>
                    <a:cs typeface="+mn-cs"/>
                  </a:defRPr>
                </a:lvl3pPr>
                <a:lvl4pPr marL="16002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 charset="0"/>
                  <a:buChar char="–"/>
                  <a:defRPr sz="1800" kern="1200">
                    <a:solidFill>
                      <a:srgbClr val="404040"/>
                    </a:solidFill>
                    <a:latin typeface="Helvetica"/>
                    <a:ea typeface="ＭＳ Ｐゴシック" charset="0"/>
                    <a:cs typeface="+mn-cs"/>
                  </a:defRPr>
                </a:lvl4pPr>
                <a:lvl5pPr marL="2057400" indent="-228600" algn="l" defTabSz="457200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"/>
                  <a:buChar char="•"/>
                  <a:defRPr sz="1800" kern="1200">
                    <a:solidFill>
                      <a:srgbClr val="404040"/>
                    </a:solidFill>
                    <a:latin typeface="Helvetica"/>
                    <a:ea typeface="ＭＳ Ｐゴシック" charset="0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:r>
                  <a:rPr lang="en-US" sz="2000" b="1" dirty="0" smtClean="0"/>
                  <a:t>10</a:t>
                </a:r>
                <a:r>
                  <a:rPr lang="en-US" sz="2000" b="1" baseline="30000" dirty="0" smtClean="0"/>
                  <a:t>th</a:t>
                </a:r>
                <a:r>
                  <a:rPr lang="en-US" sz="2000" b="1" dirty="0" smtClean="0"/>
                  <a:t> </a:t>
                </a:r>
                <a:r>
                  <a:rPr lang="en-US" sz="2000" b="1" smtClean="0"/>
                  <a:t>turn pulsing H+V</a:t>
                </a:r>
                <a:endParaRPr lang="en-US" sz="2000" b="1" dirty="0" smtClean="0"/>
              </a:p>
            </p:txBody>
          </p:sp>
        </p:grpSp>
        <p:sp>
          <p:nvSpPr>
            <p:cNvPr id="27" name="TextBox 26"/>
            <p:cNvSpPr txBox="1"/>
            <p:nvPr/>
          </p:nvSpPr>
          <p:spPr>
            <a:xfrm>
              <a:off x="6099657" y="2678540"/>
              <a:ext cx="805029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10Q</a:t>
              </a:r>
              <a:r>
                <a:rPr lang="en-US" b="1" baseline="-25000" dirty="0">
                  <a:solidFill>
                    <a:srgbClr val="FF0000"/>
                  </a:solidFill>
                </a:rPr>
                <a:t>y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5400000">
              <a:off x="7491938" y="1525087"/>
              <a:ext cx="805220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10Q</a:t>
              </a:r>
              <a:r>
                <a:rPr lang="en-US" b="1" baseline="-25000" dirty="0" smtClean="0">
                  <a:solidFill>
                    <a:srgbClr val="FF0000"/>
                  </a:solidFill>
                </a:rPr>
                <a:t>x</a:t>
              </a:r>
              <a:endParaRPr lang="en-US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7" name="Content Placeholder 2"/>
          <p:cNvSpPr txBox="1">
            <a:spLocks/>
          </p:cNvSpPr>
          <p:nvPr/>
        </p:nvSpPr>
        <p:spPr>
          <a:xfrm>
            <a:off x="3334611" y="1865766"/>
            <a:ext cx="2474776" cy="405219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b="1" dirty="0" smtClean="0"/>
              <a:t>7</a:t>
            </a:r>
            <a:r>
              <a:rPr lang="en-US" sz="2000" b="1" baseline="30000" dirty="0" smtClean="0"/>
              <a:t>th</a:t>
            </a:r>
            <a:r>
              <a:rPr lang="en-US" sz="2000" b="1" dirty="0" smtClean="0"/>
              <a:t> turn pulsing H+V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321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2|0.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3|0.4|0.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3|0.4|0.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|0.6|0.3|0.4|0.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|0.5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34968</TotalTime>
  <Words>1928</Words>
  <Application>Microsoft Office PowerPoint</Application>
  <PresentationFormat>On-screen Show (4:3)</PresentationFormat>
  <Paragraphs>241</Paragraphs>
  <Slides>34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2" baseType="lpstr">
      <vt:lpstr>ＭＳ Ｐゴシック</vt:lpstr>
      <vt:lpstr>Arial</vt:lpstr>
      <vt:lpstr>Calibri</vt:lpstr>
      <vt:lpstr>Helvetica</vt:lpstr>
      <vt:lpstr>Mangal</vt:lpstr>
      <vt:lpstr>Symbol</vt:lpstr>
      <vt:lpstr>Wingdings</vt:lpstr>
      <vt:lpstr>Thème Office</vt:lpstr>
      <vt:lpstr>Update on hollow e-lens: resonant excitation MD</vt:lpstr>
      <vt:lpstr>Outline</vt:lpstr>
      <vt:lpstr>Effects on the beam core</vt:lpstr>
      <vt:lpstr>Principle of hollow e-lens</vt:lpstr>
      <vt:lpstr>Effects of HEL on beam core</vt:lpstr>
      <vt:lpstr>Effects of HEL on beam core</vt:lpstr>
      <vt:lpstr>Simulations</vt:lpstr>
      <vt:lpstr>Simulations</vt:lpstr>
      <vt:lpstr>Sensitivity to 7th and 10th order resonance (2016)</vt:lpstr>
      <vt:lpstr>Simulation of losses and emittances (first try)</vt:lpstr>
      <vt:lpstr>Improvement of simulations (in progress)</vt:lpstr>
      <vt:lpstr>Example: 7th turn H, hor. emittance </vt:lpstr>
      <vt:lpstr>Example: 7th turn H, hor. emittance</vt:lpstr>
      <vt:lpstr>Example: 7th turn H, relative losses</vt:lpstr>
      <vt:lpstr>Challenges of precise predictions from simulations</vt:lpstr>
      <vt:lpstr>resonant excitation MDs  2016 + 2017</vt:lpstr>
      <vt:lpstr>Experiments at the LHC (resonant excitation MDs)</vt:lpstr>
      <vt:lpstr>Example filling scheme 2017</vt:lpstr>
      <vt:lpstr>Example FBCT losses 2017 – 7th</vt:lpstr>
      <vt:lpstr>Example FBCT losses 2017 – random</vt:lpstr>
      <vt:lpstr>Example BSRT emittance 2017 – random</vt:lpstr>
      <vt:lpstr>Example BSRT emittance 2016 – 10th</vt:lpstr>
      <vt:lpstr>Example BSRT profiles 2016 – 10th</vt:lpstr>
      <vt:lpstr>8th turn BSRT emittance (2017)</vt:lpstr>
      <vt:lpstr>8th turn FBCT losses (2017)</vt:lpstr>
      <vt:lpstr>Summary of experiments in 2016 and 2017</vt:lpstr>
      <vt:lpstr>Scaling FBCT losses 7th (2016+2017)</vt:lpstr>
      <vt:lpstr>Scaling BSRT losses 7th (2016+2017)</vt:lpstr>
      <vt:lpstr>Scaling BSRT emittance 10th 2016</vt:lpstr>
      <vt:lpstr>Scaling BSRT emittance random (2017)</vt:lpstr>
      <vt:lpstr>Scaling BSRT emittance 8th (2017)</vt:lpstr>
      <vt:lpstr>Summary</vt:lpstr>
      <vt:lpstr>Summary</vt:lpstr>
      <vt:lpstr>Questions?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Cecile Noels</cp:lastModifiedBy>
  <cp:revision>1106</cp:revision>
  <cp:lastPrinted>2017-02-20T21:06:17Z</cp:lastPrinted>
  <dcterms:created xsi:type="dcterms:W3CDTF">2016-03-23T12:58:39Z</dcterms:created>
  <dcterms:modified xsi:type="dcterms:W3CDTF">2017-11-16T10:20:20Z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