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63" r:id="rId5"/>
    <p:sldId id="262" r:id="rId6"/>
    <p:sldId id="267" r:id="rId7"/>
    <p:sldId id="268" r:id="rId8"/>
    <p:sldId id="269" r:id="rId9"/>
    <p:sldId id="270" r:id="rId10"/>
    <p:sldId id="271" r:id="rId11"/>
    <p:sldId id="273" r:id="rId12"/>
    <p:sldId id="272" r:id="rId13"/>
    <p:sldId id="274" r:id="rId14"/>
    <p:sldId id="275" r:id="rId15"/>
    <p:sldId id="276" r:id="rId16"/>
    <p:sldId id="277" r:id="rId17"/>
    <p:sldId id="278" r:id="rId18"/>
    <p:sldId id="279" r:id="rId19"/>
    <p:sldId id="266" r:id="rId20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 snapToObjects="1" showGuides="1">
      <p:cViewPr varScale="1">
        <p:scale>
          <a:sx n="111" d="100"/>
          <a:sy n="111" d="100"/>
        </p:scale>
        <p:origin x="634" y="91"/>
      </p:cViewPr>
      <p:guideLst>
        <p:guide orient="horz" pos="320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14/11/2017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14/11/2017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46187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48865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94777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80667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42675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76595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01937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69001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74069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28049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88449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71805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89596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5701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F. Carra - CERN    15 November 2017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F. Carra - CERN    15 November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13" name="Picture 6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3819" y="-6485"/>
            <a:ext cx="719984" cy="719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F. Carra - CERN    15 November 2017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F. Carra - CERN    15 November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F. Carra - CERN    15 November 2017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F. Carra - CERN    15 November 2017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 smtClean="0"/>
              <a:t>F. Carra - CERN    15 November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F. Carra - CERN    15 November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microsoft.com/office/2007/relationships/hdphoto" Target="../media/hdphoto1.wdp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Preliminary results </a:t>
            </a:r>
            <a:r>
              <a:rPr lang="en-US" dirty="0"/>
              <a:t>from HiRadMat </a:t>
            </a:r>
            <a:r>
              <a:rPr lang="en-US" dirty="0" smtClean="0"/>
              <a:t>“</a:t>
            </a:r>
            <a:r>
              <a:rPr lang="en-US" dirty="0" err="1" smtClean="0"/>
              <a:t>Multimat</a:t>
            </a:r>
            <a:r>
              <a:rPr lang="en-US" dirty="0" smtClean="0"/>
              <a:t>” experiment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371600" y="2859782"/>
            <a:ext cx="6152728" cy="1238250"/>
          </a:xfrm>
        </p:spPr>
        <p:txBody>
          <a:bodyPr>
            <a:normAutofit/>
          </a:bodyPr>
          <a:lstStyle/>
          <a:p>
            <a:r>
              <a:rPr lang="en-GB" dirty="0" smtClean="0"/>
              <a:t>F. </a:t>
            </a:r>
            <a:r>
              <a:rPr lang="en-GB" dirty="0" smtClean="0"/>
              <a:t>Carra</a:t>
            </a:r>
          </a:p>
          <a:p>
            <a:pPr>
              <a:spcBef>
                <a:spcPts val="600"/>
              </a:spcBef>
            </a:pPr>
            <a:r>
              <a:rPr lang="en-GB" sz="1400" i="1" dirty="0" smtClean="0"/>
              <a:t>C</a:t>
            </a:r>
            <a:r>
              <a:rPr lang="en-GB" sz="1400" i="1" dirty="0"/>
              <a:t>. </a:t>
            </a:r>
            <a:r>
              <a:rPr lang="en-GB" sz="1400" i="1" dirty="0" err="1"/>
              <a:t>Accettura</a:t>
            </a:r>
            <a:r>
              <a:rPr lang="en-GB" sz="1400" i="1" dirty="0"/>
              <a:t>, </a:t>
            </a:r>
            <a:r>
              <a:rPr lang="en-GB" sz="1400" i="1" dirty="0" smtClean="0"/>
              <a:t>A. Bertarelli, E</a:t>
            </a:r>
            <a:r>
              <a:rPr lang="en-GB" sz="1400" i="1" dirty="0"/>
              <a:t>. </a:t>
            </a:r>
            <a:r>
              <a:rPr lang="en-GB" sz="1400" i="1" dirty="0" err="1"/>
              <a:t>Berthomé</a:t>
            </a:r>
            <a:r>
              <a:rPr lang="en-GB" sz="1400" i="1" dirty="0"/>
              <a:t>, L. Bianchi, </a:t>
            </a:r>
            <a:r>
              <a:rPr lang="en-GB" sz="1400" i="1" dirty="0" smtClean="0"/>
              <a:t>C</a:t>
            </a:r>
            <a:r>
              <a:rPr lang="en-GB" sz="1400" i="1" dirty="0"/>
              <a:t>. </a:t>
            </a:r>
            <a:r>
              <a:rPr lang="en-GB" sz="1400" i="1" dirty="0" err="1" smtClean="0"/>
              <a:t>Fichera</a:t>
            </a:r>
            <a:r>
              <a:rPr lang="en-GB" sz="1400" i="1" dirty="0" smtClean="0"/>
              <a:t>, T</a:t>
            </a:r>
            <a:r>
              <a:rPr lang="en-GB" sz="1400" i="1" dirty="0"/>
              <a:t>. Furness, </a:t>
            </a:r>
            <a:r>
              <a:rPr lang="en-GB" sz="1400" i="1" dirty="0" smtClean="0"/>
              <a:t>  G</a:t>
            </a:r>
            <a:r>
              <a:rPr lang="en-GB" sz="1400" i="1" dirty="0"/>
              <a:t>. </a:t>
            </a:r>
            <a:r>
              <a:rPr lang="en-GB" sz="1400" i="1" dirty="0" err="1"/>
              <a:t>Gobbi</a:t>
            </a:r>
            <a:r>
              <a:rPr lang="en-GB" sz="1400" i="1" dirty="0"/>
              <a:t>, </a:t>
            </a:r>
            <a:r>
              <a:rPr lang="en-GB" sz="1400" i="1" dirty="0" smtClean="0"/>
              <a:t>P. </a:t>
            </a:r>
            <a:r>
              <a:rPr lang="en-GB" sz="1400" i="1" dirty="0" err="1"/>
              <a:t>Grosclaude</a:t>
            </a:r>
            <a:r>
              <a:rPr lang="en-GB" sz="1400" i="1" dirty="0"/>
              <a:t>, J. Guardia, M. </a:t>
            </a:r>
            <a:r>
              <a:rPr lang="en-GB" sz="1400" i="1" dirty="0" err="1"/>
              <a:t>Guinchard</a:t>
            </a:r>
            <a:r>
              <a:rPr lang="en-GB" sz="1400" i="1" dirty="0"/>
              <a:t>, </a:t>
            </a:r>
            <a:r>
              <a:rPr lang="en-GB" sz="1400" i="1" dirty="0" smtClean="0"/>
              <a:t>   M</a:t>
            </a:r>
            <a:r>
              <a:rPr lang="en-GB" sz="1400" i="1" dirty="0"/>
              <a:t>. </a:t>
            </a:r>
            <a:r>
              <a:rPr lang="en-GB" sz="1400" i="1" dirty="0" err="1"/>
              <a:t>Pasquali</a:t>
            </a:r>
            <a:r>
              <a:rPr lang="en-GB" sz="1400" i="1" dirty="0"/>
              <a:t>, E. </a:t>
            </a:r>
            <a:r>
              <a:rPr lang="en-GB" sz="1400" i="1" dirty="0" err="1"/>
              <a:t>Rigutto</a:t>
            </a:r>
            <a:r>
              <a:rPr lang="en-GB" sz="1400" i="1" dirty="0"/>
              <a:t>, O. </a:t>
            </a:r>
            <a:r>
              <a:rPr lang="en-GB" sz="1400" i="1" dirty="0" err="1"/>
              <a:t>Sacristán</a:t>
            </a:r>
            <a:r>
              <a:rPr lang="en-GB" sz="1400" i="1" dirty="0"/>
              <a:t> and many more …</a:t>
            </a:r>
            <a:endParaRPr lang="en-GB" sz="1400" i="1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377407" y="4051796"/>
            <a:ext cx="6480000" cy="958354"/>
          </a:xfrm>
        </p:spPr>
        <p:txBody>
          <a:bodyPr>
            <a:normAutofit/>
          </a:bodyPr>
          <a:lstStyle/>
          <a:p>
            <a:r>
              <a:rPr lang="en-GB" sz="1600" b="0" i="0" dirty="0" smtClean="0">
                <a:solidFill>
                  <a:schemeClr val="bg2"/>
                </a:solidFill>
              </a:rPr>
              <a:t>7</a:t>
            </a:r>
            <a:r>
              <a:rPr lang="en-GB" sz="1600" b="0" i="0" baseline="30000" dirty="0" smtClean="0">
                <a:solidFill>
                  <a:schemeClr val="bg2"/>
                </a:solidFill>
              </a:rPr>
              <a:t>th</a:t>
            </a:r>
            <a:r>
              <a:rPr lang="en-GB" sz="1600" b="0" i="0" dirty="0" smtClean="0">
                <a:solidFill>
                  <a:schemeClr val="bg2"/>
                </a:solidFill>
              </a:rPr>
              <a:t> HL-LHC Collaboration meeting</a:t>
            </a:r>
          </a:p>
          <a:p>
            <a:r>
              <a:rPr lang="en-GB" sz="1600" b="0" i="0" dirty="0" smtClean="0">
                <a:solidFill>
                  <a:schemeClr val="bg2"/>
                </a:solidFill>
              </a:rPr>
              <a:t>CIEMAT, Madrid</a:t>
            </a:r>
          </a:p>
          <a:p>
            <a:r>
              <a:rPr lang="en-GB" sz="1600" b="0" i="0" dirty="0" smtClean="0">
                <a:solidFill>
                  <a:schemeClr val="bg2"/>
                </a:solidFill>
              </a:rPr>
              <a:t>November 15</a:t>
            </a:r>
            <a:r>
              <a:rPr lang="en-GB" sz="1600" b="0" i="0" baseline="30000" dirty="0" smtClean="0">
                <a:solidFill>
                  <a:schemeClr val="bg2"/>
                </a:solidFill>
              </a:rPr>
              <a:t>th</a:t>
            </a:r>
            <a:r>
              <a:rPr lang="en-GB" sz="1600" b="0" i="0" dirty="0" smtClean="0">
                <a:solidFill>
                  <a:schemeClr val="bg2"/>
                </a:solidFill>
              </a:rPr>
              <a:t>, 2017</a:t>
            </a:r>
            <a:endParaRPr lang="en-GB" sz="1600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328" y="3481498"/>
            <a:ext cx="719984" cy="719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4298919"/>
            <a:ext cx="1199580" cy="84464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5526"/>
            <a:ext cx="7920000" cy="540000"/>
          </a:xfrm>
        </p:spPr>
        <p:txBody>
          <a:bodyPr/>
          <a:lstStyle/>
          <a:p>
            <a:r>
              <a:rPr lang="en-GB" dirty="0" smtClean="0"/>
              <a:t>Results – Grazing impacts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3891136" cy="270000"/>
          </a:xfrm>
        </p:spPr>
        <p:txBody>
          <a:bodyPr/>
          <a:lstStyle/>
          <a:p>
            <a:r>
              <a:rPr lang="fr-FR" noProof="0" smtClean="0"/>
              <a:t>F. Carra - CERN    15 November 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2" name="Content Placeholder 4"/>
          <p:cNvSpPr>
            <a:spLocks noGrp="1"/>
          </p:cNvSpPr>
          <p:nvPr>
            <p:ph idx="1"/>
          </p:nvPr>
        </p:nvSpPr>
        <p:spPr>
          <a:xfrm>
            <a:off x="612000" y="612000"/>
            <a:ext cx="4829370" cy="1959750"/>
          </a:xfrm>
        </p:spPr>
        <p:txBody>
          <a:bodyPr vert="horz" lIns="0" tIns="0" rIns="0" bIns="0" rtlCol="0">
            <a:noAutofit/>
          </a:bodyPr>
          <a:lstStyle/>
          <a:p>
            <a:pPr marL="252000" indent="-2520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sz="1200" dirty="0" smtClean="0">
                <a:solidFill>
                  <a:srgbClr val="003399"/>
                </a:solidFill>
              </a:rPr>
              <a:t>Goal: assess coating </a:t>
            </a:r>
            <a:r>
              <a:rPr lang="en-GB" sz="1200" dirty="0">
                <a:solidFill>
                  <a:srgbClr val="003399"/>
                </a:solidFill>
              </a:rPr>
              <a:t>strength (Cu, Mo, </a:t>
            </a:r>
            <a:r>
              <a:rPr lang="en-GB" sz="1200" dirty="0" err="1">
                <a:solidFill>
                  <a:srgbClr val="003399"/>
                </a:solidFill>
              </a:rPr>
              <a:t>TiN</a:t>
            </a:r>
            <a:r>
              <a:rPr lang="en-GB" sz="1200" dirty="0">
                <a:solidFill>
                  <a:srgbClr val="003399"/>
                </a:solidFill>
              </a:rPr>
              <a:t>) and surface damage.</a:t>
            </a:r>
          </a:p>
          <a:p>
            <a:pPr marL="252000" indent="-2520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US" sz="1200" dirty="0">
                <a:solidFill>
                  <a:srgbClr val="003399"/>
                </a:solidFill>
              </a:rPr>
              <a:t>Coating on </a:t>
            </a:r>
            <a:r>
              <a:rPr lang="en-US" sz="1200" dirty="0" smtClean="0">
                <a:solidFill>
                  <a:srgbClr val="003399"/>
                </a:solidFill>
              </a:rPr>
              <a:t>first specimens for a total coated length of ¼ m</a:t>
            </a:r>
            <a:endParaRPr lang="en-US" sz="1200" dirty="0">
              <a:solidFill>
                <a:srgbClr val="003399"/>
              </a:solidFill>
            </a:endParaRPr>
          </a:p>
          <a:p>
            <a:pPr marL="252000" indent="-2520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US" sz="1200" dirty="0">
                <a:solidFill>
                  <a:srgbClr val="003399"/>
                </a:solidFill>
              </a:rPr>
              <a:t>Smallest available beam size (</a:t>
            </a:r>
            <a:r>
              <a:rPr lang="en-US" sz="1200" b="1" dirty="0">
                <a:solidFill>
                  <a:srgbClr val="003399"/>
                </a:solidFill>
              </a:rPr>
              <a:t>0.25×0.25 mm</a:t>
            </a:r>
            <a:r>
              <a:rPr lang="en-US" sz="1200" b="1" baseline="30000" dirty="0">
                <a:solidFill>
                  <a:srgbClr val="003399"/>
                </a:solidFill>
              </a:rPr>
              <a:t>2</a:t>
            </a:r>
            <a:r>
              <a:rPr lang="en-US" sz="1200" dirty="0">
                <a:solidFill>
                  <a:srgbClr val="003399"/>
                </a:solidFill>
              </a:rPr>
              <a:t>) at max bunch intensity (</a:t>
            </a:r>
            <a:r>
              <a:rPr lang="en-US" sz="1200" b="1" dirty="0">
                <a:solidFill>
                  <a:srgbClr val="003399"/>
                </a:solidFill>
              </a:rPr>
              <a:t>1.4e11 p/b</a:t>
            </a:r>
            <a:r>
              <a:rPr lang="en-US" sz="1200" dirty="0">
                <a:solidFill>
                  <a:srgbClr val="003399"/>
                </a:solidFill>
              </a:rPr>
              <a:t>) to mimic or exceed </a:t>
            </a:r>
            <a:r>
              <a:rPr lang="en-US" sz="1200" b="1" dirty="0">
                <a:solidFill>
                  <a:srgbClr val="003399"/>
                </a:solidFill>
              </a:rPr>
              <a:t>HL-LHC energy density</a:t>
            </a:r>
          </a:p>
          <a:p>
            <a:pPr marL="252000" indent="-2520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US" sz="1200" dirty="0">
                <a:solidFill>
                  <a:srgbClr val="003399"/>
                </a:solidFill>
              </a:rPr>
              <a:t>Impacts at </a:t>
            </a:r>
            <a:r>
              <a:rPr lang="en-US" sz="1200" b="1" dirty="0">
                <a:solidFill>
                  <a:srgbClr val="003399"/>
                </a:solidFill>
              </a:rPr>
              <a:t>144</a:t>
            </a:r>
            <a:r>
              <a:rPr lang="en-US" sz="1200" dirty="0">
                <a:solidFill>
                  <a:srgbClr val="003399"/>
                </a:solidFill>
              </a:rPr>
              <a:t> (on Cu) and </a:t>
            </a:r>
            <a:r>
              <a:rPr lang="en-US" sz="1200" b="1" dirty="0">
                <a:solidFill>
                  <a:srgbClr val="003399"/>
                </a:solidFill>
              </a:rPr>
              <a:t>288 b </a:t>
            </a:r>
            <a:r>
              <a:rPr lang="en-US" sz="1200" dirty="0">
                <a:solidFill>
                  <a:srgbClr val="003399"/>
                </a:solidFill>
              </a:rPr>
              <a:t>(all) at different </a:t>
            </a:r>
            <a:r>
              <a:rPr lang="en-US" sz="1200" dirty="0" smtClean="0">
                <a:solidFill>
                  <a:srgbClr val="003399"/>
                </a:solidFill>
              </a:rPr>
              <a:t>spots</a:t>
            </a:r>
            <a:endParaRPr lang="en-US" sz="1200" dirty="0">
              <a:solidFill>
                <a:srgbClr val="003399"/>
              </a:solidFill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8936" y="583991"/>
            <a:ext cx="3347864" cy="2677346"/>
          </a:xfrm>
          <a:prstGeom prst="rect">
            <a:avLst/>
          </a:prstGeom>
        </p:spPr>
      </p:pic>
      <p:pic>
        <p:nvPicPr>
          <p:cNvPr id="14" name="Picture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6834" y="1974544"/>
            <a:ext cx="4824536" cy="2488292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5602160" y="3434098"/>
            <a:ext cx="3084640" cy="10081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252000" indent="-252000" algn="just"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r>
              <a:rPr lang="en-US" sz="1200" dirty="0">
                <a:solidFill>
                  <a:srgbClr val="003399"/>
                </a:solidFill>
              </a:rPr>
              <a:t>2 impact parameters: </a:t>
            </a:r>
            <a:r>
              <a:rPr lang="en-US" sz="1200" b="1" dirty="0">
                <a:solidFill>
                  <a:srgbClr val="003399"/>
                </a:solidFill>
              </a:rPr>
              <a:t>150 µm</a:t>
            </a:r>
            <a:r>
              <a:rPr lang="en-US" sz="1200" dirty="0">
                <a:solidFill>
                  <a:srgbClr val="003399"/>
                </a:solidFill>
              </a:rPr>
              <a:t> and </a:t>
            </a:r>
            <a:r>
              <a:rPr lang="en-US" sz="1200" b="1" dirty="0">
                <a:solidFill>
                  <a:srgbClr val="003399"/>
                </a:solidFill>
              </a:rPr>
              <a:t>500 µm</a:t>
            </a:r>
          </a:p>
          <a:p>
            <a:pPr marL="252000" indent="-252000" algn="just"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r>
              <a:rPr lang="en-US" sz="1200" dirty="0">
                <a:solidFill>
                  <a:srgbClr val="003399"/>
                </a:solidFill>
              </a:rPr>
              <a:t>Target alignment by BTV combined with Beam-based alignment</a:t>
            </a:r>
            <a:endParaRPr lang="en-GB" sz="1200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621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5526"/>
            <a:ext cx="7920000" cy="540000"/>
          </a:xfrm>
        </p:spPr>
        <p:txBody>
          <a:bodyPr/>
          <a:lstStyle/>
          <a:p>
            <a:r>
              <a:rPr lang="en-GB" dirty="0" smtClean="0"/>
              <a:t>Results – Grazing impacts, Mo coatings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3891136" cy="270000"/>
          </a:xfrm>
        </p:spPr>
        <p:txBody>
          <a:bodyPr/>
          <a:lstStyle/>
          <a:p>
            <a:r>
              <a:rPr lang="fr-FR" noProof="0" smtClean="0"/>
              <a:t>F. Carra - CERN    15 November 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11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25"/>
          <a:stretch/>
        </p:blipFill>
        <p:spPr>
          <a:xfrm>
            <a:off x="663001" y="1016716"/>
            <a:ext cx="7920000" cy="1686190"/>
          </a:xfrm>
          <a:prstGeom prst="rect">
            <a:avLst/>
          </a:prstGeom>
        </p:spPr>
      </p:pic>
      <p:pic>
        <p:nvPicPr>
          <p:cNvPr id="13" name="Picture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3001" y="2906230"/>
            <a:ext cx="7920000" cy="1518908"/>
          </a:xfrm>
          <a:prstGeom prst="rect">
            <a:avLst/>
          </a:prstGeom>
        </p:spPr>
      </p:pic>
      <p:sp>
        <p:nvSpPr>
          <p:cNvPr id="15" name="TextBox 21"/>
          <p:cNvSpPr txBox="1"/>
          <p:nvPr/>
        </p:nvSpPr>
        <p:spPr>
          <a:xfrm>
            <a:off x="663000" y="987574"/>
            <a:ext cx="2108799" cy="448457"/>
          </a:xfrm>
          <a:prstGeom prst="rect">
            <a:avLst/>
          </a:prstGeom>
          <a:gradFill>
            <a:gsLst>
              <a:gs pos="0">
                <a:srgbClr val="0000FF"/>
              </a:gs>
              <a:gs pos="71000">
                <a:srgbClr val="7A90FE"/>
              </a:gs>
              <a:gs pos="100000">
                <a:srgbClr val="96AFFE"/>
              </a:gs>
            </a:gsLst>
          </a:gradFill>
          <a:ln>
            <a:solidFill>
              <a:srgbClr val="0000FF"/>
            </a:solidFill>
            <a:headEnd/>
            <a:tailEnd/>
          </a:ln>
          <a:effectLst>
            <a:outerShdw blurRad="50800" dist="50800" dir="5400000" rotWithShape="0">
              <a:srgbClr val="000000">
                <a:alpha val="37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>
            <a:defPPr>
              <a:defRPr lang="fr-FR"/>
            </a:defPPr>
            <a:lvl1pPr algn="ctr">
              <a:lnSpc>
                <a:spcPct val="110000"/>
              </a:lnSpc>
              <a:defRPr sz="1050" b="1"/>
            </a:lvl1pPr>
          </a:lstStyle>
          <a:p>
            <a:r>
              <a:rPr lang="en-GB" dirty="0"/>
              <a:t>CFC (AC150K) </a:t>
            </a:r>
            <a:r>
              <a:rPr lang="en-GB" b="0" dirty="0"/>
              <a:t>with </a:t>
            </a:r>
            <a:r>
              <a:rPr lang="en-GB" b="0" dirty="0"/>
              <a:t/>
            </a:r>
            <a:br>
              <a:rPr lang="en-GB" b="0" dirty="0"/>
            </a:br>
            <a:r>
              <a:rPr lang="en-GB" b="0" dirty="0"/>
              <a:t>8 </a:t>
            </a:r>
            <a:r>
              <a:rPr lang="en-GB" b="0" dirty="0"/>
              <a:t>µm Mo </a:t>
            </a:r>
            <a:r>
              <a:rPr lang="en-GB" b="0" dirty="0"/>
              <a:t>coating </a:t>
            </a:r>
            <a:r>
              <a:rPr lang="en-GB" b="0" dirty="0" smtClean="0"/>
              <a:t>– CO</a:t>
            </a:r>
            <a:r>
              <a:rPr lang="en-GB" b="0" baseline="-25000" dirty="0" smtClean="0"/>
              <a:t>2</a:t>
            </a:r>
            <a:r>
              <a:rPr lang="en-GB" b="0" dirty="0" smtClean="0"/>
              <a:t> </a:t>
            </a:r>
            <a:r>
              <a:rPr lang="en-GB" b="0" dirty="0"/>
              <a:t>blasting </a:t>
            </a:r>
            <a:endParaRPr lang="en-GB" b="0" dirty="0"/>
          </a:p>
        </p:txBody>
      </p:sp>
      <p:sp>
        <p:nvSpPr>
          <p:cNvPr id="16" name="TextBox 22"/>
          <p:cNvSpPr txBox="1"/>
          <p:nvPr/>
        </p:nvSpPr>
        <p:spPr>
          <a:xfrm>
            <a:off x="663000" y="2906230"/>
            <a:ext cx="2036792" cy="448457"/>
          </a:xfrm>
          <a:prstGeom prst="rect">
            <a:avLst/>
          </a:prstGeom>
          <a:gradFill>
            <a:gsLst>
              <a:gs pos="0">
                <a:srgbClr val="0000FF"/>
              </a:gs>
              <a:gs pos="71000">
                <a:srgbClr val="7A90FE"/>
              </a:gs>
              <a:gs pos="100000">
                <a:srgbClr val="96AFFE"/>
              </a:gs>
            </a:gsLst>
          </a:gradFill>
          <a:ln>
            <a:solidFill>
              <a:srgbClr val="0000FF"/>
            </a:solidFill>
            <a:headEnd/>
            <a:tailEnd/>
          </a:ln>
          <a:effectLst>
            <a:outerShdw blurRad="50800" dist="50800" dir="5400000" rotWithShape="0">
              <a:srgbClr val="000000">
                <a:alpha val="37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>
            <a:defPPr>
              <a:defRPr lang="fr-FR"/>
            </a:defPPr>
            <a:lvl1pPr algn="ctr">
              <a:lnSpc>
                <a:spcPct val="110000"/>
              </a:lnSpc>
              <a:defRPr sz="1050" b="1"/>
            </a:lvl1pPr>
          </a:lstStyle>
          <a:p>
            <a:r>
              <a:rPr lang="en-GB" dirty="0"/>
              <a:t>MoGr (MG6541Fc) </a:t>
            </a:r>
            <a:r>
              <a:rPr lang="en-GB" b="0" dirty="0"/>
              <a:t>with 8 µm Mo Coating – </a:t>
            </a:r>
            <a:r>
              <a:rPr lang="en-GB" b="0" dirty="0" smtClean="0"/>
              <a:t>US </a:t>
            </a:r>
            <a:r>
              <a:rPr lang="en-GB" b="0" dirty="0"/>
              <a:t>cleaning </a:t>
            </a:r>
            <a:endParaRPr lang="en-GB" b="0" dirty="0"/>
          </a:p>
        </p:txBody>
      </p:sp>
      <p:sp>
        <p:nvSpPr>
          <p:cNvPr id="17" name="AutoShape 1"/>
          <p:cNvSpPr>
            <a:spLocks/>
          </p:cNvSpPr>
          <p:nvPr/>
        </p:nvSpPr>
        <p:spPr bwMode="auto">
          <a:xfrm>
            <a:off x="4860032" y="723473"/>
            <a:ext cx="1207349" cy="400110"/>
          </a:xfrm>
          <a:prstGeom prst="borderCallout2">
            <a:avLst>
              <a:gd name="adj1" fmla="val 50004"/>
              <a:gd name="adj2" fmla="val -1269"/>
              <a:gd name="adj3" fmla="val 51541"/>
              <a:gd name="adj4" fmla="val -10711"/>
              <a:gd name="adj5" fmla="val 266868"/>
              <a:gd name="adj6" fmla="val 26788"/>
            </a:avLst>
          </a:prstGeom>
          <a:gradFill rotWithShape="1">
            <a:gsLst>
              <a:gs pos="0">
                <a:srgbClr val="FF0000"/>
              </a:gs>
              <a:gs pos="80000">
                <a:srgbClr val="C00000"/>
              </a:gs>
              <a:gs pos="100000">
                <a:srgbClr val="FF0000"/>
              </a:gs>
            </a:gsLst>
            <a:lin ang="16200000" scaled="0"/>
          </a:gradFill>
          <a:ln w="12700" cap="flat" cmpd="sng" algn="ctr">
            <a:solidFill>
              <a:srgbClr val="C00000"/>
            </a:solidFill>
            <a:prstDash val="solid"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lIns="0" rIns="0" anchor="ctr" anchorCtr="1">
            <a:spAutoFit/>
          </a:bodyPr>
          <a:lstStyle/>
          <a:p>
            <a:pPr lvl="0" algn="ctr" defTabSz="457200" eaLnBrk="0" hangingPunct="0">
              <a:spcAft>
                <a:spcPts val="923"/>
              </a:spcAft>
              <a:defRPr/>
            </a:pPr>
            <a:r>
              <a:rPr kumimoji="0" lang="en-GB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288 b, </a:t>
            </a:r>
            <a:r>
              <a:rPr kumimoji="0" lang="el-GR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σ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0.25 mm, impact </a:t>
            </a:r>
            <a:r>
              <a:rPr lang="en-US" sz="1000" b="1" kern="0" dirty="0" smtClean="0">
                <a:solidFill>
                  <a:srgbClr val="FFFFFF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150 µm</a:t>
            </a: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</a:t>
            </a:r>
            <a:endParaRPr kumimoji="0" lang="en-GB" sz="10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18" name="AutoShape 1"/>
          <p:cNvSpPr>
            <a:spLocks/>
          </p:cNvSpPr>
          <p:nvPr/>
        </p:nvSpPr>
        <p:spPr bwMode="auto">
          <a:xfrm>
            <a:off x="6516216" y="723473"/>
            <a:ext cx="1207349" cy="400110"/>
          </a:xfrm>
          <a:prstGeom prst="borderCallout2">
            <a:avLst>
              <a:gd name="adj1" fmla="val 50004"/>
              <a:gd name="adj2" fmla="val -1269"/>
              <a:gd name="adj3" fmla="val 51541"/>
              <a:gd name="adj4" fmla="val -10711"/>
              <a:gd name="adj5" fmla="val 288679"/>
              <a:gd name="adj6" fmla="val 22297"/>
            </a:avLst>
          </a:prstGeom>
          <a:gradFill rotWithShape="1">
            <a:gsLst>
              <a:gs pos="0">
                <a:srgbClr val="FF0000"/>
              </a:gs>
              <a:gs pos="80000">
                <a:srgbClr val="C00000"/>
              </a:gs>
              <a:gs pos="100000">
                <a:srgbClr val="FF0000"/>
              </a:gs>
            </a:gsLst>
            <a:lin ang="16200000" scaled="0"/>
          </a:gradFill>
          <a:ln w="12700" cap="flat" cmpd="sng" algn="ctr">
            <a:solidFill>
              <a:srgbClr val="C00000"/>
            </a:solidFill>
            <a:prstDash val="solid"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lIns="0" rIns="0" anchor="ctr" anchorCtr="1">
            <a:spAutoFit/>
          </a:bodyPr>
          <a:lstStyle/>
          <a:p>
            <a:pPr lvl="0" algn="ctr" defTabSz="457200" eaLnBrk="0" hangingPunct="0">
              <a:spcAft>
                <a:spcPts val="923"/>
              </a:spcAft>
              <a:defRPr/>
            </a:pPr>
            <a:r>
              <a:rPr kumimoji="0" lang="en-GB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288 b, </a:t>
            </a:r>
            <a:r>
              <a:rPr kumimoji="0" lang="el-GR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σ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0.25 mm, impact </a:t>
            </a:r>
            <a:r>
              <a:rPr lang="en-US" sz="1000" b="1" kern="0" dirty="0" smtClean="0">
                <a:solidFill>
                  <a:srgbClr val="FFFFFF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500 µm</a:t>
            </a: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</a:t>
            </a:r>
            <a:endParaRPr kumimoji="0" lang="en-GB" sz="10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19" name="AutoShape 1"/>
          <p:cNvSpPr>
            <a:spLocks/>
          </p:cNvSpPr>
          <p:nvPr/>
        </p:nvSpPr>
        <p:spPr bwMode="auto">
          <a:xfrm>
            <a:off x="5012432" y="2473859"/>
            <a:ext cx="1207349" cy="400110"/>
          </a:xfrm>
          <a:prstGeom prst="borderCallout2">
            <a:avLst>
              <a:gd name="adj1" fmla="val 50004"/>
              <a:gd name="adj2" fmla="val -1269"/>
              <a:gd name="adj3" fmla="val 51541"/>
              <a:gd name="adj4" fmla="val -10711"/>
              <a:gd name="adj5" fmla="val 266868"/>
              <a:gd name="adj6" fmla="val 26788"/>
            </a:avLst>
          </a:prstGeom>
          <a:gradFill rotWithShape="1">
            <a:gsLst>
              <a:gs pos="0">
                <a:srgbClr val="FF0000"/>
              </a:gs>
              <a:gs pos="80000">
                <a:srgbClr val="C00000"/>
              </a:gs>
              <a:gs pos="100000">
                <a:srgbClr val="FF0000"/>
              </a:gs>
            </a:gsLst>
            <a:lin ang="16200000" scaled="0"/>
          </a:gradFill>
          <a:ln w="12700" cap="flat" cmpd="sng" algn="ctr">
            <a:solidFill>
              <a:srgbClr val="C00000"/>
            </a:solidFill>
            <a:prstDash val="solid"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lIns="0" rIns="0" anchor="ctr" anchorCtr="1">
            <a:spAutoFit/>
          </a:bodyPr>
          <a:lstStyle/>
          <a:p>
            <a:pPr lvl="0" algn="ctr" defTabSz="457200" eaLnBrk="0" hangingPunct="0">
              <a:spcAft>
                <a:spcPts val="923"/>
              </a:spcAft>
              <a:defRPr/>
            </a:pPr>
            <a:r>
              <a:rPr kumimoji="0" lang="en-GB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288 b, </a:t>
            </a:r>
            <a:r>
              <a:rPr kumimoji="0" lang="el-GR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σ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0.25 mm, impact </a:t>
            </a:r>
            <a:r>
              <a:rPr lang="en-US" sz="1000" b="1" kern="0" dirty="0" smtClean="0">
                <a:solidFill>
                  <a:srgbClr val="FFFFFF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150 µm</a:t>
            </a: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</a:t>
            </a:r>
            <a:endParaRPr kumimoji="0" lang="en-GB" sz="10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20" name="AutoShape 1"/>
          <p:cNvSpPr>
            <a:spLocks/>
          </p:cNvSpPr>
          <p:nvPr/>
        </p:nvSpPr>
        <p:spPr bwMode="auto">
          <a:xfrm>
            <a:off x="6668616" y="2473859"/>
            <a:ext cx="1207349" cy="400110"/>
          </a:xfrm>
          <a:prstGeom prst="borderCallout2">
            <a:avLst>
              <a:gd name="adj1" fmla="val 50004"/>
              <a:gd name="adj2" fmla="val -1269"/>
              <a:gd name="adj3" fmla="val 51541"/>
              <a:gd name="adj4" fmla="val -10711"/>
              <a:gd name="adj5" fmla="val 288679"/>
              <a:gd name="adj6" fmla="val 22297"/>
            </a:avLst>
          </a:prstGeom>
          <a:gradFill rotWithShape="1">
            <a:gsLst>
              <a:gs pos="0">
                <a:srgbClr val="FF0000"/>
              </a:gs>
              <a:gs pos="80000">
                <a:srgbClr val="C00000"/>
              </a:gs>
              <a:gs pos="100000">
                <a:srgbClr val="FF0000"/>
              </a:gs>
            </a:gsLst>
            <a:lin ang="16200000" scaled="0"/>
          </a:gradFill>
          <a:ln w="12700" cap="flat" cmpd="sng" algn="ctr">
            <a:solidFill>
              <a:srgbClr val="C00000"/>
            </a:solidFill>
            <a:prstDash val="solid"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lIns="0" rIns="0" anchor="ctr" anchorCtr="1">
            <a:spAutoFit/>
          </a:bodyPr>
          <a:lstStyle/>
          <a:p>
            <a:pPr lvl="0" algn="ctr" defTabSz="457200" eaLnBrk="0" hangingPunct="0">
              <a:spcAft>
                <a:spcPts val="923"/>
              </a:spcAft>
              <a:defRPr/>
            </a:pPr>
            <a:r>
              <a:rPr kumimoji="0" lang="en-GB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288 b, </a:t>
            </a:r>
            <a:r>
              <a:rPr kumimoji="0" lang="el-GR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σ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0.25 mm, impact </a:t>
            </a:r>
            <a:r>
              <a:rPr lang="en-US" sz="1000" b="1" kern="0" dirty="0" smtClean="0">
                <a:solidFill>
                  <a:srgbClr val="FFFFFF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500 µm</a:t>
            </a: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</a:t>
            </a:r>
            <a:endParaRPr kumimoji="0" lang="en-GB" sz="10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280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848" y="1130249"/>
            <a:ext cx="8280000" cy="3247381"/>
          </a:xfrm>
          <a:prstGeom prst="rect">
            <a:avLst/>
          </a:prstGeom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5526"/>
            <a:ext cx="7920000" cy="540000"/>
          </a:xfrm>
        </p:spPr>
        <p:txBody>
          <a:bodyPr/>
          <a:lstStyle/>
          <a:p>
            <a:r>
              <a:rPr lang="en-GB" dirty="0" smtClean="0"/>
              <a:t>Results – Grazing impacts, Cu coatings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3891136" cy="270000"/>
          </a:xfrm>
        </p:spPr>
        <p:txBody>
          <a:bodyPr/>
          <a:lstStyle/>
          <a:p>
            <a:r>
              <a:rPr lang="fr-FR" noProof="0" smtClean="0"/>
              <a:t>F. Carra - CERN    15 November 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5" name="TextBox 21"/>
          <p:cNvSpPr txBox="1"/>
          <p:nvPr/>
        </p:nvSpPr>
        <p:spPr>
          <a:xfrm>
            <a:off x="241848" y="1121130"/>
            <a:ext cx="2817984" cy="448457"/>
          </a:xfrm>
          <a:prstGeom prst="rect">
            <a:avLst/>
          </a:prstGeom>
          <a:gradFill>
            <a:gsLst>
              <a:gs pos="0">
                <a:srgbClr val="0000FF"/>
              </a:gs>
              <a:gs pos="71000">
                <a:srgbClr val="7A90FE"/>
              </a:gs>
              <a:gs pos="100000">
                <a:srgbClr val="96AFFE"/>
              </a:gs>
            </a:gsLst>
          </a:gradFill>
          <a:ln>
            <a:solidFill>
              <a:srgbClr val="0000FF"/>
            </a:solidFill>
            <a:headEnd/>
            <a:tailEnd/>
          </a:ln>
          <a:effectLst>
            <a:outerShdw blurRad="50800" dist="50800" dir="5400000" rotWithShape="0">
              <a:srgbClr val="000000">
                <a:alpha val="37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>
            <a:defPPr>
              <a:defRPr lang="fr-FR"/>
            </a:defPPr>
            <a:lvl1pPr algn="ctr">
              <a:lnSpc>
                <a:spcPct val="110000"/>
              </a:lnSpc>
              <a:defRPr sz="1050" b="1"/>
            </a:lvl1pPr>
          </a:lstStyle>
          <a:p>
            <a:r>
              <a:rPr lang="en-GB" dirty="0"/>
              <a:t>Graphite (R4550) </a:t>
            </a:r>
            <a:r>
              <a:rPr lang="en-GB" b="0" dirty="0"/>
              <a:t>with </a:t>
            </a:r>
            <a:br>
              <a:rPr lang="en-GB" b="0" dirty="0"/>
            </a:br>
            <a:r>
              <a:rPr lang="en-GB" b="0" dirty="0"/>
              <a:t>2 µm Cu + 0.5 µm </a:t>
            </a:r>
            <a:r>
              <a:rPr lang="en-GB" b="0" dirty="0" err="1"/>
              <a:t>Ti</a:t>
            </a:r>
            <a:r>
              <a:rPr lang="en-GB" b="0" dirty="0"/>
              <a:t> </a:t>
            </a:r>
            <a:r>
              <a:rPr lang="en-GB" b="0" dirty="0" smtClean="0"/>
              <a:t>coating – CO</a:t>
            </a:r>
            <a:r>
              <a:rPr lang="en-GB" b="0" baseline="-25000" dirty="0" smtClean="0"/>
              <a:t>2</a:t>
            </a:r>
            <a:r>
              <a:rPr lang="en-GB" b="0" dirty="0" smtClean="0"/>
              <a:t> blasting </a:t>
            </a:r>
            <a:endParaRPr lang="en-GB" b="0" dirty="0"/>
          </a:p>
        </p:txBody>
      </p:sp>
      <p:sp>
        <p:nvSpPr>
          <p:cNvPr id="16" name="TextBox 22"/>
          <p:cNvSpPr txBox="1"/>
          <p:nvPr/>
        </p:nvSpPr>
        <p:spPr>
          <a:xfrm>
            <a:off x="234268" y="2822150"/>
            <a:ext cx="2897572" cy="448457"/>
          </a:xfrm>
          <a:prstGeom prst="rect">
            <a:avLst/>
          </a:prstGeom>
          <a:gradFill>
            <a:gsLst>
              <a:gs pos="0">
                <a:srgbClr val="0000FF"/>
              </a:gs>
              <a:gs pos="71000">
                <a:srgbClr val="7A90FE"/>
              </a:gs>
              <a:gs pos="100000">
                <a:srgbClr val="96AFFE"/>
              </a:gs>
            </a:gsLst>
          </a:gradFill>
          <a:ln>
            <a:solidFill>
              <a:srgbClr val="0000FF"/>
            </a:solidFill>
            <a:headEnd/>
            <a:tailEnd/>
          </a:ln>
          <a:effectLst>
            <a:outerShdw blurRad="50800" dist="50800" dir="5400000" rotWithShape="0">
              <a:srgbClr val="000000">
                <a:alpha val="37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>
            <a:defPPr>
              <a:defRPr lang="fr-FR"/>
            </a:defPPr>
            <a:lvl1pPr algn="ctr">
              <a:lnSpc>
                <a:spcPct val="110000"/>
              </a:lnSpc>
              <a:defRPr sz="1050" b="1"/>
            </a:lvl1pPr>
          </a:lstStyle>
          <a:p>
            <a:r>
              <a:rPr lang="en-US" dirty="0"/>
              <a:t>MoGr (MG6530Aa) </a:t>
            </a:r>
            <a:r>
              <a:rPr lang="en-US" b="0" dirty="0"/>
              <a:t>with </a:t>
            </a:r>
            <a:br>
              <a:rPr lang="en-US" b="0" dirty="0"/>
            </a:br>
            <a:r>
              <a:rPr lang="en-US" b="0" dirty="0"/>
              <a:t>2 µm Cu + 0.5 µm </a:t>
            </a:r>
            <a:r>
              <a:rPr lang="en-US" b="0" dirty="0" err="1"/>
              <a:t>Ti</a:t>
            </a:r>
            <a:r>
              <a:rPr lang="en-US" b="0" dirty="0"/>
              <a:t> coating </a:t>
            </a:r>
            <a:r>
              <a:rPr lang="en-GB" b="0" dirty="0" smtClean="0"/>
              <a:t>– US cleaning </a:t>
            </a:r>
            <a:endParaRPr lang="en-GB" b="0" dirty="0"/>
          </a:p>
        </p:txBody>
      </p:sp>
      <p:sp>
        <p:nvSpPr>
          <p:cNvPr id="17" name="AutoShape 1"/>
          <p:cNvSpPr>
            <a:spLocks/>
          </p:cNvSpPr>
          <p:nvPr/>
        </p:nvSpPr>
        <p:spPr bwMode="auto">
          <a:xfrm>
            <a:off x="4860032" y="723473"/>
            <a:ext cx="1207349" cy="400110"/>
          </a:xfrm>
          <a:prstGeom prst="borderCallout2">
            <a:avLst>
              <a:gd name="adj1" fmla="val 50004"/>
              <a:gd name="adj2" fmla="val -1269"/>
              <a:gd name="adj3" fmla="val 51541"/>
              <a:gd name="adj4" fmla="val -10711"/>
              <a:gd name="adj5" fmla="val 266868"/>
              <a:gd name="adj6" fmla="val 26788"/>
            </a:avLst>
          </a:prstGeom>
          <a:gradFill rotWithShape="1">
            <a:gsLst>
              <a:gs pos="0">
                <a:srgbClr val="FF0000"/>
              </a:gs>
              <a:gs pos="80000">
                <a:srgbClr val="C00000"/>
              </a:gs>
              <a:gs pos="100000">
                <a:srgbClr val="FF0000"/>
              </a:gs>
            </a:gsLst>
            <a:lin ang="16200000" scaled="0"/>
          </a:gradFill>
          <a:ln w="12700" cap="flat" cmpd="sng" algn="ctr">
            <a:solidFill>
              <a:srgbClr val="C00000"/>
            </a:solidFill>
            <a:prstDash val="solid"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lIns="0" rIns="0" anchor="ctr" anchorCtr="1">
            <a:spAutoFit/>
          </a:bodyPr>
          <a:lstStyle/>
          <a:p>
            <a:pPr lvl="0" algn="ctr" defTabSz="457200" eaLnBrk="0" hangingPunct="0">
              <a:spcAft>
                <a:spcPts val="923"/>
              </a:spcAft>
              <a:defRPr/>
            </a:pPr>
            <a:r>
              <a:rPr kumimoji="0" lang="en-GB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144 b</a:t>
            </a:r>
            <a:r>
              <a:rPr kumimoji="0" lang="en-GB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, </a:t>
            </a:r>
            <a:r>
              <a:rPr kumimoji="0" lang="el-GR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σ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0.25 mm, impact </a:t>
            </a:r>
            <a:r>
              <a:rPr lang="en-US" sz="1000" b="1" kern="0" dirty="0" smtClean="0">
                <a:solidFill>
                  <a:srgbClr val="FFFFFF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150 µm</a:t>
            </a: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</a:t>
            </a:r>
            <a:endParaRPr kumimoji="0" lang="en-GB" sz="10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18" name="AutoShape 1"/>
          <p:cNvSpPr>
            <a:spLocks/>
          </p:cNvSpPr>
          <p:nvPr/>
        </p:nvSpPr>
        <p:spPr bwMode="auto">
          <a:xfrm>
            <a:off x="6516216" y="723473"/>
            <a:ext cx="1207349" cy="400110"/>
          </a:xfrm>
          <a:prstGeom prst="borderCallout2">
            <a:avLst>
              <a:gd name="adj1" fmla="val 50004"/>
              <a:gd name="adj2" fmla="val -1269"/>
              <a:gd name="adj3" fmla="val 51541"/>
              <a:gd name="adj4" fmla="val -10711"/>
              <a:gd name="adj5" fmla="val 288679"/>
              <a:gd name="adj6" fmla="val 22297"/>
            </a:avLst>
          </a:prstGeom>
          <a:gradFill rotWithShape="1">
            <a:gsLst>
              <a:gs pos="0">
                <a:srgbClr val="FF0000"/>
              </a:gs>
              <a:gs pos="80000">
                <a:srgbClr val="C00000"/>
              </a:gs>
              <a:gs pos="100000">
                <a:srgbClr val="FF0000"/>
              </a:gs>
            </a:gsLst>
            <a:lin ang="16200000" scaled="0"/>
          </a:gradFill>
          <a:ln w="12700" cap="flat" cmpd="sng" algn="ctr">
            <a:solidFill>
              <a:srgbClr val="C00000"/>
            </a:solidFill>
            <a:prstDash val="solid"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lIns="0" rIns="0" anchor="ctr" anchorCtr="1">
            <a:spAutoFit/>
          </a:bodyPr>
          <a:lstStyle/>
          <a:p>
            <a:pPr lvl="0" algn="ctr" defTabSz="457200" eaLnBrk="0" hangingPunct="0">
              <a:spcAft>
                <a:spcPts val="923"/>
              </a:spcAft>
              <a:defRPr/>
            </a:pPr>
            <a:r>
              <a:rPr kumimoji="0" lang="en-GB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288 b, </a:t>
            </a:r>
            <a:r>
              <a:rPr kumimoji="0" lang="el-GR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σ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0.25 mm, impact </a:t>
            </a:r>
            <a:r>
              <a:rPr lang="en-US" sz="1000" b="1" kern="0" dirty="0" smtClean="0">
                <a:solidFill>
                  <a:srgbClr val="FFFFFF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500 µm</a:t>
            </a: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</a:t>
            </a:r>
            <a:endParaRPr kumimoji="0" lang="en-GB" sz="10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19" name="AutoShape 1"/>
          <p:cNvSpPr>
            <a:spLocks/>
          </p:cNvSpPr>
          <p:nvPr/>
        </p:nvSpPr>
        <p:spPr bwMode="auto">
          <a:xfrm>
            <a:off x="5012432" y="2473859"/>
            <a:ext cx="1207349" cy="400110"/>
          </a:xfrm>
          <a:prstGeom prst="borderCallout2">
            <a:avLst>
              <a:gd name="adj1" fmla="val 50004"/>
              <a:gd name="adj2" fmla="val -1269"/>
              <a:gd name="adj3" fmla="val 51541"/>
              <a:gd name="adj4" fmla="val -10711"/>
              <a:gd name="adj5" fmla="val 266868"/>
              <a:gd name="adj6" fmla="val 26788"/>
            </a:avLst>
          </a:prstGeom>
          <a:gradFill rotWithShape="1">
            <a:gsLst>
              <a:gs pos="0">
                <a:srgbClr val="FF0000"/>
              </a:gs>
              <a:gs pos="80000">
                <a:srgbClr val="C00000"/>
              </a:gs>
              <a:gs pos="100000">
                <a:srgbClr val="FF0000"/>
              </a:gs>
            </a:gsLst>
            <a:lin ang="16200000" scaled="0"/>
          </a:gradFill>
          <a:ln w="12700" cap="flat" cmpd="sng" algn="ctr">
            <a:solidFill>
              <a:srgbClr val="C00000"/>
            </a:solidFill>
            <a:prstDash val="solid"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lIns="0" rIns="0" anchor="ctr" anchorCtr="1">
            <a:spAutoFit/>
          </a:bodyPr>
          <a:lstStyle/>
          <a:p>
            <a:pPr lvl="0" algn="ctr" defTabSz="457200" eaLnBrk="0" hangingPunct="0">
              <a:spcAft>
                <a:spcPts val="923"/>
              </a:spcAft>
              <a:defRPr/>
            </a:pPr>
            <a:r>
              <a:rPr kumimoji="0" lang="en-GB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144 b</a:t>
            </a:r>
            <a:r>
              <a:rPr kumimoji="0" lang="en-GB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, </a:t>
            </a:r>
            <a:r>
              <a:rPr kumimoji="0" lang="el-GR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σ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0.25 mm, impact </a:t>
            </a:r>
            <a:r>
              <a:rPr lang="en-US" sz="1000" b="1" kern="0" dirty="0" smtClean="0">
                <a:solidFill>
                  <a:srgbClr val="FFFFFF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150 µm</a:t>
            </a: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</a:t>
            </a:r>
            <a:endParaRPr kumimoji="0" lang="en-GB" sz="10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20" name="AutoShape 1"/>
          <p:cNvSpPr>
            <a:spLocks/>
          </p:cNvSpPr>
          <p:nvPr/>
        </p:nvSpPr>
        <p:spPr bwMode="auto">
          <a:xfrm>
            <a:off x="6668616" y="2473859"/>
            <a:ext cx="1207349" cy="400110"/>
          </a:xfrm>
          <a:prstGeom prst="borderCallout2">
            <a:avLst>
              <a:gd name="adj1" fmla="val 50004"/>
              <a:gd name="adj2" fmla="val -1269"/>
              <a:gd name="adj3" fmla="val 51541"/>
              <a:gd name="adj4" fmla="val -10711"/>
              <a:gd name="adj5" fmla="val 288679"/>
              <a:gd name="adj6" fmla="val 22297"/>
            </a:avLst>
          </a:prstGeom>
          <a:gradFill rotWithShape="1">
            <a:gsLst>
              <a:gs pos="0">
                <a:srgbClr val="FF0000"/>
              </a:gs>
              <a:gs pos="80000">
                <a:srgbClr val="C00000"/>
              </a:gs>
              <a:gs pos="100000">
                <a:srgbClr val="FF0000"/>
              </a:gs>
            </a:gsLst>
            <a:lin ang="16200000" scaled="0"/>
          </a:gradFill>
          <a:ln w="12700" cap="flat" cmpd="sng" algn="ctr">
            <a:solidFill>
              <a:srgbClr val="C00000"/>
            </a:solidFill>
            <a:prstDash val="solid"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lIns="0" rIns="0" anchor="ctr" anchorCtr="1">
            <a:spAutoFit/>
          </a:bodyPr>
          <a:lstStyle/>
          <a:p>
            <a:pPr lvl="0" algn="ctr" defTabSz="457200" eaLnBrk="0" hangingPunct="0">
              <a:spcAft>
                <a:spcPts val="923"/>
              </a:spcAft>
              <a:defRPr/>
            </a:pPr>
            <a:r>
              <a:rPr kumimoji="0" lang="en-GB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288 b, </a:t>
            </a:r>
            <a:r>
              <a:rPr kumimoji="0" lang="el-GR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σ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0.25 mm, impact </a:t>
            </a:r>
            <a:r>
              <a:rPr lang="en-US" sz="1000" b="1" kern="0" dirty="0" smtClean="0">
                <a:solidFill>
                  <a:srgbClr val="FFFFFF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500 µm</a:t>
            </a: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</a:t>
            </a:r>
            <a:endParaRPr kumimoji="0" lang="en-GB" sz="10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2728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14"/>
          <a:stretch/>
        </p:blipFill>
        <p:spPr>
          <a:xfrm>
            <a:off x="432000" y="948767"/>
            <a:ext cx="8280000" cy="1666005"/>
          </a:xfrm>
        </p:spPr>
      </p:pic>
      <p:pic>
        <p:nvPicPr>
          <p:cNvPr id="14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2000" y="2945067"/>
            <a:ext cx="8280000" cy="1564000"/>
          </a:xfrm>
          <a:prstGeom prst="rect">
            <a:avLst/>
          </a:prstGeom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5526"/>
            <a:ext cx="7920000" cy="540000"/>
          </a:xfrm>
        </p:spPr>
        <p:txBody>
          <a:bodyPr/>
          <a:lstStyle/>
          <a:p>
            <a:r>
              <a:rPr lang="en-GB" dirty="0" smtClean="0"/>
              <a:t>Results – Grazing impacts, </a:t>
            </a:r>
            <a:r>
              <a:rPr lang="en-GB" dirty="0" err="1" smtClean="0"/>
              <a:t>TiN</a:t>
            </a:r>
            <a:r>
              <a:rPr lang="en-GB" dirty="0" smtClean="0"/>
              <a:t> coatings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3891136" cy="270000"/>
          </a:xfrm>
        </p:spPr>
        <p:txBody>
          <a:bodyPr/>
          <a:lstStyle/>
          <a:p>
            <a:r>
              <a:rPr lang="fr-FR" noProof="0" smtClean="0"/>
              <a:t>F. Carra - CERN    15 November 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6" name="TextBox 22"/>
          <p:cNvSpPr txBox="1"/>
          <p:nvPr/>
        </p:nvSpPr>
        <p:spPr>
          <a:xfrm>
            <a:off x="432000" y="2574237"/>
            <a:ext cx="2123776" cy="448457"/>
          </a:xfrm>
          <a:prstGeom prst="rect">
            <a:avLst/>
          </a:prstGeom>
          <a:gradFill>
            <a:gsLst>
              <a:gs pos="0">
                <a:srgbClr val="0000FF"/>
              </a:gs>
              <a:gs pos="71000">
                <a:srgbClr val="7A90FE"/>
              </a:gs>
              <a:gs pos="100000">
                <a:srgbClr val="96AFFE"/>
              </a:gs>
            </a:gsLst>
          </a:gradFill>
          <a:ln>
            <a:solidFill>
              <a:srgbClr val="0000FF"/>
            </a:solidFill>
            <a:headEnd/>
            <a:tailEnd/>
          </a:ln>
          <a:effectLst>
            <a:outerShdw blurRad="50800" dist="50800" dir="5400000" rotWithShape="0">
              <a:srgbClr val="000000">
                <a:alpha val="37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>
            <a:defPPr>
              <a:defRPr lang="fr-FR"/>
            </a:defPPr>
            <a:lvl1pPr algn="ctr">
              <a:lnSpc>
                <a:spcPct val="110000"/>
              </a:lnSpc>
              <a:defRPr sz="1050" b="1"/>
            </a:lvl1pPr>
          </a:lstStyle>
          <a:p>
            <a:r>
              <a:rPr lang="en-US" dirty="0"/>
              <a:t>MoGr (MG6403Fc) </a:t>
            </a:r>
            <a:r>
              <a:rPr lang="en-US" b="0" dirty="0"/>
              <a:t>with </a:t>
            </a:r>
            <a:br>
              <a:rPr lang="en-US" b="0" dirty="0"/>
            </a:br>
            <a:r>
              <a:rPr lang="en-US" b="0" dirty="0"/>
              <a:t>5 µm </a:t>
            </a:r>
            <a:r>
              <a:rPr lang="en-US" b="0" dirty="0" err="1"/>
              <a:t>TiN</a:t>
            </a:r>
            <a:r>
              <a:rPr lang="en-US" b="0" dirty="0"/>
              <a:t> coating </a:t>
            </a:r>
            <a:r>
              <a:rPr lang="en-US" b="0" dirty="0" smtClean="0"/>
              <a:t>– </a:t>
            </a:r>
            <a:r>
              <a:rPr lang="en-US" b="0" dirty="0"/>
              <a:t>US cleaning</a:t>
            </a:r>
          </a:p>
        </p:txBody>
      </p:sp>
      <p:sp>
        <p:nvSpPr>
          <p:cNvPr id="19" name="AutoShape 1"/>
          <p:cNvSpPr>
            <a:spLocks/>
          </p:cNvSpPr>
          <p:nvPr/>
        </p:nvSpPr>
        <p:spPr bwMode="auto">
          <a:xfrm>
            <a:off x="5012432" y="2571750"/>
            <a:ext cx="1207349" cy="400110"/>
          </a:xfrm>
          <a:prstGeom prst="borderCallout2">
            <a:avLst>
              <a:gd name="adj1" fmla="val 50004"/>
              <a:gd name="adj2" fmla="val -1269"/>
              <a:gd name="adj3" fmla="val 51541"/>
              <a:gd name="adj4" fmla="val -10711"/>
              <a:gd name="adj5" fmla="val 266868"/>
              <a:gd name="adj6" fmla="val 26788"/>
            </a:avLst>
          </a:prstGeom>
          <a:gradFill rotWithShape="1">
            <a:gsLst>
              <a:gs pos="0">
                <a:srgbClr val="FF0000"/>
              </a:gs>
              <a:gs pos="80000">
                <a:srgbClr val="C00000"/>
              </a:gs>
              <a:gs pos="100000">
                <a:srgbClr val="FF0000"/>
              </a:gs>
            </a:gsLst>
            <a:lin ang="16200000" scaled="0"/>
          </a:gradFill>
          <a:ln w="12700" cap="flat" cmpd="sng" algn="ctr">
            <a:solidFill>
              <a:srgbClr val="C00000"/>
            </a:solidFill>
            <a:prstDash val="solid"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lIns="0" rIns="0" anchor="ctr" anchorCtr="1">
            <a:spAutoFit/>
          </a:bodyPr>
          <a:lstStyle/>
          <a:p>
            <a:pPr lvl="0" algn="ctr" defTabSz="457200" eaLnBrk="0" hangingPunct="0">
              <a:spcAft>
                <a:spcPts val="923"/>
              </a:spcAft>
              <a:defRPr/>
            </a:pPr>
            <a:r>
              <a:rPr kumimoji="0" lang="en-GB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288 b</a:t>
            </a:r>
            <a:r>
              <a:rPr kumimoji="0" lang="en-GB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, </a:t>
            </a:r>
            <a:r>
              <a:rPr kumimoji="0" lang="el-GR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σ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0.25 mm, impact </a:t>
            </a:r>
            <a:r>
              <a:rPr lang="en-US" sz="1000" b="1" kern="0" dirty="0" smtClean="0">
                <a:solidFill>
                  <a:srgbClr val="FFFFFF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150 µm</a:t>
            </a: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</a:t>
            </a:r>
            <a:endParaRPr kumimoji="0" lang="en-GB" sz="10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20" name="AutoShape 1"/>
          <p:cNvSpPr>
            <a:spLocks/>
          </p:cNvSpPr>
          <p:nvPr/>
        </p:nvSpPr>
        <p:spPr bwMode="auto">
          <a:xfrm>
            <a:off x="6668616" y="2571750"/>
            <a:ext cx="1207349" cy="400110"/>
          </a:xfrm>
          <a:prstGeom prst="borderCallout2">
            <a:avLst>
              <a:gd name="adj1" fmla="val 50004"/>
              <a:gd name="adj2" fmla="val -1269"/>
              <a:gd name="adj3" fmla="val 51541"/>
              <a:gd name="adj4" fmla="val -10711"/>
              <a:gd name="adj5" fmla="val 288679"/>
              <a:gd name="adj6" fmla="val 22297"/>
            </a:avLst>
          </a:prstGeom>
          <a:gradFill rotWithShape="1">
            <a:gsLst>
              <a:gs pos="0">
                <a:srgbClr val="FF0000"/>
              </a:gs>
              <a:gs pos="80000">
                <a:srgbClr val="C00000"/>
              </a:gs>
              <a:gs pos="100000">
                <a:srgbClr val="FF0000"/>
              </a:gs>
            </a:gsLst>
            <a:lin ang="16200000" scaled="0"/>
          </a:gradFill>
          <a:ln w="12700" cap="flat" cmpd="sng" algn="ctr">
            <a:solidFill>
              <a:srgbClr val="C00000"/>
            </a:solidFill>
            <a:prstDash val="solid"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lIns="0" rIns="0" anchor="ctr" anchorCtr="1">
            <a:spAutoFit/>
          </a:bodyPr>
          <a:lstStyle/>
          <a:p>
            <a:pPr lvl="0" algn="ctr" defTabSz="457200" eaLnBrk="0" hangingPunct="0">
              <a:spcAft>
                <a:spcPts val="923"/>
              </a:spcAft>
              <a:defRPr/>
            </a:pPr>
            <a:r>
              <a:rPr kumimoji="0" lang="en-GB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288 b, </a:t>
            </a:r>
            <a:r>
              <a:rPr kumimoji="0" lang="el-GR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σ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0.25 mm, impact </a:t>
            </a:r>
            <a:r>
              <a:rPr lang="en-US" sz="1000" b="1" kern="0" dirty="0" smtClean="0">
                <a:solidFill>
                  <a:srgbClr val="FFFFFF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500 µm</a:t>
            </a: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</a:t>
            </a:r>
            <a:endParaRPr kumimoji="0" lang="en-GB" sz="10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82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5526"/>
            <a:ext cx="7920000" cy="540000"/>
          </a:xfrm>
        </p:spPr>
        <p:txBody>
          <a:bodyPr/>
          <a:lstStyle/>
          <a:p>
            <a:r>
              <a:rPr lang="en-GB" dirty="0" smtClean="0"/>
              <a:t>Results – MACS (</a:t>
            </a:r>
            <a:r>
              <a:rPr lang="en-GB" dirty="0" err="1" smtClean="0"/>
              <a:t>UoH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3891136" cy="270000"/>
          </a:xfrm>
        </p:spPr>
        <p:txBody>
          <a:bodyPr/>
          <a:lstStyle/>
          <a:p>
            <a:r>
              <a:rPr lang="fr-FR" noProof="0" smtClean="0"/>
              <a:t>F. Carra - CERN    15 November 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12000" y="612000"/>
            <a:ext cx="7488392" cy="1383686"/>
          </a:xfrm>
        </p:spPr>
        <p:txBody>
          <a:bodyPr vert="horz" lIns="0" tIns="0" rIns="0" bIns="0" rtlCol="0">
            <a:noAutofit/>
          </a:bodyPr>
          <a:lstStyle/>
          <a:p>
            <a:pPr marL="252000" indent="-2520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US" sz="1200" b="1" dirty="0" err="1">
                <a:solidFill>
                  <a:srgbClr val="003399"/>
                </a:solidFill>
              </a:rPr>
              <a:t>Multimat</a:t>
            </a:r>
            <a:r>
              <a:rPr lang="en-US" sz="1200" b="1" dirty="0">
                <a:solidFill>
                  <a:srgbClr val="003399"/>
                </a:solidFill>
              </a:rPr>
              <a:t> Adaptive Collimator System (MACS)</a:t>
            </a:r>
            <a:endParaRPr lang="en-GB" sz="1200" b="1" dirty="0">
              <a:solidFill>
                <a:srgbClr val="003399"/>
              </a:solidFill>
            </a:endParaRPr>
          </a:p>
          <a:p>
            <a:pPr marL="252000" indent="-2520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sz="1200" dirty="0">
                <a:solidFill>
                  <a:srgbClr val="003399"/>
                </a:solidFill>
              </a:rPr>
              <a:t>Fibres survived with same returned light intensity as started</a:t>
            </a:r>
          </a:p>
          <a:p>
            <a:pPr marL="252000" indent="-2520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sz="1200" dirty="0">
                <a:solidFill>
                  <a:srgbClr val="003399"/>
                </a:solidFill>
              </a:rPr>
              <a:t>Piezo actuators still operational – observed by increased noise in signal response</a:t>
            </a:r>
          </a:p>
          <a:p>
            <a:pPr marL="252000" indent="-2520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sz="1200" dirty="0">
                <a:solidFill>
                  <a:srgbClr val="003399"/>
                </a:solidFill>
              </a:rPr>
              <a:t>Noisy results on flexural response: </a:t>
            </a:r>
            <a:r>
              <a:rPr lang="en-GB" sz="1200" dirty="0" err="1">
                <a:solidFill>
                  <a:srgbClr val="003399"/>
                </a:solidFill>
              </a:rPr>
              <a:t>UoH</a:t>
            </a:r>
            <a:r>
              <a:rPr lang="en-GB" sz="1200" dirty="0">
                <a:solidFill>
                  <a:srgbClr val="003399"/>
                </a:solidFill>
              </a:rPr>
              <a:t> working on new algorithm to cope with low intensity data.</a:t>
            </a:r>
          </a:p>
          <a:p>
            <a:pPr marL="252000" indent="-2520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sz="1200" dirty="0">
                <a:solidFill>
                  <a:srgbClr val="003399"/>
                </a:solidFill>
              </a:rPr>
              <a:t>Termination cavity issue solved as future fibres will be fusion spliced</a:t>
            </a:r>
            <a:r>
              <a:rPr lang="en-GB" sz="1200" dirty="0" smtClean="0">
                <a:solidFill>
                  <a:srgbClr val="003399"/>
                </a:solidFill>
              </a:rPr>
              <a:t>.</a:t>
            </a:r>
            <a:endParaRPr lang="en-GB" sz="1200" dirty="0">
              <a:solidFill>
                <a:srgbClr val="003399"/>
              </a:solidFill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8050" y="1851669"/>
            <a:ext cx="7102477" cy="2975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23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5526"/>
            <a:ext cx="7920000" cy="540000"/>
          </a:xfrm>
        </p:spPr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3891136" cy="270000"/>
          </a:xfrm>
        </p:spPr>
        <p:txBody>
          <a:bodyPr/>
          <a:lstStyle/>
          <a:p>
            <a:r>
              <a:rPr lang="fr-FR" noProof="0" smtClean="0"/>
              <a:t>F. Carra - CERN    15 November 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612000" y="828024"/>
            <a:ext cx="8074800" cy="3399910"/>
          </a:xfrm>
        </p:spPr>
        <p:txBody>
          <a:bodyPr vert="horz" lIns="0" tIns="0" rIns="0" bIns="0" rtlCol="0">
            <a:noAutofit/>
          </a:bodyPr>
          <a:lstStyle/>
          <a:p>
            <a:pPr marL="252000" indent="-2520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sz="1400" dirty="0" err="1">
                <a:solidFill>
                  <a:srgbClr val="003399"/>
                </a:solidFill>
              </a:rPr>
              <a:t>MultiMat</a:t>
            </a:r>
            <a:r>
              <a:rPr lang="en-GB" sz="1400" dirty="0">
                <a:solidFill>
                  <a:srgbClr val="003399"/>
                </a:solidFill>
              </a:rPr>
              <a:t> experiment was </a:t>
            </a:r>
            <a:r>
              <a:rPr lang="en-GB" sz="1400" b="1" dirty="0">
                <a:solidFill>
                  <a:srgbClr val="003399"/>
                </a:solidFill>
              </a:rPr>
              <a:t>successfully concluded </a:t>
            </a:r>
            <a:r>
              <a:rPr lang="en-GB" sz="1400" dirty="0">
                <a:solidFill>
                  <a:srgbClr val="003399"/>
                </a:solidFill>
              </a:rPr>
              <a:t>in October 2017 totalling ~2.3e15 POT</a:t>
            </a:r>
            <a:endParaRPr lang="en-GB" sz="1400" dirty="0">
              <a:solidFill>
                <a:srgbClr val="003399"/>
              </a:solidFill>
            </a:endParaRPr>
          </a:p>
          <a:p>
            <a:pPr marL="252000" indent="-2520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US" sz="1400" b="1" dirty="0">
                <a:solidFill>
                  <a:srgbClr val="003399"/>
                </a:solidFill>
              </a:rPr>
              <a:t>Good stability and repeatability </a:t>
            </a:r>
            <a:r>
              <a:rPr lang="en-US" sz="1400" dirty="0">
                <a:solidFill>
                  <a:srgbClr val="003399"/>
                </a:solidFill>
              </a:rPr>
              <a:t>of delivered pulses</a:t>
            </a:r>
            <a:endParaRPr lang="en-GB" sz="1400" dirty="0">
              <a:solidFill>
                <a:srgbClr val="003399"/>
              </a:solidFill>
            </a:endParaRPr>
          </a:p>
          <a:p>
            <a:pPr marL="252000" indent="-2520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sz="1400" dirty="0">
                <a:solidFill>
                  <a:srgbClr val="003399"/>
                </a:solidFill>
              </a:rPr>
              <a:t>All </a:t>
            </a:r>
            <a:r>
              <a:rPr lang="en-GB" sz="1400" b="1" dirty="0">
                <a:solidFill>
                  <a:srgbClr val="003399"/>
                </a:solidFill>
              </a:rPr>
              <a:t>carbon-based materials </a:t>
            </a:r>
            <a:r>
              <a:rPr lang="en-GB" sz="1400" dirty="0">
                <a:solidFill>
                  <a:srgbClr val="003399"/>
                </a:solidFill>
              </a:rPr>
              <a:t>(</a:t>
            </a:r>
            <a:r>
              <a:rPr lang="en-GB" sz="1400" dirty="0" smtClean="0">
                <a:solidFill>
                  <a:srgbClr val="003399"/>
                </a:solidFill>
              </a:rPr>
              <a:t>C </a:t>
            </a:r>
            <a:r>
              <a:rPr lang="en-GB" sz="1400" dirty="0">
                <a:solidFill>
                  <a:srgbClr val="003399"/>
                </a:solidFill>
              </a:rPr>
              <a:t>Foam, CFC, Isotropic Graphite, HOPG, MoGr, </a:t>
            </a:r>
            <a:r>
              <a:rPr lang="en-GB" sz="1400" dirty="0" err="1">
                <a:solidFill>
                  <a:srgbClr val="003399"/>
                </a:solidFill>
              </a:rPr>
              <a:t>TiGr</a:t>
            </a:r>
            <a:r>
              <a:rPr lang="en-GB" sz="1400" dirty="0">
                <a:solidFill>
                  <a:srgbClr val="003399"/>
                </a:solidFill>
              </a:rPr>
              <a:t>) </a:t>
            </a:r>
            <a:r>
              <a:rPr lang="en-GB" sz="1400" b="1" dirty="0">
                <a:solidFill>
                  <a:srgbClr val="003399"/>
                </a:solidFill>
              </a:rPr>
              <a:t>survived impacts at maximum available intensities</a:t>
            </a:r>
            <a:r>
              <a:rPr lang="en-GB" sz="1400" dirty="0">
                <a:solidFill>
                  <a:srgbClr val="003399"/>
                </a:solidFill>
              </a:rPr>
              <a:t>, in all conditions</a:t>
            </a:r>
            <a:endParaRPr lang="en-GB" sz="1400" dirty="0">
              <a:solidFill>
                <a:srgbClr val="003399"/>
              </a:solidFill>
            </a:endParaRPr>
          </a:p>
          <a:p>
            <a:pPr marL="252000" indent="-2520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sz="1400" b="1" dirty="0">
                <a:solidFill>
                  <a:srgbClr val="003399"/>
                </a:solidFill>
              </a:rPr>
              <a:t>Unexpected failure was only achieved in </a:t>
            </a:r>
            <a:r>
              <a:rPr lang="en-GB" sz="1400" b="1" dirty="0" err="1">
                <a:solidFill>
                  <a:srgbClr val="003399"/>
                </a:solidFill>
              </a:rPr>
              <a:t>SiC</a:t>
            </a:r>
            <a:r>
              <a:rPr lang="en-GB" sz="1400" dirty="0" err="1">
                <a:solidFill>
                  <a:srgbClr val="003399"/>
                </a:solidFill>
              </a:rPr>
              <a:t>.</a:t>
            </a:r>
            <a:r>
              <a:rPr lang="en-GB" sz="1400" dirty="0">
                <a:solidFill>
                  <a:srgbClr val="003399"/>
                </a:solidFill>
              </a:rPr>
              <a:t> </a:t>
            </a:r>
            <a:r>
              <a:rPr lang="en-GB" sz="1400" dirty="0">
                <a:solidFill>
                  <a:srgbClr val="003399"/>
                </a:solidFill>
              </a:rPr>
              <a:t>A </a:t>
            </a:r>
            <a:r>
              <a:rPr lang="en-GB" sz="1400" b="1" dirty="0">
                <a:solidFill>
                  <a:srgbClr val="003399"/>
                </a:solidFill>
              </a:rPr>
              <a:t>TZM</a:t>
            </a:r>
            <a:r>
              <a:rPr lang="en-GB" sz="1400" dirty="0">
                <a:solidFill>
                  <a:srgbClr val="003399"/>
                </a:solidFill>
              </a:rPr>
              <a:t> sample failed possibly because of fabrication </a:t>
            </a:r>
            <a:r>
              <a:rPr lang="en-GB" sz="1400" dirty="0" smtClean="0">
                <a:solidFill>
                  <a:srgbClr val="003399"/>
                </a:solidFill>
              </a:rPr>
              <a:t>defect</a:t>
            </a:r>
            <a:endParaRPr lang="en-GB" sz="1400" dirty="0">
              <a:solidFill>
                <a:srgbClr val="003399"/>
              </a:solidFill>
            </a:endParaRPr>
          </a:p>
          <a:p>
            <a:pPr marL="252000" indent="-2520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sz="1400" b="1" dirty="0">
                <a:solidFill>
                  <a:srgbClr val="003399"/>
                </a:solidFill>
              </a:rPr>
              <a:t>Plastic permanent deflections </a:t>
            </a:r>
            <a:r>
              <a:rPr lang="en-GB" sz="1400" dirty="0">
                <a:solidFill>
                  <a:srgbClr val="003399"/>
                </a:solidFill>
              </a:rPr>
              <a:t>induced in </a:t>
            </a:r>
            <a:r>
              <a:rPr lang="en-GB" sz="1400" b="1" dirty="0">
                <a:solidFill>
                  <a:srgbClr val="003399"/>
                </a:solidFill>
              </a:rPr>
              <a:t>high-Z materials</a:t>
            </a:r>
          </a:p>
          <a:p>
            <a:pPr marL="252000" indent="-2520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US" sz="1400" b="1" dirty="0">
                <a:solidFill>
                  <a:srgbClr val="003399"/>
                </a:solidFill>
              </a:rPr>
              <a:t>Surface damage was induced on coatings</a:t>
            </a:r>
            <a:r>
              <a:rPr lang="en-US" sz="1400" dirty="0">
                <a:solidFill>
                  <a:srgbClr val="003399"/>
                </a:solidFill>
              </a:rPr>
              <a:t>: larger in Cu coatings (lower melting point), smaller in Mo and </a:t>
            </a:r>
            <a:r>
              <a:rPr lang="en-US" sz="1400" dirty="0" err="1">
                <a:solidFill>
                  <a:srgbClr val="003399"/>
                </a:solidFill>
              </a:rPr>
              <a:t>TiN</a:t>
            </a:r>
            <a:r>
              <a:rPr lang="en-US" sz="1400" dirty="0">
                <a:solidFill>
                  <a:srgbClr val="003399"/>
                </a:solidFill>
              </a:rPr>
              <a:t>. Damaged stripes ~ 1÷3 mm wide</a:t>
            </a:r>
            <a:endParaRPr lang="en-GB" sz="1400" dirty="0">
              <a:solidFill>
                <a:srgbClr val="003399"/>
              </a:solidFill>
            </a:endParaRPr>
          </a:p>
          <a:p>
            <a:pPr marL="252000" indent="-2520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US" sz="1400" dirty="0" smtClean="0">
                <a:solidFill>
                  <a:srgbClr val="003399"/>
                </a:solidFill>
              </a:rPr>
              <a:t>A </a:t>
            </a:r>
            <a:r>
              <a:rPr lang="en-US" sz="1400" dirty="0">
                <a:solidFill>
                  <a:srgbClr val="003399"/>
                </a:solidFill>
              </a:rPr>
              <a:t>number of unknown materials properties can be derived: dynamic constants, damping, viscoelastic parameters, dynamic strength … lots of work ahead!</a:t>
            </a:r>
          </a:p>
          <a:p>
            <a:pPr marL="252000" indent="-2520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US" sz="1400" b="1" dirty="0">
                <a:solidFill>
                  <a:srgbClr val="003399"/>
                </a:solidFill>
              </a:rPr>
              <a:t>MACS still operational after high intensity impact</a:t>
            </a:r>
            <a:r>
              <a:rPr lang="en-US" sz="1400" dirty="0">
                <a:solidFill>
                  <a:srgbClr val="003399"/>
                </a:solidFill>
              </a:rPr>
              <a:t>: low signal to noise ratio makes assessment of flexural response difficult. </a:t>
            </a:r>
            <a:r>
              <a:rPr lang="en-US" sz="1400" dirty="0">
                <a:solidFill>
                  <a:srgbClr val="003399"/>
                </a:solidFill>
              </a:rPr>
              <a:t>System to be improved in next </a:t>
            </a:r>
            <a:r>
              <a:rPr lang="en-US" sz="1400" dirty="0" smtClean="0">
                <a:solidFill>
                  <a:srgbClr val="003399"/>
                </a:solidFill>
              </a:rPr>
              <a:t>demonstrator</a:t>
            </a:r>
            <a:endParaRPr lang="en-US" sz="1400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26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F. Carra - CERN    15 November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pic>
        <p:nvPicPr>
          <p:cNvPr id="7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66" t="18932" r="22377"/>
          <a:stretch/>
        </p:blipFill>
        <p:spPr>
          <a:xfrm>
            <a:off x="1351800" y="2586220"/>
            <a:ext cx="2522883" cy="2289786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24" t="29288"/>
          <a:stretch/>
        </p:blipFill>
        <p:spPr>
          <a:xfrm>
            <a:off x="4932040" y="123477"/>
            <a:ext cx="3856852" cy="2166875"/>
          </a:xfrm>
          <a:prstGeom prst="rect">
            <a:avLst/>
          </a:prstGeom>
        </p:spPr>
      </p:pic>
      <p:pic>
        <p:nvPicPr>
          <p:cNvPr id="9" name="Picture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9" t="2185"/>
          <a:stretch/>
        </p:blipFill>
        <p:spPr>
          <a:xfrm>
            <a:off x="4488766" y="2593083"/>
            <a:ext cx="3914427" cy="2282923"/>
          </a:xfrm>
          <a:prstGeom prst="rect">
            <a:avLst/>
          </a:prstGeom>
        </p:spPr>
      </p:pic>
      <p:pic>
        <p:nvPicPr>
          <p:cNvPr id="10" name="Picture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58" t="21570" r="8566"/>
          <a:stretch/>
        </p:blipFill>
        <p:spPr>
          <a:xfrm>
            <a:off x="1331640" y="123478"/>
            <a:ext cx="3284712" cy="216687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22176" y="2064085"/>
            <a:ext cx="4588352" cy="613792"/>
          </a:xfrm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Thanks for the attention!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5526"/>
            <a:ext cx="7920000" cy="540000"/>
          </a:xfrm>
        </p:spPr>
        <p:txBody>
          <a:bodyPr/>
          <a:lstStyle/>
          <a:p>
            <a:r>
              <a:rPr lang="en-GB" dirty="0" smtClean="0"/>
              <a:t>Objectives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3891136" cy="270000"/>
          </a:xfrm>
        </p:spPr>
        <p:txBody>
          <a:bodyPr/>
          <a:lstStyle/>
          <a:p>
            <a:r>
              <a:rPr lang="fr-FR" noProof="0" smtClean="0"/>
              <a:t>F. Carra - CERN    15 November 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1" name="Content Placeholder 4"/>
          <p:cNvSpPr>
            <a:spLocks noGrp="1"/>
          </p:cNvSpPr>
          <p:nvPr>
            <p:ph idx="1"/>
          </p:nvPr>
        </p:nvSpPr>
        <p:spPr>
          <a:xfrm>
            <a:off x="612000" y="924067"/>
            <a:ext cx="8136464" cy="3951939"/>
          </a:xfrm>
        </p:spPr>
        <p:txBody>
          <a:bodyPr>
            <a:noAutofit/>
          </a:bodyPr>
          <a:lstStyle/>
          <a:p>
            <a:pPr marL="252000" indent="-252000" algn="l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US" sz="1400" b="1" dirty="0" smtClean="0">
                <a:solidFill>
                  <a:srgbClr val="003399"/>
                </a:solidFill>
              </a:rPr>
              <a:t>Assess/validate </a:t>
            </a:r>
            <a:r>
              <a:rPr lang="en-US" sz="1400" b="1" dirty="0" smtClean="0">
                <a:solidFill>
                  <a:srgbClr val="003399"/>
                </a:solidFill>
              </a:rPr>
              <a:t>materials </a:t>
            </a:r>
            <a:r>
              <a:rPr lang="en-US" sz="1400" dirty="0" smtClean="0">
                <a:solidFill>
                  <a:srgbClr val="003399"/>
                </a:solidFill>
              </a:rPr>
              <a:t>for </a:t>
            </a:r>
            <a:r>
              <a:rPr lang="en-US" sz="1400" dirty="0" smtClean="0">
                <a:solidFill>
                  <a:srgbClr val="003399"/>
                </a:solidFill>
              </a:rPr>
              <a:t>HL-LHC</a:t>
            </a:r>
          </a:p>
          <a:p>
            <a:pPr marL="252000" indent="-252000" algn="l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sz="1400" dirty="0" smtClean="0">
                <a:solidFill>
                  <a:srgbClr val="003399"/>
                </a:solidFill>
              </a:rPr>
              <a:t>Offer </a:t>
            </a:r>
            <a:r>
              <a:rPr lang="en-GB" sz="1400" dirty="0" smtClean="0">
                <a:solidFill>
                  <a:srgbClr val="003399"/>
                </a:solidFill>
              </a:rPr>
              <a:t>a single, flexible platform to test </a:t>
            </a:r>
            <a:r>
              <a:rPr lang="en-GB" sz="1400" b="1" dirty="0" smtClean="0">
                <a:solidFill>
                  <a:srgbClr val="003399"/>
                </a:solidFill>
              </a:rPr>
              <a:t>specimens </a:t>
            </a:r>
            <a:r>
              <a:rPr lang="en-GB" sz="1400" dirty="0" smtClean="0">
                <a:solidFill>
                  <a:srgbClr val="003399"/>
                </a:solidFill>
              </a:rPr>
              <a:t>of a large </a:t>
            </a:r>
            <a:r>
              <a:rPr lang="en-GB" sz="1400" b="1" dirty="0" smtClean="0">
                <a:solidFill>
                  <a:srgbClr val="003399"/>
                </a:solidFill>
              </a:rPr>
              <a:t>palette of materials (</a:t>
            </a:r>
            <a:r>
              <a:rPr lang="en-GB" sz="1400" dirty="0" smtClean="0">
                <a:solidFill>
                  <a:srgbClr val="003399"/>
                </a:solidFill>
              </a:rPr>
              <a:t>including </a:t>
            </a:r>
            <a:r>
              <a:rPr lang="en-GB" sz="1400" b="1" dirty="0" smtClean="0">
                <a:solidFill>
                  <a:srgbClr val="003399"/>
                </a:solidFill>
              </a:rPr>
              <a:t>coatings, anisotropic materials, foams, AM etc.) </a:t>
            </a:r>
            <a:r>
              <a:rPr lang="en-GB" sz="1400" dirty="0" smtClean="0">
                <a:solidFill>
                  <a:srgbClr val="003399"/>
                </a:solidFill>
              </a:rPr>
              <a:t>used in </a:t>
            </a:r>
            <a:r>
              <a:rPr lang="en-GB" sz="1400" b="1" dirty="0" smtClean="0">
                <a:solidFill>
                  <a:srgbClr val="003399"/>
                </a:solidFill>
              </a:rPr>
              <a:t>Collimators </a:t>
            </a:r>
            <a:r>
              <a:rPr lang="en-GB" sz="1400" dirty="0" smtClean="0">
                <a:solidFill>
                  <a:srgbClr val="003399"/>
                </a:solidFill>
              </a:rPr>
              <a:t>(and other </a:t>
            </a:r>
            <a:r>
              <a:rPr lang="en-GB" sz="1400" b="1" dirty="0" smtClean="0">
                <a:solidFill>
                  <a:srgbClr val="003399"/>
                </a:solidFill>
              </a:rPr>
              <a:t>Beam Intercepting Devices</a:t>
            </a:r>
            <a:r>
              <a:rPr lang="en-GB" sz="1400" dirty="0" smtClean="0">
                <a:solidFill>
                  <a:srgbClr val="003399"/>
                </a:solidFill>
              </a:rPr>
              <a:t>)</a:t>
            </a:r>
            <a:r>
              <a:rPr lang="en-GB" sz="1400" b="1" dirty="0" smtClean="0">
                <a:solidFill>
                  <a:srgbClr val="003399"/>
                </a:solidFill>
              </a:rPr>
              <a:t> </a:t>
            </a:r>
            <a:r>
              <a:rPr lang="en-GB" sz="1400" dirty="0" smtClean="0">
                <a:solidFill>
                  <a:srgbClr val="003399"/>
                </a:solidFill>
              </a:rPr>
              <a:t>under high brightness </a:t>
            </a:r>
            <a:r>
              <a:rPr lang="en-GB" sz="1400" dirty="0">
                <a:solidFill>
                  <a:srgbClr val="003399"/>
                </a:solidFill>
              </a:rPr>
              <a:t>beams </a:t>
            </a:r>
            <a:r>
              <a:rPr lang="en-GB" sz="1400" dirty="0" smtClean="0">
                <a:solidFill>
                  <a:srgbClr val="003399"/>
                </a:solidFill>
              </a:rPr>
              <a:t>(as close as possible to HL-LHC and LIU/BCMS</a:t>
            </a:r>
            <a:r>
              <a:rPr lang="en-GB" sz="1400" dirty="0" smtClean="0">
                <a:solidFill>
                  <a:srgbClr val="003399"/>
                </a:solidFill>
              </a:rPr>
              <a:t>)</a:t>
            </a:r>
            <a:endParaRPr lang="en-GB" sz="1400" dirty="0" smtClean="0">
              <a:solidFill>
                <a:srgbClr val="003399"/>
              </a:solidFill>
            </a:endParaRPr>
          </a:p>
          <a:p>
            <a:pPr marL="252000" indent="-252000" algn="l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sz="1400" dirty="0" smtClean="0">
                <a:solidFill>
                  <a:srgbClr val="003399"/>
                </a:solidFill>
              </a:rPr>
              <a:t>Dedicated target stations to </a:t>
            </a:r>
            <a:r>
              <a:rPr lang="en-GB" sz="1400" b="1" dirty="0" smtClean="0">
                <a:solidFill>
                  <a:srgbClr val="003399"/>
                </a:solidFill>
              </a:rPr>
              <a:t>assess behaviour of components </a:t>
            </a:r>
            <a:r>
              <a:rPr lang="en-GB" sz="1400" dirty="0" smtClean="0">
                <a:solidFill>
                  <a:srgbClr val="003399"/>
                </a:solidFill>
              </a:rPr>
              <a:t>(sensors, electronic devices, beam diagnostics, etc.) in close vicinity of high intensity </a:t>
            </a:r>
            <a:r>
              <a:rPr lang="en-GB" sz="1400" dirty="0" smtClean="0">
                <a:solidFill>
                  <a:srgbClr val="003399"/>
                </a:solidFill>
              </a:rPr>
              <a:t>beams</a:t>
            </a:r>
            <a:endParaRPr lang="en-GB" sz="1400" dirty="0">
              <a:solidFill>
                <a:srgbClr val="003399"/>
              </a:solidFill>
            </a:endParaRPr>
          </a:p>
          <a:p>
            <a:pPr marL="252000" indent="-252000" algn="l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sz="1400" dirty="0">
                <a:solidFill>
                  <a:srgbClr val="003399"/>
                </a:solidFill>
              </a:rPr>
              <a:t>Acquire </a:t>
            </a:r>
            <a:r>
              <a:rPr lang="en-GB" sz="1400" b="1" dirty="0">
                <a:solidFill>
                  <a:srgbClr val="003399"/>
                </a:solidFill>
              </a:rPr>
              <a:t>online </a:t>
            </a:r>
            <a:r>
              <a:rPr lang="en-GB" sz="1400" b="1" dirty="0" smtClean="0">
                <a:solidFill>
                  <a:srgbClr val="003399"/>
                </a:solidFill>
              </a:rPr>
              <a:t>material dynamic responses </a:t>
            </a:r>
            <a:r>
              <a:rPr lang="en-GB" sz="1400" dirty="0">
                <a:solidFill>
                  <a:srgbClr val="003399"/>
                </a:solidFill>
              </a:rPr>
              <a:t>and </a:t>
            </a:r>
            <a:r>
              <a:rPr lang="en-GB" sz="1400" b="1" dirty="0">
                <a:solidFill>
                  <a:srgbClr val="003399"/>
                </a:solidFill>
              </a:rPr>
              <a:t>derive / </a:t>
            </a:r>
            <a:r>
              <a:rPr lang="en-GB" sz="1400" b="1" dirty="0" smtClean="0">
                <a:solidFill>
                  <a:srgbClr val="003399"/>
                </a:solidFill>
              </a:rPr>
              <a:t>extend constitutive </a:t>
            </a:r>
            <a:r>
              <a:rPr lang="en-GB" sz="1400" b="1" dirty="0">
                <a:solidFill>
                  <a:srgbClr val="003399"/>
                </a:solidFill>
              </a:rPr>
              <a:t>models </a:t>
            </a:r>
            <a:r>
              <a:rPr lang="en-GB" sz="1400" dirty="0">
                <a:solidFill>
                  <a:srgbClr val="003399"/>
                </a:solidFill>
              </a:rPr>
              <a:t>(to be reused in simulating full scale devices) </a:t>
            </a:r>
            <a:r>
              <a:rPr lang="en-GB" sz="1400" b="1" dirty="0">
                <a:solidFill>
                  <a:srgbClr val="003399"/>
                </a:solidFill>
              </a:rPr>
              <a:t>without</a:t>
            </a:r>
            <a:r>
              <a:rPr lang="en-GB" sz="1400" dirty="0">
                <a:solidFill>
                  <a:srgbClr val="003399"/>
                </a:solidFill>
              </a:rPr>
              <a:t> reaching </a:t>
            </a:r>
            <a:r>
              <a:rPr lang="en-GB" sz="1400" b="1" dirty="0">
                <a:solidFill>
                  <a:srgbClr val="003399"/>
                </a:solidFill>
              </a:rPr>
              <a:t>extensive material degradation </a:t>
            </a:r>
            <a:r>
              <a:rPr lang="en-GB" sz="1400" dirty="0">
                <a:solidFill>
                  <a:srgbClr val="003399"/>
                </a:solidFill>
              </a:rPr>
              <a:t>(with the </a:t>
            </a:r>
            <a:r>
              <a:rPr lang="en-GB" sz="1400" b="1" dirty="0">
                <a:solidFill>
                  <a:srgbClr val="003399"/>
                </a:solidFill>
              </a:rPr>
              <a:t>possible exception of coatings</a:t>
            </a:r>
            <a:r>
              <a:rPr lang="en-GB" sz="1400" dirty="0">
                <a:solidFill>
                  <a:srgbClr val="003399"/>
                </a:solidFill>
              </a:rPr>
              <a:t>)</a:t>
            </a:r>
          </a:p>
          <a:p>
            <a:pPr marL="252000" indent="-252000" algn="l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sz="1400" b="1" dirty="0" smtClean="0">
                <a:solidFill>
                  <a:srgbClr val="003399"/>
                </a:solidFill>
              </a:rPr>
              <a:t>Benchmark</a:t>
            </a:r>
            <a:r>
              <a:rPr lang="en-GB" sz="1400" dirty="0" smtClean="0">
                <a:solidFill>
                  <a:srgbClr val="003399"/>
                </a:solidFill>
              </a:rPr>
              <a:t> </a:t>
            </a:r>
            <a:r>
              <a:rPr lang="en-GB" sz="1400" dirty="0">
                <a:solidFill>
                  <a:srgbClr val="003399"/>
                </a:solidFill>
              </a:rPr>
              <a:t>complex numerical </a:t>
            </a:r>
            <a:r>
              <a:rPr lang="en-GB" sz="1400" b="1" dirty="0" smtClean="0">
                <a:solidFill>
                  <a:srgbClr val="003399"/>
                </a:solidFill>
              </a:rPr>
              <a:t>simulations </a:t>
            </a:r>
            <a:r>
              <a:rPr lang="en-GB" sz="1400" dirty="0">
                <a:solidFill>
                  <a:srgbClr val="003399"/>
                </a:solidFill>
              </a:rPr>
              <a:t>with little known constitutive equations</a:t>
            </a:r>
            <a:endParaRPr lang="en-GB" sz="1400" dirty="0" smtClean="0">
              <a:solidFill>
                <a:srgbClr val="003399"/>
              </a:solidFill>
            </a:endParaRPr>
          </a:p>
          <a:p>
            <a:pPr marL="252000" indent="-252000" algn="l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sz="1400" dirty="0" smtClean="0">
                <a:solidFill>
                  <a:srgbClr val="003399"/>
                </a:solidFill>
              </a:rPr>
              <a:t>Allow </a:t>
            </a:r>
            <a:r>
              <a:rPr lang="en-GB" sz="1400" b="1" dirty="0" smtClean="0">
                <a:solidFill>
                  <a:srgbClr val="003399"/>
                </a:solidFill>
              </a:rPr>
              <a:t>rapid</a:t>
            </a:r>
            <a:r>
              <a:rPr lang="en-GB" sz="1400" dirty="0" smtClean="0">
                <a:solidFill>
                  <a:srgbClr val="003399"/>
                </a:solidFill>
              </a:rPr>
              <a:t> specimens </a:t>
            </a:r>
            <a:r>
              <a:rPr lang="en-GB" sz="1400" b="1" dirty="0" smtClean="0">
                <a:solidFill>
                  <a:srgbClr val="003399"/>
                </a:solidFill>
              </a:rPr>
              <a:t>disassembling</a:t>
            </a:r>
            <a:r>
              <a:rPr lang="en-GB" sz="1400" dirty="0" smtClean="0">
                <a:solidFill>
                  <a:srgbClr val="003399"/>
                </a:solidFill>
              </a:rPr>
              <a:t> </a:t>
            </a:r>
            <a:r>
              <a:rPr lang="en-GB" sz="1400" dirty="0">
                <a:solidFill>
                  <a:srgbClr val="003399"/>
                </a:solidFill>
              </a:rPr>
              <a:t>i</a:t>
            </a:r>
            <a:r>
              <a:rPr lang="en-GB" sz="1400" dirty="0" smtClean="0">
                <a:solidFill>
                  <a:srgbClr val="003399"/>
                </a:solidFill>
              </a:rPr>
              <a:t>n view of </a:t>
            </a:r>
            <a:r>
              <a:rPr lang="en-GB" sz="1400" b="1" dirty="0" smtClean="0">
                <a:solidFill>
                  <a:srgbClr val="003399"/>
                </a:solidFill>
              </a:rPr>
              <a:t>Post Irradiation Examination </a:t>
            </a:r>
            <a:r>
              <a:rPr lang="en-GB" sz="1400" dirty="0" smtClean="0">
                <a:solidFill>
                  <a:srgbClr val="003399"/>
                </a:solidFill>
              </a:rPr>
              <a:t>completing material </a:t>
            </a:r>
            <a:r>
              <a:rPr lang="en-GB" sz="1400" dirty="0" smtClean="0">
                <a:solidFill>
                  <a:srgbClr val="003399"/>
                </a:solidFill>
              </a:rPr>
              <a:t>characterization</a:t>
            </a:r>
            <a:endParaRPr lang="en-GB" sz="1400" b="1" dirty="0" smtClean="0">
              <a:solidFill>
                <a:srgbClr val="00339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5526"/>
            <a:ext cx="7920000" cy="540000"/>
          </a:xfrm>
        </p:spPr>
        <p:txBody>
          <a:bodyPr/>
          <a:lstStyle/>
          <a:p>
            <a:r>
              <a:rPr lang="en-GB" dirty="0" smtClean="0"/>
              <a:t>Configuration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3891136" cy="270000"/>
          </a:xfrm>
        </p:spPr>
        <p:txBody>
          <a:bodyPr/>
          <a:lstStyle/>
          <a:p>
            <a:r>
              <a:rPr lang="fr-FR" noProof="0" smtClean="0"/>
              <a:t>F. Carra - CERN    15 November 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467544" y="668963"/>
            <a:ext cx="4392488" cy="1608718"/>
          </a:xfrm>
        </p:spPr>
        <p:txBody>
          <a:bodyPr>
            <a:normAutofit/>
          </a:bodyPr>
          <a:lstStyle/>
          <a:p>
            <a:pPr marL="252000" indent="-2520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sz="1200" b="1" dirty="0" smtClean="0">
                <a:solidFill>
                  <a:srgbClr val="003399"/>
                </a:solidFill>
              </a:rPr>
              <a:t>Al</a:t>
            </a:r>
            <a:r>
              <a:rPr lang="en-GB" sz="1200" dirty="0" smtClean="0">
                <a:solidFill>
                  <a:srgbClr val="003399"/>
                </a:solidFill>
              </a:rPr>
              <a:t> vessel hosting </a:t>
            </a:r>
            <a:r>
              <a:rPr lang="en-GB" sz="1200" b="1" dirty="0" smtClean="0">
                <a:solidFill>
                  <a:srgbClr val="003399"/>
                </a:solidFill>
              </a:rPr>
              <a:t>16 target stations </a:t>
            </a:r>
            <a:r>
              <a:rPr lang="en-GB" sz="1200" dirty="0" smtClean="0">
                <a:solidFill>
                  <a:srgbClr val="003399"/>
                </a:solidFill>
              </a:rPr>
              <a:t>on a </a:t>
            </a:r>
            <a:r>
              <a:rPr lang="en-GB" sz="1200" b="1" dirty="0" smtClean="0">
                <a:solidFill>
                  <a:srgbClr val="003399"/>
                </a:solidFill>
              </a:rPr>
              <a:t>rotatable barrel</a:t>
            </a:r>
            <a:r>
              <a:rPr lang="en-GB" sz="1200" dirty="0" smtClean="0">
                <a:solidFill>
                  <a:srgbClr val="003399"/>
                </a:solidFill>
              </a:rPr>
              <a:t>. Each target station equipped with several </a:t>
            </a:r>
            <a:r>
              <a:rPr lang="en-GB" sz="1200" b="1" dirty="0" smtClean="0">
                <a:solidFill>
                  <a:srgbClr val="003399"/>
                </a:solidFill>
              </a:rPr>
              <a:t>specimens</a:t>
            </a:r>
            <a:r>
              <a:rPr lang="en-GB" sz="1200" dirty="0" smtClean="0">
                <a:solidFill>
                  <a:srgbClr val="003399"/>
                </a:solidFill>
              </a:rPr>
              <a:t> of </a:t>
            </a:r>
            <a:r>
              <a:rPr lang="en-GB" sz="1200" b="1" dirty="0" smtClean="0">
                <a:solidFill>
                  <a:srgbClr val="003399"/>
                </a:solidFill>
              </a:rPr>
              <a:t>18 materials</a:t>
            </a:r>
          </a:p>
          <a:p>
            <a:pPr marL="252000" indent="-2520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sz="1200" dirty="0" smtClean="0">
                <a:solidFill>
                  <a:srgbClr val="003399"/>
                </a:solidFill>
              </a:rPr>
              <a:t>Vessel cooled by forced </a:t>
            </a:r>
            <a:r>
              <a:rPr lang="en-GB" sz="1200" b="1" dirty="0" err="1" smtClean="0">
                <a:solidFill>
                  <a:srgbClr val="003399"/>
                </a:solidFill>
              </a:rPr>
              <a:t>Ar</a:t>
            </a:r>
            <a:r>
              <a:rPr lang="en-GB" sz="1200" dirty="0" smtClean="0">
                <a:solidFill>
                  <a:srgbClr val="003399"/>
                </a:solidFill>
              </a:rPr>
              <a:t> </a:t>
            </a:r>
            <a:r>
              <a:rPr lang="en-GB" sz="1200" b="1" dirty="0" smtClean="0">
                <a:solidFill>
                  <a:srgbClr val="003399"/>
                </a:solidFill>
              </a:rPr>
              <a:t>inert gas </a:t>
            </a:r>
            <a:endParaRPr lang="en-GB" sz="1200" b="1" dirty="0" smtClean="0">
              <a:solidFill>
                <a:srgbClr val="003399"/>
              </a:solidFill>
            </a:endParaRPr>
          </a:p>
          <a:p>
            <a:pPr marL="252000" indent="-2520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sz="1200" b="1" dirty="0" smtClean="0">
                <a:solidFill>
                  <a:srgbClr val="003399"/>
                </a:solidFill>
              </a:rPr>
              <a:t>Comprehensive </a:t>
            </a:r>
            <a:r>
              <a:rPr lang="en-GB" sz="1200" b="1" dirty="0" smtClean="0">
                <a:solidFill>
                  <a:srgbClr val="003399"/>
                </a:solidFill>
              </a:rPr>
              <a:t>Acquisition system </a:t>
            </a:r>
            <a:r>
              <a:rPr lang="en-GB" sz="1200" dirty="0" smtClean="0">
                <a:solidFill>
                  <a:srgbClr val="003399"/>
                </a:solidFill>
              </a:rPr>
              <a:t>based on Strain Gauges, Temperature probes, LDV, Rad-hard Camera</a:t>
            </a:r>
            <a:endParaRPr lang="en-GB" sz="1200" dirty="0"/>
          </a:p>
        </p:txBody>
      </p:sp>
      <p:pic>
        <p:nvPicPr>
          <p:cNvPr id="10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97619"/>
            <a:ext cx="3205782" cy="2094272"/>
          </a:xfrm>
          <a:prstGeom prst="rect">
            <a:avLst/>
          </a:prstGeom>
        </p:spPr>
      </p:pic>
      <p:pic>
        <p:nvPicPr>
          <p:cNvPr id="12" name="Picture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6694" y="2441749"/>
            <a:ext cx="4359243" cy="1698510"/>
          </a:xfrm>
          <a:prstGeom prst="rect">
            <a:avLst/>
          </a:prstGeom>
        </p:spPr>
      </p:pic>
      <p:sp>
        <p:nvSpPr>
          <p:cNvPr id="13" name="Content Placeholder 1"/>
          <p:cNvSpPr txBox="1">
            <a:spLocks/>
          </p:cNvSpPr>
          <p:nvPr/>
        </p:nvSpPr>
        <p:spPr>
          <a:xfrm>
            <a:off x="4860032" y="2954578"/>
            <a:ext cx="3744417" cy="16087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52000" indent="-252000" algn="just">
              <a:spcBef>
                <a:spcPct val="20000"/>
              </a:spcBef>
              <a:buClr>
                <a:srgbClr val="002060"/>
              </a:buClr>
              <a:buFont typeface="Wingdings" charset="2"/>
              <a:buChar char="§"/>
              <a:defRPr sz="1400" b="1">
                <a:solidFill>
                  <a:srgbClr val="003399"/>
                </a:solidFill>
              </a:defRPr>
            </a:lvl1pPr>
            <a:lvl2pPr marL="742950" indent="-28575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>
                <a:solidFill>
                  <a:schemeClr val="accent5"/>
                </a:solidFill>
              </a:defRPr>
            </a:lvl2pPr>
            <a:lvl3pPr marL="11430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>
                <a:solidFill>
                  <a:schemeClr val="accent5"/>
                </a:solidFill>
              </a:defRPr>
            </a:lvl3pPr>
            <a:lvl4pPr marL="16002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>
                <a:solidFill>
                  <a:schemeClr val="accent5"/>
                </a:solidFill>
              </a:defRPr>
            </a:lvl4pPr>
            <a:lvl5pPr marL="20574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>
                <a:solidFill>
                  <a:schemeClr val="accent5"/>
                </a:solidFill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200" b="0" dirty="0"/>
              <a:t>Specimens of simple geometry (</a:t>
            </a:r>
            <a:r>
              <a:rPr lang="en-US" sz="1200" dirty="0"/>
              <a:t>slender bars, length 120 or 248 mm</a:t>
            </a:r>
            <a:r>
              <a:rPr lang="en-US" sz="1200" b="0" dirty="0"/>
              <a:t>) to generate simple wave signals, relatively easy to acquire and benchmark. Some low-Z samples coated (Mo, Cu, </a:t>
            </a:r>
            <a:r>
              <a:rPr lang="en-US" sz="1200" b="0" dirty="0" err="1"/>
              <a:t>TiN</a:t>
            </a:r>
            <a:r>
              <a:rPr lang="en-US" sz="1200" b="0" dirty="0"/>
              <a:t>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200" dirty="0"/>
              <a:t>Simply supported bars</a:t>
            </a:r>
            <a:r>
              <a:rPr lang="en-US" sz="1200" b="0" dirty="0"/>
              <a:t>, axially free to </a:t>
            </a:r>
            <a:r>
              <a:rPr lang="en-US" sz="1200" b="0" dirty="0" smtClean="0"/>
              <a:t>expand</a:t>
            </a:r>
            <a:endParaRPr lang="en-US" sz="1200" b="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200" b="0" dirty="0"/>
              <a:t>Mainly </a:t>
            </a:r>
            <a:r>
              <a:rPr lang="en-US" sz="1200" dirty="0"/>
              <a:t>square cross section </a:t>
            </a:r>
            <a:r>
              <a:rPr lang="en-US" sz="1200" b="0" dirty="0"/>
              <a:t>(8×8 to 12×11.5 mm</a:t>
            </a:r>
            <a:r>
              <a:rPr lang="en-US" sz="1200" b="0" baseline="30000" dirty="0"/>
              <a:t>2</a:t>
            </a:r>
            <a:r>
              <a:rPr lang="en-US" sz="1200" b="0" dirty="0"/>
              <a:t>) to disentangle anisotropy and simplify PIE </a:t>
            </a:r>
          </a:p>
        </p:txBody>
      </p:sp>
    </p:spTree>
    <p:extLst>
      <p:ext uri="{BB962C8B-B14F-4D97-AF65-F5344CB8AC3E}">
        <p14:creationId xmlns:p14="http://schemas.microsoft.com/office/powerpoint/2010/main" val="8911938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5526"/>
            <a:ext cx="7920000" cy="540000"/>
          </a:xfrm>
        </p:spPr>
        <p:txBody>
          <a:bodyPr/>
          <a:lstStyle/>
          <a:p>
            <a:r>
              <a:rPr lang="en-GB" dirty="0" smtClean="0"/>
              <a:t>Specimens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3891136" cy="270000"/>
          </a:xfrm>
        </p:spPr>
        <p:txBody>
          <a:bodyPr/>
          <a:lstStyle/>
          <a:p>
            <a:r>
              <a:rPr lang="fr-FR" noProof="0" smtClean="0"/>
              <a:t>F. Carra - CERN    15 November 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576" y="546553"/>
            <a:ext cx="2811660" cy="4011910"/>
          </a:xfrm>
          <a:prstGeom prst="rect">
            <a:avLst/>
          </a:prstGeom>
        </p:spPr>
      </p:pic>
      <p:sp>
        <p:nvSpPr>
          <p:cNvPr id="23" name="Content Placeholder 1"/>
          <p:cNvSpPr>
            <a:spLocks noGrp="1"/>
          </p:cNvSpPr>
          <p:nvPr>
            <p:ph idx="1"/>
          </p:nvPr>
        </p:nvSpPr>
        <p:spPr>
          <a:xfrm>
            <a:off x="3855608" y="618982"/>
            <a:ext cx="5040560" cy="25288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252000" indent="-2520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US" sz="1200" dirty="0">
                <a:solidFill>
                  <a:srgbClr val="003399"/>
                </a:solidFill>
              </a:rPr>
              <a:t>18 materials/grades </a:t>
            </a:r>
            <a:r>
              <a:rPr lang="en-US" sz="1200" dirty="0">
                <a:solidFill>
                  <a:srgbClr val="003399"/>
                </a:solidFill>
              </a:rPr>
              <a:t>to be tested. </a:t>
            </a:r>
          </a:p>
          <a:p>
            <a:pPr marL="252000" indent="-2520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US" sz="1200" b="1" dirty="0">
                <a:solidFill>
                  <a:srgbClr val="003399"/>
                </a:solidFill>
              </a:rPr>
              <a:t>4 grades of </a:t>
            </a:r>
            <a:r>
              <a:rPr lang="en-US" sz="1200" b="1" dirty="0" err="1">
                <a:solidFill>
                  <a:srgbClr val="003399"/>
                </a:solidFill>
              </a:rPr>
              <a:t>MoGr</a:t>
            </a:r>
            <a:r>
              <a:rPr lang="en-US" sz="1200" b="1" dirty="0">
                <a:solidFill>
                  <a:srgbClr val="003399"/>
                </a:solidFill>
              </a:rPr>
              <a:t> </a:t>
            </a:r>
            <a:r>
              <a:rPr lang="en-US" sz="1200" b="1" dirty="0">
                <a:solidFill>
                  <a:srgbClr val="003399"/>
                </a:solidFill>
              </a:rPr>
              <a:t>from </a:t>
            </a:r>
            <a:r>
              <a:rPr lang="en-US" sz="1200" b="1" dirty="0">
                <a:solidFill>
                  <a:srgbClr val="003399"/>
                </a:solidFill>
              </a:rPr>
              <a:t>2 manufacturers</a:t>
            </a:r>
            <a:r>
              <a:rPr lang="en-US" sz="1200" b="1" dirty="0">
                <a:solidFill>
                  <a:srgbClr val="003399"/>
                </a:solidFill>
              </a:rPr>
              <a:t> </a:t>
            </a:r>
            <a:r>
              <a:rPr lang="en-US" sz="1200" dirty="0">
                <a:solidFill>
                  <a:srgbClr val="003399"/>
                </a:solidFill>
              </a:rPr>
              <a:t>(BB and </a:t>
            </a:r>
            <a:r>
              <a:rPr lang="en-US" sz="1200" dirty="0" err="1">
                <a:solidFill>
                  <a:srgbClr val="003399"/>
                </a:solidFill>
              </a:rPr>
              <a:t>Nanoker</a:t>
            </a:r>
            <a:r>
              <a:rPr lang="en-US" sz="1200" dirty="0">
                <a:solidFill>
                  <a:srgbClr val="003399"/>
                </a:solidFill>
              </a:rPr>
              <a:t>)</a:t>
            </a:r>
          </a:p>
          <a:p>
            <a:pPr marL="252000" indent="-2520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US" sz="1200" b="1" dirty="0">
                <a:solidFill>
                  <a:srgbClr val="003399"/>
                </a:solidFill>
              </a:rPr>
              <a:t>3</a:t>
            </a:r>
            <a:r>
              <a:rPr lang="en-US" sz="1200" b="1" dirty="0">
                <a:solidFill>
                  <a:srgbClr val="003399"/>
                </a:solidFill>
              </a:rPr>
              <a:t> coatings</a:t>
            </a:r>
            <a:r>
              <a:rPr lang="en-US" sz="1200" b="1" dirty="0">
                <a:solidFill>
                  <a:srgbClr val="003399"/>
                </a:solidFill>
              </a:rPr>
              <a:t>, </a:t>
            </a:r>
            <a:r>
              <a:rPr lang="en-US" sz="1200" b="1" dirty="0">
                <a:solidFill>
                  <a:srgbClr val="003399"/>
                </a:solidFill>
              </a:rPr>
              <a:t>Cu</a:t>
            </a:r>
            <a:r>
              <a:rPr lang="en-US" sz="1200" b="1" dirty="0">
                <a:solidFill>
                  <a:srgbClr val="003399"/>
                </a:solidFill>
              </a:rPr>
              <a:t>, </a:t>
            </a:r>
            <a:r>
              <a:rPr lang="en-US" sz="1200" b="1" dirty="0">
                <a:solidFill>
                  <a:srgbClr val="003399"/>
                </a:solidFill>
              </a:rPr>
              <a:t>Mo (CERN) </a:t>
            </a:r>
            <a:r>
              <a:rPr lang="en-US" sz="1200" b="1" dirty="0">
                <a:solidFill>
                  <a:srgbClr val="003399"/>
                </a:solidFill>
              </a:rPr>
              <a:t>and </a:t>
            </a:r>
            <a:r>
              <a:rPr lang="en-US" sz="1200" b="1" dirty="0" err="1">
                <a:solidFill>
                  <a:srgbClr val="003399"/>
                </a:solidFill>
              </a:rPr>
              <a:t>TiN</a:t>
            </a:r>
            <a:r>
              <a:rPr lang="en-US" sz="1200" b="1" dirty="0">
                <a:solidFill>
                  <a:srgbClr val="003399"/>
                </a:solidFill>
              </a:rPr>
              <a:t> </a:t>
            </a:r>
            <a:r>
              <a:rPr lang="en-US" sz="1200" b="1" dirty="0">
                <a:solidFill>
                  <a:srgbClr val="003399"/>
                </a:solidFill>
              </a:rPr>
              <a:t>(DTI)</a:t>
            </a:r>
            <a:endParaRPr lang="en-US" sz="1200" b="1" dirty="0">
              <a:solidFill>
                <a:srgbClr val="003399"/>
              </a:solidFill>
            </a:endParaRPr>
          </a:p>
          <a:p>
            <a:pPr marL="252000" indent="-2520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US" sz="1200" dirty="0">
                <a:solidFill>
                  <a:srgbClr val="003399"/>
                </a:solidFill>
              </a:rPr>
              <a:t>Different combination of surface and thermal treatments (48h firing, CO</a:t>
            </a:r>
            <a:r>
              <a:rPr lang="en-US" sz="1200" baseline="-25000" dirty="0">
                <a:solidFill>
                  <a:srgbClr val="003399"/>
                </a:solidFill>
              </a:rPr>
              <a:t>2</a:t>
            </a:r>
            <a:r>
              <a:rPr lang="en-US" sz="1200" dirty="0">
                <a:solidFill>
                  <a:srgbClr val="003399"/>
                </a:solidFill>
              </a:rPr>
              <a:t> blasting, US cleaning); </a:t>
            </a:r>
          </a:p>
          <a:p>
            <a:pPr marL="252000" indent="-2520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US" sz="1200" dirty="0">
                <a:solidFill>
                  <a:srgbClr val="003399"/>
                </a:solidFill>
              </a:rPr>
              <a:t>2 grades of </a:t>
            </a:r>
            <a:r>
              <a:rPr lang="en-US" sz="1200" b="1" dirty="0" err="1">
                <a:solidFill>
                  <a:srgbClr val="003399"/>
                </a:solidFill>
              </a:rPr>
              <a:t>CuCD</a:t>
            </a:r>
            <a:r>
              <a:rPr lang="en-US" sz="1200" dirty="0">
                <a:solidFill>
                  <a:srgbClr val="003399"/>
                </a:solidFill>
              </a:rPr>
              <a:t> from </a:t>
            </a:r>
            <a:r>
              <a:rPr lang="en-US" sz="1200" dirty="0">
                <a:solidFill>
                  <a:srgbClr val="003399"/>
                </a:solidFill>
              </a:rPr>
              <a:t>2 suppliers (RHP and IFAM)</a:t>
            </a:r>
            <a:endParaRPr lang="en-US" sz="1200" dirty="0">
              <a:solidFill>
                <a:srgbClr val="003399"/>
              </a:solidFill>
            </a:endParaRPr>
          </a:p>
          <a:p>
            <a:pPr marL="252000" indent="-2520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US" sz="1200" b="1" dirty="0">
                <a:solidFill>
                  <a:srgbClr val="003399"/>
                </a:solidFill>
              </a:rPr>
              <a:t>Novel </a:t>
            </a:r>
            <a:r>
              <a:rPr lang="en-US" sz="1200" b="1" dirty="0">
                <a:solidFill>
                  <a:srgbClr val="003399"/>
                </a:solidFill>
              </a:rPr>
              <a:t>carbon-based materials </a:t>
            </a:r>
            <a:r>
              <a:rPr lang="en-US" sz="1200" dirty="0">
                <a:solidFill>
                  <a:srgbClr val="003399"/>
                </a:solidFill>
              </a:rPr>
              <a:t>as HOPG </a:t>
            </a:r>
            <a:r>
              <a:rPr lang="en-US" sz="1200" dirty="0">
                <a:solidFill>
                  <a:srgbClr val="003399"/>
                </a:solidFill>
              </a:rPr>
              <a:t>(Highly-Ordered </a:t>
            </a:r>
            <a:r>
              <a:rPr lang="en-US" sz="1200" dirty="0" err="1">
                <a:solidFill>
                  <a:srgbClr val="003399"/>
                </a:solidFill>
              </a:rPr>
              <a:t>Pyrolitic</a:t>
            </a:r>
            <a:r>
              <a:rPr lang="en-US" sz="1200" dirty="0">
                <a:solidFill>
                  <a:srgbClr val="003399"/>
                </a:solidFill>
              </a:rPr>
              <a:t> Graphite) </a:t>
            </a:r>
            <a:r>
              <a:rPr lang="en-US" sz="1200" dirty="0">
                <a:solidFill>
                  <a:srgbClr val="003399"/>
                </a:solidFill>
              </a:rPr>
              <a:t>and </a:t>
            </a:r>
            <a:r>
              <a:rPr lang="en-US" sz="1200" dirty="0">
                <a:solidFill>
                  <a:srgbClr val="003399"/>
                </a:solidFill>
              </a:rPr>
              <a:t>Titanium-Graphite (TG-1100)</a:t>
            </a:r>
            <a:endParaRPr lang="en-US" sz="1200" dirty="0">
              <a:solidFill>
                <a:srgbClr val="003399"/>
              </a:solidFill>
            </a:endParaRPr>
          </a:p>
          <a:p>
            <a:pPr marL="252000" indent="-2520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US" sz="1200" dirty="0">
                <a:solidFill>
                  <a:srgbClr val="003399"/>
                </a:solidFill>
              </a:rPr>
              <a:t>Additively </a:t>
            </a:r>
            <a:r>
              <a:rPr lang="en-US" sz="1200" dirty="0">
                <a:solidFill>
                  <a:srgbClr val="003399"/>
                </a:solidFill>
              </a:rPr>
              <a:t>Manufactured </a:t>
            </a:r>
            <a:r>
              <a:rPr lang="en-US" sz="1200" b="1" dirty="0">
                <a:solidFill>
                  <a:srgbClr val="003399"/>
                </a:solidFill>
              </a:rPr>
              <a:t>Titanium samples </a:t>
            </a:r>
            <a:r>
              <a:rPr lang="en-US" sz="1200" dirty="0">
                <a:solidFill>
                  <a:srgbClr val="003399"/>
                </a:solidFill>
              </a:rPr>
              <a:t>(Ti6Al4V);</a:t>
            </a:r>
          </a:p>
          <a:p>
            <a:pPr marL="252000" indent="-2520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US" sz="1200" b="1" dirty="0">
                <a:solidFill>
                  <a:srgbClr val="003399"/>
                </a:solidFill>
              </a:rPr>
              <a:t>Actively controlled </a:t>
            </a:r>
            <a:r>
              <a:rPr lang="en-US" sz="1200" dirty="0">
                <a:solidFill>
                  <a:srgbClr val="003399"/>
                </a:solidFill>
              </a:rPr>
              <a:t>(via </a:t>
            </a:r>
            <a:r>
              <a:rPr lang="en-US" sz="1200" dirty="0">
                <a:solidFill>
                  <a:srgbClr val="003399"/>
                </a:solidFill>
              </a:rPr>
              <a:t>piezoelectric </a:t>
            </a:r>
            <a:r>
              <a:rPr lang="en-US" sz="1200" dirty="0">
                <a:solidFill>
                  <a:srgbClr val="003399"/>
                </a:solidFill>
              </a:rPr>
              <a:t>transducers) Al samples (</a:t>
            </a:r>
            <a:r>
              <a:rPr lang="en-US" sz="1200" dirty="0" err="1">
                <a:solidFill>
                  <a:srgbClr val="003399"/>
                </a:solidFill>
              </a:rPr>
              <a:t>UoH</a:t>
            </a:r>
            <a:r>
              <a:rPr lang="en-US" sz="1200" dirty="0">
                <a:solidFill>
                  <a:srgbClr val="003399"/>
                </a:solidFill>
              </a:rPr>
              <a:t>)</a:t>
            </a:r>
            <a:endParaRPr lang="en-US" sz="1200" dirty="0">
              <a:solidFill>
                <a:srgbClr val="003399"/>
              </a:solidFill>
            </a:endParaRPr>
          </a:p>
        </p:txBody>
      </p:sp>
      <p:pic>
        <p:nvPicPr>
          <p:cNvPr id="25" name="Picture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4" t="27794" r="20082" b="50395"/>
          <a:stretch/>
        </p:blipFill>
        <p:spPr>
          <a:xfrm>
            <a:off x="6424376" y="3218074"/>
            <a:ext cx="2082824" cy="1138604"/>
          </a:xfrm>
          <a:prstGeom prst="rect">
            <a:avLst/>
          </a:prstGeom>
        </p:spPr>
      </p:pic>
      <p:pic>
        <p:nvPicPr>
          <p:cNvPr id="26" name="Picture 3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99607" y="3395569"/>
            <a:ext cx="2724769" cy="697240"/>
          </a:xfrm>
          <a:prstGeom prst="rect">
            <a:avLst/>
          </a:prstGeom>
          <a:ln w="44450">
            <a:noFill/>
          </a:ln>
        </p:spPr>
      </p:pic>
      <p:pic>
        <p:nvPicPr>
          <p:cNvPr id="24" name="Picture 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83968" y="4149625"/>
            <a:ext cx="3327765" cy="554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8594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5526"/>
            <a:ext cx="7920000" cy="540000"/>
          </a:xfrm>
        </p:spPr>
        <p:txBody>
          <a:bodyPr/>
          <a:lstStyle/>
          <a:p>
            <a:r>
              <a:rPr lang="en-GB" dirty="0" smtClean="0"/>
              <a:t>Experimental run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3891136" cy="270000"/>
          </a:xfrm>
        </p:spPr>
        <p:txBody>
          <a:bodyPr/>
          <a:lstStyle/>
          <a:p>
            <a:r>
              <a:rPr lang="fr-FR" noProof="0" smtClean="0"/>
              <a:t>F. Carra - CERN    15 November 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67544" y="612000"/>
            <a:ext cx="6120680" cy="1527702"/>
          </a:xfrm>
        </p:spPr>
        <p:txBody>
          <a:bodyPr vert="horz" lIns="0" tIns="0" rIns="0" bIns="0" rtlCol="0">
            <a:noAutofit/>
          </a:bodyPr>
          <a:lstStyle/>
          <a:p>
            <a:pPr marL="252000" indent="-2520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US" sz="1200" dirty="0">
                <a:solidFill>
                  <a:srgbClr val="003399"/>
                </a:solidFill>
              </a:rPr>
              <a:t>Installed 2 October </a:t>
            </a:r>
          </a:p>
          <a:p>
            <a:pPr marL="252000" indent="-2520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US" sz="1200" dirty="0">
                <a:solidFill>
                  <a:srgbClr val="003399"/>
                </a:solidFill>
              </a:rPr>
              <a:t>Experimental runs from </a:t>
            </a:r>
            <a:r>
              <a:rPr lang="en-US" sz="1200" b="1" dirty="0">
                <a:solidFill>
                  <a:srgbClr val="003399"/>
                </a:solidFill>
              </a:rPr>
              <a:t>3 October to 17 October</a:t>
            </a:r>
          </a:p>
          <a:p>
            <a:pPr marL="252000" indent="-2520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US" sz="1200" dirty="0">
                <a:solidFill>
                  <a:srgbClr val="003399"/>
                </a:solidFill>
              </a:rPr>
              <a:t>478 pulses (including BBA and parking position). </a:t>
            </a:r>
            <a:r>
              <a:rPr lang="en-US" sz="1200" b="1" dirty="0">
                <a:solidFill>
                  <a:srgbClr val="003399"/>
                </a:solidFill>
              </a:rPr>
              <a:t>2.25x10</a:t>
            </a:r>
            <a:r>
              <a:rPr lang="en-US" sz="1200" b="1" baseline="30000" dirty="0">
                <a:solidFill>
                  <a:srgbClr val="003399"/>
                </a:solidFill>
              </a:rPr>
              <a:t>15</a:t>
            </a:r>
            <a:r>
              <a:rPr lang="en-US" sz="1200" b="1" dirty="0">
                <a:solidFill>
                  <a:srgbClr val="003399"/>
                </a:solidFill>
              </a:rPr>
              <a:t> </a:t>
            </a:r>
            <a:r>
              <a:rPr lang="en-US" sz="1200" b="1" dirty="0" smtClean="0">
                <a:solidFill>
                  <a:srgbClr val="003399"/>
                </a:solidFill>
              </a:rPr>
              <a:t>POT</a:t>
            </a:r>
          </a:p>
          <a:p>
            <a:pPr marL="252000" indent="-2520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US" sz="1200" dirty="0" smtClean="0">
                <a:solidFill>
                  <a:srgbClr val="003399"/>
                </a:solidFill>
              </a:rPr>
              <a:t>Intensity </a:t>
            </a:r>
            <a:r>
              <a:rPr lang="en-US" sz="1200" dirty="0">
                <a:solidFill>
                  <a:srgbClr val="003399"/>
                </a:solidFill>
              </a:rPr>
              <a:t>ranging from </a:t>
            </a:r>
            <a:r>
              <a:rPr lang="en-US" sz="1200" b="1" dirty="0">
                <a:solidFill>
                  <a:srgbClr val="003399"/>
                </a:solidFill>
              </a:rPr>
              <a:t>1 b to 288 b</a:t>
            </a:r>
            <a:r>
              <a:rPr lang="en-US" sz="1200" dirty="0">
                <a:solidFill>
                  <a:srgbClr val="003399"/>
                </a:solidFill>
              </a:rPr>
              <a:t>, typically 1.3x10</a:t>
            </a:r>
            <a:r>
              <a:rPr lang="en-US" sz="1200" baseline="30000" dirty="0">
                <a:solidFill>
                  <a:srgbClr val="003399"/>
                </a:solidFill>
              </a:rPr>
              <a:t>11</a:t>
            </a:r>
            <a:r>
              <a:rPr lang="en-US" sz="1200" dirty="0">
                <a:solidFill>
                  <a:srgbClr val="003399"/>
                </a:solidFill>
              </a:rPr>
              <a:t> p/b</a:t>
            </a:r>
          </a:p>
          <a:p>
            <a:pPr marL="252000" indent="-2520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US" sz="1200" dirty="0">
                <a:solidFill>
                  <a:srgbClr val="003399"/>
                </a:solidFill>
              </a:rPr>
              <a:t>Beam </a:t>
            </a:r>
            <a:r>
              <a:rPr lang="en-US" sz="1200" dirty="0" err="1">
                <a:solidFill>
                  <a:srgbClr val="003399"/>
                </a:solidFill>
              </a:rPr>
              <a:t>rms</a:t>
            </a:r>
            <a:r>
              <a:rPr lang="en-US" sz="1200" dirty="0">
                <a:solidFill>
                  <a:srgbClr val="003399"/>
                </a:solidFill>
              </a:rPr>
              <a:t> size (nominal): 0.25×0.25, 0.5×0.5, 2×2 mm</a:t>
            </a:r>
            <a:r>
              <a:rPr lang="en-US" sz="1200" baseline="30000" dirty="0">
                <a:solidFill>
                  <a:srgbClr val="003399"/>
                </a:solidFill>
              </a:rPr>
              <a:t>2</a:t>
            </a:r>
          </a:p>
          <a:p>
            <a:pPr marL="252000" indent="-252000" algn="just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US" sz="1200" b="1" dirty="0">
                <a:solidFill>
                  <a:srgbClr val="003399"/>
                </a:solidFill>
              </a:rPr>
              <a:t>Good beam stability and repeatability</a:t>
            </a:r>
            <a:r>
              <a:rPr lang="en-US" sz="1200" dirty="0">
                <a:solidFill>
                  <a:srgbClr val="003399"/>
                </a:solidFill>
              </a:rPr>
              <a:t>, particularly important for grazing </a:t>
            </a:r>
            <a:r>
              <a:rPr lang="en-US" sz="1200" dirty="0" smtClean="0">
                <a:solidFill>
                  <a:srgbClr val="003399"/>
                </a:solidFill>
              </a:rPr>
              <a:t>impacts</a:t>
            </a:r>
            <a:endParaRPr lang="en-US" sz="1200" dirty="0">
              <a:solidFill>
                <a:srgbClr val="003399"/>
              </a:solidFill>
            </a:endParaRPr>
          </a:p>
        </p:txBody>
      </p:sp>
      <p:pic>
        <p:nvPicPr>
          <p:cNvPr id="13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710" y="310808"/>
            <a:ext cx="2616090" cy="2130086"/>
          </a:xfrm>
          <a:prstGeom prst="rect">
            <a:avLst/>
          </a:prstGeom>
        </p:spPr>
      </p:pic>
      <p:pic>
        <p:nvPicPr>
          <p:cNvPr id="14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035" y="2241252"/>
            <a:ext cx="3189871" cy="2439313"/>
          </a:xfrm>
          <a:prstGeom prst="rect">
            <a:avLst/>
          </a:prstGeom>
        </p:spPr>
      </p:pic>
      <p:pic>
        <p:nvPicPr>
          <p:cNvPr id="15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644" y="2241252"/>
            <a:ext cx="3332664" cy="2548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23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5526"/>
            <a:ext cx="7920000" cy="540000"/>
          </a:xfrm>
        </p:spPr>
        <p:txBody>
          <a:bodyPr/>
          <a:lstStyle/>
          <a:p>
            <a:r>
              <a:rPr lang="en-GB" dirty="0" smtClean="0"/>
              <a:t>Results – Centred impacts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3891136" cy="270000"/>
          </a:xfrm>
        </p:spPr>
        <p:txBody>
          <a:bodyPr/>
          <a:lstStyle/>
          <a:p>
            <a:r>
              <a:rPr lang="fr-FR" noProof="0" smtClean="0"/>
              <a:t>F. Carra - CERN    15 November 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59836" y="957754"/>
            <a:ext cx="6851116" cy="3845585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9552" y="541479"/>
            <a:ext cx="3633760" cy="1049405"/>
          </a:xfrm>
          <a:prstGeom prst="rect">
            <a:avLst/>
          </a:prstGeom>
        </p:spPr>
      </p:pic>
      <p:sp>
        <p:nvSpPr>
          <p:cNvPr id="30" name="TextBox 19"/>
          <p:cNvSpPr txBox="1"/>
          <p:nvPr/>
        </p:nvSpPr>
        <p:spPr bwMode="auto">
          <a:xfrm>
            <a:off x="4605277" y="957754"/>
            <a:ext cx="2631019" cy="296108"/>
          </a:xfrm>
          <a:prstGeom prst="rect">
            <a:avLst/>
          </a:prstGeom>
          <a:gradFill>
            <a:gsLst>
              <a:gs pos="0">
                <a:srgbClr val="0000FF"/>
              </a:gs>
              <a:gs pos="71000">
                <a:srgbClr val="7A90FE"/>
              </a:gs>
              <a:gs pos="100000">
                <a:srgbClr val="96AFFE"/>
              </a:gs>
            </a:gsLst>
          </a:gradFill>
          <a:ln>
            <a:solidFill>
              <a:srgbClr val="0000FF"/>
            </a:solidFill>
            <a:headEnd/>
            <a:tailEnd/>
          </a:ln>
          <a:effectLst>
            <a:outerShdw blurRad="50800" dist="50800" dir="5400000" rotWithShape="0">
              <a:srgbClr val="000000">
                <a:alpha val="37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>
            <a:defPPr>
              <a:defRPr lang="it-IT"/>
            </a:defPPr>
            <a:lvl1pPr algn="ctr">
              <a:lnSpc>
                <a:spcPct val="110000"/>
              </a:lnSpc>
              <a:defRPr sz="1000" b="1"/>
            </a:lvl1pPr>
          </a:lstStyle>
          <a:p>
            <a:r>
              <a:rPr lang="en-GB" sz="1200" dirty="0" smtClean="0"/>
              <a:t>Response of Ta10W </a:t>
            </a:r>
            <a:r>
              <a:rPr lang="en-GB" sz="1200" dirty="0"/>
              <a:t>(1b 1.49e11)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523871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5526"/>
            <a:ext cx="7920000" cy="540000"/>
          </a:xfrm>
        </p:spPr>
        <p:txBody>
          <a:bodyPr/>
          <a:lstStyle/>
          <a:p>
            <a:r>
              <a:rPr lang="en-GB" dirty="0" smtClean="0"/>
              <a:t>Results – Centred impacts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3891136" cy="270000"/>
          </a:xfrm>
        </p:spPr>
        <p:txBody>
          <a:bodyPr/>
          <a:lstStyle/>
          <a:p>
            <a:r>
              <a:rPr lang="fr-FR" noProof="0" smtClean="0"/>
              <a:t>F. Carra - CERN    15 November 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9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12" b="9745"/>
          <a:stretch/>
        </p:blipFill>
        <p:spPr>
          <a:xfrm>
            <a:off x="972440" y="592952"/>
            <a:ext cx="7560000" cy="1330726"/>
          </a:xfrm>
        </p:spPr>
      </p:pic>
      <p:pic>
        <p:nvPicPr>
          <p:cNvPr id="10" name="Picture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2672" y="1995686"/>
            <a:ext cx="7560000" cy="1391192"/>
          </a:xfrm>
          <a:prstGeom prst="rect">
            <a:avLst/>
          </a:prstGeom>
        </p:spPr>
      </p:pic>
      <p:pic>
        <p:nvPicPr>
          <p:cNvPr id="11" name="Picture 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8522" y="3438142"/>
            <a:ext cx="7560000" cy="1303776"/>
          </a:xfrm>
          <a:prstGeom prst="rect">
            <a:avLst/>
          </a:prstGeom>
        </p:spPr>
      </p:pic>
      <p:sp>
        <p:nvSpPr>
          <p:cNvPr id="12" name="TextBox 19"/>
          <p:cNvSpPr txBox="1"/>
          <p:nvPr/>
        </p:nvSpPr>
        <p:spPr bwMode="auto">
          <a:xfrm>
            <a:off x="972441" y="592952"/>
            <a:ext cx="2015383" cy="296108"/>
          </a:xfrm>
          <a:prstGeom prst="rect">
            <a:avLst/>
          </a:prstGeom>
          <a:gradFill>
            <a:gsLst>
              <a:gs pos="0">
                <a:srgbClr val="0000FF"/>
              </a:gs>
              <a:gs pos="71000">
                <a:srgbClr val="7A90FE"/>
              </a:gs>
              <a:gs pos="100000">
                <a:srgbClr val="96AFFE"/>
              </a:gs>
            </a:gsLst>
          </a:gradFill>
          <a:ln>
            <a:solidFill>
              <a:srgbClr val="0000FF"/>
            </a:solidFill>
            <a:headEnd/>
            <a:tailEnd/>
          </a:ln>
          <a:effectLst>
            <a:outerShdw blurRad="50800" dist="50800" dir="5400000" rotWithShape="0">
              <a:srgbClr val="000000">
                <a:alpha val="37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>
            <a:defPPr>
              <a:defRPr lang="it-IT"/>
            </a:defPPr>
            <a:lvl1pPr algn="ctr">
              <a:lnSpc>
                <a:spcPct val="110000"/>
              </a:lnSpc>
              <a:defRPr sz="1000" b="1"/>
            </a:lvl1pPr>
          </a:lstStyle>
          <a:p>
            <a:r>
              <a:rPr lang="en-GB" sz="1200" dirty="0" smtClean="0"/>
              <a:t>TZM sample n. 2 – 12 b</a:t>
            </a:r>
            <a:endParaRPr lang="en-GB" sz="1200" dirty="0"/>
          </a:p>
        </p:txBody>
      </p:sp>
      <p:sp>
        <p:nvSpPr>
          <p:cNvPr id="13" name="TextBox 19"/>
          <p:cNvSpPr txBox="1"/>
          <p:nvPr/>
        </p:nvSpPr>
        <p:spPr bwMode="auto">
          <a:xfrm>
            <a:off x="968522" y="1996825"/>
            <a:ext cx="1803278" cy="296108"/>
          </a:xfrm>
          <a:prstGeom prst="rect">
            <a:avLst/>
          </a:prstGeom>
          <a:gradFill>
            <a:gsLst>
              <a:gs pos="0">
                <a:srgbClr val="0000FF"/>
              </a:gs>
              <a:gs pos="71000">
                <a:srgbClr val="7A90FE"/>
              </a:gs>
              <a:gs pos="100000">
                <a:srgbClr val="96AFFE"/>
              </a:gs>
            </a:gsLst>
          </a:gradFill>
          <a:ln>
            <a:solidFill>
              <a:srgbClr val="0000FF"/>
            </a:solidFill>
            <a:headEnd/>
            <a:tailEnd/>
          </a:ln>
          <a:effectLst>
            <a:outerShdw blurRad="50800" dist="50800" dir="5400000" rotWithShape="0">
              <a:srgbClr val="000000">
                <a:alpha val="37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>
            <a:defPPr>
              <a:defRPr lang="it-IT"/>
            </a:defPPr>
            <a:lvl1pPr algn="ctr">
              <a:lnSpc>
                <a:spcPct val="110000"/>
              </a:lnSpc>
              <a:defRPr sz="1000" b="1"/>
            </a:lvl1pPr>
          </a:lstStyle>
          <a:p>
            <a:r>
              <a:rPr lang="en-GB" sz="1200" dirty="0" err="1" smtClean="0"/>
              <a:t>SiC</a:t>
            </a:r>
            <a:r>
              <a:rPr lang="en-GB" sz="1200" dirty="0" smtClean="0"/>
              <a:t> sample n. 2 </a:t>
            </a:r>
            <a:r>
              <a:rPr lang="en-GB" sz="1200" dirty="0"/>
              <a:t>– </a:t>
            </a:r>
            <a:r>
              <a:rPr lang="en-GB" sz="1200" dirty="0" smtClean="0"/>
              <a:t>36 b</a:t>
            </a:r>
            <a:endParaRPr lang="en-GB" sz="1200" dirty="0"/>
          </a:p>
        </p:txBody>
      </p:sp>
      <p:sp>
        <p:nvSpPr>
          <p:cNvPr id="14" name="TextBox 19"/>
          <p:cNvSpPr txBox="1"/>
          <p:nvPr/>
        </p:nvSpPr>
        <p:spPr bwMode="auto">
          <a:xfrm>
            <a:off x="972441" y="3438142"/>
            <a:ext cx="1799359" cy="296108"/>
          </a:xfrm>
          <a:prstGeom prst="rect">
            <a:avLst/>
          </a:prstGeom>
          <a:gradFill>
            <a:gsLst>
              <a:gs pos="0">
                <a:srgbClr val="0000FF"/>
              </a:gs>
              <a:gs pos="71000">
                <a:srgbClr val="7A90FE"/>
              </a:gs>
              <a:gs pos="100000">
                <a:srgbClr val="96AFFE"/>
              </a:gs>
            </a:gsLst>
          </a:gradFill>
          <a:ln>
            <a:solidFill>
              <a:srgbClr val="0000FF"/>
            </a:solidFill>
            <a:headEnd/>
            <a:tailEnd/>
          </a:ln>
          <a:effectLst>
            <a:outerShdw blurRad="50800" dist="50800" dir="5400000" rotWithShape="0">
              <a:srgbClr val="000000">
                <a:alpha val="37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>
            <a:defPPr>
              <a:defRPr lang="it-IT"/>
            </a:defPPr>
            <a:lvl1pPr algn="ctr">
              <a:lnSpc>
                <a:spcPct val="110000"/>
              </a:lnSpc>
              <a:defRPr sz="1000" b="1"/>
            </a:lvl1pPr>
          </a:lstStyle>
          <a:p>
            <a:r>
              <a:rPr lang="en-GB" sz="1200" dirty="0" err="1" smtClean="0"/>
              <a:t>SiC</a:t>
            </a:r>
            <a:r>
              <a:rPr lang="en-GB" sz="1200" dirty="0" smtClean="0"/>
              <a:t> sample n. 3 – 36 b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835891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5526"/>
            <a:ext cx="7920000" cy="540000"/>
          </a:xfrm>
        </p:spPr>
        <p:txBody>
          <a:bodyPr/>
          <a:lstStyle/>
          <a:p>
            <a:r>
              <a:rPr lang="en-GB" dirty="0" smtClean="0"/>
              <a:t>Results – Offset impacts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3891136" cy="270000"/>
          </a:xfrm>
        </p:spPr>
        <p:txBody>
          <a:bodyPr/>
          <a:lstStyle/>
          <a:p>
            <a:r>
              <a:rPr lang="fr-FR" noProof="0" smtClean="0"/>
              <a:t>F. Carra - CERN    15 November 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9712" y="1247848"/>
            <a:ext cx="4876904" cy="3654415"/>
          </a:xfrm>
          <a:prstGeom prst="rect">
            <a:avLst/>
          </a:prstGeom>
        </p:spPr>
      </p:pic>
      <p:grpSp>
        <p:nvGrpSpPr>
          <p:cNvPr id="21" name="Group 19"/>
          <p:cNvGrpSpPr/>
          <p:nvPr/>
        </p:nvGrpSpPr>
        <p:grpSpPr>
          <a:xfrm>
            <a:off x="4211960" y="813536"/>
            <a:ext cx="4233008" cy="1224000"/>
            <a:chOff x="791560" y="1988840"/>
            <a:chExt cx="4233008" cy="1224000"/>
          </a:xfrm>
        </p:grpSpPr>
        <p:pic>
          <p:nvPicPr>
            <p:cNvPr id="22" name="Picture 22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6576" y="1988840"/>
              <a:ext cx="3726991" cy="1224000"/>
            </a:xfrm>
            <a:prstGeom prst="rect">
              <a:avLst/>
            </a:prstGeom>
          </p:spPr>
        </p:pic>
        <p:sp>
          <p:nvSpPr>
            <p:cNvPr id="23" name="Right Arrow 23"/>
            <p:cNvSpPr/>
            <p:nvPr/>
          </p:nvSpPr>
          <p:spPr>
            <a:xfrm>
              <a:off x="791560" y="2522918"/>
              <a:ext cx="288000" cy="108000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4" name="Straight Connector 24"/>
            <p:cNvCxnSpPr/>
            <p:nvPr/>
          </p:nvCxnSpPr>
          <p:spPr>
            <a:xfrm>
              <a:off x="1064568" y="2502000"/>
              <a:ext cx="3960000" cy="0"/>
            </a:xfrm>
            <a:prstGeom prst="line">
              <a:avLst/>
            </a:prstGeom>
            <a:ln>
              <a:solidFill>
                <a:srgbClr val="002060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Arco 5"/>
          <p:cNvSpPr/>
          <p:nvPr/>
        </p:nvSpPr>
        <p:spPr>
          <a:xfrm rot="10800000">
            <a:off x="4139952" y="195487"/>
            <a:ext cx="4608512" cy="1296144"/>
          </a:xfrm>
          <a:prstGeom prst="arc">
            <a:avLst>
              <a:gd name="adj1" fmla="val 11358496"/>
              <a:gd name="adj2" fmla="val 21054135"/>
            </a:avLst>
          </a:prstGeom>
          <a:ln>
            <a:solidFill>
              <a:schemeClr val="tx1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32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5526"/>
            <a:ext cx="7920000" cy="540000"/>
          </a:xfrm>
        </p:spPr>
        <p:txBody>
          <a:bodyPr/>
          <a:lstStyle/>
          <a:p>
            <a:r>
              <a:rPr lang="en-GB" dirty="0" smtClean="0"/>
              <a:t>Results – Offset impacts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3891136" cy="270000"/>
          </a:xfrm>
        </p:spPr>
        <p:txBody>
          <a:bodyPr/>
          <a:lstStyle/>
          <a:p>
            <a:r>
              <a:rPr lang="fr-FR" noProof="0" smtClean="0"/>
              <a:t>F. Carra - CERN    15 November 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25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5616" y="579485"/>
            <a:ext cx="7200000" cy="1417722"/>
          </a:xfrm>
          <a:prstGeom prst="rect">
            <a:avLst/>
          </a:prstGeom>
        </p:spPr>
      </p:pic>
      <p:pic>
        <p:nvPicPr>
          <p:cNvPr id="26" name="Picture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5616" y="2045114"/>
            <a:ext cx="7200000" cy="1293898"/>
          </a:xfrm>
          <a:prstGeom prst="rect">
            <a:avLst/>
          </a:prstGeom>
        </p:spPr>
      </p:pic>
      <p:pic>
        <p:nvPicPr>
          <p:cNvPr id="27" name="Picture 1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29" b="3021"/>
          <a:stretch/>
        </p:blipFill>
        <p:spPr>
          <a:xfrm>
            <a:off x="1115616" y="3396932"/>
            <a:ext cx="7200000" cy="1406407"/>
          </a:xfrm>
          <a:prstGeom prst="rect">
            <a:avLst/>
          </a:prstGeom>
        </p:spPr>
      </p:pic>
      <p:sp>
        <p:nvSpPr>
          <p:cNvPr id="28" name="TextBox 12"/>
          <p:cNvSpPr txBox="1"/>
          <p:nvPr/>
        </p:nvSpPr>
        <p:spPr>
          <a:xfrm>
            <a:off x="1131281" y="589297"/>
            <a:ext cx="2000559" cy="270716"/>
          </a:xfrm>
          <a:prstGeom prst="rect">
            <a:avLst/>
          </a:prstGeom>
          <a:gradFill>
            <a:gsLst>
              <a:gs pos="0">
                <a:srgbClr val="0000FF"/>
              </a:gs>
              <a:gs pos="71000">
                <a:srgbClr val="7A90FE"/>
              </a:gs>
              <a:gs pos="100000">
                <a:srgbClr val="96AFFE"/>
              </a:gs>
            </a:gsLst>
          </a:gradFill>
          <a:ln>
            <a:solidFill>
              <a:srgbClr val="0000FF"/>
            </a:solidFill>
            <a:headEnd/>
            <a:tailEnd/>
          </a:ln>
          <a:effectLst>
            <a:outerShdw blurRad="50800" dist="50800" dir="5400000" rotWithShape="0">
              <a:srgbClr val="000000">
                <a:alpha val="37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>
            <a:defPPr>
              <a:defRPr lang="fr-FR"/>
            </a:defPPr>
            <a:lvl1pPr algn="ctr">
              <a:lnSpc>
                <a:spcPct val="110000"/>
              </a:lnSpc>
              <a:defRPr sz="1200" b="1"/>
            </a:lvl1pPr>
          </a:lstStyle>
          <a:p>
            <a:r>
              <a:rPr lang="en-GB" sz="1050" dirty="0"/>
              <a:t>IT180 after 24 </a:t>
            </a:r>
            <a:r>
              <a:rPr lang="en-GB" sz="1050" dirty="0" smtClean="0"/>
              <a:t>b, </a:t>
            </a:r>
            <a:r>
              <a:rPr lang="en-GB" sz="1050" dirty="0"/>
              <a:t>2 mm offset</a:t>
            </a:r>
            <a:endParaRPr lang="en-GB" sz="1050" dirty="0"/>
          </a:p>
        </p:txBody>
      </p:sp>
      <p:sp>
        <p:nvSpPr>
          <p:cNvPr id="29" name="TextBox 14"/>
          <p:cNvSpPr txBox="1"/>
          <p:nvPr/>
        </p:nvSpPr>
        <p:spPr>
          <a:xfrm>
            <a:off x="1109350" y="2015850"/>
            <a:ext cx="1950482" cy="270716"/>
          </a:xfrm>
          <a:prstGeom prst="rect">
            <a:avLst/>
          </a:prstGeom>
          <a:gradFill>
            <a:gsLst>
              <a:gs pos="0">
                <a:srgbClr val="0000FF"/>
              </a:gs>
              <a:gs pos="71000">
                <a:srgbClr val="7A90FE"/>
              </a:gs>
              <a:gs pos="100000">
                <a:srgbClr val="96AFFE"/>
              </a:gs>
            </a:gsLst>
          </a:gradFill>
          <a:ln>
            <a:solidFill>
              <a:srgbClr val="0000FF"/>
            </a:solidFill>
            <a:headEnd/>
            <a:tailEnd/>
          </a:ln>
          <a:effectLst>
            <a:outerShdw blurRad="50800" dist="50800" dir="5400000" rotWithShape="0">
              <a:srgbClr val="000000">
                <a:alpha val="37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>
            <a:defPPr>
              <a:defRPr lang="fr-FR"/>
            </a:defPPr>
            <a:lvl1pPr algn="ctr">
              <a:lnSpc>
                <a:spcPct val="110000"/>
              </a:lnSpc>
              <a:defRPr sz="1200" b="1"/>
            </a:lvl1pPr>
          </a:lstStyle>
          <a:p>
            <a:r>
              <a:rPr lang="en-GB" sz="1050" dirty="0"/>
              <a:t>TZM after 36 </a:t>
            </a:r>
            <a:r>
              <a:rPr lang="en-GB" sz="1050" dirty="0" smtClean="0"/>
              <a:t>b, 2 </a:t>
            </a:r>
            <a:r>
              <a:rPr lang="en-GB" sz="1050" dirty="0"/>
              <a:t>mm offset</a:t>
            </a:r>
            <a:endParaRPr lang="en-GB" sz="1050" dirty="0"/>
          </a:p>
        </p:txBody>
      </p:sp>
      <p:sp>
        <p:nvSpPr>
          <p:cNvPr id="30" name="TextBox 16"/>
          <p:cNvSpPr txBox="1"/>
          <p:nvPr/>
        </p:nvSpPr>
        <p:spPr>
          <a:xfrm>
            <a:off x="1109350" y="3386919"/>
            <a:ext cx="2088232" cy="270716"/>
          </a:xfrm>
          <a:prstGeom prst="rect">
            <a:avLst/>
          </a:prstGeom>
          <a:gradFill>
            <a:gsLst>
              <a:gs pos="0">
                <a:srgbClr val="0000FF"/>
              </a:gs>
              <a:gs pos="71000">
                <a:srgbClr val="7A90FE"/>
              </a:gs>
              <a:gs pos="100000">
                <a:srgbClr val="96AFFE"/>
              </a:gs>
            </a:gsLst>
          </a:gradFill>
          <a:ln>
            <a:solidFill>
              <a:srgbClr val="0000FF"/>
            </a:solidFill>
            <a:headEnd/>
            <a:tailEnd/>
          </a:ln>
          <a:effectLst>
            <a:outerShdw blurRad="50800" dist="50800" dir="5400000" rotWithShape="0">
              <a:srgbClr val="000000">
                <a:alpha val="37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>
            <a:defPPr>
              <a:defRPr lang="fr-FR"/>
            </a:defPPr>
            <a:lvl1pPr algn="ctr">
              <a:lnSpc>
                <a:spcPct val="110000"/>
              </a:lnSpc>
              <a:defRPr sz="1200" b="1"/>
            </a:lvl1pPr>
          </a:lstStyle>
          <a:p>
            <a:r>
              <a:rPr lang="en-GB" sz="1050" dirty="0"/>
              <a:t>Ta10W after 24 </a:t>
            </a:r>
            <a:r>
              <a:rPr lang="en-GB" sz="1050" dirty="0" smtClean="0"/>
              <a:t>b, 2 </a:t>
            </a:r>
            <a:r>
              <a:rPr lang="en-GB" sz="1050" dirty="0"/>
              <a:t>mm offset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1615766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1CD65B3-E8D1-4001-8E0C-4AF8A697297C}">
  <ds:schemaRefs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http://www.w3.org/XML/1998/namespace"/>
    <ds:schemaRef ds:uri="http://schemas.microsoft.com/office/2006/metadata/properties"/>
    <ds:schemaRef ds:uri="http://purl.org/dc/elements/1.1/"/>
    <ds:schemaRef ds:uri="8946e33d-fd2f-4ae4-8ee9-d90c129cdf9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4230</TotalTime>
  <Words>1159</Words>
  <Application>Microsoft Office PowerPoint</Application>
  <PresentationFormat>Presentazione su schermo (16:9)</PresentationFormat>
  <Paragraphs>132</Paragraphs>
  <Slides>16</Slides>
  <Notes>14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16</vt:i4>
      </vt:variant>
    </vt:vector>
  </HeadingPairs>
  <TitlesOfParts>
    <vt:vector size="21" baseType="lpstr">
      <vt:lpstr>Arial</vt:lpstr>
      <vt:lpstr>Calibri</vt:lpstr>
      <vt:lpstr>Helvetica</vt:lpstr>
      <vt:lpstr>Wingdings</vt:lpstr>
      <vt:lpstr>Thème Office</vt:lpstr>
      <vt:lpstr>Preliminary results from HiRadMat “Multimat” experiment</vt:lpstr>
      <vt:lpstr>Objectives</vt:lpstr>
      <vt:lpstr>Configuration</vt:lpstr>
      <vt:lpstr>Specimens</vt:lpstr>
      <vt:lpstr>Experimental run</vt:lpstr>
      <vt:lpstr>Results – Centred impacts</vt:lpstr>
      <vt:lpstr>Results – Centred impacts</vt:lpstr>
      <vt:lpstr>Results – Offset impacts</vt:lpstr>
      <vt:lpstr>Results – Offset impacts</vt:lpstr>
      <vt:lpstr>Results – Grazing impacts</vt:lpstr>
      <vt:lpstr>Results – Grazing impacts, Mo coatings</vt:lpstr>
      <vt:lpstr>Results – Grazing impacts, Cu coatings</vt:lpstr>
      <vt:lpstr>Results – Grazing impacts, TiN coatings</vt:lpstr>
      <vt:lpstr>Results – MACS (UoH)</vt:lpstr>
      <vt:lpstr>Summary</vt:lpstr>
      <vt:lpstr>Thanks for the attention!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Federico Carra</cp:lastModifiedBy>
  <cp:revision>69</cp:revision>
  <dcterms:created xsi:type="dcterms:W3CDTF">2016-02-12T09:02:01Z</dcterms:created>
  <dcterms:modified xsi:type="dcterms:W3CDTF">2017-11-14T23:35:13Z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