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75" r:id="rId3"/>
    <p:sldId id="273" r:id="rId4"/>
    <p:sldId id="274" r:id="rId5"/>
    <p:sldId id="276" r:id="rId6"/>
    <p:sldId id="277" r:id="rId7"/>
    <p:sldId id="278" r:id="rId8"/>
    <p:sldId id="279" r:id="rId9"/>
    <p:sldId id="257" r:id="rId10"/>
    <p:sldId id="258" r:id="rId11"/>
    <p:sldId id="280" r:id="rId12"/>
    <p:sldId id="260" r:id="rId13"/>
    <p:sldId id="259" r:id="rId14"/>
    <p:sldId id="261" r:id="rId15"/>
    <p:sldId id="281" r:id="rId16"/>
    <p:sldId id="262" r:id="rId17"/>
    <p:sldId id="263" r:id="rId18"/>
    <p:sldId id="264" r:id="rId19"/>
    <p:sldId id="265" r:id="rId20"/>
    <p:sldId id="266" r:id="rId21"/>
    <p:sldId id="267" r:id="rId22"/>
    <p:sldId id="270" r:id="rId23"/>
    <p:sldId id="271" r:id="rId24"/>
    <p:sldId id="272" r:id="rId25"/>
    <p:sldId id="286" r:id="rId26"/>
    <p:sldId id="287" r:id="rId27"/>
    <p:sldId id="288" r:id="rId28"/>
    <p:sldId id="289" r:id="rId29"/>
    <p:sldId id="290" r:id="rId30"/>
    <p:sldId id="291" r:id="rId31"/>
    <p:sldId id="285" r:id="rId32"/>
    <p:sldId id="284" r:id="rId33"/>
    <p:sldId id="282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8.wmf"/><Relationship Id="rId1" Type="http://schemas.openxmlformats.org/officeDocument/2006/relationships/image" Target="../media/image21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6A675-E1A0-4B24-9462-BE705F4EE59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1A68A-B314-457B-A665-F443611927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78BF-E369-1B4D-B38D-CD4424B25207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44211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78BF-E369-1B4D-B38D-CD4424B25207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2511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1FFF-2282-4E15-8385-301907F9F78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677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78BF-E369-1B4D-B38D-CD4424B25207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96407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78BF-E369-1B4D-B38D-CD4424B25207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11708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278BF-E369-1B4D-B38D-CD4424B25207}" type="slidenum">
              <a:rPr kumimoji="1" lang="zh-CN" altLang="en-US" smtClean="0"/>
              <a:t>34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18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56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0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86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68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6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67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12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12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2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67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4DE87-595E-40AC-91E8-5E88926D07BD}" type="datetimeFigureOut">
              <a:rPr lang="en-GB" smtClean="0"/>
              <a:t>26/06/2017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00412-B83A-4D22-9135-56D26734D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56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3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Recommendation from impedance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B. Salvant</a:t>
            </a:r>
          </a:p>
          <a:p>
            <a:r>
              <a:rPr lang="en-GB" dirty="0" smtClean="0"/>
              <a:t>on behalf of BE-ABP/HSC section and impedance WG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75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26894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Impedance cost of bellows (formula of K. Ng)</a:t>
            </a:r>
            <a:endParaRPr lang="en-GB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392978"/>
              </p:ext>
            </p:extLst>
          </p:nvPr>
        </p:nvGraphicFramePr>
        <p:xfrm>
          <a:off x="1828800" y="1281642"/>
          <a:ext cx="5334000" cy="475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Worksheet" r:id="rId3" imgW="4924523" imgH="4391010" progId="Excel.Sheet.12">
                  <p:embed/>
                </p:oleObj>
              </mc:Choice>
              <mc:Fallback>
                <p:oleObj name="Worksheet" r:id="rId3" imgW="4924523" imgH="4391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8800" y="1281642"/>
                        <a:ext cx="5334000" cy="4757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8650" y="6143936"/>
            <a:ext cx="3568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Expensive in terms of impedance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Management should decide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9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2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7469"/>
            <a:ext cx="7886700" cy="4351338"/>
          </a:xfrm>
        </p:spPr>
        <p:txBody>
          <a:bodyPr>
            <a:noAutofit/>
          </a:bodyPr>
          <a:lstStyle/>
          <a:p>
            <a:r>
              <a:rPr lang="en-GB" sz="1800" dirty="0" smtClean="0"/>
              <a:t>Triplet bellows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already agreed at WP2 and TCC for deformable bellow</a:t>
            </a:r>
          </a:p>
          <a:p>
            <a:endParaRPr lang="en-GB" sz="1800" dirty="0" smtClean="0">
              <a:solidFill>
                <a:srgbClr val="00B050"/>
              </a:solidFill>
            </a:endParaRPr>
          </a:p>
          <a:p>
            <a:r>
              <a:rPr lang="en-GB" sz="1800" dirty="0" smtClean="0"/>
              <a:t>VAX area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more unshielded bellows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Specification for 2.5 mm transverse displacement in the LSS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for deformable RF bridge?</a:t>
            </a:r>
          </a:p>
          <a:p>
            <a:endParaRPr lang="en-GB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5</a:t>
            </a:r>
            <a:r>
              <a:rPr lang="en-GB" sz="1800" baseline="30000" dirty="0" smtClean="0">
                <a:sym typeface="Wingdings" panose="05000000000000000000" pitchFamily="2" charset="2"/>
              </a:rPr>
              <a:t>th</a:t>
            </a:r>
            <a:r>
              <a:rPr lang="en-GB" sz="1800" dirty="0" smtClean="0">
                <a:sym typeface="Wingdings" panose="05000000000000000000" pitchFamily="2" charset="2"/>
              </a:rPr>
              <a:t> axis abandoned?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good news for some bellows!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Baseline: amorphous carbon coating on triplets,</a:t>
            </a:r>
            <a:r>
              <a:rPr lang="fr-CH" sz="1800" dirty="0" smtClean="0"/>
              <a:t> corrector package, </a:t>
            </a:r>
            <a:r>
              <a:rPr lang="fr-CH" sz="1800" dirty="0"/>
              <a:t>D1, D2 and </a:t>
            </a:r>
            <a:r>
              <a:rPr lang="fr-CH" sz="1800" dirty="0" smtClean="0"/>
              <a:t>Q4 (and </a:t>
            </a:r>
            <a:r>
              <a:rPr lang="fr-CH" sz="1800" dirty="0" err="1" smtClean="0"/>
              <a:t>maybe</a:t>
            </a:r>
            <a:r>
              <a:rPr lang="fr-CH" sz="1800" dirty="0" smtClean="0"/>
              <a:t> TAXS?) 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already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dealt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with</a:t>
            </a:r>
            <a:endParaRPr lang="en-GB" sz="18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en-GB" sz="1800" dirty="0" smtClean="0"/>
          </a:p>
          <a:p>
            <a:r>
              <a:rPr lang="en-GB" sz="1800" dirty="0" smtClean="0"/>
              <a:t>Is LESS an option? The impact there could be large due to the low conductivity (up to  a factor 16 less compared to cold copper) and the large thickness (1 micron)</a:t>
            </a:r>
            <a:endParaRPr lang="en-GB" sz="1800" dirty="0"/>
          </a:p>
          <a:p>
            <a:r>
              <a:rPr lang="en-GB" sz="1800" dirty="0" smtClean="0"/>
              <a:t>More iterations needed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84845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564" y="138884"/>
            <a:ext cx="7886700" cy="795052"/>
          </a:xfrm>
        </p:spPr>
        <p:txBody>
          <a:bodyPr/>
          <a:lstStyle/>
          <a:p>
            <a:r>
              <a:rPr lang="en-US" dirty="0" smtClean="0"/>
              <a:t>Different transitions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5564" y="6400800"/>
            <a:ext cx="476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11 additional bellows with deformable fingers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509" y="933936"/>
            <a:ext cx="8850025" cy="49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87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613" y="258978"/>
            <a:ext cx="8302914" cy="82636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Deformable fingers everywhere???</a:t>
            </a:r>
            <a:endParaRPr lang="en-GB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783159"/>
            <a:ext cx="6229669" cy="35041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97891" y="5985164"/>
            <a:ext cx="138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Avoid cavity!</a:t>
            </a:r>
            <a:endParaRPr lang="en-GB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2288465" y="4202545"/>
            <a:ext cx="76044" cy="1782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995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27027"/>
          </a:xfrm>
        </p:spPr>
        <p:txBody>
          <a:bodyPr/>
          <a:lstStyle/>
          <a:p>
            <a:r>
              <a:rPr lang="en-US" dirty="0" smtClean="0"/>
              <a:t>Different transitions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781" y="1172081"/>
            <a:ext cx="8663709" cy="4873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564" y="6206041"/>
            <a:ext cx="8575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11 additional bellows with deformable fingers per IP per side?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Is expected to be very expensive in terms of impedance if the angle can not be kept flat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51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2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7469"/>
            <a:ext cx="7886700" cy="4351338"/>
          </a:xfrm>
        </p:spPr>
        <p:txBody>
          <a:bodyPr>
            <a:noAutofit/>
          </a:bodyPr>
          <a:lstStyle/>
          <a:p>
            <a:r>
              <a:rPr lang="en-GB" sz="1800" dirty="0" smtClean="0"/>
              <a:t>Triplet bellows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already agreed at WP2 and TCC for deformable bellow</a:t>
            </a:r>
          </a:p>
          <a:p>
            <a:endParaRPr lang="en-GB" sz="1800" dirty="0" smtClean="0">
              <a:solidFill>
                <a:srgbClr val="00B050"/>
              </a:solidFill>
            </a:endParaRPr>
          </a:p>
          <a:p>
            <a:r>
              <a:rPr lang="en-GB" sz="1800" dirty="0" smtClean="0"/>
              <a:t>VAX area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more unshielded bellows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Specification for 2.5 mm transverse displacement in the LSS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for deformable RF bridge?</a:t>
            </a:r>
          </a:p>
          <a:p>
            <a:endParaRPr lang="en-GB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5</a:t>
            </a:r>
            <a:r>
              <a:rPr lang="en-GB" sz="1800" baseline="30000" dirty="0" smtClean="0">
                <a:sym typeface="Wingdings" panose="05000000000000000000" pitchFamily="2" charset="2"/>
              </a:rPr>
              <a:t>th</a:t>
            </a:r>
            <a:r>
              <a:rPr lang="en-GB" sz="1800" dirty="0" smtClean="0">
                <a:sym typeface="Wingdings" panose="05000000000000000000" pitchFamily="2" charset="2"/>
              </a:rPr>
              <a:t> axis abandoned?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good news for some bellows!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Baseline: amorphous carbon coating on triplets,</a:t>
            </a:r>
            <a:r>
              <a:rPr lang="fr-CH" sz="1800" dirty="0" smtClean="0"/>
              <a:t> corrector package, </a:t>
            </a:r>
            <a:r>
              <a:rPr lang="fr-CH" sz="1800" dirty="0"/>
              <a:t>D1, D2 and </a:t>
            </a:r>
            <a:r>
              <a:rPr lang="fr-CH" sz="1800" dirty="0" smtClean="0"/>
              <a:t>Q4 (and </a:t>
            </a:r>
            <a:r>
              <a:rPr lang="fr-CH" sz="1800" dirty="0" err="1" smtClean="0"/>
              <a:t>maybe</a:t>
            </a:r>
            <a:r>
              <a:rPr lang="fr-CH" sz="1800" dirty="0" smtClean="0"/>
              <a:t> TAXS?) 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already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dealt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with</a:t>
            </a:r>
            <a:endParaRPr lang="en-GB" sz="18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en-GB" sz="1800" dirty="0" smtClean="0"/>
          </a:p>
          <a:p>
            <a:r>
              <a:rPr lang="en-GB" sz="1800" dirty="0" smtClean="0"/>
              <a:t>Is LESS an option? The impact there could be large due to the low conductivity (up to  a factor 16 less compared to cold copper) and the large thickness (1 micron)</a:t>
            </a:r>
            <a:endParaRPr lang="en-GB" sz="1800" dirty="0"/>
          </a:p>
          <a:p>
            <a:r>
              <a:rPr lang="en-GB" sz="1800" dirty="0" smtClean="0"/>
              <a:t>More iterations needed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21296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coating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Carbon coating: 500 </a:t>
            </a:r>
            <a:r>
              <a:rPr lang="en-US" dirty="0" smtClean="0"/>
              <a:t>nm</a:t>
            </a:r>
            <a:endParaRPr lang="en-GB" dirty="0"/>
          </a:p>
          <a:p>
            <a:r>
              <a:rPr lang="fr-CH" dirty="0"/>
              <a:t>IT, CP, D1, D2 </a:t>
            </a:r>
            <a:r>
              <a:rPr lang="fr-CH" dirty="0" smtClean="0"/>
              <a:t>and Q4</a:t>
            </a:r>
            <a:r>
              <a:rPr lang="fr-CH" dirty="0"/>
              <a:t>.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maybe</a:t>
            </a:r>
            <a:r>
              <a:rPr lang="fr-CH" dirty="0" smtClean="0"/>
              <a:t> on TAXS</a:t>
            </a:r>
            <a:endParaRPr lang="en-GB" dirty="0"/>
          </a:p>
          <a:p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err="1" smtClean="0"/>
              <a:t>copper</a:t>
            </a:r>
            <a:r>
              <a:rPr lang="fr-CH" dirty="0" smtClean="0"/>
              <a:t> </a:t>
            </a:r>
            <a:r>
              <a:rPr lang="fr-CH" dirty="0" err="1" smtClean="0"/>
              <a:t>thickness</a:t>
            </a:r>
            <a:r>
              <a:rPr lang="fr-CH" dirty="0" smtClean="0"/>
              <a:t> as LHC.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410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1984"/>
            <a:ext cx="7772400" cy="1360349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Update on new triplet beam screen impedance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7425" y="1802715"/>
            <a:ext cx="6858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B. Salvant, N. Wang, C. </a:t>
            </a:r>
            <a:r>
              <a:rPr lang="en-US" dirty="0" err="1" smtClean="0"/>
              <a:t>Zannini</a:t>
            </a:r>
            <a:endParaRPr lang="en-US" dirty="0" smtClean="0"/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December 2015</a:t>
            </a:r>
          </a:p>
          <a:p>
            <a:endParaRPr lang="en-US" dirty="0"/>
          </a:p>
          <a:p>
            <a:r>
              <a:rPr lang="en-US" dirty="0" smtClean="0"/>
              <a:t>Acknowledgments: </a:t>
            </a:r>
            <a:br>
              <a:rPr lang="en-US" dirty="0" smtClean="0"/>
            </a:br>
            <a:r>
              <a:rPr lang="en-US" dirty="0" smtClean="0"/>
              <a:t>N. Biancacci, R. de Maria, E. Métral, N. </a:t>
            </a:r>
            <a:r>
              <a:rPr lang="en-US" dirty="0" err="1" smtClean="0"/>
              <a:t>Mounet</a:t>
            </a:r>
            <a:r>
              <a:rPr lang="en-US" dirty="0" smtClean="0"/>
              <a:t>, N. Kos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4226" y="3736632"/>
            <a:ext cx="7886700" cy="7868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3366FF"/>
                </a:solidFill>
              </a:rPr>
              <a:t>Agenda: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4696947"/>
            <a:ext cx="7886700" cy="1480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rgbClr val="3366FF"/>
                </a:solidFill>
              </a:rPr>
              <a:t>Impact of coating on the new triplet beam screen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rgbClr val="3366FF"/>
                </a:solidFill>
              </a:rPr>
              <a:t>Impact of coating on the current beam screen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rgbClr val="3366FF"/>
                </a:solidFill>
              </a:rPr>
              <a:t>Impact of various weld scenarios of weld of new triplets</a:t>
            </a:r>
          </a:p>
        </p:txBody>
      </p:sp>
    </p:spTree>
    <p:extLst>
      <p:ext uri="{BB962C8B-B14F-4D97-AF65-F5344CB8AC3E}">
        <p14:creationId xmlns:p14="http://schemas.microsoft.com/office/powerpoint/2010/main" val="134822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22" y="676773"/>
            <a:ext cx="7087533" cy="505657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/>
              <a:t>Resistive wall impedance of the new beam screens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147124" y="3716949"/>
          <a:ext cx="5842676" cy="2122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6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06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606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06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717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Material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σ</a:t>
                      </a:r>
                      <a:r>
                        <a:rPr lang="en-GB" sz="1400" baseline="-25000" dirty="0" smtClean="0"/>
                        <a:t>el </a:t>
                      </a:r>
                      <a:r>
                        <a:rPr lang="en-GB" sz="1400" baseline="0" dirty="0" smtClean="0"/>
                        <a:t>[S/m]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ε</a:t>
                      </a:r>
                      <a:r>
                        <a:rPr lang="en-GB" sz="1400" baseline="-25000" dirty="0" smtClean="0"/>
                        <a:t>r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Thickness [µm]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3011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aC</a:t>
                      </a:r>
                      <a:r>
                        <a:rPr lang="en-GB" sz="1400" baseline="0" dirty="0" smtClean="0"/>
                        <a:t> coating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5.4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301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Titanium coating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4*10</a:t>
                      </a:r>
                      <a:r>
                        <a:rPr lang="en-GB" sz="1400" baseline="30000" dirty="0" smtClean="0"/>
                        <a:t>5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301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Copper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9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301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Stainless</a:t>
                      </a:r>
                      <a:r>
                        <a:rPr lang="en-GB" sz="1400" baseline="0" dirty="0" smtClean="0"/>
                        <a:t> steel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1.35 10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301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Vacuum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Infinity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1011186" y="1685981"/>
            <a:ext cx="2226192" cy="1732830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With Coating</a:t>
            </a:r>
          </a:p>
          <a:p>
            <a:pPr lvl="1"/>
            <a:r>
              <a:rPr lang="en-GB" sz="1500" dirty="0"/>
              <a:t>5 layers structure</a:t>
            </a:r>
          </a:p>
          <a:p>
            <a:pPr lvl="2"/>
            <a:r>
              <a:rPr lang="en-GB" sz="1200" dirty="0"/>
              <a:t>1</a:t>
            </a:r>
            <a:r>
              <a:rPr lang="en-GB" sz="1200" baseline="30000" dirty="0"/>
              <a:t>st</a:t>
            </a:r>
            <a:r>
              <a:rPr lang="en-GB" sz="1200" dirty="0"/>
              <a:t> layer (</a:t>
            </a:r>
            <a:r>
              <a:rPr lang="en-GB" sz="1200" dirty="0" err="1"/>
              <a:t>aC</a:t>
            </a:r>
            <a:r>
              <a:rPr lang="en-GB" sz="1200" dirty="0"/>
              <a:t>)</a:t>
            </a:r>
          </a:p>
          <a:p>
            <a:pPr lvl="2"/>
            <a:r>
              <a:rPr lang="en-GB" sz="1200" dirty="0"/>
              <a:t>2</a:t>
            </a:r>
            <a:r>
              <a:rPr lang="en-GB" sz="1200" baseline="30000" dirty="0"/>
              <a:t>nd</a:t>
            </a:r>
            <a:r>
              <a:rPr lang="en-GB" sz="1200" dirty="0"/>
              <a:t> layer (</a:t>
            </a:r>
            <a:r>
              <a:rPr lang="en-GB" sz="1200" dirty="0" err="1"/>
              <a:t>Ti</a:t>
            </a:r>
            <a:r>
              <a:rPr lang="en-GB" sz="1200" dirty="0"/>
              <a:t>)</a:t>
            </a:r>
          </a:p>
          <a:p>
            <a:pPr lvl="2"/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layer (Cu)</a:t>
            </a:r>
          </a:p>
          <a:p>
            <a:pPr lvl="2"/>
            <a:r>
              <a:rPr lang="en-GB" sz="1200" dirty="0"/>
              <a:t>4</a:t>
            </a:r>
            <a:r>
              <a:rPr lang="en-GB" sz="1200" baseline="30000" dirty="0"/>
              <a:t>th</a:t>
            </a:r>
            <a:r>
              <a:rPr lang="en-GB" sz="1200" dirty="0"/>
              <a:t> layer (</a:t>
            </a:r>
            <a:r>
              <a:rPr lang="en-GB" sz="1200" dirty="0" err="1"/>
              <a:t>StSt</a:t>
            </a:r>
            <a:r>
              <a:rPr lang="en-GB" sz="1200" dirty="0"/>
              <a:t>)</a:t>
            </a:r>
          </a:p>
          <a:p>
            <a:pPr lvl="2"/>
            <a:r>
              <a:rPr lang="en-GB" sz="1200" dirty="0"/>
              <a:t>5</a:t>
            </a:r>
            <a:r>
              <a:rPr lang="en-GB" sz="1200" baseline="30000" dirty="0"/>
              <a:t>th</a:t>
            </a:r>
            <a:r>
              <a:rPr lang="en-GB" sz="1200" dirty="0"/>
              <a:t> layer (Vacuum)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778620" y="1661153"/>
            <a:ext cx="2226192" cy="173283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Without Coating</a:t>
            </a:r>
          </a:p>
          <a:p>
            <a:pPr lvl="1"/>
            <a:r>
              <a:rPr lang="en-GB" sz="1500" dirty="0"/>
              <a:t>3 layers structure</a:t>
            </a:r>
          </a:p>
          <a:p>
            <a:pPr lvl="2"/>
            <a:r>
              <a:rPr lang="en-GB" sz="1200" dirty="0"/>
              <a:t>1</a:t>
            </a:r>
            <a:r>
              <a:rPr lang="en-GB" sz="1200" baseline="30000" dirty="0"/>
              <a:t>st</a:t>
            </a:r>
            <a:r>
              <a:rPr lang="en-GB" sz="1200" dirty="0"/>
              <a:t> layer (Cu)</a:t>
            </a:r>
          </a:p>
          <a:p>
            <a:pPr lvl="2"/>
            <a:r>
              <a:rPr lang="en-GB" sz="1200" dirty="0"/>
              <a:t>2</a:t>
            </a:r>
            <a:r>
              <a:rPr lang="en-GB" sz="1200" baseline="30000" dirty="0"/>
              <a:t>nd</a:t>
            </a:r>
            <a:r>
              <a:rPr lang="en-GB" sz="1200" dirty="0"/>
              <a:t> layer (</a:t>
            </a:r>
            <a:r>
              <a:rPr lang="en-GB" sz="1200" dirty="0" err="1"/>
              <a:t>StSt</a:t>
            </a:r>
            <a:r>
              <a:rPr lang="en-GB" sz="1200" dirty="0"/>
              <a:t>)</a:t>
            </a:r>
          </a:p>
          <a:p>
            <a:pPr lvl="2"/>
            <a:r>
              <a:rPr lang="en-GB" sz="1200" dirty="0"/>
              <a:t>3</a:t>
            </a:r>
            <a:r>
              <a:rPr lang="en-GB" sz="1200" baseline="30000" dirty="0"/>
              <a:t>rd</a:t>
            </a:r>
            <a:r>
              <a:rPr lang="en-GB" sz="1200" dirty="0"/>
              <a:t> layer (Vacuum)</a:t>
            </a:r>
          </a:p>
        </p:txBody>
      </p:sp>
      <p:sp>
        <p:nvSpPr>
          <p:cNvPr id="3" name="Oval 2"/>
          <p:cNvSpPr/>
          <p:nvPr/>
        </p:nvSpPr>
        <p:spPr>
          <a:xfrm>
            <a:off x="3026536" y="4314423"/>
            <a:ext cx="2562896" cy="4893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0957" y="4404575"/>
            <a:ext cx="19389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Updated </a:t>
            </a:r>
          </a:p>
          <a:p>
            <a:r>
              <a:rPr lang="en-US" dirty="0" smtClean="0"/>
              <a:t>Thanks to </a:t>
            </a:r>
          </a:p>
          <a:p>
            <a:r>
              <a:rPr lang="en-US" dirty="0" smtClean="0"/>
              <a:t>Nicolo  </a:t>
            </a:r>
            <a:r>
              <a:rPr lang="en-US" dirty="0" err="1" smtClean="0"/>
              <a:t>Biancacci’s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measurements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2179886" y="4597758"/>
            <a:ext cx="846650" cy="40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132" y="1477493"/>
            <a:ext cx="1839041" cy="160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365126"/>
            <a:ext cx="8274050" cy="1325563"/>
          </a:xfrm>
        </p:spPr>
        <p:txBody>
          <a:bodyPr>
            <a:normAutofit/>
          </a:bodyPr>
          <a:lstStyle/>
          <a:p>
            <a:r>
              <a:rPr lang="en-GB" sz="2400" b="1" dirty="0"/>
              <a:t>Geometries of the Hi-</a:t>
            </a:r>
            <a:r>
              <a:rPr lang="en-GB" sz="2400" b="1" dirty="0" err="1"/>
              <a:t>Lumi</a:t>
            </a:r>
            <a:r>
              <a:rPr lang="en-GB" sz="2400" b="1" dirty="0"/>
              <a:t> IR1 and IR5 beam </a:t>
            </a:r>
            <a:r>
              <a:rPr lang="en-GB" sz="2400" b="1" dirty="0" smtClean="0"/>
              <a:t>screens (triplet)</a:t>
            </a:r>
            <a:endParaRPr lang="en-GB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716197" y="1690689"/>
          <a:ext cx="7411805" cy="4138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0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1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79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22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9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Magnet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Cold bore ID (mm)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Beam screen ID between flats (mm)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 screen length (m)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99.7/99.7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Q2a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119.7/111.7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10.2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Q2b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119.7/111.7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10.2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Q3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119.7/111.7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CP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139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119.7/111.7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119.7/111.7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8.3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DFXJ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139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119.7/111.7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95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87/78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13.5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Q4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80.8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73.8/63.8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9.5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13120" y="6035039"/>
            <a:ext cx="2497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Info from N. Kos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45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With the help of Vincent </a:t>
            </a:r>
            <a:r>
              <a:rPr lang="en-GB" sz="3600" dirty="0" smtClean="0"/>
              <a:t>Baglin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559" y="1690689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272784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82" y="187391"/>
            <a:ext cx="8451884" cy="1299839"/>
          </a:xfrm>
        </p:spPr>
        <p:txBody>
          <a:bodyPr>
            <a:noAutofit/>
          </a:bodyPr>
          <a:lstStyle/>
          <a:p>
            <a:pPr algn="ctr"/>
            <a:r>
              <a:rPr lang="en-GB" sz="2200" b="1" dirty="0" smtClean="0">
                <a:solidFill>
                  <a:srgbClr val="000000"/>
                </a:solidFill>
              </a:rPr>
              <a:t>Longitudinal impedance of beam screen in triplets (IR1&amp;IR5)</a:t>
            </a:r>
            <a:br>
              <a:rPr lang="en-GB" sz="2200" b="1" dirty="0" smtClean="0">
                <a:solidFill>
                  <a:srgbClr val="000000"/>
                </a:solidFill>
              </a:rPr>
            </a:br>
            <a:r>
              <a:rPr lang="en-GB" sz="2200" b="1" dirty="0" smtClean="0">
                <a:solidFill>
                  <a:srgbClr val="000000"/>
                </a:solidFill>
              </a:rPr>
              <a:t>(2D calculation with </a:t>
            </a:r>
            <a:r>
              <a:rPr lang="en-GB" sz="2200" b="1" dirty="0" err="1" smtClean="0">
                <a:solidFill>
                  <a:srgbClr val="000000"/>
                </a:solidFill>
              </a:rPr>
              <a:t>ImpedanceWake</a:t>
            </a:r>
            <a:r>
              <a:rPr lang="en-GB" sz="2200" b="1" dirty="0" smtClean="0">
                <a:solidFill>
                  <a:srgbClr val="000000"/>
                </a:solidFill>
              </a:rPr>
              <a:t> 2D – N. </a:t>
            </a:r>
            <a:r>
              <a:rPr lang="en-GB" sz="2200" b="1" dirty="0" err="1" smtClean="0">
                <a:solidFill>
                  <a:srgbClr val="000000"/>
                </a:solidFill>
              </a:rPr>
              <a:t>Mounet</a:t>
            </a:r>
            <a:r>
              <a:rPr lang="en-GB" sz="2200" b="1" dirty="0" smtClean="0">
                <a:solidFill>
                  <a:srgbClr val="000000"/>
                </a:solidFill>
              </a:rPr>
              <a:t>)</a:t>
            </a:r>
            <a:endParaRPr lang="en-GB" sz="22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07" y="1611715"/>
            <a:ext cx="4311065" cy="3234196"/>
          </a:xfrm>
          <a:prstGeom prst="rect">
            <a:avLst/>
          </a:prstGeom>
        </p:spPr>
      </p:pic>
      <p:graphicFrame>
        <p:nvGraphicFramePr>
          <p:cNvPr id="10" name="Object 4"/>
          <p:cNvGraphicFramePr>
            <a:graphicFrameLocks noChangeAspect="1"/>
          </p:cNvGraphicFramePr>
          <p:nvPr>
            <p:extLst/>
          </p:nvPr>
        </p:nvGraphicFramePr>
        <p:xfrm>
          <a:off x="5053021" y="2521192"/>
          <a:ext cx="30861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4" imgW="2743200" imgH="495000" progId="Equation.3">
                  <p:embed/>
                </p:oleObj>
              </mc:Choice>
              <mc:Fallback>
                <p:oleObj name="Equation" r:id="rId4" imgW="2743200" imgH="495000" progId="Equation.3">
                  <p:embed/>
                  <p:pic>
                    <p:nvPicPr>
                      <p:cNvPr id="10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53021" y="2521192"/>
                        <a:ext cx="3086100" cy="557213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2"/>
          <p:cNvSpPr txBox="1"/>
          <p:nvPr/>
        </p:nvSpPr>
        <p:spPr>
          <a:xfrm>
            <a:off x="416509" y="5061309"/>
            <a:ext cx="816120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sz="1600" dirty="0" smtClean="0">
                <a:sym typeface="Wingdings" panose="05000000000000000000" pitchFamily="2" charset="2"/>
              </a:rPr>
              <a:t> </a:t>
            </a:r>
            <a:r>
              <a:rPr lang="en-US" altLang="zh-CN" sz="1600" dirty="0"/>
              <a:t>Significant impact of coating on imaginary </a:t>
            </a:r>
            <a:r>
              <a:rPr lang="en-US" altLang="zh-CN" sz="1600" dirty="0" smtClean="0"/>
              <a:t>part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Longitudinal effective impedance of the beam screen multiplied by 3 because of the coating.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Still expected to be in the background of the total LHC impedance (~90 </a:t>
            </a:r>
            <a:r>
              <a:rPr lang="en-US" sz="1600" dirty="0" err="1" smtClean="0">
                <a:sym typeface="Wingdings" panose="05000000000000000000" pitchFamily="2" charset="2"/>
              </a:rPr>
              <a:t>mOhm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5804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82" y="187391"/>
            <a:ext cx="8451884" cy="1299839"/>
          </a:xfrm>
        </p:spPr>
        <p:txBody>
          <a:bodyPr>
            <a:noAutofit/>
          </a:bodyPr>
          <a:lstStyle/>
          <a:p>
            <a:pPr algn="ctr"/>
            <a:r>
              <a:rPr lang="en-GB" sz="2200" b="1" dirty="0" smtClean="0">
                <a:solidFill>
                  <a:srgbClr val="000000"/>
                </a:solidFill>
              </a:rPr>
              <a:t>Transverse impedance of beam screen in triplets (IR1&amp;IR5)</a:t>
            </a:r>
            <a:br>
              <a:rPr lang="en-GB" sz="2200" b="1" dirty="0" smtClean="0">
                <a:solidFill>
                  <a:srgbClr val="000000"/>
                </a:solidFill>
              </a:rPr>
            </a:br>
            <a:r>
              <a:rPr lang="en-GB" sz="2200" b="1" dirty="0" smtClean="0">
                <a:solidFill>
                  <a:srgbClr val="000000"/>
                </a:solidFill>
              </a:rPr>
              <a:t>(2D calculation with </a:t>
            </a:r>
            <a:r>
              <a:rPr lang="en-GB" sz="2200" b="1" dirty="0" err="1" smtClean="0">
                <a:solidFill>
                  <a:srgbClr val="000000"/>
                </a:solidFill>
              </a:rPr>
              <a:t>ImpedanceWake</a:t>
            </a:r>
            <a:r>
              <a:rPr lang="en-GB" sz="2200" b="1" dirty="0" smtClean="0">
                <a:solidFill>
                  <a:srgbClr val="000000"/>
                </a:solidFill>
              </a:rPr>
              <a:t> 2D – N. </a:t>
            </a:r>
            <a:r>
              <a:rPr lang="en-GB" sz="2200" b="1" dirty="0" err="1" smtClean="0">
                <a:solidFill>
                  <a:srgbClr val="000000"/>
                </a:solidFill>
              </a:rPr>
              <a:t>Mounet</a:t>
            </a:r>
            <a:r>
              <a:rPr lang="en-GB" sz="2200" b="1" dirty="0" smtClean="0">
                <a:solidFill>
                  <a:srgbClr val="000000"/>
                </a:solidFill>
              </a:rPr>
              <a:t>)</a:t>
            </a:r>
            <a:endParaRPr lang="en-GB" sz="2200" b="1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2" y="1653357"/>
            <a:ext cx="4311065" cy="3234196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5450826" y="2398873"/>
          <a:ext cx="26574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Equation" r:id="rId4" imgW="2361960" imgH="609480" progId="Equation.3">
                  <p:embed/>
                </p:oleObj>
              </mc:Choice>
              <mc:Fallback>
                <p:oleObj name="Equation" r:id="rId4" imgW="2361960" imgH="60948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50826" y="2398873"/>
                        <a:ext cx="2657475" cy="682625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4"/>
          <p:cNvSpPr txBox="1"/>
          <p:nvPr/>
        </p:nvSpPr>
        <p:spPr>
          <a:xfrm>
            <a:off x="577019" y="5162985"/>
            <a:ext cx="7968848" cy="86177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sz="1600" dirty="0">
                <a:sym typeface="Wingdings" panose="05000000000000000000" pitchFamily="2" charset="2"/>
              </a:rPr>
              <a:t> </a:t>
            </a:r>
            <a:r>
              <a:rPr lang="en-US" altLang="zh-CN" sz="1600" dirty="0"/>
              <a:t>Significant impact of coating on imaginary part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Vertical effective impedance of the beam screen increased by 70% because of the coating.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Still expected to be in the background of the total LHC impedance (~20 </a:t>
            </a:r>
            <a:r>
              <a:rPr lang="en-US" sz="1600" dirty="0" err="1" smtClean="0">
                <a:sym typeface="Wingdings" panose="05000000000000000000" pitchFamily="2" charset="2"/>
              </a:rPr>
              <a:t>MOhm</a:t>
            </a:r>
            <a:r>
              <a:rPr lang="en-US" sz="1600" dirty="0" smtClean="0">
                <a:sym typeface="Wingdings" panose="05000000000000000000" pitchFamily="2" charset="2"/>
              </a:rPr>
              <a:t>/m)</a:t>
            </a:r>
            <a:endParaRPr lang="en-US" sz="1600" dirty="0"/>
          </a:p>
        </p:txBody>
      </p:sp>
      <p:sp>
        <p:nvSpPr>
          <p:cNvPr id="11" name="Rectangle 6"/>
          <p:cNvSpPr/>
          <p:nvPr/>
        </p:nvSpPr>
        <p:spPr>
          <a:xfrm>
            <a:off x="4721632" y="3512568"/>
            <a:ext cx="4155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 lattice version V1.2 beta*=15cm/15cm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29" y="217910"/>
            <a:ext cx="8312668" cy="1325563"/>
          </a:xfrm>
        </p:spPr>
        <p:txBody>
          <a:bodyPr>
            <a:normAutofit/>
          </a:bodyPr>
          <a:lstStyle/>
          <a:p>
            <a:r>
              <a:rPr lang="en-GB" altLang="zh-CN" sz="3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Impact of coating on the current beam screen (</a:t>
            </a:r>
            <a:r>
              <a:rPr lang="en-GB" altLang="zh-CN" sz="3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IR2 </a:t>
            </a:r>
            <a:r>
              <a:rPr lang="en-GB" altLang="zh-CN" sz="3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and </a:t>
            </a:r>
            <a:r>
              <a:rPr lang="en-GB" altLang="zh-CN" sz="3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IR8</a:t>
            </a:r>
            <a:r>
              <a:rPr lang="en-GB" altLang="zh-CN" sz="3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)</a:t>
            </a:r>
            <a:endParaRPr lang="en-GB" sz="3000" dirty="0">
              <a:solidFill>
                <a:srgbClr val="0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716197" y="1554209"/>
          <a:ext cx="6879421" cy="1724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18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02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147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562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62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89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Magnet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Beam screen ID </a:t>
                      </a:r>
                      <a:r>
                        <a:rPr lang="en-GB" sz="1800" dirty="0" smtClean="0">
                          <a:effectLst/>
                        </a:rPr>
                        <a:t>(mm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Beam screen length (m)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Average</a:t>
                      </a:r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etax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(m)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Average</a:t>
                      </a:r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etay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(m)</a:t>
                      </a: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Q1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40.4/50.0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7.9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181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132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Q2+Q3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50.4/60.0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23.9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340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4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CP+D1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61.0/70.6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2.7+10.9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328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309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Rectangle 6"/>
          <p:cNvSpPr/>
          <p:nvPr/>
        </p:nvSpPr>
        <p:spPr>
          <a:xfrm>
            <a:off x="4988247" y="1140343"/>
            <a:ext cx="4155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/>
              </a:rPr>
              <a:t>For lattice version V1.2 beta*=15cm/15cm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6157913" y="4675188"/>
          <a:ext cx="257175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Equation" r:id="rId4" imgW="2286000" imgH="393480" progId="Equation.3">
                  <p:embed/>
                </p:oleObj>
              </mc:Choice>
              <mc:Fallback>
                <p:oleObj name="Equation" r:id="rId4" imgW="2286000" imgH="39348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57913" y="4675188"/>
                        <a:ext cx="2571750" cy="441325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5853113" y="3813175"/>
          <a:ext cx="30861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Equation" r:id="rId6" imgW="2743200" imgH="495000" progId="Equation.3">
                  <p:embed/>
                </p:oleObj>
              </mc:Choice>
              <mc:Fallback>
                <p:oleObj name="Equation" r:id="rId6" imgW="2743200" imgH="4950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53113" y="3813175"/>
                        <a:ext cx="3086100" cy="557213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2"/>
          <p:cNvSpPr txBox="1"/>
          <p:nvPr/>
        </p:nvSpPr>
        <p:spPr>
          <a:xfrm>
            <a:off x="604598" y="5759317"/>
            <a:ext cx="8084521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sz="1600" dirty="0" smtClean="0"/>
              <a:t>Significant </a:t>
            </a:r>
            <a:r>
              <a:rPr lang="en-US" altLang="zh-CN" sz="1600" dirty="0"/>
              <a:t>impact of coating on imaginary </a:t>
            </a:r>
            <a:r>
              <a:rPr lang="en-US" altLang="zh-CN" sz="1600" dirty="0" smtClean="0"/>
              <a:t>part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Longitudinal effective impedance comparable with the impedance of the new beam screen.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Transverse effective impedance is about 1/8 of the new beam screen impedance.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8" y="3377154"/>
            <a:ext cx="2915216" cy="2187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314" y="3377154"/>
            <a:ext cx="2903082" cy="21779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926" y="1184877"/>
            <a:ext cx="171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Info from N. Kos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1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415666" y="1071905"/>
          <a:ext cx="8323303" cy="312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10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32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324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24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9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Magnet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 smtClean="0">
                          <a:effectLst/>
                        </a:rPr>
                        <a:t>Beamscreen</a:t>
                      </a:r>
                      <a:r>
                        <a:rPr lang="en-GB" sz="1800" dirty="0" smtClean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ID </a:t>
                      </a:r>
                      <a:r>
                        <a:rPr lang="en-GB" sz="1800" dirty="0" smtClean="0">
                          <a:effectLst/>
                        </a:rPr>
                        <a:t>(mm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Length </a:t>
                      </a:r>
                      <a:r>
                        <a:rPr lang="en-GB" sz="1800" dirty="0">
                          <a:effectLst/>
                        </a:rPr>
                        <a:t>(m)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aseline="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etax_ave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(m)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Betay_ave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(m)</a:t>
                      </a:r>
                    </a:p>
                  </a:txBody>
                  <a:tcPr marL="31053" marR="31053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ysClr val="windowText" lastClr="000000"/>
                          </a:solidFill>
                          <a:effectLst/>
                        </a:rPr>
                        <a:t>Q1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</a:rPr>
                        <a:t>40.4/50.0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7.9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181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132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Q2+Q3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</a:rPr>
                        <a:t>50.4/60.0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23.9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340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CP+D1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</a:rPr>
                        <a:t>61.0/70.6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2.7+10.9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328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309</a:t>
                      </a:r>
                      <a:endParaRPr lang="en-GB" sz="18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D2</a:t>
                      </a: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56.2/65.8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10.7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170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160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Q4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50.4/60.6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146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151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Q5 (2L &amp; 8R)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50.4/60.0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93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132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Q5 (2R &amp; 8L)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37.6/47.2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11.8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112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121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36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Q6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37.6/47.2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10.9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146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108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053" marR="31053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5666" y="10272"/>
            <a:ext cx="8312668" cy="832273"/>
          </a:xfrm>
        </p:spPr>
        <p:txBody>
          <a:bodyPr>
            <a:normAutofit/>
          </a:bodyPr>
          <a:lstStyle/>
          <a:p>
            <a:r>
              <a:rPr lang="en-GB" altLang="zh-CN" sz="2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Impact of coating on the current beam screen (</a:t>
            </a:r>
            <a:r>
              <a:rPr lang="en-GB" altLang="zh-CN" sz="2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IR2 </a:t>
            </a:r>
            <a:r>
              <a:rPr lang="en-GB" altLang="zh-CN" sz="2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and </a:t>
            </a:r>
            <a:r>
              <a:rPr lang="en-GB" altLang="zh-CN" sz="2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IR8</a:t>
            </a:r>
            <a:r>
              <a:rPr lang="en-GB" altLang="zh-CN" sz="2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)</a:t>
            </a:r>
            <a:endParaRPr lang="en-GB" sz="2600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4988247" y="632343"/>
            <a:ext cx="4155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/>
              </a:rPr>
              <a:t>For lattice version V1.2 beta*=15cm/15cm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70443"/>
            <a:ext cx="2497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Info from N. Kos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1290638" y="4887913"/>
          <a:ext cx="268605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0" name="Equation" r:id="rId3" imgW="2387520" imgH="393480" progId="Equation.3">
                  <p:embed/>
                </p:oleObj>
              </mc:Choice>
              <mc:Fallback>
                <p:oleObj name="Equation" r:id="rId3" imgW="2387520" imgH="39348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0638" y="4887913"/>
                        <a:ext cx="2686050" cy="441325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1116013" y="4260017"/>
          <a:ext cx="30861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1" name="Equation" r:id="rId5" imgW="2743200" imgH="495000" progId="Equation.3">
                  <p:embed/>
                </p:oleObj>
              </mc:Choice>
              <mc:Fallback>
                <p:oleObj name="Equation" r:id="rId5" imgW="2743200" imgH="4950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16013" y="4260017"/>
                        <a:ext cx="3086100" cy="557213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2"/>
          <p:cNvSpPr txBox="1"/>
          <p:nvPr/>
        </p:nvSpPr>
        <p:spPr>
          <a:xfrm>
            <a:off x="529739" y="5399015"/>
            <a:ext cx="808452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Longitudinal effective impedance comparable with the impedance of the new beam screen.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ym typeface="Wingdings" panose="05000000000000000000" pitchFamily="2" charset="2"/>
              </a:rPr>
              <a:t>Transverse effective impedance is about 1/10 of the new beam screen impedance.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391150" y="4887913"/>
          <a:ext cx="271462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2" name="Equation" r:id="rId7" imgW="2412720" imgH="393480" progId="Equation.3">
                  <p:embed/>
                </p:oleObj>
              </mc:Choice>
              <mc:Fallback>
                <p:oleObj name="Equation" r:id="rId7" imgW="2412720" imgH="39348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91150" y="4887913"/>
                        <a:ext cx="2714625" cy="441325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5251450" y="4259263"/>
          <a:ext cx="304323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3" name="Equation" r:id="rId9" imgW="2705040" imgH="495000" progId="Equation.3">
                  <p:embed/>
                </p:oleObj>
              </mc:Choice>
              <mc:Fallback>
                <p:oleObj name="Equation" r:id="rId9" imgW="2705040" imgH="4950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51450" y="4259263"/>
                        <a:ext cx="3043238" cy="557212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5396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for coating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Small impact expected on impedance of coating the new beam screens or the whole LLS for IR1 and IR5.</a:t>
            </a:r>
          </a:p>
          <a:p>
            <a:r>
              <a:rPr lang="en-US" sz="2600" dirty="0"/>
              <a:t>Same level of longitudinal impedance contribution </a:t>
            </a:r>
            <a:r>
              <a:rPr lang="en-US" sz="2600" dirty="0" smtClean="0"/>
              <a:t>by </a:t>
            </a:r>
            <a:r>
              <a:rPr lang="en-US" sz="2600" dirty="0"/>
              <a:t>coating the current beam screen in IR2 and </a:t>
            </a:r>
            <a:r>
              <a:rPr lang="en-US" sz="2600" dirty="0" smtClean="0"/>
              <a:t>IR8. The </a:t>
            </a:r>
            <a:r>
              <a:rPr lang="en-US" sz="2600" dirty="0"/>
              <a:t>transverse impedance </a:t>
            </a:r>
            <a:r>
              <a:rPr lang="en-US" sz="2600" dirty="0" smtClean="0"/>
              <a:t>contribution is much lower than </a:t>
            </a:r>
            <a:r>
              <a:rPr lang="en-US" sz="2600" dirty="0" smtClean="0">
                <a:sym typeface="Wingdings" panose="05000000000000000000" pitchFamily="2" charset="2"/>
              </a:rPr>
              <a:t>the </a:t>
            </a:r>
            <a:r>
              <a:rPr lang="en-US" sz="2600" dirty="0">
                <a:sym typeface="Wingdings" panose="05000000000000000000" pitchFamily="2" charset="2"/>
              </a:rPr>
              <a:t>new beam screen </a:t>
            </a:r>
            <a:r>
              <a:rPr lang="en-US" sz="2600" dirty="0" smtClean="0">
                <a:sym typeface="Wingdings" panose="05000000000000000000" pitchFamily="2" charset="2"/>
              </a:rPr>
              <a:t>impedance.</a:t>
            </a:r>
            <a:endParaRPr lang="en-US" sz="2600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/>
          </p:nvPr>
        </p:nvGraphicFramePr>
        <p:xfrm>
          <a:off x="958548" y="4292600"/>
          <a:ext cx="7226904" cy="153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6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04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843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822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822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61318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/>
                        <a:t>IP1/IP5</a:t>
                      </a:r>
                      <a:endParaRPr lang="zh-CN" altLang="en-US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6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/>
                        <a:t>IR2/IR8</a:t>
                      </a:r>
                      <a:endParaRPr lang="zh-CN" altLang="en-US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22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Element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 smtClean="0">
                          <a:sym typeface="Symbol" panose="05050102010706020507" pitchFamily="18" charset="2"/>
                        </a:rPr>
                        <a:t> </a:t>
                      </a:r>
                      <a:r>
                        <a:rPr lang="en-GB" altLang="zh-CN" sz="1600" dirty="0" smtClean="0">
                          <a:sym typeface="Symbol" panose="05050102010706020507" pitchFamily="18" charset="2"/>
                        </a:rPr>
                        <a:t>(ZL/n)</a:t>
                      </a:r>
                      <a:r>
                        <a:rPr lang="en-US" altLang="zh-CN" sz="1600" dirty="0" smtClean="0"/>
                        <a:t> [Ohm]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 smtClean="0">
                          <a:sym typeface="Symbol" panose="05050102010706020507" pitchFamily="18" charset="2"/>
                        </a:rPr>
                        <a:t> </a:t>
                      </a:r>
                      <a:r>
                        <a:rPr lang="en-GB" altLang="zh-CN" sz="1600" dirty="0" err="1" smtClean="0">
                          <a:sym typeface="Symbol" panose="05050102010706020507" pitchFamily="18" charset="2"/>
                        </a:rPr>
                        <a:t>Zy</a:t>
                      </a:r>
                      <a:r>
                        <a:rPr lang="en-GB" altLang="zh-CN" sz="1600" dirty="0" smtClean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altLang="zh-CN" sz="1600" dirty="0" smtClean="0"/>
                        <a:t>[</a:t>
                      </a:r>
                      <a:r>
                        <a:rPr lang="en-US" altLang="zh-CN" sz="1600" dirty="0" err="1" smtClean="0"/>
                        <a:t>kOhm</a:t>
                      </a:r>
                      <a:r>
                        <a:rPr lang="en-US" altLang="zh-CN" sz="1600" dirty="0" smtClean="0"/>
                        <a:t>/m]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 smtClean="0">
                          <a:sym typeface="Symbol" panose="05050102010706020507" pitchFamily="18" charset="2"/>
                        </a:rPr>
                        <a:t> </a:t>
                      </a:r>
                      <a:r>
                        <a:rPr lang="en-GB" altLang="zh-CN" sz="1600" dirty="0" smtClean="0">
                          <a:sym typeface="Symbol" panose="05050102010706020507" pitchFamily="18" charset="2"/>
                        </a:rPr>
                        <a:t>(ZL/n)</a:t>
                      </a:r>
                      <a:r>
                        <a:rPr lang="en-US" altLang="zh-CN" sz="1600" dirty="0" smtClean="0"/>
                        <a:t> [Ohm]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 smtClean="0">
                          <a:sym typeface="Symbol" panose="05050102010706020507" pitchFamily="18" charset="2"/>
                        </a:rPr>
                        <a:t> </a:t>
                      </a:r>
                      <a:r>
                        <a:rPr lang="en-GB" altLang="zh-CN" sz="1600" dirty="0" err="1" smtClean="0">
                          <a:sym typeface="Symbol" panose="05050102010706020507" pitchFamily="18" charset="2"/>
                        </a:rPr>
                        <a:t>Zy</a:t>
                      </a:r>
                      <a:r>
                        <a:rPr lang="en-GB" altLang="zh-CN" sz="1600" dirty="0" smtClean="0"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altLang="zh-CN" sz="1600" dirty="0" smtClean="0"/>
                        <a:t>[</a:t>
                      </a:r>
                      <a:r>
                        <a:rPr lang="en-US" altLang="zh-CN" sz="1600" dirty="0" err="1" smtClean="0"/>
                        <a:t>kOhm</a:t>
                      </a:r>
                      <a:r>
                        <a:rPr lang="en-US" altLang="zh-CN" sz="1600" dirty="0" smtClean="0"/>
                        <a:t>/m]</a:t>
                      </a:r>
                      <a:endParaRPr lang="zh-CN" alt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027"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Triplets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6.0E-5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24.3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6.0E-5</a:t>
                      </a:r>
                      <a:endParaRPr lang="zh-CN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3.1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02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LSS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8.4E-5</a:t>
                      </a:r>
                      <a:endParaRPr lang="zh-CN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1.3E-4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5.3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43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Y chamber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1162" y="2458244"/>
            <a:ext cx="5781675" cy="3086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89569" y="3681351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Old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6258296" y="3170712"/>
            <a:ext cx="831273" cy="695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7522" y="4050683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1420639" y="4144488"/>
            <a:ext cx="610042" cy="90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8650" y="6187044"/>
            <a:ext cx="722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Larger diameters  lower frequency for modes but also lower resistive wall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41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0024" y="1690689"/>
            <a:ext cx="6883952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9171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Lower frequencies and lower impact due to taper IN (and of course taper OUT – not shown).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No visible significant mode.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394" y="57742"/>
            <a:ext cx="3590330" cy="182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136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8834" y="1825625"/>
            <a:ext cx="6846332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268" y="6412675"/>
            <a:ext cx="7384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</a:t>
            </a:r>
            <a:r>
              <a:rPr lang="en-GB" dirty="0" smtClean="0"/>
              <a:t>(</a:t>
            </a:r>
            <a:r>
              <a:rPr lang="en-GB" dirty="0" err="1" smtClean="0"/>
              <a:t>Zeff_long</a:t>
            </a:r>
            <a:r>
              <a:rPr lang="en-GB" dirty="0" smtClean="0"/>
              <a:t>/n) slightly higher (0.03 instead of 0.02 </a:t>
            </a:r>
            <a:r>
              <a:rPr lang="en-GB" dirty="0" err="1" smtClean="0"/>
              <a:t>mOhm</a:t>
            </a:r>
            <a:r>
              <a:rPr lang="en-GB" dirty="0" smtClean="0"/>
              <a:t>) </a:t>
            </a:r>
            <a:r>
              <a:rPr lang="en-GB" dirty="0" smtClean="0">
                <a:sym typeface="Wingdings" panose="05000000000000000000" pitchFamily="2" charset="2"/>
              </a:rPr>
              <a:t> still negligible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0605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5792" y="1825625"/>
            <a:ext cx="70124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520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6115" y="1825625"/>
            <a:ext cx="683176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1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83" y="106521"/>
            <a:ext cx="7886700" cy="842603"/>
          </a:xfrm>
        </p:spPr>
        <p:txBody>
          <a:bodyPr>
            <a:noAutofit/>
          </a:bodyPr>
          <a:lstStyle/>
          <a:p>
            <a:r>
              <a:rPr lang="en-US" sz="3200" dirty="0" smtClean="0"/>
              <a:t>Summary of guidelines </a:t>
            </a:r>
            <a:br>
              <a:rPr lang="en-US" sz="3200" dirty="0" smtClean="0"/>
            </a:br>
            <a:r>
              <a:rPr lang="en-US" sz="2400" dirty="0" smtClean="0"/>
              <a:t>(extracted from vacuum CAS 2017)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9283" y="1043394"/>
                <a:ext cx="8422753" cy="557899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000" dirty="0" smtClean="0"/>
                  <a:t>The impact of the in-vacuum elements on the beam strongly depends on bunch length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r>
                  <a:rPr lang="en-US" sz="2000" dirty="0" smtClean="0"/>
                  <a:t>To reduce resistive wall impedance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/>
                  <a:t>higher conductivity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l-G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l-GR" sz="17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</m:rad>
                  </m:oMath>
                </a14:m>
                <a:r>
                  <a:rPr lang="en-US" sz="1700" dirty="0" smtClean="0"/>
                  <a:t>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higher </a:t>
                </a:r>
                <a:r>
                  <a:rPr lang="en-US" sz="1700" dirty="0" smtClean="0"/>
                  <a:t>radius (Z ~ 1/b or 1/b</a:t>
                </a:r>
                <a:r>
                  <a:rPr lang="en-US" sz="1700" baseline="30000" dirty="0" smtClean="0"/>
                  <a:t>3</a:t>
                </a:r>
                <a:r>
                  <a:rPr lang="en-US" sz="1700" dirty="0" smtClean="0"/>
                  <a:t>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lower length (Z~L)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use coating with good conductor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Thickness of bad conducting material on good conducting material has a much stronger impact on impedance than the conductivity of the coating </a:t>
                </a:r>
              </a:p>
              <a:p>
                <a:pPr marL="457200" lvl="1" indent="0">
                  <a:buNone/>
                </a:pPr>
                <a:endParaRPr lang="en-US" sz="1700" dirty="0" smtClean="0"/>
              </a:p>
              <a:p>
                <a:r>
                  <a:rPr lang="en-US" sz="2000" dirty="0" smtClean="0"/>
                  <a:t>Bellows:</a:t>
                </a:r>
                <a:endParaRPr lang="en-GB" sz="16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no power loss if perfect conducting and no resonance excited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Z linear with number of convolution and convolution depth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Z linear with 1/b or 1/b</a:t>
                </a:r>
                <a:r>
                  <a:rPr lang="en-US" sz="1700" baseline="30000" dirty="0" smtClean="0">
                    <a:sym typeface="Wingdings" panose="05000000000000000000" pitchFamily="2" charset="2"/>
                  </a:rPr>
                  <a:t>3</a:t>
                </a:r>
                <a:r>
                  <a:rPr lang="en-US" sz="1700" dirty="0" smtClean="0">
                    <a:sym typeface="Wingdings" panose="05000000000000000000" pitchFamily="2" charset="2"/>
                  </a:rPr>
                  <a:t> if convolution is much smaller than radius b</a:t>
                </a:r>
              </a:p>
              <a:p>
                <a:pPr marL="0" indent="0">
                  <a:buNone/>
                </a:pPr>
                <a:endParaRPr lang="en-US" sz="1600" dirty="0">
                  <a:sym typeface="Wingdings" panose="05000000000000000000" pitchFamily="2" charset="2"/>
                </a:endParaRPr>
              </a:p>
              <a:p>
                <a:r>
                  <a:rPr lang="en-US" sz="2000" dirty="0" smtClean="0">
                    <a:sym typeface="Wingdings" panose="05000000000000000000" pitchFamily="2" charset="2"/>
                  </a:rPr>
                  <a:t>Cavities: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higher cavity radius  lower frequency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Cavity length should avoid the order of magnitude of the radius if possible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Tapering helps reducing the impedance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Shielding with fingers or beam screen is very efficient,  but beware of non conformities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700" dirty="0" smtClean="0">
                    <a:sym typeface="Wingdings" panose="05000000000000000000" pitchFamily="2" charset="2"/>
                  </a:rPr>
                  <a:t>Use funneling for fingers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600" dirty="0" smtClean="0">
                  <a:sym typeface="Wingdings" panose="05000000000000000000" pitchFamily="2" charset="2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600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283" y="1043394"/>
                <a:ext cx="8422753" cy="5578997"/>
              </a:xfrm>
              <a:blipFill rotWithShape="0">
                <a:blip r:embed="rId2"/>
                <a:stretch>
                  <a:fillRect l="-579" t="-1858" b="-12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1025236" y="4315288"/>
            <a:ext cx="5938982" cy="4987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674254" y="2625033"/>
            <a:ext cx="5938982" cy="26785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74254" y="3133033"/>
            <a:ext cx="5938982" cy="46181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1025236" y="5407273"/>
            <a:ext cx="7601528" cy="121511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169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Geometry of the Y chamber already well optimized</a:t>
            </a:r>
          </a:p>
          <a:p>
            <a:r>
              <a:rPr lang="en-GB" dirty="0" smtClean="0"/>
              <a:t>No significant mode or </a:t>
            </a:r>
            <a:r>
              <a:rPr lang="en-GB" smtClean="0"/>
              <a:t>effective contribution</a:t>
            </a:r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506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Significant amount of additional bellows without shielding and with deformable fingers, in addition to what was already approved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large cost expected in terms of impedance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need to know what is the operational angle of these fingers if 	significant transverse offsets are needed.</a:t>
            </a: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GB" sz="2000" dirty="0" smtClean="0"/>
              <a:t>More iterations are needed with all the information provided by Vincent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322972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2253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1096210" y="1749388"/>
          <a:ext cx="7250844" cy="2266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77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72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72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97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088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61939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Element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Max </a:t>
                      </a:r>
                      <a:r>
                        <a:rPr lang="en-GB" altLang="zh-CN" sz="1600" dirty="0" err="1" smtClean="0"/>
                        <a:t>betax</a:t>
                      </a:r>
                      <a:r>
                        <a:rPr lang="en-GB" altLang="zh-CN" sz="1600" dirty="0" smtClean="0"/>
                        <a:t>/</a:t>
                      </a:r>
                      <a:r>
                        <a:rPr lang="en-GB" altLang="zh-CN" sz="1600" dirty="0" err="1" smtClean="0"/>
                        <a:t>betay</a:t>
                      </a:r>
                      <a:r>
                        <a:rPr lang="en-GB" altLang="zh-CN" sz="1600" dirty="0" smtClean="0"/>
                        <a:t> [m/m]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T,eff1</a:t>
                      </a:r>
                      <a:r>
                        <a:rPr lang="en-US" altLang="zh-CN" sz="1600" baseline="0" dirty="0" smtClean="0"/>
                        <a:t> without </a:t>
                      </a:r>
                      <a:r>
                        <a:rPr lang="en-US" altLang="zh-CN" sz="1600" baseline="0" dirty="0" err="1" smtClean="0"/>
                        <a:t>aC</a:t>
                      </a:r>
                      <a:r>
                        <a:rPr lang="en-US" altLang="zh-CN" sz="1600" baseline="0" dirty="0" smtClean="0"/>
                        <a:t> coating [</a:t>
                      </a:r>
                      <a:r>
                        <a:rPr lang="en-US" altLang="zh-CN" sz="1600" baseline="0" dirty="0" err="1" smtClean="0"/>
                        <a:t>kOhm</a:t>
                      </a:r>
                      <a:r>
                        <a:rPr lang="en-US" altLang="zh-CN" sz="1600" baseline="0" dirty="0" smtClean="0"/>
                        <a:t>/m]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T, eff2</a:t>
                      </a:r>
                      <a:r>
                        <a:rPr lang="en-US" altLang="zh-CN" sz="1600" dirty="0" smtClean="0"/>
                        <a:t> with </a:t>
                      </a:r>
                      <a:r>
                        <a:rPr lang="en-US" altLang="zh-CN" sz="1600" dirty="0" err="1" smtClean="0"/>
                        <a:t>aC</a:t>
                      </a:r>
                      <a:r>
                        <a:rPr lang="en-US" altLang="zh-CN" sz="1600" baseline="0" dirty="0" smtClean="0"/>
                        <a:t> coating [</a:t>
                      </a:r>
                      <a:r>
                        <a:rPr lang="en-US" altLang="zh-CN" sz="1600" baseline="0" dirty="0" err="1" smtClean="0"/>
                        <a:t>kOhm</a:t>
                      </a:r>
                      <a:r>
                        <a:rPr lang="en-US" altLang="zh-CN" sz="1600" baseline="0" dirty="0" smtClean="0"/>
                        <a:t>/m]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T,eff2</a:t>
                      </a:r>
                      <a:r>
                        <a:rPr lang="en-US" altLang="zh-CN" sz="1600" dirty="0" smtClean="0"/>
                        <a:t>-Z</a:t>
                      </a:r>
                      <a:r>
                        <a:rPr lang="en-US" altLang="zh-CN" sz="1600" baseline="-25000" dirty="0" smtClean="0"/>
                        <a:t>T,eff1 </a:t>
                      </a:r>
                      <a:r>
                        <a:rPr lang="en-US" altLang="zh-CN" sz="1600" dirty="0" smtClean="0"/>
                        <a:t>[</a:t>
                      </a:r>
                      <a:r>
                        <a:rPr lang="en-US" altLang="zh-CN" sz="1600" dirty="0" err="1" smtClean="0"/>
                        <a:t>kOhm</a:t>
                      </a:r>
                      <a:r>
                        <a:rPr lang="en-US" altLang="zh-CN" sz="1600" dirty="0" smtClean="0"/>
                        <a:t>/m]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Collision</a:t>
                      </a:r>
                      <a:r>
                        <a:rPr lang="en-US" altLang="zh-CN" sz="1600" baseline="0" dirty="0" smtClean="0">
                          <a:solidFill>
                            <a:srgbClr val="FF0000"/>
                          </a:solidFill>
                        </a:rPr>
                        <a:t> Round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21758/21721</a:t>
                      </a:r>
                      <a:endParaRPr lang="zh-CN" altLang="en-US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35.7</a:t>
                      </a:r>
                      <a:endParaRPr lang="zh-CN" altLang="en-US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60.0</a:t>
                      </a:r>
                      <a:endParaRPr lang="zh-CN" altLang="en-US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24.3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Collision Flat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43154/43281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45.5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76.4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30.9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err="1" smtClean="0">
                          <a:solidFill>
                            <a:schemeClr val="tx1"/>
                          </a:solidFill>
                        </a:rPr>
                        <a:t>Presqueeze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 optics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6776/6780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11.4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19.2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7.8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VDM optics 30m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618/599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0.4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标题 1"/>
          <p:cNvSpPr txBox="1">
            <a:spLocks/>
          </p:cNvSpPr>
          <p:nvPr/>
        </p:nvSpPr>
        <p:spPr>
          <a:xfrm>
            <a:off x="778282" y="289566"/>
            <a:ext cx="7886700" cy="1060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400" b="1" dirty="0" smtClean="0">
                <a:solidFill>
                  <a:srgbClr val="000000"/>
                </a:solidFill>
              </a:rPr>
              <a:t>Compare between different Optics (IR1, IR5 new beam screens)</a:t>
            </a:r>
            <a:endParaRPr kumimoji="1" lang="zh-CN" alt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992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222249" y="3133556"/>
          <a:ext cx="8851901" cy="2266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3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61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30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867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231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8265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474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861939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Element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Length [m]</a:t>
                      </a:r>
                      <a:endParaRPr lang="zh-CN" altLang="en-US" sz="1600" dirty="0" smtClean="0"/>
                    </a:p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Beam screen ID between flats (mm)</a:t>
                      </a:r>
                      <a:endParaRPr lang="en-GB" sz="1600" dirty="0" smtClean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err="1" smtClean="0"/>
                        <a:t>betay_ave</a:t>
                      </a:r>
                      <a:r>
                        <a:rPr lang="en-US" altLang="zh-CN" sz="1600" dirty="0" smtClean="0"/>
                        <a:t> [m]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T,eff1</a:t>
                      </a:r>
                      <a:r>
                        <a:rPr lang="en-US" altLang="zh-CN" sz="1600" baseline="0" dirty="0" smtClean="0"/>
                        <a:t> without </a:t>
                      </a:r>
                      <a:r>
                        <a:rPr lang="en-US" altLang="zh-CN" sz="1600" baseline="0" dirty="0" err="1" smtClean="0"/>
                        <a:t>aC</a:t>
                      </a:r>
                      <a:r>
                        <a:rPr lang="en-US" altLang="zh-CN" sz="1600" baseline="0" dirty="0" smtClean="0"/>
                        <a:t> coating [</a:t>
                      </a:r>
                      <a:r>
                        <a:rPr lang="en-US" altLang="zh-CN" sz="1600" baseline="0" dirty="0" err="1" smtClean="0"/>
                        <a:t>kOhm</a:t>
                      </a:r>
                      <a:r>
                        <a:rPr lang="en-US" altLang="zh-CN" sz="1600" baseline="0" dirty="0" smtClean="0"/>
                        <a:t>/m]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T, eff2</a:t>
                      </a:r>
                      <a:r>
                        <a:rPr lang="en-US" altLang="zh-CN" sz="1600" dirty="0" smtClean="0"/>
                        <a:t> with </a:t>
                      </a:r>
                      <a:r>
                        <a:rPr lang="en-US" altLang="zh-CN" sz="1600" dirty="0" err="1" smtClean="0"/>
                        <a:t>aC</a:t>
                      </a:r>
                      <a:r>
                        <a:rPr lang="en-US" altLang="zh-CN" sz="1600" baseline="0" dirty="0" smtClean="0"/>
                        <a:t> coating [</a:t>
                      </a:r>
                      <a:r>
                        <a:rPr lang="en-US" altLang="zh-CN" sz="1600" baseline="0" dirty="0" err="1" smtClean="0"/>
                        <a:t>kOhm</a:t>
                      </a:r>
                      <a:r>
                        <a:rPr lang="en-US" altLang="zh-CN" sz="1600" baseline="0" dirty="0" smtClean="0"/>
                        <a:t>/m]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T,eff2</a:t>
                      </a:r>
                      <a:r>
                        <a:rPr lang="en-US" altLang="zh-CN" sz="1600" dirty="0" smtClean="0"/>
                        <a:t>-Z</a:t>
                      </a:r>
                      <a:r>
                        <a:rPr lang="en-US" altLang="zh-CN" sz="1600" baseline="-25000" dirty="0" smtClean="0"/>
                        <a:t>T,eff1 </a:t>
                      </a:r>
                      <a:r>
                        <a:rPr lang="en-US" altLang="zh-CN" sz="1600" dirty="0" smtClean="0"/>
                        <a:t>[</a:t>
                      </a:r>
                      <a:r>
                        <a:rPr lang="en-US" altLang="zh-CN" sz="1600" dirty="0" err="1" smtClean="0"/>
                        <a:t>kOhm</a:t>
                      </a:r>
                      <a:r>
                        <a:rPr lang="en-US" altLang="zh-CN" sz="1600" dirty="0" smtClean="0"/>
                        <a:t>/m]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Triplets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35.7</a:t>
                      </a:r>
                      <a:endParaRPr lang="zh-CN" altLang="en-US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60.0</a:t>
                      </a:r>
                      <a:endParaRPr lang="zh-CN" altLang="en-US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24.3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Q5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8.5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50.4/60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900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2.8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4.7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Q6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7.1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37.6/47.2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345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1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LSS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40.7</a:t>
                      </a:r>
                      <a:endParaRPr lang="en-GB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68.4</a:t>
                      </a:r>
                      <a:endParaRPr lang="en-GB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27.7</a:t>
                      </a:r>
                      <a:endParaRPr lang="en-GB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98806" y="6224090"/>
            <a:ext cx="667201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Longitudinal/transverse impedance of beam screen increased by 40%/14%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Still expected to be in the background of the total LHC impedance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721632" y="680878"/>
            <a:ext cx="4155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/>
              </a:rPr>
              <a:t>For lattice version V1.2 beta*=15cm/15cm</a:t>
            </a:r>
            <a:endParaRPr lang="en-US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5213350" y="5600700"/>
          <a:ext cx="26574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4" imgW="2361960" imgH="393480" progId="Equation.3">
                  <p:embed/>
                </p:oleObj>
              </mc:Choice>
              <mc:Fallback>
                <p:oleObj name="Equation" r:id="rId4" imgW="23619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13350" y="5600700"/>
                        <a:ext cx="2657475" cy="441325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628650" y="155309"/>
            <a:ext cx="7886700" cy="681805"/>
          </a:xfrm>
        </p:spPr>
        <p:txBody>
          <a:bodyPr>
            <a:normAutofit/>
          </a:bodyPr>
          <a:lstStyle/>
          <a:p>
            <a:r>
              <a:rPr kumimoji="1" lang="en-US" altLang="zh-CN" sz="2600" b="1" dirty="0" smtClean="0">
                <a:solidFill>
                  <a:srgbClr val="000000"/>
                </a:solidFill>
              </a:rPr>
              <a:t>Effect from coating all LSS (IR1, IR5)</a:t>
            </a:r>
            <a:endParaRPr kumimoji="1" lang="zh-CN" altLang="en-US" sz="2600" b="1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1277938" y="5562600"/>
          <a:ext cx="3071812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公式" r:id="rId6" imgW="2730240" imgH="495000" progId="Equation.3">
                  <p:embed/>
                </p:oleObj>
              </mc:Choice>
              <mc:Fallback>
                <p:oleObj name="公式" r:id="rId6" imgW="273024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77938" y="5562600"/>
                        <a:ext cx="3071812" cy="557213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内容占位符 3"/>
          <p:cNvGraphicFramePr>
            <a:graphicFrameLocks/>
          </p:cNvGraphicFramePr>
          <p:nvPr>
            <p:extLst/>
          </p:nvPr>
        </p:nvGraphicFramePr>
        <p:xfrm>
          <a:off x="710597" y="1116211"/>
          <a:ext cx="7294179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0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86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90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91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63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22595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Element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Length [m]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l,eff1</a:t>
                      </a:r>
                      <a:r>
                        <a:rPr lang="en-US" altLang="zh-CN" sz="1600" baseline="0" dirty="0" smtClean="0"/>
                        <a:t> without </a:t>
                      </a:r>
                      <a:r>
                        <a:rPr lang="en-US" altLang="zh-CN" sz="1600" baseline="0" dirty="0" err="1" smtClean="0"/>
                        <a:t>aC</a:t>
                      </a:r>
                      <a:r>
                        <a:rPr lang="en-US" altLang="zh-CN" sz="1600" baseline="0" dirty="0" smtClean="0"/>
                        <a:t> coating [Ohm]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err="1" smtClean="0"/>
                        <a:t>Z</a:t>
                      </a:r>
                      <a:r>
                        <a:rPr lang="en-US" altLang="zh-CN" sz="1600" baseline="-25000" dirty="0" err="1" smtClean="0"/>
                        <a:t>l</a:t>
                      </a:r>
                      <a:r>
                        <a:rPr lang="en-US" altLang="zh-CN" sz="1600" baseline="-25000" dirty="0" smtClean="0"/>
                        <a:t>, eff2</a:t>
                      </a:r>
                      <a:r>
                        <a:rPr lang="en-US" altLang="zh-CN" sz="1600" dirty="0" smtClean="0"/>
                        <a:t> with </a:t>
                      </a:r>
                      <a:r>
                        <a:rPr lang="en-US" altLang="zh-CN" sz="1600" dirty="0" err="1" smtClean="0"/>
                        <a:t>aC</a:t>
                      </a:r>
                      <a:r>
                        <a:rPr lang="en-US" altLang="zh-CN" sz="1600" baseline="0" dirty="0" smtClean="0"/>
                        <a:t> coating [Ohm]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Z</a:t>
                      </a:r>
                      <a:r>
                        <a:rPr lang="en-US" altLang="zh-CN" sz="1600" baseline="-25000" dirty="0" smtClean="0"/>
                        <a:t>l,eff2</a:t>
                      </a:r>
                      <a:r>
                        <a:rPr lang="en-US" altLang="zh-CN" sz="1600" dirty="0" smtClean="0"/>
                        <a:t>-Z</a:t>
                      </a:r>
                      <a:r>
                        <a:rPr lang="en-US" altLang="zh-CN" sz="1600" baseline="-25000" dirty="0" smtClean="0"/>
                        <a:t>l,eff1 </a:t>
                      </a:r>
                      <a:r>
                        <a:rPr lang="en-US" altLang="zh-CN" sz="1600" dirty="0" smtClean="0"/>
                        <a:t>[Ohm]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027"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Triplets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3.6E-5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9.6E-5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6.0E-5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02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Q5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8.5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6.8E-6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1.8E-5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1.1E-5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02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Q6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7.1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7.6E-6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2.0E-5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1.3E-5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702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LSS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--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5.1E-5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13.5E-5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8.4E-5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2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7469"/>
            <a:ext cx="7886700" cy="4351338"/>
          </a:xfrm>
        </p:spPr>
        <p:txBody>
          <a:bodyPr>
            <a:noAutofit/>
          </a:bodyPr>
          <a:lstStyle/>
          <a:p>
            <a:r>
              <a:rPr lang="en-GB" sz="1800" dirty="0" smtClean="0"/>
              <a:t>Triplet bellows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already agreed at WP2 and TCC for deformable bellow</a:t>
            </a:r>
          </a:p>
          <a:p>
            <a:endParaRPr lang="en-GB" sz="1800" dirty="0" smtClean="0">
              <a:solidFill>
                <a:srgbClr val="00B050"/>
              </a:solidFill>
            </a:endParaRPr>
          </a:p>
          <a:p>
            <a:r>
              <a:rPr lang="en-GB" sz="1800" dirty="0" smtClean="0"/>
              <a:t>VAX area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more unshielded bellows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Specification for 2.5 mm transverse displacement in the LSS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for deformable RF bridge?</a:t>
            </a:r>
          </a:p>
          <a:p>
            <a:endParaRPr lang="en-GB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5</a:t>
            </a:r>
            <a:r>
              <a:rPr lang="en-GB" sz="1800" baseline="30000" dirty="0" smtClean="0">
                <a:sym typeface="Wingdings" panose="05000000000000000000" pitchFamily="2" charset="2"/>
              </a:rPr>
              <a:t>th</a:t>
            </a:r>
            <a:r>
              <a:rPr lang="en-GB" sz="1800" dirty="0" smtClean="0">
                <a:sym typeface="Wingdings" panose="05000000000000000000" pitchFamily="2" charset="2"/>
              </a:rPr>
              <a:t> axis abandoned?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good news for some bellows!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Baseline: amorphous carbon coating on triplets,</a:t>
            </a:r>
            <a:r>
              <a:rPr lang="fr-CH" sz="1800" dirty="0" smtClean="0"/>
              <a:t> corrector package, </a:t>
            </a:r>
            <a:r>
              <a:rPr lang="fr-CH" sz="1800" dirty="0"/>
              <a:t>D1, D2 and </a:t>
            </a:r>
            <a:r>
              <a:rPr lang="fr-CH" sz="1800" dirty="0" smtClean="0"/>
              <a:t>Q4 (and </a:t>
            </a:r>
            <a:r>
              <a:rPr lang="fr-CH" sz="1800" dirty="0" err="1" smtClean="0"/>
              <a:t>maybe</a:t>
            </a:r>
            <a:r>
              <a:rPr lang="fr-CH" sz="1800" dirty="0" smtClean="0"/>
              <a:t> TAXS?) 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already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dealt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with</a:t>
            </a:r>
            <a:endParaRPr lang="en-GB" sz="18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en-GB" sz="1800" dirty="0" smtClean="0"/>
          </a:p>
          <a:p>
            <a:r>
              <a:rPr lang="en-GB" sz="1800" dirty="0" smtClean="0"/>
              <a:t>Is LESS an option? The impact there could be large due to the low conductivity (up to  a factor 16 less compared to cold copper) and the large thickness (1 micron)</a:t>
            </a:r>
            <a:endParaRPr lang="en-GB" sz="1800" dirty="0"/>
          </a:p>
          <a:p>
            <a:r>
              <a:rPr lang="en-GB" sz="1800" dirty="0" smtClean="0"/>
              <a:t>More iterations needed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0265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bellows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3711"/>
            <a:ext cx="7886700" cy="4351338"/>
          </a:xfrm>
        </p:spPr>
        <p:txBody>
          <a:bodyPr/>
          <a:lstStyle/>
          <a:p>
            <a:r>
              <a:rPr lang="en-GB" dirty="0" smtClean="0"/>
              <a:t>Recommended for approval at TCC on Sept 2016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960" y="2093904"/>
            <a:ext cx="6841650" cy="446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255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012" y="1993691"/>
            <a:ext cx="4939913" cy="3130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Longitudinal low frequency  impedance</a:t>
            </a:r>
            <a:endParaRPr lang="en-GB" sz="36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449270" y="2751373"/>
            <a:ext cx="35141" cy="1737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36603" y="2398661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048162" y="3018590"/>
            <a:ext cx="2295144" cy="9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76340" y="2664848"/>
            <a:ext cx="2888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1% of full HL-LHC impedance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072458" y="3961489"/>
            <a:ext cx="2295144" cy="914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14347" y="3981784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Old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0623" y="3364353"/>
            <a:ext cx="21666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New with 15 degrees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5619" y="5426788"/>
            <a:ext cx="8631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Assuming 32 </a:t>
            </a:r>
            <a:r>
              <a:rPr lang="en-US" dirty="0" err="1" smtClean="0">
                <a:sym typeface="Wingdings" panose="05000000000000000000" pitchFamily="2" charset="2"/>
              </a:rPr>
              <a:t>shieldings</a:t>
            </a:r>
            <a:r>
              <a:rPr lang="en-US" dirty="0" smtClean="0">
                <a:sym typeface="Wingdings" panose="05000000000000000000" pitchFamily="2" charset="2"/>
              </a:rPr>
              <a:t> with 65 mm radius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Large contribution compared to current shielding type (estimated a factor 3.5 increase)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Would amount to 0.3% of total impedance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Going to 30 degrees for all </a:t>
            </a:r>
            <a:r>
              <a:rPr lang="en-US" dirty="0" err="1">
                <a:sym typeface="Wingdings" panose="05000000000000000000" pitchFamily="2" charset="2"/>
              </a:rPr>
              <a:t>shieldings</a:t>
            </a:r>
            <a:r>
              <a:rPr lang="en-US" dirty="0">
                <a:sym typeface="Wingdings" panose="05000000000000000000" pitchFamily="2" charset="2"/>
              </a:rPr>
              <a:t> would reach 1% of full HL-LHC </a:t>
            </a:r>
            <a:r>
              <a:rPr lang="en-US" dirty="0" smtClean="0">
                <a:sym typeface="Wingdings" panose="05000000000000000000" pitchFamily="2" charset="2"/>
              </a:rPr>
              <a:t>impedance</a:t>
            </a: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43" y="2459110"/>
            <a:ext cx="3547250" cy="238796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9983" y="2422833"/>
            <a:ext cx="324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Simplified model without fingers</a:t>
            </a:r>
            <a:endParaRPr lang="en-GB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4564-2B61-4E32-88B9-08CF3A5887D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23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795" y="1933731"/>
            <a:ext cx="4983711" cy="33715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Transverse low </a:t>
            </a:r>
            <a:r>
              <a:rPr lang="en-US" sz="4000" dirty="0"/>
              <a:t>frequency </a:t>
            </a:r>
            <a:r>
              <a:rPr lang="en-US" sz="4000" dirty="0" smtClean="0"/>
              <a:t>impedance</a:t>
            </a:r>
            <a:endParaRPr lang="en-GB" sz="4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254723" y="3305618"/>
            <a:ext cx="0" cy="1417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19572" y="2891317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39553" y="3805629"/>
            <a:ext cx="2630677" cy="16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10425" y="3367140"/>
            <a:ext cx="2888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1% of full HL-LHC impedance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431" y="5373967"/>
            <a:ext cx="86310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Assuming </a:t>
            </a:r>
            <a:r>
              <a:rPr lang="en-US" dirty="0" smtClean="0">
                <a:sym typeface="Wingdings" panose="05000000000000000000" pitchFamily="2" charset="2"/>
              </a:rPr>
              <a:t>32 </a:t>
            </a:r>
            <a:r>
              <a:rPr lang="en-US" dirty="0" err="1">
                <a:sym typeface="Wingdings" panose="05000000000000000000" pitchFamily="2" charset="2"/>
              </a:rPr>
              <a:t>shieldings</a:t>
            </a:r>
            <a:r>
              <a:rPr lang="en-US" dirty="0">
                <a:sym typeface="Wingdings" panose="05000000000000000000" pitchFamily="2" charset="2"/>
              </a:rPr>
              <a:t> with </a:t>
            </a:r>
            <a:r>
              <a:rPr lang="en-US" dirty="0" smtClean="0">
                <a:sym typeface="Wingdings" panose="05000000000000000000" pitchFamily="2" charset="2"/>
              </a:rPr>
              <a:t>65 </a:t>
            </a:r>
            <a:r>
              <a:rPr lang="en-US" dirty="0">
                <a:sym typeface="Wingdings" panose="05000000000000000000" pitchFamily="2" charset="2"/>
              </a:rPr>
              <a:t>mm </a:t>
            </a:r>
            <a:r>
              <a:rPr lang="en-US" dirty="0" smtClean="0">
                <a:sym typeface="Wingdings" panose="05000000000000000000" pitchFamily="2" charset="2"/>
              </a:rPr>
              <a:t>radius at 12 km beta function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Large contribution compared to current shielding type (estimated a factor 3.5 increase)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Would amount to 0.5% of the total LHC impedance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Increase to </a:t>
            </a:r>
            <a:r>
              <a:rPr lang="en-US" dirty="0">
                <a:sym typeface="Wingdings" panose="05000000000000000000" pitchFamily="2" charset="2"/>
              </a:rPr>
              <a:t>3</a:t>
            </a:r>
            <a:r>
              <a:rPr lang="en-US" dirty="0" smtClean="0">
                <a:sym typeface="Wingdings" panose="05000000000000000000" pitchFamily="2" charset="2"/>
              </a:rPr>
              <a:t>0 degrees reaches 1.5 % of the full HL-LHC impedance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Risk to increase beyond 15 degrees, in fact we already said it should be reduced. 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656679" y="4248672"/>
            <a:ext cx="2295144" cy="914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515350" y="4360062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3832806"/>
            <a:ext cx="21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7030A0"/>
                </a:solidFill>
              </a:rPr>
              <a:t>New with 15 degrees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43" y="2459110"/>
            <a:ext cx="3547250" cy="238796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76819" y="2459110"/>
            <a:ext cx="324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Simplified model without fingers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F4564-2B61-4E32-88B9-08CF3A5887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5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2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7469"/>
            <a:ext cx="7886700" cy="4351338"/>
          </a:xfrm>
        </p:spPr>
        <p:txBody>
          <a:bodyPr>
            <a:noAutofit/>
          </a:bodyPr>
          <a:lstStyle/>
          <a:p>
            <a:r>
              <a:rPr lang="en-GB" sz="1800" dirty="0" smtClean="0"/>
              <a:t>Triplet bellows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already agreed at WP2 and TCC for deformable bellow</a:t>
            </a:r>
          </a:p>
          <a:p>
            <a:endParaRPr lang="en-GB" sz="1800" dirty="0" smtClean="0">
              <a:solidFill>
                <a:srgbClr val="00B050"/>
              </a:solidFill>
            </a:endParaRPr>
          </a:p>
          <a:p>
            <a:r>
              <a:rPr lang="en-GB" sz="1800" dirty="0" smtClean="0"/>
              <a:t>VAX area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more unshielded bellows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Specification for 2.5 mm transverse displacement in the LSS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for deformable RF bridge?</a:t>
            </a:r>
          </a:p>
          <a:p>
            <a:endParaRPr lang="en-GB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5</a:t>
            </a:r>
            <a:r>
              <a:rPr lang="en-GB" sz="1800" baseline="30000" dirty="0" smtClean="0">
                <a:sym typeface="Wingdings" panose="05000000000000000000" pitchFamily="2" charset="2"/>
              </a:rPr>
              <a:t>th</a:t>
            </a:r>
            <a:r>
              <a:rPr lang="en-GB" sz="1800" dirty="0" smtClean="0">
                <a:sym typeface="Wingdings" panose="05000000000000000000" pitchFamily="2" charset="2"/>
              </a:rPr>
              <a:t> axis abandoned?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good news for some bellows!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</a:p>
          <a:p>
            <a:endParaRPr lang="en-GB" sz="180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Baseline: amorphous carbon coating on triplets,</a:t>
            </a:r>
            <a:r>
              <a:rPr lang="fr-CH" sz="1800" dirty="0" smtClean="0"/>
              <a:t> corrector package, </a:t>
            </a:r>
            <a:r>
              <a:rPr lang="fr-CH" sz="1800" dirty="0"/>
              <a:t>D1, D2 and </a:t>
            </a:r>
            <a:r>
              <a:rPr lang="fr-CH" sz="1800" dirty="0" smtClean="0"/>
              <a:t>Q4 (and </a:t>
            </a:r>
            <a:r>
              <a:rPr lang="fr-CH" sz="1800" dirty="0" err="1" smtClean="0"/>
              <a:t>maybe</a:t>
            </a:r>
            <a:r>
              <a:rPr lang="fr-CH" sz="1800" dirty="0" smtClean="0"/>
              <a:t> TAXS?) 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already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dealt</a:t>
            </a:r>
            <a:r>
              <a:rPr lang="fr-CH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with</a:t>
            </a:r>
            <a:endParaRPr lang="en-GB" sz="18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endParaRPr lang="en-GB" sz="1800" dirty="0" smtClean="0"/>
          </a:p>
          <a:p>
            <a:r>
              <a:rPr lang="en-GB" sz="1800" dirty="0" smtClean="0"/>
              <a:t>Is LESS an option? The impact there could be large due to the low conductivity (up to  a factor 16 less compared to cold copper) and the large thickness (1 micron)</a:t>
            </a:r>
            <a:endParaRPr lang="en-GB" sz="1800" dirty="0"/>
          </a:p>
          <a:p>
            <a:r>
              <a:rPr lang="en-GB" sz="1800" dirty="0" smtClean="0"/>
              <a:t>More iterations needed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918919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9401"/>
          </a:xfrm>
        </p:spPr>
        <p:txBody>
          <a:bodyPr/>
          <a:lstStyle/>
          <a:p>
            <a:r>
              <a:rPr lang="en-US" dirty="0" smtClean="0"/>
              <a:t>VAX area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7203" y="1440620"/>
            <a:ext cx="7689593" cy="4325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2190" y="6003636"/>
            <a:ext cx="3244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step in radius?</a:t>
            </a:r>
          </a:p>
          <a:p>
            <a:r>
              <a:rPr lang="en-US" dirty="0" smtClean="0"/>
              <a:t>Is that “only” for standard valve?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3358" y="6022109"/>
            <a:ext cx="3616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Unshielded bellows requested</a:t>
            </a:r>
          </a:p>
          <a:p>
            <a:r>
              <a:rPr lang="en-US" dirty="0" smtClean="0"/>
              <a:t>12 bellows in total (3 per IP per side)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654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1078</TotalTime>
  <Words>1726</Words>
  <Application>Microsoft Office PowerPoint</Application>
  <PresentationFormat>On-screen Show (4:3)</PresentationFormat>
  <Paragraphs>434</Paragraphs>
  <Slides>34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9" baseType="lpstr">
      <vt:lpstr>SimSun</vt:lpstr>
      <vt:lpstr>Arial</vt:lpstr>
      <vt:lpstr>Calibri</vt:lpstr>
      <vt:lpstr>Calibri Light</vt:lpstr>
      <vt:lpstr>Cambria Math</vt:lpstr>
      <vt:lpstr>等线</vt:lpstr>
      <vt:lpstr>等线 Light</vt:lpstr>
      <vt:lpstr>Segoe UI</vt:lpstr>
      <vt:lpstr>Symbol</vt:lpstr>
      <vt:lpstr>Times New Roman</vt:lpstr>
      <vt:lpstr>Wingdings</vt:lpstr>
      <vt:lpstr>Office Theme</vt:lpstr>
      <vt:lpstr>Microsoft Excel Worksheet</vt:lpstr>
      <vt:lpstr>Equation</vt:lpstr>
      <vt:lpstr>公式</vt:lpstr>
      <vt:lpstr>Recommendation from impedance</vt:lpstr>
      <vt:lpstr>With the help of Vincent Baglin</vt:lpstr>
      <vt:lpstr>Summary of guidelines  (extracted from vacuum CAS 2017)</vt:lpstr>
      <vt:lpstr>Main topics</vt:lpstr>
      <vt:lpstr>Triplet bellows</vt:lpstr>
      <vt:lpstr>Longitudinal low frequency  impedance</vt:lpstr>
      <vt:lpstr>Transverse low frequency impedance</vt:lpstr>
      <vt:lpstr>Main topics</vt:lpstr>
      <vt:lpstr>VAX area</vt:lpstr>
      <vt:lpstr>Impedance cost of bellows (formula of K. Ng)</vt:lpstr>
      <vt:lpstr>Main topics</vt:lpstr>
      <vt:lpstr>Different transitions </vt:lpstr>
      <vt:lpstr>Deformable fingers everywhere???</vt:lpstr>
      <vt:lpstr>Different transitions </vt:lpstr>
      <vt:lpstr>Main topics</vt:lpstr>
      <vt:lpstr>Carbon coating</vt:lpstr>
      <vt:lpstr>Update on new triplet beam screen impedance</vt:lpstr>
      <vt:lpstr>Resistive wall impedance of the new beam screens</vt:lpstr>
      <vt:lpstr>Geometries of the Hi-Lumi IR1 and IR5 beam screens (triplet)</vt:lpstr>
      <vt:lpstr>Longitudinal impedance of beam screen in triplets (IR1&amp;IR5) (2D calculation with ImpedanceWake 2D – N. Mounet)</vt:lpstr>
      <vt:lpstr>Transverse impedance of beam screen in triplets (IR1&amp;IR5) (2D calculation with ImpedanceWake 2D – N. Mounet)</vt:lpstr>
      <vt:lpstr>Impact of coating on the current beam screen (IR2 and IR8)</vt:lpstr>
      <vt:lpstr>Impact of coating on the current beam screen (IR2 and IR8)</vt:lpstr>
      <vt:lpstr>Conclusion for coating</vt:lpstr>
      <vt:lpstr>New Y chamber</vt:lpstr>
      <vt:lpstr>PowerPoint Presentation</vt:lpstr>
      <vt:lpstr>PowerPoint Presentation</vt:lpstr>
      <vt:lpstr>PowerPoint Presentation</vt:lpstr>
      <vt:lpstr>PowerPoint Presentation</vt:lpstr>
      <vt:lpstr>Conclusions</vt:lpstr>
      <vt:lpstr>Conclusions and next steps</vt:lpstr>
      <vt:lpstr>PowerPoint Presentation</vt:lpstr>
      <vt:lpstr>PowerPoint Presentation</vt:lpstr>
      <vt:lpstr>Effect from coating all LSS (IR1, IR5)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29</cp:revision>
  <dcterms:created xsi:type="dcterms:W3CDTF">2017-06-26T08:58:01Z</dcterms:created>
  <dcterms:modified xsi:type="dcterms:W3CDTF">2017-06-27T08:07:15Z</dcterms:modified>
</cp:coreProperties>
</file>