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9"/>
  </p:notesMasterIdLst>
  <p:sldIdLst>
    <p:sldId id="256" r:id="rId5"/>
    <p:sldId id="300" r:id="rId6"/>
    <p:sldId id="327" r:id="rId7"/>
    <p:sldId id="3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FF"/>
    <a:srgbClr val="0055A0"/>
    <a:srgbClr val="FF66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7440" autoAdjust="0"/>
  </p:normalViewPr>
  <p:slideViewPr>
    <p:cSldViewPr snapToGrid="0" snapToObjects="1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2748-DAD0-47AB-B4F2-24BB841C97E3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0561F-C3E4-445F-8D44-C808CAC75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86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8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09816"/>
            <a:ext cx="3360000" cy="336652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3D13-7A1B-4B38-8AA8-DEE1D7187A06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430F2-E19A-4CAC-B7A0-2B3AB87807C2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D0723-834B-4493-B3D1-2C4461859ECF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273643"/>
            <a:ext cx="1563273" cy="189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34530"/>
            <a:ext cx="3360000" cy="335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520779"/>
            <a:ext cx="1629261" cy="189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683EB-9112-4C07-B20F-7A2D7D7C88BE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S. Knoops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19AE-A72D-4539-85AD-A624587F5686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392F0-2E78-49E2-AE35-CF68D4449D28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5E2F4-2AAC-4E67-800E-75D2CBA3CA4C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Knoops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36552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69106-3DDC-4D51-9B4F-F4F69E6A4371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778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#author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04112" y="6142131"/>
            <a:ext cx="1608335" cy="642380"/>
          </a:xfrm>
          <a:prstGeom prst="rect">
            <a:avLst/>
          </a:prstGeom>
        </p:spPr>
      </p:pic>
      <p:pic>
        <p:nvPicPr>
          <p:cNvPr id="10" name="Picture 9" descr="bul-pho-2007-046_01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304812" y="6144700"/>
            <a:ext cx="699300" cy="671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8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0" y="1524000"/>
            <a:ext cx="10210800" cy="3525671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CPTE</a:t>
            </a:r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TE-CRG-ML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1</a:t>
            </a:r>
            <a:r>
              <a:rPr lang="en-US" sz="3200" b="1" dirty="0"/>
              <a:t>9</a:t>
            </a:r>
            <a:r>
              <a:rPr lang="en-US" sz="3200" b="1" dirty="0" smtClean="0"/>
              <a:t>/06/2017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0719AE-A72D-4539-85AD-A624587F5686}" type="datetime1">
              <a:rPr lang="nl-BE" smtClean="0"/>
              <a:t>19/06/2017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4671" y="182461"/>
            <a:ext cx="1156788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HIE ISOLDE:</a:t>
            </a:r>
          </a:p>
          <a:p>
            <a:endParaRPr lang="fr-FR" dirty="0"/>
          </a:p>
          <a:p>
            <a:r>
              <a:rPr lang="fr-FR" dirty="0" smtClean="0"/>
              <a:t>1°) </a:t>
            </a:r>
            <a:r>
              <a:rPr lang="fr-FR" dirty="0" err="1" smtClean="0"/>
              <a:t>Tomorrow</a:t>
            </a:r>
            <a:r>
              <a:rPr lang="fr-FR" dirty="0" smtClean="0"/>
              <a:t> </a:t>
            </a:r>
            <a:r>
              <a:rPr lang="fr-FR" dirty="0" err="1" smtClean="0"/>
              <a:t>morning</a:t>
            </a:r>
            <a:r>
              <a:rPr lang="fr-FR" dirty="0" smtClean="0"/>
              <a:t> (20th of </a:t>
            </a:r>
            <a:r>
              <a:rPr lang="fr-FR" dirty="0" err="1" smtClean="0"/>
              <a:t>June</a:t>
            </a:r>
            <a:r>
              <a:rPr lang="fr-FR" dirty="0" smtClean="0"/>
              <a:t>), new meeting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Users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define</a:t>
            </a:r>
            <a:r>
              <a:rPr lang="fr-FR" dirty="0" smtClean="0"/>
              <a:t> the </a:t>
            </a:r>
            <a:r>
              <a:rPr lang="fr-FR" dirty="0" err="1" smtClean="0"/>
              <a:t>strategy</a:t>
            </a:r>
            <a:r>
              <a:rPr lang="fr-FR" dirty="0" smtClean="0"/>
              <a:t> as regards </a:t>
            </a:r>
            <a:r>
              <a:rPr lang="fr-FR" dirty="0" err="1" smtClean="0"/>
              <a:t>signals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RF in </a:t>
            </a:r>
            <a:r>
              <a:rPr lang="fr-FR" dirty="0" err="1" smtClean="0"/>
              <a:t>order</a:t>
            </a:r>
            <a:r>
              <a:rPr lang="fr-FR" dirty="0" smtClean="0"/>
              <a:t> to tune </a:t>
            </a:r>
            <a:r>
              <a:rPr lang="fr-FR" dirty="0" err="1" smtClean="0"/>
              <a:t>tune</a:t>
            </a:r>
            <a:r>
              <a:rPr lang="fr-FR" dirty="0" smtClean="0"/>
              <a:t> a constant power on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Cryomodule</a:t>
            </a:r>
            <a:endParaRPr lang="fr-FR" dirty="0" smtClean="0"/>
          </a:p>
          <a:p>
            <a:endParaRPr lang="fr-FR" dirty="0"/>
          </a:p>
          <a:p>
            <a:r>
              <a:rPr lang="en-US" dirty="0" smtClean="0"/>
              <a:t>Involved: Akira Miyazaki, Walter Venturini, Antonio Tovar, Borja Fernandez Adiego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sz="800" dirty="0" smtClean="0"/>
          </a:p>
          <a:p>
            <a:endParaRPr lang="en-US" sz="800" dirty="0"/>
          </a:p>
          <a:p>
            <a:r>
              <a:rPr lang="fr-FR" sz="2000" dirty="0" smtClean="0"/>
              <a:t>2°) No </a:t>
            </a:r>
            <a:r>
              <a:rPr lang="fr-FR" sz="2000" dirty="0" err="1" smtClean="0"/>
              <a:t>writen</a:t>
            </a:r>
            <a:r>
              <a:rPr lang="fr-FR" sz="2000" dirty="0" smtClean="0"/>
              <a:t> confirmation </a:t>
            </a:r>
            <a:r>
              <a:rPr lang="fr-FR" sz="2000" dirty="0" err="1" smtClean="0"/>
              <a:t>from</a:t>
            </a:r>
            <a:r>
              <a:rPr lang="fr-FR" sz="2000" dirty="0" smtClean="0"/>
              <a:t> EN-CV as regards the intervention on the water Tower</a:t>
            </a:r>
          </a:p>
          <a:p>
            <a:endParaRPr lang="fr-FR" sz="2000" dirty="0"/>
          </a:p>
          <a:p>
            <a:r>
              <a:rPr lang="fr-FR" sz="2000" dirty="0" smtClean="0"/>
              <a:t>3°) No </a:t>
            </a:r>
            <a:r>
              <a:rPr lang="fr-FR" sz="2000" dirty="0" err="1" smtClean="0"/>
              <a:t>explanation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LHe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r>
              <a:rPr lang="fr-FR" sz="2000" dirty="0" smtClean="0"/>
              <a:t> </a:t>
            </a:r>
            <a:r>
              <a:rPr lang="fr-FR" sz="2000" dirty="0" err="1" smtClean="0"/>
              <a:t>losses</a:t>
            </a:r>
            <a:r>
              <a:rPr lang="fr-FR" sz="2000" dirty="0" smtClean="0"/>
              <a:t> on Friday the 2</a:t>
            </a:r>
            <a:r>
              <a:rPr lang="fr-FR" sz="2000" baseline="30000" dirty="0" smtClean="0"/>
              <a:t>nd</a:t>
            </a:r>
            <a:r>
              <a:rPr lang="fr-FR" sz="2000" dirty="0" smtClean="0"/>
              <a:t> of </a:t>
            </a:r>
            <a:r>
              <a:rPr lang="fr-FR" sz="2000" dirty="0" err="1" smtClean="0"/>
              <a:t>June</a:t>
            </a:r>
            <a:endParaRPr lang="fr-FR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291585" y="2013731"/>
            <a:ext cx="3956532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err="1" smtClean="0"/>
              <a:t>Properties</a:t>
            </a:r>
            <a:r>
              <a:rPr lang="fr-FR" sz="1200" b="1" dirty="0" smtClean="0"/>
              <a:t> for </a:t>
            </a:r>
            <a:r>
              <a:rPr lang="fr-FR" sz="1200" b="1" dirty="0" err="1" smtClean="0"/>
              <a:t>current</a:t>
            </a:r>
            <a:r>
              <a:rPr lang="fr-FR" sz="1200" b="1" dirty="0" smtClean="0"/>
              <a:t> in the HIE-ISOLDE </a:t>
            </a:r>
            <a:r>
              <a:rPr lang="fr-FR" sz="1200" b="1" dirty="0" err="1" smtClean="0"/>
              <a:t>solenoids</a:t>
            </a:r>
            <a:endParaRPr lang="en-GB" sz="1200" b="1" dirty="0" smtClean="0"/>
          </a:p>
          <a:p>
            <a:r>
              <a:rPr lang="en-GB" sz="1000" dirty="0" smtClean="0"/>
              <a:t>CM1(JB2</a:t>
            </a:r>
            <a:r>
              <a:rPr lang="en-GB" sz="1000" dirty="0"/>
              <a:t>): RPLBA.199.XLH0.RL.0400-V/</a:t>
            </a:r>
            <a:r>
              <a:rPr lang="en-GB" sz="1000" dirty="0" err="1"/>
              <a:t>REF.PLEP.FINAL#value</a:t>
            </a:r>
            <a:endParaRPr lang="en-GB" sz="1000" dirty="0"/>
          </a:p>
          <a:p>
            <a:r>
              <a:rPr lang="en-GB" sz="1000" dirty="0"/>
              <a:t>CM2 (JB3): RPLBA.199.XLH1.RL.0400-V/</a:t>
            </a:r>
            <a:r>
              <a:rPr lang="en-GB" sz="1000" dirty="0" err="1"/>
              <a:t>REF.PLEP.FINAL#value</a:t>
            </a:r>
            <a:endParaRPr lang="en-GB" sz="1000" dirty="0"/>
          </a:p>
          <a:p>
            <a:r>
              <a:rPr lang="en-GB" sz="1000" dirty="0"/>
              <a:t>CM3 (JB4): RPLBA.199.XLH2.RL.0400-V/</a:t>
            </a:r>
            <a:r>
              <a:rPr lang="en-GB" sz="1000" dirty="0" err="1"/>
              <a:t>REF.PLEP.FINAL#value</a:t>
            </a:r>
            <a:endParaRPr lang="en-GB" sz="1000" dirty="0"/>
          </a:p>
          <a:p>
            <a:r>
              <a:rPr lang="en-GB" sz="1000" dirty="0"/>
              <a:t> </a:t>
            </a:r>
          </a:p>
          <a:p>
            <a:r>
              <a:rPr lang="en-GB" sz="1000" dirty="0"/>
              <a:t>And, these to read the acquisition values:</a:t>
            </a:r>
          </a:p>
          <a:p>
            <a:r>
              <a:rPr lang="en-GB" sz="1000" dirty="0"/>
              <a:t>CM1(JB2): RPLBA.199.XLH0.RL.0400-V/SUB_51#I_MEAS</a:t>
            </a:r>
          </a:p>
          <a:p>
            <a:r>
              <a:rPr lang="en-GB" sz="1000" dirty="0"/>
              <a:t>CM2 (JB3): RPLBA.199.XLH1.RL.0400-V/SUB_51#I_MEAS</a:t>
            </a:r>
          </a:p>
          <a:p>
            <a:r>
              <a:rPr lang="en-GB" sz="1000" dirty="0"/>
              <a:t>CM3 (JB4): RPLBA.199.XLH2.RL.0400-V/SUB_51#I_MEAS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671" y="1956423"/>
            <a:ext cx="500742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Properties for RF power dissipation in the HIE-ISOLDE cavities </a:t>
            </a:r>
            <a:r>
              <a:rPr lang="en-GB" sz="1000" dirty="0"/>
              <a:t>:</a:t>
            </a:r>
            <a:br>
              <a:rPr lang="en-GB" sz="1000" dirty="0"/>
            </a:br>
            <a:r>
              <a:rPr lang="en-GB" sz="800" dirty="0"/>
              <a:t>XLL2.CAV1.RFLOOPS/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XLL2.CAV2.RFLOOPS/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XLL2.CAV3.RFLOOPS/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XLL2.CAV4.RFLOOPS/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XLL2.CAV5.RFLOOPS/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XLH1.CAV1.RFLOOPS/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XLH1.CAV2.RFLOOPS/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XLH1.CAV3.RFLOOPS/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XLH1.CAV4.RFLOOPS/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XLH1.CAV5.RFLOOPS/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XLH2.CAV1.RFLOOPS/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XLH2.CAV2.RFLOOPS/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 smtClean="0"/>
              <a:t>XLH2.CAV3.RFLOOPS/</a:t>
            </a:r>
            <a:r>
              <a:rPr lang="en-GB" sz="800" dirty="0" err="1" smtClean="0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XLH2.CAV4.RFLOOPS/</a:t>
            </a:r>
            <a:r>
              <a:rPr lang="en-GB" sz="800" dirty="0" err="1"/>
              <a:t>Status#cavityRFdissipation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XLH2.CAV5.RFLOOPS/</a:t>
            </a:r>
            <a:r>
              <a:rPr lang="en-GB" sz="800" dirty="0" err="1"/>
              <a:t>Status#cavityRFdissipation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66586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1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-CRG-ML-arialwide" id="{7CBC76AB-816C-D645-BEE5-90C0BB661DC8}" vid="{FF49DD6A-1BF4-CC41-AC34-88781A9DE7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8CE9D591A7D8458E9530600EB9CC25" ma:contentTypeVersion="0" ma:contentTypeDescription="Create a new document." ma:contentTypeScope="" ma:versionID="cdf860b53c6931baca8a573885fbc9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A1C96B-BF25-48C6-B754-01C67731D0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E3EADF4-0C51-4C04-A241-7F62BAB53669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BC8A18B-5C4C-4D06-BDC0-DD99C6B1F7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TE-CRG-ML-arialwide</Template>
  <TotalTime>574</TotalTime>
  <Words>119</Words>
  <Application>Microsoft Office PowerPoint</Application>
  <PresentationFormat>Widescreen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CERNCorporate4-3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Guillotin</dc:creator>
  <cp:lastModifiedBy>Nicolas Guillotin</cp:lastModifiedBy>
  <cp:revision>84</cp:revision>
  <dcterms:created xsi:type="dcterms:W3CDTF">2017-01-16T08:43:01Z</dcterms:created>
  <dcterms:modified xsi:type="dcterms:W3CDTF">2017-06-19T11:54:55Z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0x010100EA8CE9D591A7D8458E9530600EB9CC25</vt:lpwstr>
  </property>
</Properties>
</file>