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sldIdLst>
    <p:sldId id="257" r:id="rId2"/>
    <p:sldId id="300" r:id="rId3"/>
    <p:sldId id="286" r:id="rId4"/>
    <p:sldId id="285" r:id="rId5"/>
    <p:sldId id="287" r:id="rId6"/>
    <p:sldId id="288" r:id="rId7"/>
    <p:sldId id="289" r:id="rId8"/>
    <p:sldId id="301" r:id="rId9"/>
    <p:sldId id="291" r:id="rId10"/>
    <p:sldId id="271" r:id="rId11"/>
    <p:sldId id="282" r:id="rId12"/>
    <p:sldId id="261" r:id="rId13"/>
    <p:sldId id="284" r:id="rId14"/>
    <p:sldId id="283" r:id="rId15"/>
    <p:sldId id="281" r:id="rId16"/>
    <p:sldId id="302" r:id="rId17"/>
    <p:sldId id="260" r:id="rId18"/>
    <p:sldId id="270" r:id="rId19"/>
    <p:sldId id="269" r:id="rId20"/>
    <p:sldId id="303" r:id="rId21"/>
    <p:sldId id="294" r:id="rId22"/>
    <p:sldId id="295" r:id="rId23"/>
    <p:sldId id="296" r:id="rId24"/>
    <p:sldId id="299" r:id="rId25"/>
    <p:sldId id="304" r:id="rId26"/>
    <p:sldId id="297" r:id="rId27"/>
    <p:sldId id="298" r:id="rId28"/>
    <p:sldId id="278" r:id="rId29"/>
    <p:sldId id="2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4"/>
    <p:restoredTop sz="94681"/>
  </p:normalViewPr>
  <p:slideViewPr>
    <p:cSldViewPr snapToGrid="0" snapToObjects="1">
      <p:cViewPr>
        <p:scale>
          <a:sx n="90" d="100"/>
          <a:sy n="90" d="100"/>
        </p:scale>
        <p:origin x="2392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9F629-BBD3-E644-8C1A-27C2D155ABBD}" type="datetimeFigureOut">
              <a:rPr lang="en-US" smtClean="0"/>
              <a:t>6/28/17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E3A44-AAFD-EA44-B46B-E3CDDD2E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0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6087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1649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692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469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528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991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896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470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406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8776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879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4301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4067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467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1508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868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290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399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639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108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52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196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002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3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AD9C-A0C1-3143-A300-AE1827EA3E56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C0C65-D277-704F-8D51-CCFA93AF2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1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1.gif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1.gif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tiff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cds.cern.ch/record/2217217?ln=en" TargetMode="External"/><Relationship Id="rId5" Type="http://schemas.openxmlformats.org/officeDocument/2006/relationships/image" Target="../media/image8.png"/><Relationship Id="rId6" Type="http://schemas.openxmlformats.org/officeDocument/2006/relationships/hyperlink" Target="https://indico.cern.ch/event/549979/sessions/205126/#20161115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/>
          <p:cNvSpPr txBox="1"/>
          <p:nvPr/>
        </p:nvSpPr>
        <p:spPr>
          <a:xfrm>
            <a:off x="474785" y="2014598"/>
            <a:ext cx="8194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Summary of heat load estimates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95656" y="2576386"/>
            <a:ext cx="872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Iadarola and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Skripka</a:t>
            </a:r>
            <a:endParaRPr lang="it-IT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0" y="64015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HLLHC-WP2 Meeting,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29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June 2017</a:t>
            </a:r>
            <a:endParaRPr lang="it-IT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430696" y="3782886"/>
            <a:ext cx="828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Thanks to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Arduini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P.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Dijkstal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R. De Maria, L.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Metral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G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24" y="4711700"/>
            <a:ext cx="2965752" cy="14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160415" y="641642"/>
            <a:ext cx="779532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Simulated the </a:t>
            </a:r>
            <a:r>
              <a:rPr lang="en-GB" sz="1700" b="1" dirty="0" smtClean="0">
                <a:solidFill>
                  <a:srgbClr val="FF0000"/>
                </a:solidFill>
              </a:rPr>
              <a:t>entire cryogenic length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Relevant </a:t>
            </a:r>
            <a:r>
              <a:rPr lang="en-GB" sz="1700" b="1" dirty="0" smtClean="0">
                <a:solidFill>
                  <a:srgbClr val="FF0000"/>
                </a:solidFill>
              </a:rPr>
              <a:t>magnetic field map </a:t>
            </a:r>
            <a:r>
              <a:rPr lang="en-GB" sz="1700" dirty="0" smtClean="0">
                <a:solidFill>
                  <a:schemeClr val="tx2"/>
                </a:solidFill>
              </a:rPr>
              <a:t>is used for main dipoles and quadrupoles and for dipole correctors. Other sections (e.g. multipole correctors) are simulated as drifts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u="sng" dirty="0" smtClean="0">
                <a:solidFill>
                  <a:srgbClr val="FF0000"/>
                </a:solidFill>
              </a:rPr>
              <a:t>Conclusion: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</a:rPr>
              <a:t>we rely on the presence of a low SEY coating </a:t>
            </a:r>
            <a:r>
              <a:rPr lang="en-GB" sz="1700" dirty="0" smtClean="0">
                <a:solidFill>
                  <a:schemeClr val="tx2"/>
                </a:solidFill>
              </a:rPr>
              <a:t>to keep heat loads on cryogenics at reasonable values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err="1" smtClean="0">
                <a:solidFill>
                  <a:srgbClr val="FF0000"/>
                </a:solidFill>
              </a:rPr>
              <a:t>SEYmax</a:t>
            </a:r>
            <a:r>
              <a:rPr lang="en-GB" sz="1700" b="1" dirty="0" smtClean="0">
                <a:solidFill>
                  <a:srgbClr val="FF0000"/>
                </a:solidFill>
              </a:rPr>
              <a:t> &lt; 1.1</a:t>
            </a:r>
            <a:r>
              <a:rPr lang="en-GB" sz="1700" dirty="0" smtClean="0">
                <a:solidFill>
                  <a:schemeClr val="tx2"/>
                </a:solidFill>
              </a:rPr>
              <a:t> assumed </a:t>
            </a:r>
            <a:r>
              <a:rPr lang="en-GB" sz="1700" dirty="0" smtClean="0">
                <a:solidFill>
                  <a:schemeClr val="tx2"/>
                </a:solidFill>
              </a:rPr>
              <a:t>for the coatings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IR1 and IR5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277" y="2922317"/>
            <a:ext cx="8752114" cy="3607341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91549" y="428905"/>
            <a:ext cx="5367129" cy="5428556"/>
            <a:chOff x="675862" y="375896"/>
            <a:chExt cx="5367129" cy="5428556"/>
          </a:xfrm>
        </p:grpSpPr>
        <p:cxnSp>
          <p:nvCxnSpPr>
            <p:cNvPr id="22" name="Straight Arrow Connector 21"/>
            <p:cNvCxnSpPr>
              <a:stCxn id="27" idx="2"/>
            </p:cNvCxnSpPr>
            <p:nvPr/>
          </p:nvCxnSpPr>
          <p:spPr>
            <a:xfrm>
              <a:off x="3253410" y="5512904"/>
              <a:ext cx="2789581" cy="29154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675862" y="375896"/>
              <a:ext cx="5155096" cy="5137007"/>
              <a:chOff x="463826" y="4427143"/>
              <a:chExt cx="5155096" cy="1258277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463826" y="4500617"/>
                <a:ext cx="5155096" cy="118480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90330" y="4427143"/>
                <a:ext cx="5075582" cy="2337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chemeClr val="tx2"/>
                  </a:buClr>
                </a:pPr>
                <a:endParaRPr lang="en-GB" sz="1700" dirty="0" smtClean="0">
                  <a:solidFill>
                    <a:schemeClr val="tx2"/>
                  </a:solidFill>
                </a:endParaRPr>
              </a:p>
              <a:p>
                <a:pPr>
                  <a:spcBef>
                    <a:spcPts val="600"/>
                  </a:spcBef>
                  <a:buClr>
                    <a:schemeClr val="tx2"/>
                  </a:buClr>
                </a:pPr>
                <a:r>
                  <a:rPr lang="en-GB" sz="1700" dirty="0" smtClean="0">
                    <a:solidFill>
                      <a:schemeClr val="tx2"/>
                    </a:solidFill>
                  </a:rPr>
                  <a:t>The </a:t>
                </a:r>
                <a:r>
                  <a:rPr lang="en-GB" sz="1700" b="1" dirty="0" smtClean="0">
                    <a:solidFill>
                      <a:srgbClr val="FF0000"/>
                    </a:solidFill>
                  </a:rPr>
                  <a:t>corrector package</a:t>
                </a:r>
                <a:r>
                  <a:rPr lang="en-GB" sz="1700" dirty="0" smtClean="0">
                    <a:solidFill>
                      <a:schemeClr val="tx2"/>
                    </a:solidFill>
                  </a:rPr>
                  <a:t> is presently being simulated and will be added soon to the heat load estimates:</a:t>
                </a:r>
                <a:endParaRPr lang="en-GB" sz="1700" dirty="0" smtClean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9303" y="1563757"/>
              <a:ext cx="2314286" cy="180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9303" y="3604591"/>
              <a:ext cx="2314286" cy="180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826" y="3604591"/>
              <a:ext cx="2314286" cy="1800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826" y="1563757"/>
              <a:ext cx="2314286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781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IR1 and IR5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24014" y="534116"/>
            <a:ext cx="789098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To asses the impact of having short uncoated sections (bellows, BPMs) we simulated the case in which </a:t>
            </a:r>
            <a:r>
              <a:rPr lang="en-GB" sz="1700" b="1" dirty="0" smtClean="0">
                <a:solidFill>
                  <a:srgbClr val="FF0000"/>
                </a:solidFill>
              </a:rPr>
              <a:t>all sections outside the cold masses have </a:t>
            </a:r>
            <a:r>
              <a:rPr lang="en-GB" sz="1700" b="1" dirty="0" err="1" smtClean="0">
                <a:solidFill>
                  <a:srgbClr val="FF0000"/>
                </a:solidFill>
              </a:rPr>
              <a:t>SEY</a:t>
            </a:r>
            <a:r>
              <a:rPr lang="en-GB" sz="1700" b="1" baseline="-25000" dirty="0" err="1" smtClean="0">
                <a:solidFill>
                  <a:srgbClr val="FF0000"/>
                </a:solidFill>
              </a:rPr>
              <a:t>max</a:t>
            </a:r>
            <a:r>
              <a:rPr lang="en-GB" sz="1700" b="1" dirty="0" smtClean="0">
                <a:solidFill>
                  <a:srgbClr val="FF0000"/>
                </a:solidFill>
              </a:rPr>
              <a:t> = 1.3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heat load increases by </a:t>
            </a:r>
            <a:r>
              <a:rPr lang="en-GB" sz="1700" b="1" dirty="0" smtClean="0">
                <a:solidFill>
                  <a:srgbClr val="FF0000"/>
                </a:solidFill>
              </a:rPr>
              <a:t>~220 W with respect to the fully coated case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Moreover, </a:t>
            </a:r>
            <a:r>
              <a:rPr lang="en-GB" sz="1700" b="1" dirty="0" smtClean="0">
                <a:solidFill>
                  <a:srgbClr val="FF0000"/>
                </a:solidFill>
              </a:rPr>
              <a:t>impact on beam quality and stability needs to be assessed</a:t>
            </a:r>
            <a:r>
              <a:rPr lang="en-GB" sz="1700" dirty="0" smtClean="0">
                <a:solidFill>
                  <a:schemeClr val="tx2"/>
                </a:solidFill>
              </a:rPr>
              <a:t> as the effect on the beam is </a:t>
            </a:r>
            <a:r>
              <a:rPr lang="en-GB" sz="1700" b="1" dirty="0" smtClean="0">
                <a:solidFill>
                  <a:srgbClr val="FF0000"/>
                </a:solidFill>
              </a:rPr>
              <a:t>amplified by the large beta functions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u="sng" dirty="0" smtClean="0">
                <a:solidFill>
                  <a:srgbClr val="FF0000"/>
                </a:solidFill>
              </a:rPr>
              <a:t>Strategy proposed to WP12 (vacuum):</a:t>
            </a:r>
            <a:endParaRPr lang="en-GB" sz="1700" b="1" u="sng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Total length of </a:t>
            </a:r>
            <a:r>
              <a:rPr lang="en-GB" sz="1700" b="1" dirty="0" smtClean="0">
                <a:solidFill>
                  <a:srgbClr val="FF0000"/>
                </a:solidFill>
              </a:rPr>
              <a:t>non-coated parts should be minimised</a:t>
            </a:r>
            <a:r>
              <a:rPr lang="en-GB" sz="1700" dirty="0" smtClean="0">
                <a:solidFill>
                  <a:schemeClr val="tx2"/>
                </a:solidFill>
              </a:rPr>
              <a:t> (as much as possible)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Once the the </a:t>
            </a:r>
            <a:r>
              <a:rPr lang="en-GB" sz="1700" b="1" dirty="0" smtClean="0">
                <a:solidFill>
                  <a:srgbClr val="FF0000"/>
                </a:solidFill>
              </a:rPr>
              <a:t>“SEY profile” along the IR </a:t>
            </a:r>
            <a:r>
              <a:rPr lang="en-GB" sz="1700" dirty="0" smtClean="0">
                <a:solidFill>
                  <a:schemeClr val="tx2"/>
                </a:solidFill>
              </a:rPr>
              <a:t>is defined, we will perform detailed simulations to confirm that no problem is expected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313" y="3412672"/>
            <a:ext cx="8449776" cy="334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5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IR1 and IR5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313" y="3412672"/>
            <a:ext cx="8449776" cy="3347357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63825" y="4412975"/>
            <a:ext cx="5499653" cy="1444486"/>
            <a:chOff x="463825" y="4412975"/>
            <a:chExt cx="5499653" cy="1444486"/>
          </a:xfrm>
        </p:grpSpPr>
        <p:sp>
          <p:nvSpPr>
            <p:cNvPr id="24" name="Rectangle 23"/>
            <p:cNvSpPr/>
            <p:nvPr/>
          </p:nvSpPr>
          <p:spPr>
            <a:xfrm>
              <a:off x="463825" y="4412975"/>
              <a:ext cx="5499653" cy="14444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0330" y="4436881"/>
              <a:ext cx="5433392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buClr>
                  <a:schemeClr val="tx2"/>
                </a:buClr>
              </a:pPr>
              <a:r>
                <a:rPr lang="en-GB" sz="1700" dirty="0" smtClean="0">
                  <a:solidFill>
                    <a:schemeClr val="tx2"/>
                  </a:solidFill>
                </a:rPr>
                <a:t>Improved evaluation for the non-coated parts </a:t>
              </a:r>
              <a:r>
                <a:rPr lang="en-GB" sz="1700" dirty="0" err="1" smtClean="0">
                  <a:solidFill>
                    <a:schemeClr val="tx2"/>
                  </a:solidFill>
                </a:rPr>
                <a:t>w.r.t</a:t>
              </a:r>
              <a:r>
                <a:rPr lang="en-GB" sz="1700" dirty="0" smtClean="0">
                  <a:solidFill>
                    <a:schemeClr val="tx2"/>
                  </a:solidFill>
                </a:rPr>
                <a:t>. last presentation at WP2 meeting (27.03)</a:t>
              </a:r>
            </a:p>
            <a:p>
              <a:pPr marL="742950" lvl="1" indent="-285750">
                <a:spcBef>
                  <a:spcPts val="600"/>
                </a:spcBef>
                <a:buClr>
                  <a:schemeClr val="tx2"/>
                </a:buClr>
                <a:buFont typeface="Courier New" charset="0"/>
                <a:buChar char="o"/>
              </a:pPr>
              <a:r>
                <a:rPr lang="en-GB" sz="1700" b="1" dirty="0" smtClean="0">
                  <a:solidFill>
                    <a:srgbClr val="FF0000"/>
                  </a:solidFill>
                </a:rPr>
                <a:t>Removed DFX </a:t>
              </a:r>
              <a:r>
                <a:rPr lang="en-GB" sz="1700" dirty="0" smtClean="0">
                  <a:solidFill>
                    <a:schemeClr val="tx2"/>
                  </a:solidFill>
                </a:rPr>
                <a:t>from uncoated drifts </a:t>
              </a:r>
            </a:p>
            <a:p>
              <a:pPr marL="742950" lvl="1" indent="-285750">
                <a:spcBef>
                  <a:spcPts val="600"/>
                </a:spcBef>
                <a:buClr>
                  <a:schemeClr val="tx2"/>
                </a:buClr>
                <a:buFont typeface="Courier New" charset="0"/>
                <a:buChar char="o"/>
              </a:pPr>
              <a:r>
                <a:rPr lang="en-GB" sz="1700" b="1" dirty="0" smtClean="0">
                  <a:solidFill>
                    <a:srgbClr val="FF0000"/>
                  </a:solidFill>
                </a:rPr>
                <a:t>Changed integration method</a:t>
              </a:r>
              <a:r>
                <a:rPr lang="en-GB" sz="1700" dirty="0" smtClean="0">
                  <a:solidFill>
                    <a:schemeClr val="tx2"/>
                  </a:solidFill>
                </a:rPr>
                <a:t> (more realistic now)</a:t>
              </a:r>
              <a:endParaRPr lang="en-GB" sz="1700" dirty="0" smtClean="0">
                <a:solidFill>
                  <a:schemeClr val="tx2"/>
                </a:solidFill>
              </a:endParaRPr>
            </a:p>
          </p:txBody>
        </p:sp>
      </p:grpSp>
      <p:cxnSp>
        <p:nvCxnSpPr>
          <p:cNvPr id="26" name="Straight Arrow Connector 25"/>
          <p:cNvCxnSpPr/>
          <p:nvPr/>
        </p:nvCxnSpPr>
        <p:spPr>
          <a:xfrm flipV="1">
            <a:off x="5976730" y="3829878"/>
            <a:ext cx="2067340" cy="13649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124014" y="534116"/>
            <a:ext cx="789098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To asses the impact of having short uncoated sections (bellows, BPMs) we simulated the case in which </a:t>
            </a:r>
            <a:r>
              <a:rPr lang="en-GB" sz="1700" b="1" dirty="0" smtClean="0">
                <a:solidFill>
                  <a:srgbClr val="FF0000"/>
                </a:solidFill>
              </a:rPr>
              <a:t>all sections outside the cold masses have </a:t>
            </a:r>
            <a:r>
              <a:rPr lang="en-GB" sz="1700" b="1" dirty="0" err="1" smtClean="0">
                <a:solidFill>
                  <a:srgbClr val="FF0000"/>
                </a:solidFill>
              </a:rPr>
              <a:t>SEY</a:t>
            </a:r>
            <a:r>
              <a:rPr lang="en-GB" sz="1700" b="1" baseline="-25000" dirty="0" err="1" smtClean="0">
                <a:solidFill>
                  <a:srgbClr val="FF0000"/>
                </a:solidFill>
              </a:rPr>
              <a:t>max</a:t>
            </a:r>
            <a:r>
              <a:rPr lang="en-GB" sz="1700" b="1" dirty="0" smtClean="0">
                <a:solidFill>
                  <a:srgbClr val="FF0000"/>
                </a:solidFill>
              </a:rPr>
              <a:t> = 1.3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heat load increases by </a:t>
            </a:r>
            <a:r>
              <a:rPr lang="en-GB" sz="1700" b="1" dirty="0" smtClean="0">
                <a:solidFill>
                  <a:srgbClr val="FF0000"/>
                </a:solidFill>
              </a:rPr>
              <a:t>~220 W with respect to the fully coated case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Moreover, </a:t>
            </a:r>
            <a:r>
              <a:rPr lang="en-GB" sz="1700" b="1" dirty="0" smtClean="0">
                <a:solidFill>
                  <a:srgbClr val="FF0000"/>
                </a:solidFill>
              </a:rPr>
              <a:t>impact on beam quality and stability needs to be assessed</a:t>
            </a:r>
            <a:r>
              <a:rPr lang="en-GB" sz="1700" dirty="0" smtClean="0">
                <a:solidFill>
                  <a:schemeClr val="tx2"/>
                </a:solidFill>
              </a:rPr>
              <a:t> as the effect on the beam is </a:t>
            </a:r>
            <a:r>
              <a:rPr lang="en-GB" sz="1700" b="1" dirty="0" smtClean="0">
                <a:solidFill>
                  <a:srgbClr val="FF0000"/>
                </a:solidFill>
              </a:rPr>
              <a:t>amplified by the large beta functions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u="sng" dirty="0" smtClean="0">
                <a:solidFill>
                  <a:srgbClr val="FF0000"/>
                </a:solidFill>
              </a:rPr>
              <a:t>Strategy proposed to WP12 (vacuum):</a:t>
            </a:r>
            <a:endParaRPr lang="en-GB" sz="1700" b="1" u="sng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Total length of </a:t>
            </a:r>
            <a:r>
              <a:rPr lang="en-GB" sz="1700" b="1" dirty="0" smtClean="0">
                <a:solidFill>
                  <a:srgbClr val="FF0000"/>
                </a:solidFill>
              </a:rPr>
              <a:t>non-coated parts should be minimised</a:t>
            </a:r>
            <a:r>
              <a:rPr lang="en-GB" sz="1700" dirty="0" smtClean="0">
                <a:solidFill>
                  <a:schemeClr val="tx2"/>
                </a:solidFill>
              </a:rPr>
              <a:t> (as much as possible)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Once the the </a:t>
            </a:r>
            <a:r>
              <a:rPr lang="en-GB" sz="1700" b="1" dirty="0" smtClean="0">
                <a:solidFill>
                  <a:srgbClr val="FF0000"/>
                </a:solidFill>
              </a:rPr>
              <a:t>“SEY profile” along the IR </a:t>
            </a:r>
            <a:r>
              <a:rPr lang="en-GB" sz="1700" dirty="0" smtClean="0">
                <a:solidFill>
                  <a:schemeClr val="tx2"/>
                </a:solidFill>
              </a:rPr>
              <a:t>is defined, we will perform detailed simulations to confirm that no problem is expected</a:t>
            </a:r>
          </a:p>
        </p:txBody>
      </p:sp>
    </p:spTree>
    <p:extLst>
      <p:ext uri="{BB962C8B-B14F-4D97-AF65-F5344CB8AC3E}">
        <p14:creationId xmlns:p14="http://schemas.microsoft.com/office/powerpoint/2010/main" val="82705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triplets: summary </a:t>
            </a:r>
            <a:r>
              <a:rPr lang="en-GB" sz="2400" b="1" dirty="0" smtClean="0">
                <a:solidFill>
                  <a:schemeClr val="tx2"/>
                </a:solidFill>
              </a:rPr>
              <a:t>table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574" y="1709717"/>
            <a:ext cx="6652591" cy="503230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13183" y="547367"/>
            <a:ext cx="80308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A document has been drafted including detailed </a:t>
            </a:r>
            <a:r>
              <a:rPr lang="en-GB" sz="1700" b="1" dirty="0" smtClean="0">
                <a:solidFill>
                  <a:srgbClr val="FF0000"/>
                </a:solidFill>
              </a:rPr>
              <a:t>tables for the beam induced heat loads in the different </a:t>
            </a:r>
            <a:r>
              <a:rPr lang="en-GB" sz="1700" b="1" smtClean="0">
                <a:solidFill>
                  <a:srgbClr val="FF0000"/>
                </a:solidFill>
              </a:rPr>
              <a:t>components </a:t>
            </a:r>
            <a:endParaRPr lang="en-GB" sz="1700" b="1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smtClean="0">
                <a:solidFill>
                  <a:srgbClr val="FF0000"/>
                </a:solidFill>
              </a:rPr>
              <a:t>Impedance </a:t>
            </a:r>
            <a:r>
              <a:rPr lang="en-GB" sz="1700" b="1" dirty="0" smtClean="0">
                <a:solidFill>
                  <a:srgbClr val="FF0000"/>
                </a:solidFill>
              </a:rPr>
              <a:t>heating </a:t>
            </a:r>
            <a:r>
              <a:rPr lang="en-GB" sz="1700" dirty="0" smtClean="0">
                <a:solidFill>
                  <a:schemeClr val="tx2"/>
                </a:solidFill>
              </a:rPr>
              <a:t>is included assuming that </a:t>
            </a:r>
            <a:r>
              <a:rPr lang="en-GB" sz="1700" b="1" dirty="0" smtClean="0">
                <a:solidFill>
                  <a:srgbClr val="FF0000"/>
                </a:solidFill>
              </a:rPr>
              <a:t>beam screens are operated at 70 K</a:t>
            </a:r>
          </a:p>
        </p:txBody>
      </p:sp>
    </p:spTree>
    <p:extLst>
      <p:ext uri="{BB962C8B-B14F-4D97-AF65-F5344CB8AC3E}">
        <p14:creationId xmlns:p14="http://schemas.microsoft.com/office/powerpoint/2010/main" val="29918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triplets: summary </a:t>
            </a:r>
            <a:r>
              <a:rPr lang="en-GB" sz="2400" b="1" dirty="0" smtClean="0">
                <a:solidFill>
                  <a:schemeClr val="tx2"/>
                </a:solidFill>
              </a:rPr>
              <a:t>table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574" y="1709717"/>
            <a:ext cx="6652591" cy="5032309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620000" y="6387548"/>
            <a:ext cx="901148" cy="3710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51789" y="3074504"/>
            <a:ext cx="8335620" cy="2001079"/>
            <a:chOff x="463825" y="4412974"/>
            <a:chExt cx="7258666" cy="2001079"/>
          </a:xfrm>
        </p:grpSpPr>
        <p:sp>
          <p:nvSpPr>
            <p:cNvPr id="13" name="Rectangle 12"/>
            <p:cNvSpPr/>
            <p:nvPr/>
          </p:nvSpPr>
          <p:spPr>
            <a:xfrm>
              <a:off x="463825" y="4412974"/>
              <a:ext cx="7193508" cy="200107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90328" y="4436881"/>
              <a:ext cx="7232163" cy="189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buClr>
                  <a:schemeClr val="tx2"/>
                </a:buClr>
              </a:pPr>
              <a:r>
                <a:rPr lang="en-GB" sz="1700" dirty="0" smtClean="0">
                  <a:solidFill>
                    <a:schemeClr val="tx2"/>
                  </a:solidFill>
                </a:rPr>
                <a:t>Not exactly innocent</a:t>
              </a:r>
              <a:r>
                <a:rPr lang="mr-IN" sz="1700" dirty="0" smtClean="0">
                  <a:solidFill>
                    <a:schemeClr val="tx2"/>
                  </a:solidFill>
                </a:rPr>
                <a:t>…</a:t>
              </a:r>
              <a:r>
                <a:rPr lang="en-US" sz="1700" dirty="0" smtClean="0">
                  <a:solidFill>
                    <a:schemeClr val="tx2"/>
                  </a:solidFill>
                </a:rPr>
                <a:t> </a:t>
              </a:r>
              <a:r>
                <a:rPr lang="en-GB" sz="1700" b="1" dirty="0">
                  <a:solidFill>
                    <a:srgbClr val="FF0000"/>
                  </a:solidFill>
                </a:rPr>
                <a:t>c</a:t>
              </a:r>
              <a:r>
                <a:rPr lang="en-GB" sz="1700" b="1" dirty="0" smtClean="0">
                  <a:solidFill>
                    <a:srgbClr val="FF0000"/>
                  </a:solidFill>
                </a:rPr>
                <a:t>an this heat load be handled by the cryogeni</a:t>
              </a:r>
              <a:r>
                <a:rPr lang="en-GB" sz="1700" b="1" dirty="0" smtClean="0">
                  <a:solidFill>
                    <a:srgbClr val="FF0000"/>
                  </a:solidFill>
                </a:rPr>
                <a:t>c system?</a:t>
              </a:r>
            </a:p>
            <a:p>
              <a:pPr marL="285750" indent="-285750">
                <a:spcBef>
                  <a:spcPts val="600"/>
                </a:spcBef>
                <a:buClr>
                  <a:schemeClr val="tx2"/>
                </a:buClr>
                <a:buFont typeface="Arial" charset="0"/>
                <a:buChar char="•"/>
              </a:pPr>
              <a:r>
                <a:rPr lang="en-GB" sz="1700" b="1" dirty="0" smtClean="0">
                  <a:solidFill>
                    <a:srgbClr val="FF0000"/>
                  </a:solidFill>
                </a:rPr>
                <a:t>If not, no panic </a:t>
              </a:r>
              <a:r>
                <a:rPr lang="en-GB" sz="1700" b="1" dirty="0" smtClean="0">
                  <a:solidFill>
                    <a:srgbClr val="FF0000"/>
                  </a:solidFill>
                  <a:sym typeface="Wingdings"/>
                </a:rPr>
                <a:t>  the estimate is based on rather conservative assumptions:</a:t>
              </a:r>
            </a:p>
            <a:p>
              <a:pPr marL="742950" lvl="1" indent="-285750">
                <a:spcBef>
                  <a:spcPts val="600"/>
                </a:spcBef>
                <a:buClr>
                  <a:schemeClr val="tx2"/>
                </a:buClr>
                <a:buFont typeface="Arial" charset="0"/>
                <a:buChar char="•"/>
              </a:pPr>
              <a:r>
                <a:rPr lang="en-GB" sz="1700" dirty="0" smtClean="0">
                  <a:solidFill>
                    <a:schemeClr val="tx2"/>
                  </a:solidFill>
                  <a:sym typeface="Wingdings"/>
                </a:rPr>
                <a:t>We can re-simulate using a </a:t>
              </a:r>
              <a:r>
                <a:rPr lang="en-GB" sz="1700" b="1" dirty="0" smtClean="0">
                  <a:solidFill>
                    <a:srgbClr val="FF0000"/>
                  </a:solidFill>
                  <a:sym typeface="Wingdings"/>
                </a:rPr>
                <a:t>more realistic “SEY vs s” profile </a:t>
              </a:r>
              <a:r>
                <a:rPr lang="en-GB" sz="1700" dirty="0" smtClean="0">
                  <a:solidFill>
                    <a:schemeClr val="tx2"/>
                  </a:solidFill>
                  <a:sym typeface="Wingdings"/>
                </a:rPr>
                <a:t>to be provided by the vacuum team (see next slide</a:t>
              </a:r>
              <a:r>
                <a:rPr lang="mr-IN" sz="1700" dirty="0" smtClean="0">
                  <a:solidFill>
                    <a:schemeClr val="tx2"/>
                  </a:solidFill>
                  <a:sym typeface="Wingdings"/>
                </a:rPr>
                <a:t>…</a:t>
              </a:r>
              <a:r>
                <a:rPr lang="en-GB" sz="1700" dirty="0" smtClean="0">
                  <a:solidFill>
                    <a:schemeClr val="tx2"/>
                  </a:solidFill>
                  <a:sym typeface="Wingdings"/>
                </a:rPr>
                <a:t>), guessing a gain of ~70W, to be verified</a:t>
              </a:r>
            </a:p>
            <a:p>
              <a:pPr marL="742950" lvl="1" indent="-285750">
                <a:spcBef>
                  <a:spcPts val="600"/>
                </a:spcBef>
                <a:buClr>
                  <a:schemeClr val="tx2"/>
                </a:buClr>
                <a:buFont typeface="Arial" charset="0"/>
                <a:buChar char="•"/>
              </a:pPr>
              <a:r>
                <a:rPr lang="en-GB" sz="1700" dirty="0" smtClean="0">
                  <a:solidFill>
                    <a:schemeClr val="tx2"/>
                  </a:solidFill>
                  <a:sym typeface="Wingdings"/>
                </a:rPr>
                <a:t>A feedback from Tuesday’s meeting with the vacuum team  is that </a:t>
              </a:r>
              <a:r>
                <a:rPr lang="en-GB" sz="1700" b="1" dirty="0" err="1" smtClean="0">
                  <a:solidFill>
                    <a:srgbClr val="FF0000"/>
                  </a:solidFill>
                  <a:sym typeface="Wingdings"/>
                </a:rPr>
                <a:t>SEY</a:t>
              </a:r>
              <a:r>
                <a:rPr lang="en-GB" sz="1700" b="1" baseline="-25000" dirty="0" err="1" smtClean="0">
                  <a:solidFill>
                    <a:srgbClr val="FF0000"/>
                  </a:solidFill>
                  <a:sym typeface="Wingdings"/>
                </a:rPr>
                <a:t>max</a:t>
              </a:r>
              <a:r>
                <a:rPr lang="en-GB" sz="1700" b="1" dirty="0" smtClean="0">
                  <a:solidFill>
                    <a:srgbClr val="FF0000"/>
                  </a:solidFill>
                  <a:sym typeface="Wingdings"/>
                </a:rPr>
                <a:t>=1.1 is quite pessimistic</a:t>
              </a:r>
              <a:r>
                <a:rPr lang="en-GB" sz="1700" dirty="0" smtClean="0">
                  <a:solidFill>
                    <a:schemeClr val="tx2"/>
                  </a:solidFill>
                  <a:sym typeface="Wingdings"/>
                </a:rPr>
                <a:t>  if needed we can tighten a bit this specification</a:t>
              </a:r>
              <a:endParaRPr lang="en-GB" sz="1700" dirty="0">
                <a:solidFill>
                  <a:schemeClr val="tx2"/>
                </a:solidFill>
                <a:sym typeface="Wingdings"/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4382187" y="5075583"/>
            <a:ext cx="3595622" cy="1298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113183" y="547367"/>
            <a:ext cx="80308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A document has been drafted including detailed </a:t>
            </a:r>
            <a:r>
              <a:rPr lang="en-GB" sz="1700" b="1" dirty="0" smtClean="0">
                <a:solidFill>
                  <a:srgbClr val="FF0000"/>
                </a:solidFill>
              </a:rPr>
              <a:t>tables for the beam induced heat loads in the different </a:t>
            </a:r>
            <a:r>
              <a:rPr lang="en-GB" sz="1700" b="1" smtClean="0">
                <a:solidFill>
                  <a:srgbClr val="FF0000"/>
                </a:solidFill>
              </a:rPr>
              <a:t>components </a:t>
            </a:r>
            <a:endParaRPr lang="en-GB" sz="1700" b="1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smtClean="0">
                <a:solidFill>
                  <a:srgbClr val="FF0000"/>
                </a:solidFill>
              </a:rPr>
              <a:t>Impedance </a:t>
            </a:r>
            <a:r>
              <a:rPr lang="en-GB" sz="1700" b="1" dirty="0" smtClean="0">
                <a:solidFill>
                  <a:srgbClr val="FF0000"/>
                </a:solidFill>
              </a:rPr>
              <a:t>heating </a:t>
            </a:r>
            <a:r>
              <a:rPr lang="en-GB" sz="1700" dirty="0" smtClean="0">
                <a:solidFill>
                  <a:schemeClr val="tx2"/>
                </a:solidFill>
              </a:rPr>
              <a:t>is included assuming that </a:t>
            </a:r>
            <a:r>
              <a:rPr lang="en-GB" sz="1700" b="1" dirty="0" smtClean="0">
                <a:solidFill>
                  <a:srgbClr val="FF0000"/>
                </a:solidFill>
              </a:rPr>
              <a:t>beam screens are operated at 70 K</a:t>
            </a:r>
          </a:p>
        </p:txBody>
      </p:sp>
    </p:spTree>
    <p:extLst>
      <p:ext uri="{BB962C8B-B14F-4D97-AF65-F5344CB8AC3E}">
        <p14:creationId xmlns:p14="http://schemas.microsoft.com/office/powerpoint/2010/main" val="23914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6583" y="1815917"/>
            <a:ext cx="4858637" cy="3643978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31233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assumptions on the interconnections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80" y="1362015"/>
            <a:ext cx="3564835" cy="443224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42055" y="1457738"/>
            <a:ext cx="662608" cy="4823792"/>
          </a:xfrm>
          <a:prstGeom prst="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608383" y="3963696"/>
            <a:ext cx="3638599" cy="2315511"/>
            <a:chOff x="4754154" y="3619140"/>
            <a:chExt cx="3638599" cy="2315511"/>
          </a:xfrm>
        </p:grpSpPr>
        <p:sp>
          <p:nvSpPr>
            <p:cNvPr id="13" name="Rectangle 12"/>
            <p:cNvSpPr/>
            <p:nvPr/>
          </p:nvSpPr>
          <p:spPr>
            <a:xfrm>
              <a:off x="5274364" y="3829877"/>
              <a:ext cx="2796209" cy="2067339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Content Placeholder 5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242190">
              <a:off x="4754154" y="3619140"/>
              <a:ext cx="3638599" cy="2315511"/>
            </a:xfrm>
            <a:prstGeom prst="rect">
              <a:avLst/>
            </a:prstGeom>
          </p:spPr>
        </p:pic>
      </p:grpSp>
      <p:cxnSp>
        <p:nvCxnSpPr>
          <p:cNvPr id="16" name="Straight Arrow Connector 15"/>
          <p:cNvCxnSpPr/>
          <p:nvPr/>
        </p:nvCxnSpPr>
        <p:spPr>
          <a:xfrm flipV="1">
            <a:off x="5751448" y="5605969"/>
            <a:ext cx="1709529" cy="1295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64698" y="5618923"/>
            <a:ext cx="166977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~</a:t>
            </a:r>
            <a:r>
              <a:rPr lang="en-US" sz="1700" dirty="0" smtClean="0">
                <a:solidFill>
                  <a:srgbClr val="FF0000"/>
                </a:solidFill>
              </a:rPr>
              <a:t>50 cm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45098" y="5903844"/>
            <a:ext cx="166977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rgbClr val="FF0000"/>
                </a:solidFill>
              </a:rPr>
              <a:t>1 m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2281" y="993913"/>
            <a:ext cx="3564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Simulation assumption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81673" y="1424608"/>
            <a:ext cx="486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Preliminary design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1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60585" y="1073897"/>
            <a:ext cx="5740289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Introduction and some reminders on previous results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Heat load estimates for the Inner Triplets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IR1 and IR5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IR2 and IR8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Progress status on arc heat loads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Simulations for the TAXS absorber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3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IR2 and IR8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83564" y="641642"/>
            <a:ext cx="779532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Similar conclusions</a:t>
            </a:r>
            <a:r>
              <a:rPr lang="en-GB" sz="1700" dirty="0" smtClean="0">
                <a:solidFill>
                  <a:schemeClr val="tx2"/>
                </a:solidFill>
              </a:rPr>
              <a:t> as for Inner Triplets in IR1 and IR5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We rely on the presence of a </a:t>
            </a:r>
            <a:r>
              <a:rPr lang="en-GB" sz="1700" b="1" dirty="0" smtClean="0">
                <a:solidFill>
                  <a:srgbClr val="FF0000"/>
                </a:solidFill>
              </a:rPr>
              <a:t>low SEY coating </a:t>
            </a:r>
            <a:r>
              <a:rPr lang="en-GB" sz="1700" dirty="0" smtClean="0">
                <a:solidFill>
                  <a:schemeClr val="tx2"/>
                </a:solidFill>
              </a:rPr>
              <a:t>to keep heat load on cryogenics at reasonable values (here the treatment will have to be performed in situ)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err="1" smtClean="0">
                <a:solidFill>
                  <a:srgbClr val="FF0000"/>
                </a:solidFill>
              </a:rPr>
              <a:t>SEYmax</a:t>
            </a:r>
            <a:r>
              <a:rPr lang="en-GB" sz="1700" b="1" dirty="0" smtClean="0">
                <a:solidFill>
                  <a:srgbClr val="FF0000"/>
                </a:solidFill>
              </a:rPr>
              <a:t> &lt; 1.1</a:t>
            </a:r>
            <a:r>
              <a:rPr lang="en-GB" sz="1700" dirty="0" smtClean="0">
                <a:solidFill>
                  <a:schemeClr val="tx2"/>
                </a:solidFill>
              </a:rPr>
              <a:t> assumed in the estimates provided to WP9 (cryogenics)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83013"/>
            <a:ext cx="9144000" cy="365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6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IR2 and IR8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83564" y="641642"/>
            <a:ext cx="779532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Similar conclusions</a:t>
            </a:r>
            <a:r>
              <a:rPr lang="en-GB" sz="1700" dirty="0" smtClean="0">
                <a:solidFill>
                  <a:schemeClr val="tx2"/>
                </a:solidFill>
              </a:rPr>
              <a:t> as for Inner Triplets in IR1 and IR5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We rely on the presence of a </a:t>
            </a:r>
            <a:r>
              <a:rPr lang="en-GB" sz="1700" b="1" dirty="0" smtClean="0">
                <a:solidFill>
                  <a:srgbClr val="FF0000"/>
                </a:solidFill>
              </a:rPr>
              <a:t>low SEY coating </a:t>
            </a:r>
            <a:r>
              <a:rPr lang="en-GB" sz="1700" dirty="0" smtClean="0">
                <a:solidFill>
                  <a:schemeClr val="tx2"/>
                </a:solidFill>
              </a:rPr>
              <a:t>to keep heat load on cryogenics to reasonable values (here the treatment will have to be performed in situ)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err="1" smtClean="0">
                <a:solidFill>
                  <a:srgbClr val="FF0000"/>
                </a:solidFill>
              </a:rPr>
              <a:t>SEYmax</a:t>
            </a:r>
            <a:r>
              <a:rPr lang="en-GB" sz="1700" b="1" dirty="0" smtClean="0">
                <a:solidFill>
                  <a:srgbClr val="FF0000"/>
                </a:solidFill>
              </a:rPr>
              <a:t> &lt; 1.1</a:t>
            </a:r>
            <a:r>
              <a:rPr lang="en-GB" sz="1700" dirty="0" smtClean="0">
                <a:solidFill>
                  <a:schemeClr val="tx2"/>
                </a:solidFill>
              </a:rPr>
              <a:t> assumed in the estimates provided to WP9 (cryogenics)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Impact of having </a:t>
            </a:r>
            <a:r>
              <a:rPr lang="en-GB" sz="1700" b="1" dirty="0" smtClean="0">
                <a:solidFill>
                  <a:srgbClr val="FF0000"/>
                </a:solidFill>
              </a:rPr>
              <a:t>non coated drifts </a:t>
            </a:r>
            <a:r>
              <a:rPr lang="en-GB" sz="1700" dirty="0" smtClean="0">
                <a:solidFill>
                  <a:schemeClr val="tx2"/>
                </a:solidFill>
              </a:rPr>
              <a:t>has been evaluated also for these </a:t>
            </a:r>
            <a:r>
              <a:rPr lang="en-GB" sz="1700" dirty="0" smtClean="0">
                <a:solidFill>
                  <a:schemeClr val="tx2"/>
                </a:solidFill>
              </a:rPr>
              <a:t>devices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Less critical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60001"/>
            <a:ext cx="9072181" cy="320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1113183" y="547367"/>
            <a:ext cx="8030817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A document has been drafted including detailed </a:t>
            </a:r>
            <a:r>
              <a:rPr lang="en-GB" sz="1700" b="1" dirty="0" smtClean="0">
                <a:solidFill>
                  <a:srgbClr val="FF0000"/>
                </a:solidFill>
              </a:rPr>
              <a:t>tables for the beam induced heat loads in the different components </a:t>
            </a:r>
            <a:r>
              <a:rPr lang="en-GB" sz="1700" dirty="0" smtClean="0">
                <a:solidFill>
                  <a:schemeClr val="tx2"/>
                </a:solidFill>
              </a:rPr>
              <a:t>(simulations of the high order correctors are ongoing)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Impedance heating </a:t>
            </a:r>
            <a:r>
              <a:rPr lang="en-GB" sz="1700" dirty="0" smtClean="0">
                <a:solidFill>
                  <a:schemeClr val="tx2"/>
                </a:solidFill>
              </a:rPr>
              <a:t>is included assuming that beam screens </a:t>
            </a:r>
            <a:r>
              <a:rPr lang="en-GB" sz="1700" b="1" dirty="0" smtClean="0">
                <a:solidFill>
                  <a:srgbClr val="FF0000"/>
                </a:solidFill>
              </a:rPr>
              <a:t>are operated at </a:t>
            </a:r>
            <a:r>
              <a:rPr lang="en-GB" sz="1700" b="1" dirty="0" smtClean="0">
                <a:solidFill>
                  <a:srgbClr val="FF0000"/>
                </a:solidFill>
              </a:rPr>
              <a:t>20 </a:t>
            </a:r>
            <a:r>
              <a:rPr lang="en-GB" sz="1700" b="1" dirty="0" smtClean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1130" y="3882889"/>
            <a:ext cx="1425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Inner triplets</a:t>
            </a:r>
          </a:p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in IR2&amp;8:</a:t>
            </a:r>
            <a:endParaRPr lang="en-US" b="1" u="sng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266" y="1762540"/>
            <a:ext cx="6441586" cy="50954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 in IR2 and IR8: </a:t>
            </a:r>
            <a:r>
              <a:rPr lang="en-GB" sz="2400" b="1" dirty="0">
                <a:solidFill>
                  <a:schemeClr val="tx2"/>
                </a:solidFill>
              </a:rPr>
              <a:t>summary </a:t>
            </a:r>
            <a:r>
              <a:rPr lang="en-GB" sz="2400" b="1" dirty="0" smtClean="0">
                <a:solidFill>
                  <a:schemeClr val="tx2"/>
                </a:solidFill>
              </a:rPr>
              <a:t>table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60585" y="1073897"/>
            <a:ext cx="5740289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Introduction and some reminders on previous results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Heat load estimates for the Inner Triplets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IR1 and IR5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IR2 and IR8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Progress status on arc heat loads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Simulations for the TAXS absorber</a:t>
            </a:r>
            <a:endParaRPr lang="en-GB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9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60585" y="1073897"/>
            <a:ext cx="5740289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Introduction and some reminders on previous results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Heat load estimates for the Inner Triplets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IR1 and IR5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IR2 and IR8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Progress status on arc heat loads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Simulations for the TAXS absorber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loads: progress </a:t>
            </a:r>
            <a:r>
              <a:rPr lang="en-US" sz="2400" b="1" dirty="0" smtClean="0">
                <a:solidFill>
                  <a:schemeClr val="tx2"/>
                </a:solidFill>
              </a:rPr>
              <a:t>status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70106" y="620095"/>
            <a:ext cx="770161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Performed </a:t>
            </a:r>
            <a:r>
              <a:rPr lang="en-GB" sz="1700" b="1" dirty="0" smtClean="0">
                <a:solidFill>
                  <a:srgbClr val="FF0000"/>
                </a:solidFill>
              </a:rPr>
              <a:t>literature </a:t>
            </a:r>
            <a:r>
              <a:rPr lang="en-GB" sz="1700" b="1" dirty="0">
                <a:solidFill>
                  <a:srgbClr val="FF0000"/>
                </a:solidFill>
              </a:rPr>
              <a:t>review </a:t>
            </a:r>
            <a:r>
              <a:rPr lang="en-GB" sz="1700" dirty="0">
                <a:solidFill>
                  <a:schemeClr val="tx2"/>
                </a:solidFill>
              </a:rPr>
              <a:t>to identify the best available knowledge on </a:t>
            </a:r>
            <a:r>
              <a:rPr lang="en-GB" sz="1700" b="1" dirty="0">
                <a:solidFill>
                  <a:srgbClr val="FF0000"/>
                </a:solidFill>
              </a:rPr>
              <a:t>photoelectron yield for the LHC beam screens </a:t>
            </a:r>
            <a:r>
              <a:rPr lang="en-GB" sz="1700" dirty="0">
                <a:solidFill>
                  <a:schemeClr val="tx2"/>
                </a:solidFill>
              </a:rPr>
              <a:t>(correctly handling the effect of the saw-tooth)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Defined the </a:t>
            </a:r>
            <a:r>
              <a:rPr lang="en-GB" sz="1700" b="1" dirty="0" smtClean="0">
                <a:solidFill>
                  <a:srgbClr val="FF0000"/>
                </a:solidFill>
              </a:rPr>
              <a:t>correct “recipe” </a:t>
            </a:r>
            <a:r>
              <a:rPr lang="en-GB" sz="1700" dirty="0" smtClean="0">
                <a:solidFill>
                  <a:schemeClr val="tx2"/>
                </a:solidFill>
              </a:rPr>
              <a:t>to model the </a:t>
            </a:r>
            <a:r>
              <a:rPr lang="en-GB" sz="1700" b="1" dirty="0" smtClean="0">
                <a:solidFill>
                  <a:srgbClr val="FF0000"/>
                </a:solidFill>
              </a:rPr>
              <a:t>effect of photoelectrons </a:t>
            </a:r>
            <a:r>
              <a:rPr lang="en-GB" sz="1700" dirty="0" smtClean="0">
                <a:solidFill>
                  <a:schemeClr val="tx2"/>
                </a:solidFill>
              </a:rPr>
              <a:t>from synchrotron radiation. 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Drafted a </a:t>
            </a:r>
            <a:r>
              <a:rPr lang="en-GB" sz="1700" b="1" dirty="0" smtClean="0">
                <a:solidFill>
                  <a:srgbClr val="FF0000"/>
                </a:solidFill>
              </a:rPr>
              <a:t>document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and </a:t>
            </a:r>
            <a:r>
              <a:rPr lang="en-GB" sz="1700" b="1" dirty="0" smtClean="0">
                <a:solidFill>
                  <a:srgbClr val="FF0000"/>
                </a:solidFill>
              </a:rPr>
              <a:t>prepared a python </a:t>
            </a:r>
            <a:r>
              <a:rPr lang="en-GB" sz="1700" dirty="0" smtClean="0">
                <a:solidFill>
                  <a:schemeClr val="tx2"/>
                </a:solidFill>
              </a:rPr>
              <a:t>tool to: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 smtClean="0">
                <a:solidFill>
                  <a:schemeClr val="tx2"/>
                </a:solidFill>
              </a:rPr>
              <a:t>valuate the </a:t>
            </a:r>
            <a:r>
              <a:rPr lang="en-GB" sz="1700" b="1" dirty="0" smtClean="0">
                <a:solidFill>
                  <a:srgbClr val="FF0000"/>
                </a:solidFill>
              </a:rPr>
              <a:t>photon spectrum </a:t>
            </a:r>
            <a:r>
              <a:rPr lang="en-GB" sz="1700" dirty="0" smtClean="0">
                <a:solidFill>
                  <a:schemeClr val="tx2"/>
                </a:solidFill>
              </a:rPr>
              <a:t>for an arbitrary energy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Compute the number of </a:t>
            </a:r>
            <a:r>
              <a:rPr lang="en-GB" sz="1700" b="1" dirty="0" smtClean="0">
                <a:solidFill>
                  <a:srgbClr val="FF0000"/>
                </a:solidFill>
              </a:rPr>
              <a:t>“direct” and reflected photoelectrons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Translate the information into the </a:t>
            </a:r>
            <a:r>
              <a:rPr lang="en-GB" sz="1700" b="1" dirty="0" smtClean="0">
                <a:solidFill>
                  <a:srgbClr val="FF0000"/>
                </a:solidFill>
              </a:rPr>
              <a:t>input parameters required by </a:t>
            </a:r>
            <a:r>
              <a:rPr lang="en-GB" sz="1700" b="1" dirty="0" err="1" smtClean="0">
                <a:solidFill>
                  <a:srgbClr val="FF0000"/>
                </a:solidFill>
              </a:rPr>
              <a:t>PyECLOUD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819" y="4285523"/>
            <a:ext cx="7186225" cy="179856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171656" y="4062377"/>
            <a:ext cx="3374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  <a:sym typeface="Wingdings" panose="05000000000000000000" pitchFamily="2" charset="2"/>
              </a:rPr>
              <a:t>Correct orientation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64464" y="4062377"/>
            <a:ext cx="3374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  <a:sym typeface="Wingdings" panose="05000000000000000000" pitchFamily="2" charset="2"/>
              </a:rPr>
              <a:t>Inverted orientation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33600" y="6265829"/>
            <a:ext cx="68911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smtClean="0">
                <a:solidFill>
                  <a:schemeClr val="tx2"/>
                </a:solidFill>
              </a:rPr>
              <a:t>Work done together with P. </a:t>
            </a:r>
            <a:r>
              <a:rPr lang="en-GB" sz="1600" i="1" dirty="0" err="1" smtClean="0">
                <a:solidFill>
                  <a:schemeClr val="tx2"/>
                </a:solidFill>
              </a:rPr>
              <a:t>Dijkstal</a:t>
            </a:r>
            <a:r>
              <a:rPr lang="en-GB" sz="1600" i="1" dirty="0" smtClean="0">
                <a:solidFill>
                  <a:schemeClr val="tx2"/>
                </a:solidFill>
              </a:rPr>
              <a:t>, L. </a:t>
            </a:r>
            <a:r>
              <a:rPr lang="en-GB" sz="1600" i="1" dirty="0" err="1" smtClean="0">
                <a:solidFill>
                  <a:schemeClr val="tx2"/>
                </a:solidFill>
              </a:rPr>
              <a:t>Mether</a:t>
            </a:r>
            <a:r>
              <a:rPr lang="en-GB" sz="1600" i="1" dirty="0" smtClean="0">
                <a:solidFill>
                  <a:schemeClr val="tx2"/>
                </a:solidFill>
              </a:rPr>
              <a:t> and G. </a:t>
            </a:r>
            <a:r>
              <a:rPr lang="en-GB" sz="1600" i="1" dirty="0" err="1" smtClean="0">
                <a:solidFill>
                  <a:schemeClr val="tx2"/>
                </a:solidFill>
              </a:rPr>
              <a:t>Rumolo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0742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2133600" y="6265829"/>
            <a:ext cx="68911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smtClean="0">
                <a:solidFill>
                  <a:schemeClr val="tx2"/>
                </a:solidFill>
              </a:rPr>
              <a:t>Work done together with P. </a:t>
            </a:r>
            <a:r>
              <a:rPr lang="en-GB" sz="1600" i="1" dirty="0" err="1" smtClean="0">
                <a:solidFill>
                  <a:schemeClr val="tx2"/>
                </a:solidFill>
              </a:rPr>
              <a:t>Dijkstal</a:t>
            </a:r>
            <a:r>
              <a:rPr lang="en-GB" sz="1600" i="1" dirty="0" smtClean="0">
                <a:solidFill>
                  <a:schemeClr val="tx2"/>
                </a:solidFill>
              </a:rPr>
              <a:t>, L. </a:t>
            </a:r>
            <a:r>
              <a:rPr lang="en-GB" sz="1600" i="1" dirty="0" err="1" smtClean="0">
                <a:solidFill>
                  <a:schemeClr val="tx2"/>
                </a:solidFill>
              </a:rPr>
              <a:t>Mether</a:t>
            </a:r>
            <a:r>
              <a:rPr lang="en-GB" sz="1600" i="1" dirty="0" smtClean="0">
                <a:solidFill>
                  <a:schemeClr val="tx2"/>
                </a:solidFill>
              </a:rPr>
              <a:t> and G. </a:t>
            </a:r>
            <a:r>
              <a:rPr lang="en-GB" sz="1600" i="1" dirty="0" err="1" smtClean="0">
                <a:solidFill>
                  <a:schemeClr val="tx2"/>
                </a:solidFill>
              </a:rPr>
              <a:t>Rumolo</a:t>
            </a:r>
            <a:endParaRPr lang="en-US" sz="1600" i="1" dirty="0"/>
          </a:p>
        </p:txBody>
      </p:sp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1270106" y="620095"/>
            <a:ext cx="770161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Performed </a:t>
            </a:r>
            <a:r>
              <a:rPr lang="en-GB" sz="1700" b="1" dirty="0" smtClean="0">
                <a:solidFill>
                  <a:srgbClr val="FF0000"/>
                </a:solidFill>
              </a:rPr>
              <a:t>literature </a:t>
            </a:r>
            <a:r>
              <a:rPr lang="en-GB" sz="1700" b="1" dirty="0">
                <a:solidFill>
                  <a:srgbClr val="FF0000"/>
                </a:solidFill>
              </a:rPr>
              <a:t>review </a:t>
            </a:r>
            <a:r>
              <a:rPr lang="en-GB" sz="1700" dirty="0">
                <a:solidFill>
                  <a:schemeClr val="tx2"/>
                </a:solidFill>
              </a:rPr>
              <a:t>to identify the best available knowledge on photoelectron yield for the LHC beam screens (correctly handling the effect of the saw-tooth)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Defined the </a:t>
            </a:r>
            <a:r>
              <a:rPr lang="en-GB" sz="1700" b="1" dirty="0" smtClean="0">
                <a:solidFill>
                  <a:srgbClr val="FF0000"/>
                </a:solidFill>
              </a:rPr>
              <a:t>correct “recipe” </a:t>
            </a:r>
            <a:r>
              <a:rPr lang="en-GB" sz="1700" dirty="0" smtClean="0">
                <a:solidFill>
                  <a:schemeClr val="tx2"/>
                </a:solidFill>
              </a:rPr>
              <a:t>to model the </a:t>
            </a:r>
            <a:r>
              <a:rPr lang="en-GB" sz="1700" b="1" dirty="0" smtClean="0">
                <a:solidFill>
                  <a:srgbClr val="FF0000"/>
                </a:solidFill>
              </a:rPr>
              <a:t>effect of photoelectrons </a:t>
            </a:r>
            <a:r>
              <a:rPr lang="en-GB" sz="1700" dirty="0" smtClean="0">
                <a:solidFill>
                  <a:schemeClr val="tx2"/>
                </a:solidFill>
              </a:rPr>
              <a:t>from synchrotron radiation. 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Drafted a </a:t>
            </a:r>
            <a:r>
              <a:rPr lang="en-GB" sz="1700" b="1" dirty="0" smtClean="0">
                <a:solidFill>
                  <a:srgbClr val="FF0000"/>
                </a:solidFill>
              </a:rPr>
              <a:t>document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and </a:t>
            </a:r>
            <a:r>
              <a:rPr lang="en-GB" sz="1700" b="1" dirty="0" smtClean="0">
                <a:solidFill>
                  <a:srgbClr val="FF0000"/>
                </a:solidFill>
              </a:rPr>
              <a:t>prepared a python </a:t>
            </a:r>
            <a:r>
              <a:rPr lang="en-GB" sz="1700" dirty="0" smtClean="0">
                <a:solidFill>
                  <a:schemeClr val="tx2"/>
                </a:solidFill>
              </a:rPr>
              <a:t>tool to: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 smtClean="0">
                <a:solidFill>
                  <a:schemeClr val="tx2"/>
                </a:solidFill>
              </a:rPr>
              <a:t>valuate the </a:t>
            </a:r>
            <a:r>
              <a:rPr lang="en-GB" sz="1700" b="1" dirty="0" smtClean="0">
                <a:solidFill>
                  <a:srgbClr val="FF0000"/>
                </a:solidFill>
              </a:rPr>
              <a:t>photon spectrum </a:t>
            </a:r>
            <a:r>
              <a:rPr lang="en-GB" sz="1700" dirty="0" smtClean="0">
                <a:solidFill>
                  <a:schemeClr val="tx2"/>
                </a:solidFill>
              </a:rPr>
              <a:t>for an arbitrary energy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Compute the number of </a:t>
            </a:r>
            <a:r>
              <a:rPr lang="en-GB" sz="1700" b="1" dirty="0" smtClean="0">
                <a:solidFill>
                  <a:srgbClr val="FF0000"/>
                </a:solidFill>
              </a:rPr>
              <a:t>“direct” and reflected photoelectrons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Translate the information into the </a:t>
            </a:r>
            <a:r>
              <a:rPr lang="en-GB" sz="1700" b="1" dirty="0" smtClean="0">
                <a:solidFill>
                  <a:srgbClr val="FF0000"/>
                </a:solidFill>
              </a:rPr>
              <a:t>input parameters required by </a:t>
            </a:r>
            <a:r>
              <a:rPr lang="en-GB" sz="1700" b="1" dirty="0" err="1" smtClean="0">
                <a:solidFill>
                  <a:srgbClr val="FF0000"/>
                </a:solidFill>
              </a:rPr>
              <a:t>PyECLOUD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819" y="4285523"/>
            <a:ext cx="7186225" cy="179856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171656" y="4062377"/>
            <a:ext cx="3374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  <a:sym typeface="Wingdings" panose="05000000000000000000" pitchFamily="2" charset="2"/>
              </a:rPr>
              <a:t>Correct orientation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64464" y="4062377"/>
            <a:ext cx="3374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  <a:sym typeface="Wingdings" panose="05000000000000000000" pitchFamily="2" charset="2"/>
              </a:rPr>
              <a:t>Inverted orientation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3" y="609602"/>
            <a:ext cx="3927989" cy="55062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t="-2297" r="2857" b="-1754"/>
          <a:stretch/>
        </p:blipFill>
        <p:spPr>
          <a:xfrm>
            <a:off x="993915" y="768627"/>
            <a:ext cx="3932595" cy="5499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/>
          <a:srcRect r="-1264" b="-2139"/>
          <a:stretch/>
        </p:blipFill>
        <p:spPr>
          <a:xfrm>
            <a:off x="2101558" y="980662"/>
            <a:ext cx="3822163" cy="53803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/>
          <a:srcRect l="6371" t="2704" r="7576" b="4797"/>
          <a:stretch/>
        </p:blipFill>
        <p:spPr>
          <a:xfrm>
            <a:off x="2902227" y="1252329"/>
            <a:ext cx="4134677" cy="54740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loads: work in progress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5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715" y="993914"/>
            <a:ext cx="7292833" cy="3020441"/>
          </a:xfrm>
          <a:prstGeom prst="rect">
            <a:avLst/>
          </a:prstGeom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1256854" y="553834"/>
            <a:ext cx="770161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Simulating all components</a:t>
            </a:r>
            <a:r>
              <a:rPr lang="en-GB" sz="1700" b="1" dirty="0" smtClean="0">
                <a:solidFill>
                  <a:schemeClr val="tx2"/>
                </a:solidFill>
              </a:rPr>
              <a:t>.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  <a:r>
              <a:rPr lang="en-GB" sz="1700" b="1" u="sng" dirty="0" smtClean="0">
                <a:solidFill>
                  <a:srgbClr val="FF0000"/>
                </a:solidFill>
              </a:rPr>
              <a:t>Preliminary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results </a:t>
            </a:r>
            <a:r>
              <a:rPr lang="en-GB" sz="1700" u="sng" dirty="0" smtClean="0">
                <a:solidFill>
                  <a:schemeClr val="tx2"/>
                </a:solidFill>
              </a:rPr>
              <a:t>for present LHC beam parameters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409" y="3943651"/>
            <a:ext cx="7620000" cy="291434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loads: work in progress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7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715" y="993914"/>
            <a:ext cx="7292833" cy="3020441"/>
          </a:xfrm>
          <a:prstGeom prst="rect">
            <a:avLst/>
          </a:prstGeom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1256854" y="553834"/>
            <a:ext cx="770161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Simulating all components</a:t>
            </a:r>
            <a:r>
              <a:rPr lang="en-GB" sz="1700" b="1" dirty="0" smtClean="0">
                <a:solidFill>
                  <a:schemeClr val="tx2"/>
                </a:solidFill>
              </a:rPr>
              <a:t>.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  <a:r>
              <a:rPr lang="en-GB" sz="1700" b="1" u="sng" dirty="0" smtClean="0">
                <a:solidFill>
                  <a:srgbClr val="FF0000"/>
                </a:solidFill>
              </a:rPr>
              <a:t>Preliminary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results </a:t>
            </a:r>
            <a:r>
              <a:rPr lang="en-GB" sz="1700" u="sng" dirty="0" smtClean="0">
                <a:solidFill>
                  <a:schemeClr val="tx2"/>
                </a:solidFill>
              </a:rPr>
              <a:t>for present LHC beam parameters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409" y="3943651"/>
            <a:ext cx="7620000" cy="291434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390967" y="3336792"/>
            <a:ext cx="5077684" cy="6155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b="1" smtClean="0">
                <a:solidFill>
                  <a:srgbClr val="FF0000"/>
                </a:solidFill>
              </a:rPr>
              <a:t>Soon the model will be </a:t>
            </a:r>
            <a:r>
              <a:rPr lang="en-GB" sz="1700" b="1" dirty="0" smtClean="0">
                <a:solidFill>
                  <a:srgbClr val="FF0000"/>
                </a:solidFill>
              </a:rPr>
              <a:t>“frozen” we will investigate the dependence on intensity</a:t>
            </a:r>
            <a:endParaRPr lang="en-GB" sz="17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loads: work in progress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60585" y="1073897"/>
            <a:ext cx="5740289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Introduction and some reminders on previous results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Heat load estimates for the Inner Triplets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IR1 and IR5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IR2 and IR8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Progress status on arc heat loads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Simulations for the TAXS absorber</a:t>
            </a:r>
            <a:endParaRPr lang="en-GB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TAXS absorber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42171" y="2229191"/>
            <a:ext cx="216456" cy="95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70107" y="620095"/>
            <a:ext cx="75698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Electron </a:t>
            </a:r>
            <a:r>
              <a:rPr lang="en-GB" sz="1700" dirty="0">
                <a:solidFill>
                  <a:schemeClr val="tx2"/>
                </a:solidFill>
              </a:rPr>
              <a:t>cloud build-up </a:t>
            </a:r>
            <a:r>
              <a:rPr lang="en-GB" sz="1700" dirty="0" smtClean="0">
                <a:solidFill>
                  <a:schemeClr val="tx2"/>
                </a:solidFill>
              </a:rPr>
              <a:t>simulations have been performed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for the TAXS absorber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Two beam device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multipacting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depends on the distance </a:t>
            </a:r>
            <a:r>
              <a:rPr lang="en-GB" sz="1700" b="1" dirty="0" err="1" smtClean="0">
                <a:solidFill>
                  <a:srgbClr val="FF0000"/>
                </a:solidFill>
                <a:sym typeface="Wingdings"/>
              </a:rPr>
              <a:t>w.r.t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. the long range encounters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271" y="1993304"/>
            <a:ext cx="7381459" cy="46843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77627" y="1746837"/>
            <a:ext cx="5251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sym typeface="Wingdings"/>
              </a:rPr>
              <a:t>Length = 1.8 m, circular chambers, diameter = 60 mm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10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6173" y="3021496"/>
            <a:ext cx="5416454" cy="35343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74" y="3021496"/>
            <a:ext cx="5381873" cy="3511826"/>
          </a:xfrm>
          <a:prstGeom prst="rect">
            <a:avLst/>
          </a:prstGeom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TAXS absorber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70107" y="620095"/>
            <a:ext cx="75698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Electron cloud build-up simulations have been performed for the TAXS absorber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>
                <a:solidFill>
                  <a:srgbClr val="FF0000"/>
                </a:solidFill>
              </a:rPr>
              <a:t>Two beam device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 multipacting </a:t>
            </a:r>
            <a:r>
              <a:rPr lang="en-GB" sz="1700" b="1" dirty="0">
                <a:solidFill>
                  <a:srgbClr val="FF0000"/>
                </a:solidFill>
                <a:sym typeface="Wingdings"/>
              </a:rPr>
              <a:t>depends on the distance </a:t>
            </a:r>
            <a:r>
              <a:rPr lang="en-GB" sz="1700" b="1" dirty="0" err="1">
                <a:solidFill>
                  <a:srgbClr val="FF0000"/>
                </a:solidFill>
                <a:sym typeface="Wingdings"/>
              </a:rPr>
              <a:t>w.r.t</a:t>
            </a:r>
            <a:r>
              <a:rPr lang="en-GB" sz="1700" b="1" dirty="0">
                <a:solidFill>
                  <a:srgbClr val="FF0000"/>
                </a:solidFill>
                <a:sym typeface="Wingdings"/>
              </a:rPr>
              <a:t>. the long range encounters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Multipacting thresholds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are above </a:t>
            </a:r>
            <a:r>
              <a:rPr lang="en-GB" sz="1700" b="1" dirty="0" err="1" smtClean="0">
                <a:solidFill>
                  <a:srgbClr val="FF0000"/>
                </a:solidFill>
                <a:sym typeface="Wingdings"/>
              </a:rPr>
              <a:t>SEY</a:t>
            </a:r>
            <a:r>
              <a:rPr lang="en-GB" sz="1700" b="1" baseline="-25000" dirty="0" err="1" smtClean="0">
                <a:solidFill>
                  <a:srgbClr val="FF0000"/>
                </a:solidFill>
                <a:sym typeface="Wingdings"/>
              </a:rPr>
              <a:t>max</a:t>
            </a:r>
            <a:r>
              <a:rPr lang="en-GB" sz="1700" b="1" baseline="-250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=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1.2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NEG coating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not possible there,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a-C coating under investigation</a:t>
            </a:r>
            <a:endParaRPr lang="en-GB" sz="1700" b="1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7384" y="2475708"/>
            <a:ext cx="5251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sym typeface="Wingdings"/>
              </a:rPr>
              <a:t>Length = 1.8 m, circular chambers, diameter = 60 mm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617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350132" y="1181175"/>
            <a:ext cx="8443737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“WP2-WP9 interface” </a:t>
            </a:r>
            <a:r>
              <a:rPr lang="en-US" sz="1700" dirty="0" smtClean="0">
                <a:solidFill>
                  <a:schemeClr val="tx2"/>
                </a:solidFill>
              </a:rPr>
              <a:t>for exchanging </a:t>
            </a:r>
            <a:r>
              <a:rPr lang="en-US" sz="1700" dirty="0">
                <a:solidFill>
                  <a:schemeClr val="tx2"/>
                </a:solidFill>
              </a:rPr>
              <a:t>data on heat load estimates has been </a:t>
            </a:r>
            <a:r>
              <a:rPr lang="en-US" sz="1700" dirty="0" smtClean="0">
                <a:solidFill>
                  <a:schemeClr val="tx2"/>
                </a:solidFill>
              </a:rPr>
              <a:t>defined</a:t>
            </a:r>
            <a:r>
              <a:rPr lang="en-US" sz="1700" dirty="0" smtClean="0">
                <a:solidFill>
                  <a:schemeClr val="tx2"/>
                </a:solidFill>
              </a:rPr>
              <a:t>(conventions, requirements)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Evaluations for </a:t>
            </a:r>
            <a:r>
              <a:rPr lang="en-US" sz="1700" b="1" dirty="0" smtClean="0">
                <a:solidFill>
                  <a:srgbClr val="FF0000"/>
                </a:solidFill>
              </a:rPr>
              <a:t>twin bore magnets</a:t>
            </a:r>
            <a:r>
              <a:rPr lang="en-US" sz="1700" dirty="0" smtClean="0">
                <a:solidFill>
                  <a:schemeClr val="tx2"/>
                </a:solidFill>
              </a:rPr>
              <a:t> performed in 2016. Main outcomes: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</a:rPr>
              <a:t>Experimental IR </a:t>
            </a:r>
            <a:r>
              <a:rPr lang="en-US" sz="1700" dirty="0" smtClean="0">
                <a:solidFill>
                  <a:schemeClr val="tx2"/>
                </a:solidFill>
              </a:rPr>
              <a:t>are the most critical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IR1 and IR5 will be equipped with dedicated </a:t>
            </a:r>
            <a:r>
              <a:rPr lang="en-US" sz="1700" dirty="0" err="1" smtClean="0">
                <a:solidFill>
                  <a:schemeClr val="tx2"/>
                </a:solidFill>
              </a:rPr>
              <a:t>cryoplants</a:t>
            </a:r>
            <a:endParaRPr lang="en-US" sz="1700" dirty="0" smtClean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Load </a:t>
            </a:r>
            <a:r>
              <a:rPr lang="en-US" sz="1700" b="1" dirty="0" smtClean="0">
                <a:solidFill>
                  <a:srgbClr val="FF0000"/>
                </a:solidFill>
              </a:rPr>
              <a:t>IR2 and IR8 will affect the neighboring arcs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Low SEY coating of the matching sections is desirable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Heat loads in the </a:t>
            </a:r>
            <a:r>
              <a:rPr lang="en-US" sz="1700" b="1" dirty="0">
                <a:solidFill>
                  <a:srgbClr val="FF0000"/>
                </a:solidFill>
              </a:rPr>
              <a:t>Inner Triplets </a:t>
            </a:r>
            <a:r>
              <a:rPr lang="en-US" sz="1700" dirty="0">
                <a:solidFill>
                  <a:schemeClr val="tx2"/>
                </a:solidFill>
              </a:rPr>
              <a:t>have been estimated </a:t>
            </a:r>
            <a:r>
              <a:rPr lang="en-US" sz="1700" b="1" dirty="0">
                <a:solidFill>
                  <a:srgbClr val="FF0000"/>
                </a:solidFill>
              </a:rPr>
              <a:t>IR1&amp;5</a:t>
            </a:r>
            <a:r>
              <a:rPr lang="en-US" sz="1700" dirty="0">
                <a:solidFill>
                  <a:schemeClr val="tx2"/>
                </a:solidFill>
              </a:rPr>
              <a:t> and for </a:t>
            </a:r>
            <a:r>
              <a:rPr lang="en-US" sz="1700" b="1" dirty="0">
                <a:solidFill>
                  <a:srgbClr val="FF0000"/>
                </a:solidFill>
              </a:rPr>
              <a:t>IR2&amp;8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We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rely on low SEY surface treatments (</a:t>
            </a:r>
            <a:r>
              <a:rPr lang="en-US" sz="1700" b="1" dirty="0" err="1">
                <a:solidFill>
                  <a:srgbClr val="FF0000"/>
                </a:solidFill>
                <a:sym typeface="Wingdings"/>
              </a:rPr>
              <a:t>SEY</a:t>
            </a:r>
            <a:r>
              <a:rPr lang="en-US" sz="1700" b="1" baseline="-25000" dirty="0" err="1">
                <a:solidFill>
                  <a:srgbClr val="FF0000"/>
                </a:solidFill>
                <a:sym typeface="Wingdings"/>
              </a:rPr>
              <a:t>max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&lt;1.1)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to have reasonable heat loads on cryogenics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A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first analysis of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impact of having un-coated drift sections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outside the cold masses has been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performed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Work for the definition of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a detailed e-cloud model of the arc half-cell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is almost complete soon to be applied to HL-LHC beam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TAXS simulations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are available to be folded in heat load and vacuum estimated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b="1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1988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Summary and conclusion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0" y="319816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Thanks for your attention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61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Introduction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54397" y="509121"/>
            <a:ext cx="7864316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In 2017 we continued </a:t>
            </a:r>
            <a:r>
              <a:rPr lang="en-GB" sz="1700" b="1" dirty="0" smtClean="0">
                <a:solidFill>
                  <a:srgbClr val="FF0000"/>
                </a:solidFill>
              </a:rPr>
              <a:t>exchanging estimates on beam induced heat load</a:t>
            </a:r>
            <a:r>
              <a:rPr lang="en-GB" sz="1700" b="1" dirty="0" smtClean="0">
                <a:solidFill>
                  <a:srgbClr val="FF0000"/>
                </a:solidFill>
              </a:rPr>
              <a:t>s with WP9</a:t>
            </a:r>
            <a:endParaRPr lang="en-GB" sz="1700" b="1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err="1" smtClean="0">
                <a:solidFill>
                  <a:srgbClr val="FF0000"/>
                </a:solidFill>
              </a:rPr>
              <a:t>HeatLoad</a:t>
            </a:r>
            <a:r>
              <a:rPr lang="en-GB" sz="1700" b="1" dirty="0" err="1" smtClean="0">
                <a:solidFill>
                  <a:srgbClr val="FF0000"/>
                </a:solidFill>
              </a:rPr>
              <a:t>Calculator</a:t>
            </a:r>
            <a:r>
              <a:rPr lang="en-GB" sz="1700" b="1" dirty="0" smtClean="0">
                <a:solidFill>
                  <a:srgbClr val="FF0000"/>
                </a:solidFill>
              </a:rPr>
              <a:t> tool </a:t>
            </a:r>
            <a:r>
              <a:rPr lang="en-GB" sz="1700" dirty="0" smtClean="0">
                <a:solidFill>
                  <a:schemeClr val="tx2"/>
                </a:solidFill>
              </a:rPr>
              <a:t>used regularly to evaluate impedance and synchrotron radiation contribution</a:t>
            </a:r>
            <a:endParaRPr lang="en-GB" sz="1700" dirty="0" smtClean="0">
              <a:solidFill>
                <a:schemeClr val="tx2"/>
              </a:solidFill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Agreed on </a:t>
            </a:r>
            <a:r>
              <a:rPr lang="en-GB" sz="1700" b="1" dirty="0" smtClean="0">
                <a:solidFill>
                  <a:srgbClr val="FF0000"/>
                </a:solidFill>
              </a:rPr>
              <a:t>conventions and file format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Heat loads are provided </a:t>
            </a:r>
            <a:r>
              <a:rPr lang="en-GB" sz="1700" b="1" dirty="0">
                <a:solidFill>
                  <a:srgbClr val="FF0000"/>
                </a:solidFill>
              </a:rPr>
              <a:t>per cryostat</a:t>
            </a:r>
            <a:r>
              <a:rPr lang="en-GB" sz="1700" dirty="0">
                <a:solidFill>
                  <a:schemeClr val="tx2"/>
                </a:solidFill>
              </a:rPr>
              <a:t>, separating the different </a:t>
            </a:r>
            <a:r>
              <a:rPr lang="en-GB" sz="1700" dirty="0" smtClean="0">
                <a:solidFill>
                  <a:schemeClr val="tx2"/>
                </a:solidFill>
              </a:rPr>
              <a:t>sources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For the </a:t>
            </a:r>
            <a:r>
              <a:rPr lang="en-GB" sz="1700" b="1" dirty="0">
                <a:solidFill>
                  <a:srgbClr val="FF0000"/>
                </a:solidFill>
              </a:rPr>
              <a:t>arcs</a:t>
            </a:r>
            <a:r>
              <a:rPr lang="en-GB" sz="1700" dirty="0">
                <a:solidFill>
                  <a:schemeClr val="tx2"/>
                </a:solidFill>
              </a:rPr>
              <a:t> we provide the </a:t>
            </a:r>
            <a:r>
              <a:rPr lang="en-GB" sz="1700" b="1" dirty="0" smtClean="0">
                <a:solidFill>
                  <a:srgbClr val="FF0000"/>
                </a:solidFill>
              </a:rPr>
              <a:t>loads </a:t>
            </a:r>
            <a:r>
              <a:rPr lang="en-GB" sz="1700" b="1" dirty="0">
                <a:solidFill>
                  <a:srgbClr val="FF0000"/>
                </a:solidFill>
              </a:rPr>
              <a:t>over the total length</a:t>
            </a:r>
            <a:r>
              <a:rPr lang="en-GB" sz="1700" dirty="0">
                <a:solidFill>
                  <a:schemeClr val="tx2"/>
                </a:solidFill>
              </a:rPr>
              <a:t> (first to last bend, including dispersion suppressors</a:t>
            </a:r>
            <a:r>
              <a:rPr lang="en-GB" sz="17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GB" sz="1700" dirty="0" smtClean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b="9600"/>
          <a:stretch/>
        </p:blipFill>
        <p:spPr>
          <a:xfrm>
            <a:off x="334644" y="3008243"/>
            <a:ext cx="4064093" cy="37437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b="15917"/>
          <a:stretch/>
        </p:blipFill>
        <p:spPr>
          <a:xfrm>
            <a:off x="4658931" y="3008243"/>
            <a:ext cx="4114005" cy="37538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 rot="19787808">
            <a:off x="2690191" y="523461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HL-LHC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787808">
            <a:off x="6683605" y="4970216"/>
            <a:ext cx="152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LHC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Report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2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Introduction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54397" y="509121"/>
            <a:ext cx="78510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 2017 we continued </a:t>
            </a:r>
            <a:r>
              <a:rPr lang="en-GB" sz="1700" b="1" dirty="0">
                <a:solidFill>
                  <a:srgbClr val="FF0000"/>
                </a:solidFill>
              </a:rPr>
              <a:t>exchanging estimates on beam induced heat loads with WP9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err="1">
                <a:solidFill>
                  <a:srgbClr val="FF0000"/>
                </a:solidFill>
              </a:rPr>
              <a:t>HeatLoadCalculator</a:t>
            </a:r>
            <a:r>
              <a:rPr lang="en-GB" sz="1700" b="1" dirty="0">
                <a:solidFill>
                  <a:srgbClr val="FF0000"/>
                </a:solidFill>
              </a:rPr>
              <a:t> tool </a:t>
            </a:r>
            <a:r>
              <a:rPr lang="en-GB" sz="1700" dirty="0">
                <a:solidFill>
                  <a:schemeClr val="tx2"/>
                </a:solidFill>
              </a:rPr>
              <a:t>used regularly to evaluate impedance and synchrotron radiation contribution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Agreed on </a:t>
            </a:r>
            <a:r>
              <a:rPr lang="en-GB" sz="1700" b="1" dirty="0">
                <a:solidFill>
                  <a:srgbClr val="FF0000"/>
                </a:solidFill>
              </a:rPr>
              <a:t>conventions and file format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Heat loads are provided </a:t>
            </a:r>
            <a:r>
              <a:rPr lang="en-GB" sz="1700" b="1" dirty="0">
                <a:solidFill>
                  <a:srgbClr val="FF0000"/>
                </a:solidFill>
              </a:rPr>
              <a:t>per cryostat</a:t>
            </a:r>
            <a:r>
              <a:rPr lang="en-GB" sz="1700" dirty="0">
                <a:solidFill>
                  <a:schemeClr val="tx2"/>
                </a:solidFill>
              </a:rPr>
              <a:t>, separating the different sources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For the </a:t>
            </a:r>
            <a:r>
              <a:rPr lang="en-GB" sz="1700" b="1" dirty="0">
                <a:solidFill>
                  <a:srgbClr val="FF0000"/>
                </a:solidFill>
              </a:rPr>
              <a:t>arcs</a:t>
            </a:r>
            <a:r>
              <a:rPr lang="en-GB" sz="1700" dirty="0">
                <a:solidFill>
                  <a:schemeClr val="tx2"/>
                </a:solidFill>
              </a:rPr>
              <a:t> we provide the </a:t>
            </a:r>
            <a:r>
              <a:rPr lang="en-GB" sz="1700" b="1" dirty="0">
                <a:solidFill>
                  <a:srgbClr val="FF0000"/>
                </a:solidFill>
              </a:rPr>
              <a:t>loads over the total length</a:t>
            </a:r>
            <a:r>
              <a:rPr lang="en-GB" sz="1700" dirty="0">
                <a:solidFill>
                  <a:schemeClr val="tx2"/>
                </a:solidFill>
              </a:rPr>
              <a:t> (first to last bend, including dispersion suppressors</a:t>
            </a:r>
            <a:r>
              <a:rPr lang="en-GB" sz="17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Strategy proposed by WP9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In </a:t>
            </a:r>
            <a:r>
              <a:rPr lang="en-GB" sz="1700" dirty="0">
                <a:solidFill>
                  <a:schemeClr val="tx2"/>
                </a:solidFill>
              </a:rPr>
              <a:t>a first iteration </a:t>
            </a:r>
            <a:r>
              <a:rPr lang="en-GB" sz="1700" b="1" dirty="0">
                <a:solidFill>
                  <a:srgbClr val="FF0000"/>
                </a:solidFill>
              </a:rPr>
              <a:t>only estimates on impedance and synchrotron radiation </a:t>
            </a:r>
            <a:r>
              <a:rPr lang="en-GB" sz="1700" dirty="0">
                <a:solidFill>
                  <a:schemeClr val="tx2"/>
                </a:solidFill>
              </a:rPr>
              <a:t>are </a:t>
            </a:r>
            <a:r>
              <a:rPr lang="en-GB" sz="1700" dirty="0" smtClean="0">
                <a:solidFill>
                  <a:schemeClr val="tx2"/>
                </a:solidFill>
              </a:rPr>
              <a:t>required. </a:t>
            </a:r>
            <a:r>
              <a:rPr lang="en-GB" sz="1700" dirty="0">
                <a:solidFill>
                  <a:schemeClr val="tx2"/>
                </a:solidFill>
              </a:rPr>
              <a:t>These are combined with other heat load sources to compute the </a:t>
            </a:r>
            <a:r>
              <a:rPr lang="en-GB" sz="1700" b="1" dirty="0">
                <a:solidFill>
                  <a:srgbClr val="FF0000"/>
                </a:solidFill>
              </a:rPr>
              <a:t>remaining capacity available for </a:t>
            </a:r>
            <a:r>
              <a:rPr lang="en-GB" sz="1700" b="1" dirty="0" smtClean="0">
                <a:solidFill>
                  <a:srgbClr val="FF0000"/>
                </a:solidFill>
              </a:rPr>
              <a:t>e-cloud loads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On the WP2 side we prepare e-cloud estimates for the full machine for comparison with the available margins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Introduction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8161"/>
          <a:stretch/>
        </p:blipFill>
        <p:spPr>
          <a:xfrm>
            <a:off x="0" y="1987827"/>
            <a:ext cx="9144000" cy="47906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70107" y="500828"/>
            <a:ext cx="7701615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Presently a </a:t>
            </a:r>
            <a:r>
              <a:rPr lang="en-GB" sz="1700" b="1" dirty="0" smtClean="0">
                <a:solidFill>
                  <a:srgbClr val="FF0000"/>
                </a:solidFill>
              </a:rPr>
              <a:t>large difference </a:t>
            </a:r>
            <a:r>
              <a:rPr lang="en-GB" sz="1700" b="1" dirty="0">
                <a:solidFill>
                  <a:srgbClr val="FF0000"/>
                </a:solidFill>
              </a:rPr>
              <a:t>beam induced heat load </a:t>
            </a:r>
            <a:r>
              <a:rPr lang="en-GB" sz="1700" dirty="0">
                <a:solidFill>
                  <a:schemeClr val="tx2"/>
                </a:solidFill>
              </a:rPr>
              <a:t>is observed on the beam screen </a:t>
            </a:r>
            <a:r>
              <a:rPr lang="en-GB" sz="1700" dirty="0" smtClean="0">
                <a:solidFill>
                  <a:schemeClr val="tx2"/>
                </a:solidFill>
              </a:rPr>
              <a:t>the arcs, with some of them </a:t>
            </a:r>
            <a:r>
              <a:rPr lang="en-GB" sz="1700" b="1" dirty="0" smtClean="0">
                <a:solidFill>
                  <a:srgbClr val="FF0000"/>
                </a:solidFill>
              </a:rPr>
              <a:t>using a large fraction of the available capacity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dirty="0">
                <a:solidFill>
                  <a:schemeClr val="tx2"/>
                </a:solidFill>
              </a:rPr>
              <a:t>source of this extra heat load (presently unknown) </a:t>
            </a:r>
            <a:r>
              <a:rPr lang="en-GB" sz="1700" b="1" dirty="0">
                <a:solidFill>
                  <a:srgbClr val="FF0000"/>
                </a:solidFill>
              </a:rPr>
              <a:t>needs to be identified and suppressed</a:t>
            </a:r>
            <a:r>
              <a:rPr lang="en-GB" sz="1700" dirty="0">
                <a:solidFill>
                  <a:schemeClr val="tx2"/>
                </a:solidFill>
              </a:rPr>
              <a:t> in order to reach the target HL-LHC </a:t>
            </a:r>
            <a:r>
              <a:rPr lang="en-GB" sz="1700" dirty="0" smtClean="0">
                <a:solidFill>
                  <a:schemeClr val="tx2"/>
                </a:solidFill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97842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Introduction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70108" y="673104"/>
            <a:ext cx="717152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situation for HL-LHC will be </a:t>
            </a:r>
            <a:r>
              <a:rPr lang="en-GB" sz="1700" b="1" dirty="0">
                <a:solidFill>
                  <a:srgbClr val="FF0000"/>
                </a:solidFill>
              </a:rPr>
              <a:t>more critical as other heat load sources will be </a:t>
            </a:r>
            <a:r>
              <a:rPr lang="en-GB" sz="1700" b="1" dirty="0" smtClean="0">
                <a:solidFill>
                  <a:srgbClr val="FF0000"/>
                </a:solidFill>
              </a:rPr>
              <a:t>larger</a:t>
            </a:r>
            <a:endParaRPr lang="en-GB" sz="1700" b="1" dirty="0">
              <a:solidFill>
                <a:srgbClr val="FF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213885" y="1827525"/>
            <a:ext cx="4954767" cy="4185352"/>
            <a:chOff x="13846" y="2397370"/>
            <a:chExt cx="4954767" cy="4185352"/>
          </a:xfrm>
        </p:grpSpPr>
        <p:grpSp>
          <p:nvGrpSpPr>
            <p:cNvPr id="16" name="Group 15"/>
            <p:cNvGrpSpPr/>
            <p:nvPr/>
          </p:nvGrpSpPr>
          <p:grpSpPr>
            <a:xfrm>
              <a:off x="13846" y="2397370"/>
              <a:ext cx="4954767" cy="3716075"/>
              <a:chOff x="13846" y="2397370"/>
              <a:chExt cx="4954767" cy="3716075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46" y="2397370"/>
                <a:ext cx="4954767" cy="3716075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634477" y="2772913"/>
                <a:ext cx="3840400" cy="305286"/>
              </a:xfrm>
              <a:prstGeom prst="rect">
                <a:avLst/>
              </a:prstGeom>
              <a:solidFill>
                <a:srgbClr val="FF0000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26251" y="2784960"/>
                <a:ext cx="382801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C00000"/>
                    </a:solidFill>
                    <a:latin typeface="Arial" charset="0"/>
                    <a:ea typeface="Arial" charset="0"/>
                    <a:cs typeface="Arial" charset="0"/>
                  </a:rPr>
                  <a:t>Maximum allowed by cryogenics</a:t>
                </a:r>
                <a:endParaRPr lang="en-US" sz="1200" baseline="30000" dirty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51" t="12504" r="61263" b="82999"/>
              <a:stretch/>
            </p:blipFill>
            <p:spPr>
              <a:xfrm>
                <a:off x="970904" y="2523233"/>
                <a:ext cx="1692955" cy="192751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51" t="17682" r="67237" b="77771"/>
              <a:stretch/>
            </p:blipFill>
            <p:spPr>
              <a:xfrm>
                <a:off x="2864565" y="2518462"/>
                <a:ext cx="1283302" cy="194895"/>
              </a:xfrm>
              <a:prstGeom prst="rect">
                <a:avLst/>
              </a:prstGeom>
            </p:spPr>
          </p:pic>
        </p:grpSp>
        <p:cxnSp>
          <p:nvCxnSpPr>
            <p:cNvPr id="18" name="Straight Arrow Connector 17"/>
            <p:cNvCxnSpPr/>
            <p:nvPr/>
          </p:nvCxnSpPr>
          <p:spPr>
            <a:xfrm>
              <a:off x="1320149" y="3086675"/>
              <a:ext cx="0" cy="231300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347654" y="3059843"/>
              <a:ext cx="6527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Margin</a:t>
              </a:r>
            </a:p>
            <a:p>
              <a:pPr lvl="0" algn="ctr"/>
              <a:r>
                <a:rPr lang="en-US" sz="1200" b="1" dirty="0" smtClean="0">
                  <a:latin typeface="Arial" charset="0"/>
                  <a:ea typeface="Arial" charset="0"/>
                  <a:cs typeface="Arial" charset="0"/>
                </a:rPr>
                <a:t>~7 kW</a:t>
              </a:r>
              <a:endParaRPr lang="en-US" sz="12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584218" y="3803705"/>
              <a:ext cx="0" cy="1594044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stealth" w="lg" len="lg"/>
              <a:tailEnd type="stealth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1605727" y="3633991"/>
              <a:ext cx="132195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e-cloud load </a:t>
              </a:r>
            </a:p>
            <a:p>
              <a:pPr lvl="0" algn="ctr"/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in 2016</a:t>
              </a:r>
            </a:p>
            <a:p>
              <a:pPr lvl="0" algn="ctr"/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~5.5 kW</a:t>
              </a:r>
            </a:p>
            <a:p>
              <a:pPr lvl="0" algn="ctr"/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(S12 and S81)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515572" y="3075110"/>
              <a:ext cx="0" cy="132804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3554643" y="3059843"/>
              <a:ext cx="6527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Margin</a:t>
              </a:r>
            </a:p>
            <a:p>
              <a:pPr lvl="0" algn="ctr"/>
              <a:r>
                <a:rPr lang="en-US" sz="1200" b="1" dirty="0" smtClean="0">
                  <a:latin typeface="Arial" charset="0"/>
                  <a:ea typeface="Arial" charset="0"/>
                  <a:cs typeface="Arial" charset="0"/>
                </a:rPr>
                <a:t>~4 kW</a:t>
              </a:r>
              <a:endParaRPr lang="en-US" sz="12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1560" y="5936391"/>
              <a:ext cx="12296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i="1" dirty="0" smtClean="0">
                  <a:latin typeface="Arial" charset="0"/>
                  <a:ea typeface="Arial" charset="0"/>
                  <a:cs typeface="Arial" charset="0"/>
                </a:rPr>
                <a:t>2200b</a:t>
              </a:r>
            </a:p>
            <a:p>
              <a:pPr lvl="0" algn="ctr"/>
              <a:r>
                <a:rPr lang="en-US" sz="1200" i="1" dirty="0" smtClean="0">
                  <a:latin typeface="Arial" charset="0"/>
                  <a:ea typeface="Arial" charset="0"/>
                  <a:cs typeface="Arial" charset="0"/>
                </a:rPr>
                <a:t>1.1e11 p/bunch</a:t>
              </a:r>
            </a:p>
            <a:p>
              <a:pPr lvl="0" algn="ctr"/>
              <a:r>
                <a:rPr lang="en-US" sz="1200" i="1" dirty="0" smtClean="0">
                  <a:latin typeface="Arial" charset="0"/>
                  <a:ea typeface="Arial" charset="0"/>
                  <a:cs typeface="Arial" charset="0"/>
                </a:rPr>
                <a:t>6.5 </a:t>
              </a:r>
              <a:r>
                <a:rPr lang="en-US" sz="1200" i="1" dirty="0" err="1" smtClean="0">
                  <a:latin typeface="Arial" charset="0"/>
                  <a:ea typeface="Arial" charset="0"/>
                  <a:cs typeface="Arial" charset="0"/>
                </a:rPr>
                <a:t>TeV</a:t>
              </a:r>
              <a:endParaRPr lang="en-US" sz="1200" i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035648" y="5936391"/>
              <a:ext cx="122963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i="1" dirty="0" smtClean="0">
                  <a:latin typeface="Arial" charset="0"/>
                  <a:ea typeface="Arial" charset="0"/>
                  <a:cs typeface="Arial" charset="0"/>
                </a:rPr>
                <a:t>2748b</a:t>
              </a:r>
            </a:p>
            <a:p>
              <a:pPr lvl="0" algn="ctr"/>
              <a:r>
                <a:rPr lang="en-US" sz="1200" i="1" dirty="0" smtClean="0">
                  <a:latin typeface="Arial" charset="0"/>
                  <a:ea typeface="Arial" charset="0"/>
                  <a:cs typeface="Arial" charset="0"/>
                </a:rPr>
                <a:t>2.2e11 p/bunch</a:t>
              </a:r>
            </a:p>
            <a:p>
              <a:pPr lvl="0" algn="ctr"/>
              <a:r>
                <a:rPr lang="en-US" sz="1200" i="1" dirty="0" smtClean="0">
                  <a:latin typeface="Arial" charset="0"/>
                  <a:ea typeface="Arial" charset="0"/>
                  <a:cs typeface="Arial" charset="0"/>
                </a:rPr>
                <a:t>7 </a:t>
              </a:r>
              <a:r>
                <a:rPr lang="en-US" sz="1200" i="1" dirty="0" err="1" smtClean="0">
                  <a:latin typeface="Arial" charset="0"/>
                  <a:ea typeface="Arial" charset="0"/>
                  <a:cs typeface="Arial" charset="0"/>
                </a:rPr>
                <a:t>TeV</a:t>
              </a:r>
              <a:endParaRPr lang="en-US" sz="1200" i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13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Twin bore magnets in the IRs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70107" y="646600"/>
            <a:ext cx="756984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Detailed </a:t>
            </a:r>
            <a:r>
              <a:rPr lang="en-GB" sz="1700" dirty="0">
                <a:solidFill>
                  <a:schemeClr val="tx2"/>
                </a:solidFill>
              </a:rPr>
              <a:t>heat load estimations have been made for </a:t>
            </a:r>
            <a:r>
              <a:rPr lang="en-GB" sz="1700" dirty="0" smtClean="0">
                <a:solidFill>
                  <a:schemeClr val="tx2"/>
                </a:solidFill>
              </a:rPr>
              <a:t>twin-bore magnets all IRs. Results have been published in </a:t>
            </a:r>
            <a:r>
              <a:rPr lang="en-US" sz="1700" dirty="0">
                <a:hlinkClick r:id="rId4"/>
              </a:rPr>
              <a:t>https://</a:t>
            </a:r>
            <a:r>
              <a:rPr lang="en-US" sz="1700" dirty="0" smtClean="0">
                <a:hlinkClick r:id="rId4"/>
              </a:rPr>
              <a:t>cds.cern.ch/record/2217217?ln=en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32" name="Picture 31" descr="heat_load_LSS_histogra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7" y="1206645"/>
            <a:ext cx="8149937" cy="3761511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98584" y="4816697"/>
            <a:ext cx="8493624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Only </a:t>
            </a:r>
            <a:r>
              <a:rPr lang="en-GB" sz="1700" b="1" dirty="0">
                <a:solidFill>
                  <a:srgbClr val="FF0000"/>
                </a:solidFill>
              </a:rPr>
              <a:t>experimental IRs have a significant </a:t>
            </a:r>
            <a:r>
              <a:rPr lang="en-GB" sz="1700" b="1" dirty="0" smtClean="0">
                <a:solidFill>
                  <a:srgbClr val="FF0000"/>
                </a:solidFill>
              </a:rPr>
              <a:t>impact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In </a:t>
            </a:r>
            <a:r>
              <a:rPr lang="en-GB" sz="1700" dirty="0">
                <a:solidFill>
                  <a:schemeClr val="tx2"/>
                </a:solidFill>
              </a:rPr>
              <a:t>particular </a:t>
            </a:r>
            <a:r>
              <a:rPr lang="en-GB" sz="1700" b="1" dirty="0">
                <a:solidFill>
                  <a:srgbClr val="FF0000"/>
                </a:solidFill>
              </a:rPr>
              <a:t>S78 and S23 are the most critical </a:t>
            </a:r>
            <a:r>
              <a:rPr lang="en-GB" sz="1700" dirty="0">
                <a:solidFill>
                  <a:schemeClr val="tx2"/>
                </a:solidFill>
              </a:rPr>
              <a:t>as they </a:t>
            </a:r>
            <a:r>
              <a:rPr lang="en-GB" sz="1700" dirty="0" smtClean="0">
                <a:solidFill>
                  <a:schemeClr val="tx2"/>
                </a:solidFill>
              </a:rPr>
              <a:t>are cooled by </a:t>
            </a:r>
            <a:r>
              <a:rPr lang="en-GB" sz="1700" dirty="0">
                <a:solidFill>
                  <a:schemeClr val="tx2"/>
                </a:solidFill>
              </a:rPr>
              <a:t>less powerful </a:t>
            </a:r>
            <a:r>
              <a:rPr lang="en-GB" sz="1700" dirty="0" err="1" smtClean="0">
                <a:solidFill>
                  <a:schemeClr val="tx2"/>
                </a:solidFill>
              </a:rPr>
              <a:t>cryoplants</a:t>
            </a:r>
            <a:r>
              <a:rPr lang="en-GB" sz="1700" dirty="0" smtClean="0">
                <a:solidFill>
                  <a:schemeClr val="tx2"/>
                </a:solidFill>
              </a:rPr>
              <a:t> (ex-LEP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</a:t>
            </a:r>
            <a:r>
              <a:rPr lang="en-GB" sz="1700" dirty="0" smtClean="0">
                <a:solidFill>
                  <a:schemeClr val="tx2"/>
                </a:solidFill>
              </a:rPr>
              <a:t>dditional </a:t>
            </a:r>
            <a:r>
              <a:rPr lang="en-GB" sz="1700" dirty="0">
                <a:solidFill>
                  <a:schemeClr val="tx2"/>
                </a:solidFill>
              </a:rPr>
              <a:t>margin for these arcs can be gained by </a:t>
            </a:r>
            <a:r>
              <a:rPr lang="en-GB" sz="1700" b="1" dirty="0">
                <a:solidFill>
                  <a:srgbClr val="FF0000"/>
                </a:solidFill>
              </a:rPr>
              <a:t>coating the beams screens in the </a:t>
            </a:r>
            <a:r>
              <a:rPr lang="en-GB" sz="1700" b="1" dirty="0" smtClean="0">
                <a:solidFill>
                  <a:srgbClr val="FF0000"/>
                </a:solidFill>
              </a:rPr>
              <a:t>adjacent</a:t>
            </a:r>
            <a:r>
              <a:rPr lang="en-GB" sz="1700" b="1" dirty="0">
                <a:solidFill>
                  <a:srgbClr val="FF0000"/>
                </a:solidFill>
              </a:rPr>
              <a:t> matching sections (i.e. L8 and R2)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268" y="6409314"/>
            <a:ext cx="815671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r">
              <a:lnSpc>
                <a:spcPct val="120000"/>
              </a:lnSpc>
              <a:tabLst>
                <a:tab pos="1639888" algn="l"/>
              </a:tabLst>
              <a:defRPr/>
            </a:pP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For more info: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6"/>
              </a:rPr>
              <a:t>S. Claudet and G. Iadarola @ 6th HL-LHC Collaboration Meeting, Paris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30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60585" y="1073897"/>
            <a:ext cx="5740289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Introduction and some reminders on previous results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Heat load estimates for the Inner Triplets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IR1 and IR5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IR2 and IR8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Progress status on arc heat loads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Simulations for the TAXS absorber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HL-LHC inner </a:t>
            </a:r>
            <a:r>
              <a:rPr lang="en-GB" sz="2400" b="1" dirty="0" smtClean="0">
                <a:solidFill>
                  <a:schemeClr val="tx2"/>
                </a:solidFill>
              </a:rPr>
              <a:t>triplets: IR1 and IR5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60415" y="641642"/>
            <a:ext cx="779532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Simulated the </a:t>
            </a:r>
            <a:r>
              <a:rPr lang="en-GB" sz="1700" b="1" dirty="0" smtClean="0">
                <a:solidFill>
                  <a:srgbClr val="FF0000"/>
                </a:solidFill>
              </a:rPr>
              <a:t>entire cryogenic length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Relevant </a:t>
            </a:r>
            <a:r>
              <a:rPr lang="en-GB" sz="1700" b="1" dirty="0" smtClean="0">
                <a:solidFill>
                  <a:srgbClr val="FF0000"/>
                </a:solidFill>
              </a:rPr>
              <a:t>magnetic field map </a:t>
            </a:r>
            <a:r>
              <a:rPr lang="en-GB" sz="1700" dirty="0" smtClean="0">
                <a:solidFill>
                  <a:schemeClr val="tx2"/>
                </a:solidFill>
              </a:rPr>
              <a:t>is used for main dipoles and quadrupoles and for dipole correctors. Other sections (e.g. multipole correctors) are simulated as drifts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u="sng" dirty="0" smtClean="0">
                <a:solidFill>
                  <a:srgbClr val="FF0000"/>
                </a:solidFill>
              </a:rPr>
              <a:t>Conclusion: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</a:rPr>
              <a:t>we rely on the presence of a low SEY coating </a:t>
            </a:r>
            <a:r>
              <a:rPr lang="en-GB" sz="1700" dirty="0" smtClean="0">
                <a:solidFill>
                  <a:schemeClr val="tx2"/>
                </a:solidFill>
              </a:rPr>
              <a:t>to keep heat loads on cryogenics at reasonable values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err="1" smtClean="0">
                <a:solidFill>
                  <a:srgbClr val="FF0000"/>
                </a:solidFill>
              </a:rPr>
              <a:t>SEYmax</a:t>
            </a:r>
            <a:r>
              <a:rPr lang="en-GB" sz="1700" b="1" dirty="0" smtClean="0">
                <a:solidFill>
                  <a:srgbClr val="FF0000"/>
                </a:solidFill>
              </a:rPr>
              <a:t> &lt; 1.1</a:t>
            </a:r>
            <a:r>
              <a:rPr lang="en-GB" sz="1700" dirty="0" smtClean="0">
                <a:solidFill>
                  <a:schemeClr val="tx2"/>
                </a:solidFill>
              </a:rPr>
              <a:t> assumed </a:t>
            </a:r>
            <a:r>
              <a:rPr lang="en-GB" sz="1700" dirty="0" smtClean="0">
                <a:solidFill>
                  <a:schemeClr val="tx2"/>
                </a:solidFill>
              </a:rPr>
              <a:t>for the coatings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277" y="2922317"/>
            <a:ext cx="8752114" cy="360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2222</TotalTime>
  <Words>1791</Words>
  <Application>Microsoft Macintosh PowerPoint</Application>
  <PresentationFormat>On-screen Show (4:3)</PresentationFormat>
  <Paragraphs>213</Paragraphs>
  <Slides>29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Calibri</vt:lpstr>
      <vt:lpstr>Calibri Light</vt:lpstr>
      <vt:lpstr>Courier New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112</cp:revision>
  <dcterms:created xsi:type="dcterms:W3CDTF">2017-06-23T13:44:43Z</dcterms:created>
  <dcterms:modified xsi:type="dcterms:W3CDTF">2017-06-29T06:46:28Z</dcterms:modified>
</cp:coreProperties>
</file>