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80" r:id="rId3"/>
    <p:sldId id="266" r:id="rId4"/>
    <p:sldId id="281" r:id="rId5"/>
    <p:sldId id="282" r:id="rId6"/>
    <p:sldId id="284" r:id="rId7"/>
    <p:sldId id="286" r:id="rId8"/>
    <p:sldId id="287" r:id="rId9"/>
    <p:sldId id="268" r:id="rId10"/>
    <p:sldId id="270" r:id="rId11"/>
    <p:sldId id="296" r:id="rId12"/>
    <p:sldId id="272" r:id="rId13"/>
    <p:sldId id="289" r:id="rId14"/>
    <p:sldId id="273" r:id="rId15"/>
    <p:sldId id="275" r:id="rId16"/>
    <p:sldId id="276" r:id="rId17"/>
    <p:sldId id="292" r:id="rId18"/>
    <p:sldId id="293" r:id="rId19"/>
    <p:sldId id="277" r:id="rId20"/>
    <p:sldId id="291" r:id="rId21"/>
    <p:sldId id="285" r:id="rId22"/>
    <p:sldId id="288" r:id="rId23"/>
    <p:sldId id="294" r:id="rId24"/>
    <p:sldId id="274" r:id="rId25"/>
    <p:sldId id="278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AE2D"/>
    <a:srgbClr val="F80C12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48" autoAdjust="0"/>
    <p:restoredTop sz="88308" autoAdjust="0"/>
  </p:normalViewPr>
  <p:slideViewPr>
    <p:cSldViewPr snapToGrid="0">
      <p:cViewPr>
        <p:scale>
          <a:sx n="69" d="100"/>
          <a:sy n="69" d="100"/>
        </p:scale>
        <p:origin x="64" y="7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665A1D-7D2A-46C2-98DA-096F3FD2D18C}" type="datetimeFigureOut">
              <a:rPr lang="de-DE" smtClean="0"/>
              <a:t>05.08.2018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042249-33FC-40CE-96B7-B531DB2FCEB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5558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>
                <a:effectLst/>
              </a:rPr>
              <a:t>\</a:t>
            </a:r>
            <a:r>
              <a:rPr lang="de-DE" dirty="0" err="1">
                <a:effectLst/>
              </a:rPr>
              <a:t>frac</a:t>
            </a:r>
            <a:r>
              <a:rPr lang="de-DE" dirty="0">
                <a:effectLst/>
              </a:rPr>
              <a:t>{\Lambda_{\</a:t>
            </a:r>
            <a:r>
              <a:rPr lang="de-DE" dirty="0" err="1">
                <a:effectLst/>
              </a:rPr>
              <a:t>rm</a:t>
            </a:r>
            <a:r>
              <a:rPr lang="de-DE" dirty="0">
                <a:effectLst/>
              </a:rPr>
              <a:t> QCD}}{</a:t>
            </a:r>
            <a:r>
              <a:rPr lang="de-DE" dirty="0" err="1">
                <a:effectLst/>
              </a:rPr>
              <a:t>m_Q</a:t>
            </a:r>
            <a:r>
              <a:rPr lang="de-DE" dirty="0">
                <a:effectLst/>
              </a:rPr>
              <a:t>}\</a:t>
            </a:r>
            <a:r>
              <a:rPr lang="de-DE" dirty="0" err="1">
                <a:effectLst/>
              </a:rPr>
              <a:t>ll</a:t>
            </a:r>
            <a:r>
              <a:rPr lang="de-DE" dirty="0">
                <a:effectLst/>
              </a:rPr>
              <a:t> 1</a:t>
            </a:r>
          </a:p>
          <a:p>
            <a:r>
              <a:rPr lang="de-DE" dirty="0">
                <a:effectLst/>
              </a:rPr>
              <a:t>\</a:t>
            </a:r>
            <a:r>
              <a:rPr lang="de-DE" dirty="0" err="1">
                <a:effectLst/>
              </a:rPr>
              <a:t>frac</a:t>
            </a:r>
            <a:r>
              <a:rPr lang="de-DE" dirty="0">
                <a:effectLst/>
              </a:rPr>
              <a:t>{T}{</a:t>
            </a:r>
            <a:r>
              <a:rPr lang="de-DE" dirty="0" err="1">
                <a:effectLst/>
              </a:rPr>
              <a:t>m_Q</a:t>
            </a:r>
            <a:r>
              <a:rPr lang="de-DE" dirty="0">
                <a:effectLst/>
              </a:rPr>
              <a:t>}\</a:t>
            </a:r>
            <a:r>
              <a:rPr lang="de-DE" dirty="0" err="1">
                <a:effectLst/>
              </a:rPr>
              <a:t>ll</a:t>
            </a:r>
            <a:r>
              <a:rPr lang="de-DE" dirty="0">
                <a:effectLst/>
              </a:rPr>
              <a:t> 1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42249-33FC-40CE-96B7-B531DB2FCEB8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22335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Significantly increased statistics compared to </a:t>
            </a:r>
            <a:r>
              <a:rPr lang="en-US" dirty="0" err="1"/>
              <a:t>aour</a:t>
            </a:r>
            <a:r>
              <a:rPr lang="en-US" dirty="0"/>
              <a:t> previous study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42249-33FC-40CE-96B7-B531DB2FCEB8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63672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>
                <a:effectLst/>
              </a:rPr>
              <a:t>D(\tau)=\</a:t>
            </a:r>
            <a:r>
              <a:rPr lang="de-DE" dirty="0" err="1">
                <a:effectLst/>
              </a:rPr>
              <a:t>int</a:t>
            </a:r>
            <a:r>
              <a:rPr lang="de-DE" dirty="0">
                <a:effectLst/>
              </a:rPr>
              <a:t>_{-2m_Q}^\</a:t>
            </a:r>
            <a:r>
              <a:rPr lang="de-DE" dirty="0" err="1">
                <a:effectLst/>
              </a:rPr>
              <a:t>infty</a:t>
            </a:r>
            <a:r>
              <a:rPr lang="de-DE" dirty="0">
                <a:effectLst/>
              </a:rPr>
              <a:t> d\</a:t>
            </a:r>
            <a:r>
              <a:rPr lang="de-DE" dirty="0" err="1">
                <a:effectLst/>
              </a:rPr>
              <a:t>omega</a:t>
            </a:r>
            <a:r>
              <a:rPr lang="de-DE" dirty="0">
                <a:effectLst/>
              </a:rPr>
              <a:t> e^{-\tau\</a:t>
            </a:r>
            <a:r>
              <a:rPr lang="de-DE" dirty="0" err="1">
                <a:effectLst/>
              </a:rPr>
              <a:t>omega</a:t>
            </a:r>
            <a:r>
              <a:rPr lang="de-DE" dirty="0">
                <a:effectLst/>
              </a:rPr>
              <a:t>}\</a:t>
            </a:r>
            <a:r>
              <a:rPr lang="de-DE" dirty="0" err="1">
                <a:effectLst/>
              </a:rPr>
              <a:t>rho</a:t>
            </a:r>
            <a:r>
              <a:rPr lang="de-DE" dirty="0">
                <a:effectLst/>
              </a:rPr>
              <a:t>(\</a:t>
            </a:r>
            <a:r>
              <a:rPr lang="de-DE" dirty="0" err="1">
                <a:effectLst/>
              </a:rPr>
              <a:t>omega</a:t>
            </a:r>
            <a:r>
              <a:rPr lang="de-DE" dirty="0">
                <a:effectLst/>
              </a:rPr>
              <a:t>)</a:t>
            </a:r>
          </a:p>
          <a:p>
            <a:r>
              <a:rPr lang="de-DE" dirty="0">
                <a:effectLst/>
              </a:rPr>
              <a:t>D(\</a:t>
            </a:r>
            <a:r>
              <a:rPr lang="de-DE" dirty="0" err="1">
                <a:effectLst/>
              </a:rPr>
              <a:t>mu</a:t>
            </a:r>
            <a:r>
              <a:rPr lang="de-DE" dirty="0">
                <a:effectLst/>
              </a:rPr>
              <a:t>)=\</a:t>
            </a:r>
            <a:r>
              <a:rPr lang="de-DE" dirty="0" err="1">
                <a:effectLst/>
              </a:rPr>
              <a:t>int</a:t>
            </a:r>
            <a:r>
              <a:rPr lang="de-DE" dirty="0">
                <a:effectLst/>
              </a:rPr>
              <a:t>_{-2m_Q}^\</a:t>
            </a:r>
            <a:r>
              <a:rPr lang="de-DE" dirty="0" err="1">
                <a:effectLst/>
              </a:rPr>
              <a:t>infty</a:t>
            </a:r>
            <a:r>
              <a:rPr lang="de-DE" dirty="0">
                <a:effectLst/>
              </a:rPr>
              <a:t> d\</a:t>
            </a:r>
            <a:r>
              <a:rPr lang="de-DE" dirty="0" err="1">
                <a:effectLst/>
              </a:rPr>
              <a:t>omega</a:t>
            </a:r>
            <a:r>
              <a:rPr lang="de-DE" dirty="0">
                <a:effectLst/>
              </a:rPr>
              <a:t> \</a:t>
            </a:r>
            <a:r>
              <a:rPr lang="de-DE" dirty="0" err="1">
                <a:effectLst/>
              </a:rPr>
              <a:t>frac</a:t>
            </a:r>
            <a:r>
              <a:rPr lang="de-DE" dirty="0">
                <a:effectLst/>
              </a:rPr>
              <a:t>{2\</a:t>
            </a:r>
            <a:r>
              <a:rPr lang="de-DE" dirty="0" err="1">
                <a:effectLst/>
              </a:rPr>
              <a:t>omega</a:t>
            </a:r>
            <a:r>
              <a:rPr lang="de-DE" dirty="0">
                <a:effectLst/>
              </a:rPr>
              <a:t>}{\omega^2+\mu^2}\</a:t>
            </a:r>
            <a:r>
              <a:rPr lang="de-DE" dirty="0" err="1">
                <a:effectLst/>
              </a:rPr>
              <a:t>rho</a:t>
            </a:r>
            <a:r>
              <a:rPr lang="de-DE" dirty="0">
                <a:effectLst/>
              </a:rPr>
              <a:t>(\</a:t>
            </a:r>
            <a:r>
              <a:rPr lang="de-DE" dirty="0" err="1">
                <a:effectLst/>
              </a:rPr>
              <a:t>omega</a:t>
            </a:r>
            <a:r>
              <a:rPr lang="de-DE" dirty="0">
                <a:effectLst/>
              </a:rPr>
              <a:t>)</a:t>
            </a:r>
          </a:p>
          <a:p>
            <a:endParaRPr lang="en-US" dirty="0">
              <a:effectLst/>
            </a:endParaRPr>
          </a:p>
          <a:p>
            <a:r>
              <a:rPr lang="de-DE" dirty="0">
                <a:effectLst/>
              </a:rPr>
              <a:t>S_{\</a:t>
            </a:r>
            <a:r>
              <a:rPr lang="de-DE" dirty="0" err="1">
                <a:effectLst/>
              </a:rPr>
              <a:t>rm</a:t>
            </a:r>
            <a:r>
              <a:rPr lang="de-DE" dirty="0">
                <a:effectLst/>
              </a:rPr>
              <a:t> BR}=\</a:t>
            </a:r>
            <a:r>
              <a:rPr lang="de-DE" dirty="0" err="1">
                <a:effectLst/>
              </a:rPr>
              <a:t>alpha</a:t>
            </a:r>
            <a:r>
              <a:rPr lang="de-DE" dirty="0">
                <a:effectLst/>
              </a:rPr>
              <a:t>\</a:t>
            </a:r>
            <a:r>
              <a:rPr lang="de-DE" dirty="0" err="1">
                <a:effectLst/>
              </a:rPr>
              <a:t>int</a:t>
            </a:r>
            <a:r>
              <a:rPr lang="de-DE" dirty="0">
                <a:effectLst/>
              </a:rPr>
              <a:t> d\</a:t>
            </a:r>
            <a:r>
              <a:rPr lang="de-DE" dirty="0" err="1">
                <a:effectLst/>
              </a:rPr>
              <a:t>omega</a:t>
            </a:r>
            <a:r>
              <a:rPr lang="de-DE" dirty="0">
                <a:effectLst/>
              </a:rPr>
              <a:t>\Big(1-\</a:t>
            </a:r>
            <a:r>
              <a:rPr lang="de-DE" dirty="0" err="1">
                <a:effectLst/>
              </a:rPr>
              <a:t>frac</a:t>
            </a:r>
            <a:r>
              <a:rPr lang="de-DE" dirty="0">
                <a:effectLst/>
              </a:rPr>
              <a:t>{\</a:t>
            </a:r>
            <a:r>
              <a:rPr lang="de-DE" dirty="0" err="1">
                <a:effectLst/>
              </a:rPr>
              <a:t>rho</a:t>
            </a:r>
            <a:r>
              <a:rPr lang="de-DE" dirty="0">
                <a:effectLst/>
              </a:rPr>
              <a:t>}{m}+{\</a:t>
            </a:r>
            <a:r>
              <a:rPr lang="de-DE" dirty="0" err="1">
                <a:effectLst/>
              </a:rPr>
              <a:t>rm</a:t>
            </a:r>
            <a:r>
              <a:rPr lang="de-DE" dirty="0">
                <a:effectLst/>
              </a:rPr>
              <a:t> log}\</a:t>
            </a:r>
            <a:r>
              <a:rPr lang="de-DE" dirty="0" err="1">
                <a:effectLst/>
              </a:rPr>
              <a:t>big</a:t>
            </a:r>
            <a:r>
              <a:rPr lang="de-DE" dirty="0">
                <a:effectLst/>
              </a:rPr>
              <a:t>[ \</a:t>
            </a:r>
            <a:r>
              <a:rPr lang="de-DE" dirty="0" err="1">
                <a:effectLst/>
              </a:rPr>
              <a:t>frac</a:t>
            </a:r>
            <a:r>
              <a:rPr lang="de-DE" dirty="0">
                <a:effectLst/>
              </a:rPr>
              <a:t>{\</a:t>
            </a:r>
            <a:r>
              <a:rPr lang="de-DE" dirty="0" err="1">
                <a:effectLst/>
              </a:rPr>
              <a:t>rho</a:t>
            </a:r>
            <a:r>
              <a:rPr lang="de-DE" dirty="0">
                <a:effectLst/>
              </a:rPr>
              <a:t>}{m}\</a:t>
            </a:r>
            <a:r>
              <a:rPr lang="de-DE" dirty="0" err="1">
                <a:effectLst/>
              </a:rPr>
              <a:t>big</a:t>
            </a:r>
            <a:r>
              <a:rPr lang="de-DE" dirty="0">
                <a:effectLst/>
              </a:rPr>
              <a:t>]\Big)</a:t>
            </a:r>
          </a:p>
          <a:p>
            <a:endParaRPr lang="de-DE" dirty="0">
              <a:effectLst/>
            </a:endParaRPr>
          </a:p>
          <a:p>
            <a:r>
              <a:rPr lang="de-DE" dirty="0">
                <a:effectLst/>
              </a:rPr>
              <a:t>S_{\</a:t>
            </a:r>
            <a:r>
              <a:rPr lang="de-DE" dirty="0" err="1">
                <a:effectLst/>
              </a:rPr>
              <a:t>rm</a:t>
            </a:r>
            <a:r>
              <a:rPr lang="de-DE" dirty="0">
                <a:effectLst/>
              </a:rPr>
              <a:t> BR_\</a:t>
            </a:r>
            <a:r>
              <a:rPr lang="de-DE" dirty="0" err="1">
                <a:effectLst/>
              </a:rPr>
              <a:t>ell</a:t>
            </a:r>
            <a:r>
              <a:rPr lang="de-DE" dirty="0">
                <a:effectLst/>
              </a:rPr>
              <a:t>}=\</a:t>
            </a:r>
            <a:r>
              <a:rPr lang="de-DE" dirty="0" err="1">
                <a:effectLst/>
              </a:rPr>
              <a:t>alpha</a:t>
            </a:r>
            <a:r>
              <a:rPr lang="de-DE" dirty="0">
                <a:effectLst/>
              </a:rPr>
              <a:t>\</a:t>
            </a:r>
            <a:r>
              <a:rPr lang="de-DE" dirty="0" err="1">
                <a:effectLst/>
              </a:rPr>
              <a:t>int</a:t>
            </a:r>
            <a:r>
              <a:rPr lang="de-DE" dirty="0">
                <a:effectLst/>
              </a:rPr>
              <a:t> d\</a:t>
            </a:r>
            <a:r>
              <a:rPr lang="de-DE" dirty="0" err="1">
                <a:effectLst/>
              </a:rPr>
              <a:t>omega</a:t>
            </a:r>
            <a:r>
              <a:rPr lang="de-DE" dirty="0">
                <a:effectLst/>
              </a:rPr>
              <a:t>\Big(\</a:t>
            </a:r>
            <a:r>
              <a:rPr lang="de-DE" dirty="0" err="1">
                <a:effectLst/>
              </a:rPr>
              <a:t>big</a:t>
            </a:r>
            <a:r>
              <a:rPr lang="de-DE" dirty="0">
                <a:effectLst/>
              </a:rPr>
              <a:t>(\</a:t>
            </a:r>
            <a:r>
              <a:rPr lang="de-DE" dirty="0" err="1">
                <a:effectLst/>
              </a:rPr>
              <a:t>frac</a:t>
            </a:r>
            <a:r>
              <a:rPr lang="de-DE" dirty="0">
                <a:effectLst/>
              </a:rPr>
              <a:t>{\partial\</a:t>
            </a:r>
            <a:r>
              <a:rPr lang="de-DE" dirty="0" err="1">
                <a:effectLst/>
              </a:rPr>
              <a:t>rho</a:t>
            </a:r>
            <a:r>
              <a:rPr lang="de-DE" dirty="0">
                <a:effectLst/>
              </a:rPr>
              <a:t>}{\partial \</a:t>
            </a:r>
            <a:r>
              <a:rPr lang="de-DE" dirty="0" err="1">
                <a:effectLst/>
              </a:rPr>
              <a:t>omega</a:t>
            </a:r>
            <a:r>
              <a:rPr lang="de-DE" dirty="0">
                <a:effectLst/>
              </a:rPr>
              <a:t>}\</a:t>
            </a:r>
            <a:r>
              <a:rPr lang="de-DE" dirty="0" err="1">
                <a:effectLst/>
              </a:rPr>
              <a:t>big</a:t>
            </a:r>
            <a:r>
              <a:rPr lang="de-DE" dirty="0">
                <a:effectLst/>
              </a:rPr>
              <a:t>)^2+1-\</a:t>
            </a:r>
            <a:r>
              <a:rPr lang="de-DE" dirty="0" err="1">
                <a:effectLst/>
              </a:rPr>
              <a:t>frac</a:t>
            </a:r>
            <a:r>
              <a:rPr lang="de-DE" dirty="0">
                <a:effectLst/>
              </a:rPr>
              <a:t>{\</a:t>
            </a:r>
            <a:r>
              <a:rPr lang="de-DE" dirty="0" err="1">
                <a:effectLst/>
              </a:rPr>
              <a:t>rho</a:t>
            </a:r>
            <a:r>
              <a:rPr lang="de-DE" dirty="0">
                <a:effectLst/>
              </a:rPr>
              <a:t>}{m}+{\</a:t>
            </a:r>
            <a:r>
              <a:rPr lang="de-DE" dirty="0" err="1">
                <a:effectLst/>
              </a:rPr>
              <a:t>rm</a:t>
            </a:r>
            <a:r>
              <a:rPr lang="de-DE" dirty="0">
                <a:effectLst/>
              </a:rPr>
              <a:t> log}\</a:t>
            </a:r>
            <a:r>
              <a:rPr lang="de-DE" dirty="0" err="1">
                <a:effectLst/>
              </a:rPr>
              <a:t>big</a:t>
            </a:r>
            <a:r>
              <a:rPr lang="de-DE" dirty="0">
                <a:effectLst/>
              </a:rPr>
              <a:t>[ \</a:t>
            </a:r>
            <a:r>
              <a:rPr lang="de-DE" dirty="0" err="1">
                <a:effectLst/>
              </a:rPr>
              <a:t>frac</a:t>
            </a:r>
            <a:r>
              <a:rPr lang="de-DE" dirty="0">
                <a:effectLst/>
              </a:rPr>
              <a:t>{\</a:t>
            </a:r>
            <a:r>
              <a:rPr lang="de-DE" dirty="0" err="1">
                <a:effectLst/>
              </a:rPr>
              <a:t>rho</a:t>
            </a:r>
            <a:r>
              <a:rPr lang="de-DE" dirty="0">
                <a:effectLst/>
              </a:rPr>
              <a:t>}{m}\</a:t>
            </a:r>
            <a:r>
              <a:rPr lang="de-DE" dirty="0" err="1">
                <a:effectLst/>
              </a:rPr>
              <a:t>big</a:t>
            </a:r>
            <a:r>
              <a:rPr lang="de-DE" dirty="0">
                <a:effectLst/>
              </a:rPr>
              <a:t>]\Big)</a:t>
            </a:r>
            <a:endParaRPr lang="en-US" dirty="0">
              <a:effectLst/>
            </a:endParaRPr>
          </a:p>
          <a:p>
            <a:endParaRPr lang="de-DE" dirty="0">
              <a:effectLst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42249-33FC-40CE-96B7-B531DB2FCEB8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84367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>
                <a:effectLst/>
              </a:rPr>
              <a:t>M_{\</a:t>
            </a:r>
            <a:r>
              <a:rPr lang="de-DE" dirty="0" err="1">
                <a:effectLst/>
              </a:rPr>
              <a:t>rm</a:t>
            </a:r>
            <a:r>
              <a:rPr lang="de-DE" dirty="0">
                <a:effectLst/>
              </a:rPr>
              <a:t> ^</a:t>
            </a:r>
            <a:r>
              <a:rPr lang="de-DE" dirty="0" err="1">
                <a:effectLst/>
              </a:rPr>
              <a:t>sX_J</a:t>
            </a:r>
            <a:r>
              <a:rPr lang="de-DE" dirty="0">
                <a:effectLst/>
              </a:rPr>
              <a:t>}^{\</a:t>
            </a:r>
            <a:r>
              <a:rPr lang="de-DE" dirty="0" err="1">
                <a:effectLst/>
              </a:rPr>
              <a:t>rm</a:t>
            </a:r>
            <a:r>
              <a:rPr lang="de-DE" dirty="0">
                <a:effectLst/>
              </a:rPr>
              <a:t> </a:t>
            </a:r>
            <a:r>
              <a:rPr lang="de-DE" dirty="0" err="1">
                <a:effectLst/>
              </a:rPr>
              <a:t>exp</a:t>
            </a:r>
            <a:r>
              <a:rPr lang="de-DE" dirty="0">
                <a:effectLst/>
              </a:rPr>
              <a:t>} = E^{\</a:t>
            </a:r>
            <a:r>
              <a:rPr lang="de-DE" dirty="0" err="1">
                <a:effectLst/>
              </a:rPr>
              <a:t>rm</a:t>
            </a:r>
            <a:r>
              <a:rPr lang="de-DE" dirty="0">
                <a:effectLst/>
              </a:rPr>
              <a:t> </a:t>
            </a:r>
            <a:r>
              <a:rPr lang="de-DE" dirty="0" err="1">
                <a:effectLst/>
              </a:rPr>
              <a:t>sim</a:t>
            </a:r>
            <a:r>
              <a:rPr lang="de-DE" dirty="0">
                <a:effectLst/>
              </a:rPr>
              <a:t>}_{\</a:t>
            </a:r>
            <a:r>
              <a:rPr lang="de-DE" dirty="0" err="1">
                <a:effectLst/>
              </a:rPr>
              <a:t>rm</a:t>
            </a:r>
            <a:r>
              <a:rPr lang="de-DE" dirty="0">
                <a:effectLst/>
              </a:rPr>
              <a:t> ^</a:t>
            </a:r>
            <a:r>
              <a:rPr lang="de-DE" dirty="0" err="1">
                <a:effectLst/>
              </a:rPr>
              <a:t>sX_J</a:t>
            </a:r>
            <a:r>
              <a:rPr lang="de-DE" dirty="0">
                <a:effectLst/>
              </a:rPr>
              <a:t>} + 2 (Z_{</a:t>
            </a:r>
            <a:r>
              <a:rPr lang="de-DE" dirty="0" err="1">
                <a:effectLst/>
              </a:rPr>
              <a:t>M_q</a:t>
            </a:r>
            <a:r>
              <a:rPr lang="de-DE" dirty="0">
                <a:effectLst/>
              </a:rPr>
              <a:t>} </a:t>
            </a:r>
            <a:r>
              <a:rPr lang="de-DE" dirty="0" err="1">
                <a:effectLst/>
              </a:rPr>
              <a:t>M_q</a:t>
            </a:r>
            <a:r>
              <a:rPr lang="de-DE" dirty="0">
                <a:effectLst/>
              </a:rPr>
              <a:t> - E_0)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42249-33FC-40CE-96B7-B531DB2FCEB8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54102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42249-33FC-40CE-96B7-B531DB2FCEB8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22596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>
                <a:effectLst/>
              </a:rPr>
              <a:t>M_{\</a:t>
            </a:r>
            <a:r>
              <a:rPr lang="de-DE" dirty="0" err="1">
                <a:effectLst/>
              </a:rPr>
              <a:t>rm</a:t>
            </a:r>
            <a:r>
              <a:rPr lang="de-DE" dirty="0">
                <a:effectLst/>
              </a:rPr>
              <a:t> ^</a:t>
            </a:r>
            <a:r>
              <a:rPr lang="de-DE" dirty="0" err="1">
                <a:effectLst/>
              </a:rPr>
              <a:t>sX_J</a:t>
            </a:r>
            <a:r>
              <a:rPr lang="de-DE" dirty="0">
                <a:effectLst/>
              </a:rPr>
              <a:t>}^{\</a:t>
            </a:r>
            <a:r>
              <a:rPr lang="de-DE" dirty="0" err="1">
                <a:effectLst/>
              </a:rPr>
              <a:t>rm</a:t>
            </a:r>
            <a:r>
              <a:rPr lang="de-DE" dirty="0">
                <a:effectLst/>
              </a:rPr>
              <a:t> </a:t>
            </a:r>
            <a:r>
              <a:rPr lang="de-DE" dirty="0" err="1">
                <a:effectLst/>
              </a:rPr>
              <a:t>exp</a:t>
            </a:r>
            <a:r>
              <a:rPr lang="de-DE" dirty="0">
                <a:effectLst/>
              </a:rPr>
              <a:t>} = E^{\</a:t>
            </a:r>
            <a:r>
              <a:rPr lang="de-DE" dirty="0" err="1">
                <a:effectLst/>
              </a:rPr>
              <a:t>rm</a:t>
            </a:r>
            <a:r>
              <a:rPr lang="de-DE" dirty="0">
                <a:effectLst/>
              </a:rPr>
              <a:t> </a:t>
            </a:r>
            <a:r>
              <a:rPr lang="de-DE" dirty="0" err="1">
                <a:effectLst/>
              </a:rPr>
              <a:t>sim</a:t>
            </a:r>
            <a:r>
              <a:rPr lang="de-DE" dirty="0">
                <a:effectLst/>
              </a:rPr>
              <a:t>}_{\</a:t>
            </a:r>
            <a:r>
              <a:rPr lang="de-DE" dirty="0" err="1">
                <a:effectLst/>
              </a:rPr>
              <a:t>rm</a:t>
            </a:r>
            <a:r>
              <a:rPr lang="de-DE" dirty="0">
                <a:effectLst/>
              </a:rPr>
              <a:t> ^</a:t>
            </a:r>
            <a:r>
              <a:rPr lang="de-DE" dirty="0" err="1">
                <a:effectLst/>
              </a:rPr>
              <a:t>sX_J</a:t>
            </a:r>
            <a:r>
              <a:rPr lang="de-DE" dirty="0">
                <a:effectLst/>
              </a:rPr>
              <a:t>} + 2 (Z_{</a:t>
            </a:r>
            <a:r>
              <a:rPr lang="de-DE" dirty="0" err="1">
                <a:effectLst/>
              </a:rPr>
              <a:t>M_q</a:t>
            </a:r>
            <a:r>
              <a:rPr lang="de-DE" dirty="0">
                <a:effectLst/>
              </a:rPr>
              <a:t>} </a:t>
            </a:r>
            <a:r>
              <a:rPr lang="de-DE" dirty="0" err="1">
                <a:effectLst/>
              </a:rPr>
              <a:t>M_q</a:t>
            </a:r>
            <a:r>
              <a:rPr lang="de-DE" dirty="0">
                <a:effectLst/>
              </a:rPr>
              <a:t> - E_0)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42249-33FC-40CE-96B7-B531DB2FCEB8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57017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42249-33FC-40CE-96B7-B531DB2FCEB8}" type="slidenum">
              <a:rPr lang="de-DE" smtClean="0"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97133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2DFBC8A0-3160-4A4B-8E94-A8004179C7BA}"/>
              </a:ext>
            </a:extLst>
          </p:cNvPr>
          <p:cNvSpPr/>
          <p:nvPr userDrawn="1"/>
        </p:nvSpPr>
        <p:spPr>
          <a:xfrm>
            <a:off x="0" y="6383438"/>
            <a:ext cx="9144000" cy="4745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B7BC4DE4-FB16-4B0A-8EC7-813404CC621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30335" t="13115" r="10226" b="-27636"/>
          <a:stretch/>
        </p:blipFill>
        <p:spPr>
          <a:xfrm>
            <a:off x="-2227728" y="3803365"/>
            <a:ext cx="5374340" cy="5160146"/>
          </a:xfrm>
          <a:prstGeom prst="ellipse">
            <a:avLst/>
          </a:prstGeom>
          <a:noFill/>
          <a:effectLst/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83A436DC-EB98-46F9-8A5D-2EC2994D629B}"/>
              </a:ext>
            </a:extLst>
          </p:cNvPr>
          <p:cNvSpPr/>
          <p:nvPr userDrawn="1"/>
        </p:nvSpPr>
        <p:spPr>
          <a:xfrm>
            <a:off x="0" y="2895600"/>
            <a:ext cx="3751729" cy="3962399"/>
          </a:xfrm>
          <a:prstGeom prst="rect">
            <a:avLst/>
          </a:prstGeom>
          <a:solidFill>
            <a:schemeClr val="bg1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7086600" y="6538913"/>
            <a:ext cx="2057400" cy="365125"/>
          </a:xfrm>
        </p:spPr>
        <p:txBody>
          <a:bodyPr/>
          <a:lstStyle/>
          <a:p>
            <a:fld id="{5FC4F8B4-B286-45C9-8782-655ED9FF8236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1E50DE77-D784-497F-8500-74246104628A}"/>
              </a:ext>
            </a:extLst>
          </p:cNvPr>
          <p:cNvSpPr/>
          <p:nvPr userDrawn="1"/>
        </p:nvSpPr>
        <p:spPr>
          <a:xfrm>
            <a:off x="0" y="6538912"/>
            <a:ext cx="9144000" cy="319087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4009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024" y="240204"/>
            <a:ext cx="7951243" cy="531833"/>
          </a:xfrm>
        </p:spPr>
        <p:txBody>
          <a:bodyPr>
            <a:noAutofit/>
          </a:bodyPr>
          <a:lstStyle>
            <a:lvl1pPr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XIIIth Quark Confinement and the Hadron Spectrum Conference 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7025" y="-31075"/>
            <a:ext cx="6690420" cy="365125"/>
          </a:xfrm>
        </p:spPr>
        <p:txBody>
          <a:bodyPr/>
          <a:lstStyle/>
          <a:p>
            <a:r>
              <a:rPr lang="en-US"/>
              <a:t>In-medium heavy quarkonium from lattice NRQCD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4F8B4-B286-45C9-8782-655ED9FF82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4016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A64DA97D-92B9-438A-A59B-48967E91E7D4}"/>
              </a:ext>
            </a:extLst>
          </p:cNvPr>
          <p:cNvSpPr/>
          <p:nvPr userDrawn="1"/>
        </p:nvSpPr>
        <p:spPr>
          <a:xfrm>
            <a:off x="0" y="6492875"/>
            <a:ext cx="9144000" cy="3651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3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E8CB7D02-34CF-4583-B3EB-03CCAE735A37}"/>
              </a:ext>
            </a:extLst>
          </p:cNvPr>
          <p:cNvSpPr/>
          <p:nvPr userDrawn="1"/>
        </p:nvSpPr>
        <p:spPr>
          <a:xfrm>
            <a:off x="0" y="-64393"/>
            <a:ext cx="9144000" cy="965146"/>
          </a:xfrm>
          <a:prstGeom prst="rect">
            <a:avLst/>
          </a:prstGeom>
          <a:gradFill flip="none" rotWithShape="1">
            <a:gsLst>
              <a:gs pos="66000">
                <a:srgbClr val="C5D4ED"/>
              </a:gs>
              <a:gs pos="0">
                <a:schemeClr val="bg1">
                  <a:alpha val="83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16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024" y="240205"/>
            <a:ext cx="7951243" cy="4665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04975" y="6531039"/>
            <a:ext cx="61680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XIIIth Quark Confinement and the Hadron Spectrum Conference 2018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24" y="-67467"/>
            <a:ext cx="541207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cap="small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In-medium heavy quarkonium from lattice NRQCD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49518" y="6531040"/>
            <a:ext cx="69448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FC4F8B4-B286-45C9-8782-655ED9FF823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B854CA41-E0B3-4B59-A767-BDF47916C5C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2397" y="-124373"/>
            <a:ext cx="2427882" cy="1103668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BF16ED18-FC30-4CF0-A171-6B4B872E046E}"/>
              </a:ext>
            </a:extLst>
          </p:cNvPr>
          <p:cNvSpPr txBox="1"/>
          <p:nvPr userDrawn="1"/>
        </p:nvSpPr>
        <p:spPr>
          <a:xfrm>
            <a:off x="-34722" y="6575102"/>
            <a:ext cx="21181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cap="small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Alexander Rothkopf - </a:t>
            </a:r>
            <a:r>
              <a:rPr lang="de-DE" sz="1200" cap="small" baseline="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UiS</a:t>
            </a:r>
            <a:endParaRPr lang="de-DE" sz="1200" cap="small" baseline="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5658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sv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svg"/><Relationship Id="rId5" Type="http://schemas.openxmlformats.org/officeDocument/2006/relationships/image" Target="../media/image37.png"/><Relationship Id="rId4" Type="http://schemas.openxmlformats.org/officeDocument/2006/relationships/image" Target="../media/image36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svg"/><Relationship Id="rId7" Type="http://schemas.openxmlformats.org/officeDocument/2006/relationships/image" Target="../media/image46.sv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svg"/><Relationship Id="rId4" Type="http://schemas.openxmlformats.org/officeDocument/2006/relationships/image" Target="../media/image43.png"/><Relationship Id="rId9" Type="http://schemas.openxmlformats.org/officeDocument/2006/relationships/image" Target="../media/image48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sv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sv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svg"/><Relationship Id="rId5" Type="http://schemas.openxmlformats.org/officeDocument/2006/relationships/image" Target="../media/image53.png"/><Relationship Id="rId10" Type="http://schemas.openxmlformats.org/officeDocument/2006/relationships/image" Target="../media/image58.svg"/><Relationship Id="rId4" Type="http://schemas.openxmlformats.org/officeDocument/2006/relationships/image" Target="../media/image52.svg"/><Relationship Id="rId9" Type="http://schemas.openxmlformats.org/officeDocument/2006/relationships/image" Target="../media/image5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sv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sv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sv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sv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sv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svg"/><Relationship Id="rId4" Type="http://schemas.openxmlformats.org/officeDocument/2006/relationships/image" Target="../media/image6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3.png"/><Relationship Id="rId4" Type="http://schemas.openxmlformats.org/officeDocument/2006/relationships/image" Target="../media/image72.sv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svg"/><Relationship Id="rId7" Type="http://schemas.openxmlformats.org/officeDocument/2006/relationships/image" Target="../media/image77.sv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png"/><Relationship Id="rId5" Type="http://schemas.openxmlformats.org/officeDocument/2006/relationships/image" Target="../media/image75.svg"/><Relationship Id="rId4" Type="http://schemas.openxmlformats.org/officeDocument/2006/relationships/image" Target="../media/image7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sv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9.svg"/><Relationship Id="rId4" Type="http://schemas.openxmlformats.org/officeDocument/2006/relationships/image" Target="../media/image78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svg"/><Relationship Id="rId3" Type="http://schemas.openxmlformats.org/officeDocument/2006/relationships/image" Target="../media/image80.png"/><Relationship Id="rId7" Type="http://schemas.openxmlformats.org/officeDocument/2006/relationships/image" Target="../media/image8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svg"/><Relationship Id="rId5" Type="http://schemas.openxmlformats.org/officeDocument/2006/relationships/image" Target="../media/image82.png"/><Relationship Id="rId4" Type="http://schemas.openxmlformats.org/officeDocument/2006/relationships/image" Target="../media/image81.sv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3" Type="http://schemas.openxmlformats.org/officeDocument/2006/relationships/image" Target="../media/image87.svg"/><Relationship Id="rId7" Type="http://schemas.openxmlformats.org/officeDocument/2006/relationships/image" Target="../media/image91.svg"/><Relationship Id="rId12" Type="http://schemas.openxmlformats.org/officeDocument/2006/relationships/image" Target="../media/image96.sv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0.png"/><Relationship Id="rId11" Type="http://schemas.openxmlformats.org/officeDocument/2006/relationships/image" Target="../media/image95.png"/><Relationship Id="rId5" Type="http://schemas.openxmlformats.org/officeDocument/2006/relationships/image" Target="../media/image89.svg"/><Relationship Id="rId10" Type="http://schemas.openxmlformats.org/officeDocument/2006/relationships/image" Target="../media/image94.emf"/><Relationship Id="rId4" Type="http://schemas.openxmlformats.org/officeDocument/2006/relationships/image" Target="../media/image88.png"/><Relationship Id="rId9" Type="http://schemas.openxmlformats.org/officeDocument/2006/relationships/image" Target="../media/image93.sv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svg"/><Relationship Id="rId3" Type="http://schemas.openxmlformats.org/officeDocument/2006/relationships/image" Target="../media/image24.svg"/><Relationship Id="rId7" Type="http://schemas.openxmlformats.org/officeDocument/2006/relationships/image" Target="../media/image28.svg"/><Relationship Id="rId12" Type="http://schemas.openxmlformats.org/officeDocument/2006/relationships/image" Target="../media/image33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image" Target="../media/image32.svg"/><Relationship Id="rId5" Type="http://schemas.openxmlformats.org/officeDocument/2006/relationships/image" Target="../media/image26.sv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: diagonal liegende Ecken abgerundet 4">
            <a:extLst>
              <a:ext uri="{FF2B5EF4-FFF2-40B4-BE49-F238E27FC236}">
                <a16:creationId xmlns:a16="http://schemas.microsoft.com/office/drawing/2014/main" id="{31BF86EB-08BF-4999-B43F-213AD33FFAF6}"/>
              </a:ext>
            </a:extLst>
          </p:cNvPr>
          <p:cNvSpPr/>
          <p:nvPr/>
        </p:nvSpPr>
        <p:spPr>
          <a:xfrm>
            <a:off x="1044314" y="1620342"/>
            <a:ext cx="7203917" cy="1524224"/>
          </a:xfrm>
          <a:prstGeom prst="round2DiagRect">
            <a:avLst/>
          </a:prstGeom>
          <a:solidFill>
            <a:srgbClr val="FF6600"/>
          </a:solidFill>
          <a:ln w="508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In-medium heavy quarkonium from lattice NRQCD</a:t>
            </a:r>
            <a:endParaRPr lang="de-DE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03CBDD3F-C531-484A-8B6B-4DD3B64B3CC2}"/>
              </a:ext>
            </a:extLst>
          </p:cNvPr>
          <p:cNvSpPr txBox="1">
            <a:spLocks noChangeArrowheads="1"/>
          </p:cNvSpPr>
          <p:nvPr/>
        </p:nvSpPr>
        <p:spPr>
          <a:xfrm>
            <a:off x="-114300" y="6521722"/>
            <a:ext cx="9372600" cy="46787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en-US" sz="1400" cap="small" dirty="0" err="1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XIIIth</a:t>
            </a:r>
            <a:r>
              <a:rPr lang="en-US" sz="1400" cap="small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Quark Confinement and the Hadron Spectrum Conference 2018 – 05/08 – </a:t>
            </a:r>
            <a:r>
              <a:rPr lang="en-US" sz="1400" cap="small" dirty="0" err="1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Maynooth</a:t>
            </a:r>
            <a:r>
              <a:rPr lang="en-US" sz="1400" cap="small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Ireland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2B38F0E9-9CD9-4F1C-888C-C9B4FF6B10EB}"/>
              </a:ext>
            </a:extLst>
          </p:cNvPr>
          <p:cNvSpPr txBox="1">
            <a:spLocks noChangeArrowheads="1"/>
          </p:cNvSpPr>
          <p:nvPr/>
        </p:nvSpPr>
        <p:spPr>
          <a:xfrm>
            <a:off x="1866887" y="3503447"/>
            <a:ext cx="5578764" cy="118217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Gill Sans"/>
                <a:ea typeface="+mn-ea"/>
                <a:cs typeface="Gill San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Alexander Rothkopf</a:t>
            </a:r>
          </a:p>
          <a:p>
            <a:pPr>
              <a:lnSpc>
                <a:spcPct val="80000"/>
              </a:lnSpc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Faculty of Science and Technology</a:t>
            </a:r>
          </a:p>
          <a:p>
            <a:pPr>
              <a:lnSpc>
                <a:spcPct val="80000"/>
              </a:lnSpc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Department of Mathematics and Physics</a:t>
            </a:r>
          </a:p>
          <a:p>
            <a:pPr>
              <a:lnSpc>
                <a:spcPct val="80000"/>
              </a:lnSpc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of Stavanger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638B8CC0-1EA4-4BD4-95AE-7A20C037483F}"/>
              </a:ext>
            </a:extLst>
          </p:cNvPr>
          <p:cNvSpPr txBox="1">
            <a:spLocks noChangeArrowheads="1"/>
          </p:cNvSpPr>
          <p:nvPr/>
        </p:nvSpPr>
        <p:spPr>
          <a:xfrm>
            <a:off x="557335" y="5190601"/>
            <a:ext cx="8029330" cy="1053292"/>
          </a:xfrm>
          <a:prstGeom prst="rect">
            <a:avLst/>
          </a:prstGeom>
          <a:solidFill>
            <a:schemeClr val="bg1">
              <a:alpha val="57000"/>
            </a:schemeClr>
          </a:solidFill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collaboration with </a:t>
            </a:r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S. Kim (</a:t>
            </a:r>
            <a:r>
              <a:rPr lang="en-US" sz="18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Sejong</a:t>
            </a:r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-U.) </a:t>
            </a: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P. </a:t>
            </a:r>
            <a:r>
              <a:rPr lang="en-US" sz="18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Petreczky</a:t>
            </a:r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(BNL)</a:t>
            </a:r>
          </a:p>
          <a:p>
            <a:endParaRPr lang="en-US" sz="5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References:</a:t>
            </a:r>
          </a:p>
          <a:p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S.Kim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P.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Petreczky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A.R., arXiv:1808:XXXXX</a:t>
            </a:r>
          </a:p>
        </p:txBody>
      </p:sp>
      <p:pic>
        <p:nvPicPr>
          <p:cNvPr id="9" name="Bild 10" descr="dfg_logo_schriftzug_blau_4c.eps">
            <a:extLst>
              <a:ext uri="{FF2B5EF4-FFF2-40B4-BE49-F238E27FC236}">
                <a16:creationId xmlns:a16="http://schemas.microsoft.com/office/drawing/2014/main" id="{3A450D81-B261-4D61-9398-C32348C3558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383" b="8057"/>
          <a:stretch/>
        </p:blipFill>
        <p:spPr>
          <a:xfrm>
            <a:off x="3840215" y="321014"/>
            <a:ext cx="982667" cy="339092"/>
          </a:xfrm>
          <a:prstGeom prst="rect">
            <a:avLst/>
          </a:prstGeom>
        </p:spPr>
      </p:pic>
      <p:pic>
        <p:nvPicPr>
          <p:cNvPr id="10" name="Bild 11" descr="Logo_IL.eps">
            <a:extLst>
              <a:ext uri="{FF2B5EF4-FFF2-40B4-BE49-F238E27FC236}">
                <a16:creationId xmlns:a16="http://schemas.microsoft.com/office/drawing/2014/main" id="{AACB1681-6BE8-4CC4-9B44-4286BB49F3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73" y="158855"/>
            <a:ext cx="2196467" cy="813301"/>
          </a:xfrm>
          <a:prstGeom prst="rect">
            <a:avLst/>
          </a:prstGeom>
        </p:spPr>
      </p:pic>
      <p:pic>
        <p:nvPicPr>
          <p:cNvPr id="11" name="Bild 12" descr="0_6366493774896.jpg">
            <a:extLst>
              <a:ext uri="{FF2B5EF4-FFF2-40B4-BE49-F238E27FC236}">
                <a16:creationId xmlns:a16="http://schemas.microsoft.com/office/drawing/2014/main" id="{91108D38-E95D-4B09-9565-EE8D125560D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4" t="1609" r="1701" b="6056"/>
          <a:stretch/>
        </p:blipFill>
        <p:spPr>
          <a:xfrm>
            <a:off x="2622257" y="99590"/>
            <a:ext cx="873434" cy="847199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810DE017-5031-4E59-B56F-E83C9C0F8DC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8" t="3176" r="2670" b="2899"/>
          <a:stretch/>
        </p:blipFill>
        <p:spPr>
          <a:xfrm>
            <a:off x="5161996" y="158855"/>
            <a:ext cx="982667" cy="620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2360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5326D1-14AD-44FF-9029-331717E593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Information content at T=0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618086D-8EB9-46E8-A5D0-32CA0472CB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XIIIth Quark Confinement and the Hadron Spectrum Conference 2018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3393754-261E-49AA-BE65-5A5FB4F5A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In-medium heavy quarkonium from lattice NRQCD</a:t>
            </a:r>
            <a:endParaRPr lang="de-DE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23348764-E593-433C-BB0A-DA9C399D31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58533" y="1332491"/>
            <a:ext cx="4187189" cy="2791459"/>
          </a:xfrm>
          <a:prstGeom prst="rect">
            <a:avLst/>
          </a:prstGeom>
        </p:spPr>
      </p:pic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F5BFA911-E7CE-4F3C-9B87-DC7BF0764697}"/>
              </a:ext>
            </a:extLst>
          </p:cNvPr>
          <p:cNvGrpSpPr/>
          <p:nvPr/>
        </p:nvGrpSpPr>
        <p:grpSpPr>
          <a:xfrm>
            <a:off x="454385" y="4244471"/>
            <a:ext cx="8797079" cy="584775"/>
            <a:chOff x="684646" y="2273712"/>
            <a:chExt cx="8797079" cy="584775"/>
          </a:xfrm>
        </p:grpSpPr>
        <p:sp>
          <p:nvSpPr>
            <p:cNvPr id="13" name="Textfeld 4">
              <a:extLst>
                <a:ext uri="{FF2B5EF4-FFF2-40B4-BE49-F238E27FC236}">
                  <a16:creationId xmlns:a16="http://schemas.microsoft.com/office/drawing/2014/main" id="{F9D08543-36B1-431C-AAF7-A2F2F7ED5435}"/>
                </a:ext>
              </a:extLst>
            </p:cNvPr>
            <p:cNvSpPr txBox="1"/>
            <p:nvPr/>
          </p:nvSpPr>
          <p:spPr>
            <a:xfrm>
              <a:off x="817830" y="2273712"/>
              <a:ext cx="866389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14350" indent="-514350"/>
              <a:r>
                <a:rPr lang="en-US" sz="1600" dirty="0">
                  <a:solidFill>
                    <a:srgbClr val="404040"/>
                  </a:solidFill>
                  <a:latin typeface="Arial" panose="020B0604020202020204" pitchFamily="34" charset="0"/>
                  <a:ea typeface="Gill Sans" charset="0"/>
                  <a:cs typeface="Arial" panose="020B0604020202020204" pitchFamily="34" charset="0"/>
                </a:rPr>
                <a:t>With a hypothetically perfect extraction, </a:t>
              </a:r>
            </a:p>
            <a:p>
              <a:pPr marL="514350" indent="-514350"/>
              <a:r>
                <a:rPr lang="en-US" sz="1600" dirty="0">
                  <a:solidFill>
                    <a:srgbClr val="404040"/>
                  </a:solidFill>
                  <a:latin typeface="Arial" panose="020B0604020202020204" pitchFamily="34" charset="0"/>
                  <a:ea typeface="Gill Sans" charset="0"/>
                  <a:cs typeface="Arial" panose="020B0604020202020204" pitchFamily="34" charset="0"/>
                </a:rPr>
                <a:t>how much can we learn from the data?</a:t>
              </a:r>
            </a:p>
          </p:txBody>
        </p:sp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D07D242E-74DD-47F4-BDEC-6D658EA88712}"/>
                </a:ext>
              </a:extLst>
            </p:cNvPr>
            <p:cNvSpPr/>
            <p:nvPr/>
          </p:nvSpPr>
          <p:spPr>
            <a:xfrm>
              <a:off x="684646" y="2385052"/>
              <a:ext cx="90000" cy="90000"/>
            </a:xfrm>
            <a:prstGeom prst="rect">
              <a:avLst/>
            </a:prstGeom>
            <a:solidFill>
              <a:srgbClr val="FF6600"/>
            </a:solidFill>
            <a:ln w="2857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28EE9CEA-2600-484E-893D-E39EC7EC2372}"/>
              </a:ext>
            </a:extLst>
          </p:cNvPr>
          <p:cNvGrpSpPr/>
          <p:nvPr/>
        </p:nvGrpSpPr>
        <p:grpSpPr>
          <a:xfrm>
            <a:off x="454385" y="1196158"/>
            <a:ext cx="8797079" cy="4343101"/>
            <a:chOff x="454385" y="1196158"/>
            <a:chExt cx="8797079" cy="4343101"/>
          </a:xfrm>
        </p:grpSpPr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E969235E-F5DC-47DE-91BD-44B5C4935E0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699759" y="1196158"/>
              <a:ext cx="3976334" cy="2650889"/>
            </a:xfrm>
            <a:prstGeom prst="rect">
              <a:avLst/>
            </a:prstGeom>
          </p:spPr>
        </p:pic>
        <p:grpSp>
          <p:nvGrpSpPr>
            <p:cNvPr id="16" name="Gruppieren 15">
              <a:extLst>
                <a:ext uri="{FF2B5EF4-FFF2-40B4-BE49-F238E27FC236}">
                  <a16:creationId xmlns:a16="http://schemas.microsoft.com/office/drawing/2014/main" id="{065E6490-BCF9-49E8-923F-FE8CC307661A}"/>
                </a:ext>
              </a:extLst>
            </p:cNvPr>
            <p:cNvGrpSpPr/>
            <p:nvPr/>
          </p:nvGrpSpPr>
          <p:grpSpPr>
            <a:xfrm>
              <a:off x="454385" y="4954484"/>
              <a:ext cx="8797079" cy="584775"/>
              <a:chOff x="684646" y="2273712"/>
              <a:chExt cx="8797079" cy="584775"/>
            </a:xfrm>
          </p:grpSpPr>
          <p:sp>
            <p:nvSpPr>
              <p:cNvPr id="17" name="Textfeld 4">
                <a:extLst>
                  <a:ext uri="{FF2B5EF4-FFF2-40B4-BE49-F238E27FC236}">
                    <a16:creationId xmlns:a16="http://schemas.microsoft.com/office/drawing/2014/main" id="{E67AB4C1-D3DA-4A92-951B-D6AF31A50D5B}"/>
                  </a:ext>
                </a:extLst>
              </p:cNvPr>
              <p:cNvSpPr txBox="1"/>
              <p:nvPr/>
            </p:nvSpPr>
            <p:spPr>
              <a:xfrm>
                <a:off x="817830" y="2273712"/>
                <a:ext cx="8663895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514350" indent="-514350"/>
                <a:r>
                  <a:rPr lang="en-US" sz="1600" dirty="0">
                    <a:solidFill>
                      <a:srgbClr val="404040"/>
                    </a:solidFill>
                    <a:latin typeface="Arial" panose="020B0604020202020204" pitchFamily="34" charset="0"/>
                    <a:ea typeface="Gill Sans" charset="0"/>
                    <a:cs typeface="Arial" panose="020B0604020202020204" pitchFamily="34" charset="0"/>
                  </a:rPr>
                  <a:t>Offer alternative interpretation of correlator:</a:t>
                </a:r>
              </a:p>
              <a:p>
                <a:pPr marL="514350" indent="-514350"/>
                <a:r>
                  <a:rPr lang="en-US" sz="1600" dirty="0">
                    <a:solidFill>
                      <a:srgbClr val="404040"/>
                    </a:solidFill>
                    <a:latin typeface="Arial" panose="020B0604020202020204" pitchFamily="34" charset="0"/>
                    <a:ea typeface="Gill Sans" charset="0"/>
                    <a:cs typeface="Arial" panose="020B0604020202020204" pitchFamily="34" charset="0"/>
                  </a:rPr>
                  <a:t>two peaks and a box. Fits correlator </a:t>
                </a:r>
                <a:r>
                  <a:rPr lang="en-US" sz="1600" dirty="0">
                    <a:solidFill>
                      <a:srgbClr val="404040"/>
                    </a:solidFill>
                    <a:latin typeface="Arial" panose="020B0604020202020204" pitchFamily="34" charset="0"/>
                    <a:ea typeface="Gill Sans" charset="0"/>
                    <a:cs typeface="Arial" panose="020B0604020202020204" pitchFamily="34" charset="0"/>
                    <a:sym typeface="Symbol" panose="05050102010706020507" pitchFamily="18" charset="2"/>
                  </a:rPr>
                  <a:t></a:t>
                </a:r>
                <a:r>
                  <a:rPr lang="en-US" sz="1600" baseline="30000" dirty="0">
                    <a:solidFill>
                      <a:srgbClr val="404040"/>
                    </a:solidFill>
                    <a:latin typeface="Arial" panose="020B0604020202020204" pitchFamily="34" charset="0"/>
                    <a:ea typeface="Gill Sans" charset="0"/>
                    <a:cs typeface="Arial" panose="020B0604020202020204" pitchFamily="34" charset="0"/>
                    <a:sym typeface="Symbol" panose="05050102010706020507" pitchFamily="18" charset="2"/>
                  </a:rPr>
                  <a:t>2</a:t>
                </a:r>
                <a:r>
                  <a:rPr lang="en-US" sz="1600" dirty="0">
                    <a:solidFill>
                      <a:srgbClr val="404040"/>
                    </a:solidFill>
                    <a:latin typeface="Arial" panose="020B0604020202020204" pitchFamily="34" charset="0"/>
                    <a:ea typeface="Gill Sans" charset="0"/>
                    <a:cs typeface="Arial" panose="020B0604020202020204" pitchFamily="34" charset="0"/>
                    <a:sym typeface="Symbol" panose="05050102010706020507" pitchFamily="18" charset="2"/>
                  </a:rPr>
                  <a:t>/N</a:t>
                </a:r>
                <a:r>
                  <a:rPr lang="el-GR" sz="1600" baseline="-25000" dirty="0">
                    <a:solidFill>
                      <a:srgbClr val="404040"/>
                    </a:solidFill>
                    <a:latin typeface="Arial" panose="020B0604020202020204" pitchFamily="34" charset="0"/>
                    <a:ea typeface="Gill Sans" charset="0"/>
                    <a:cs typeface="Arial" panose="020B0604020202020204" pitchFamily="34" charset="0"/>
                    <a:sym typeface="Symbol" panose="05050102010706020507" pitchFamily="18" charset="2"/>
                  </a:rPr>
                  <a:t>τ</a:t>
                </a:r>
                <a:r>
                  <a:rPr lang="en-US" sz="1600" dirty="0">
                    <a:solidFill>
                      <a:srgbClr val="404040"/>
                    </a:solidFill>
                    <a:latin typeface="Arial" panose="020B0604020202020204" pitchFamily="34" charset="0"/>
                    <a:ea typeface="Gill Sans" charset="0"/>
                    <a:cs typeface="Arial" panose="020B0604020202020204" pitchFamily="34" charset="0"/>
                    <a:sym typeface="Symbol" panose="05050102010706020507" pitchFamily="18" charset="2"/>
                  </a:rPr>
                  <a:t> ≈1</a:t>
                </a:r>
                <a:endParaRPr lang="en-US" sz="1600" dirty="0">
                  <a:solidFill>
                    <a:srgbClr val="404040"/>
                  </a:solidFill>
                  <a:latin typeface="Arial" panose="020B0604020202020204" pitchFamily="34" charset="0"/>
                  <a:ea typeface="Gill Sans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Rechteck 17">
                <a:extLst>
                  <a:ext uri="{FF2B5EF4-FFF2-40B4-BE49-F238E27FC236}">
                    <a16:creationId xmlns:a16="http://schemas.microsoft.com/office/drawing/2014/main" id="{61D51659-5F96-4DCB-BE47-B2DAEFB727AA}"/>
                  </a:ext>
                </a:extLst>
              </p:cNvPr>
              <p:cNvSpPr/>
              <p:nvPr/>
            </p:nvSpPr>
            <p:spPr>
              <a:xfrm>
                <a:off x="684646" y="2385052"/>
                <a:ext cx="90000" cy="90000"/>
              </a:xfrm>
              <a:prstGeom prst="rect">
                <a:avLst/>
              </a:prstGeom>
              <a:solidFill>
                <a:srgbClr val="FF6600"/>
              </a:solidFill>
              <a:ln w="28575"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54908AA7-E08B-45AC-8BB8-452DA599A8DB}"/>
              </a:ext>
            </a:extLst>
          </p:cNvPr>
          <p:cNvGrpSpPr/>
          <p:nvPr/>
        </p:nvGrpSpPr>
        <p:grpSpPr>
          <a:xfrm>
            <a:off x="454385" y="4009369"/>
            <a:ext cx="8172155" cy="2469808"/>
            <a:chOff x="454385" y="4009369"/>
            <a:chExt cx="8172155" cy="2469808"/>
          </a:xfrm>
        </p:grpSpPr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30FF0EA3-8D87-451D-AA6D-0BD3FE5B8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4921827" y="4009369"/>
              <a:ext cx="3704713" cy="2469808"/>
            </a:xfrm>
            <a:prstGeom prst="rect">
              <a:avLst/>
            </a:prstGeom>
          </p:spPr>
        </p:pic>
        <p:grpSp>
          <p:nvGrpSpPr>
            <p:cNvPr id="19" name="Gruppieren 18">
              <a:extLst>
                <a:ext uri="{FF2B5EF4-FFF2-40B4-BE49-F238E27FC236}">
                  <a16:creationId xmlns:a16="http://schemas.microsoft.com/office/drawing/2014/main" id="{D11005BA-B7B4-4339-98BD-31E053FCD601}"/>
                </a:ext>
              </a:extLst>
            </p:cNvPr>
            <p:cNvGrpSpPr/>
            <p:nvPr/>
          </p:nvGrpSpPr>
          <p:grpSpPr>
            <a:xfrm>
              <a:off x="454385" y="5714139"/>
              <a:ext cx="4313997" cy="584775"/>
              <a:chOff x="684646" y="2273712"/>
              <a:chExt cx="4313997" cy="584775"/>
            </a:xfrm>
          </p:grpSpPr>
          <p:sp>
            <p:nvSpPr>
              <p:cNvPr id="20" name="Textfeld 4">
                <a:extLst>
                  <a:ext uri="{FF2B5EF4-FFF2-40B4-BE49-F238E27FC236}">
                    <a16:creationId xmlns:a16="http://schemas.microsoft.com/office/drawing/2014/main" id="{FF64527A-7879-43F4-923C-B9F40023B477}"/>
                  </a:ext>
                </a:extLst>
              </p:cNvPr>
              <p:cNvSpPr txBox="1"/>
              <p:nvPr/>
            </p:nvSpPr>
            <p:spPr>
              <a:xfrm>
                <a:off x="817831" y="2273712"/>
                <a:ext cx="418081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514350" indent="-514350"/>
                <a:r>
                  <a:rPr lang="en-US" sz="1600" dirty="0">
                    <a:solidFill>
                      <a:srgbClr val="404040"/>
                    </a:solidFill>
                    <a:latin typeface="Arial" panose="020B0604020202020204" pitchFamily="34" charset="0"/>
                    <a:ea typeface="Gill Sans" charset="0"/>
                    <a:cs typeface="Arial" panose="020B0604020202020204" pitchFamily="34" charset="0"/>
                  </a:rPr>
                  <a:t>After subtracting two peaks, only small</a:t>
                </a:r>
              </a:p>
              <a:p>
                <a:pPr marL="514350" indent="-514350"/>
                <a:r>
                  <a:rPr lang="en-US" sz="1600" dirty="0">
                    <a:solidFill>
                      <a:srgbClr val="404040"/>
                    </a:solidFill>
                    <a:latin typeface="Arial" panose="020B0604020202020204" pitchFamily="34" charset="0"/>
                    <a:ea typeface="Gill Sans" charset="0"/>
                    <a:cs typeface="Arial" panose="020B0604020202020204" pitchFamily="34" charset="0"/>
                  </a:rPr>
                  <a:t># of relevant points remain.</a:t>
                </a:r>
              </a:p>
            </p:txBody>
          </p:sp>
          <p:sp>
            <p:nvSpPr>
              <p:cNvPr id="21" name="Rechteck 20">
                <a:extLst>
                  <a:ext uri="{FF2B5EF4-FFF2-40B4-BE49-F238E27FC236}">
                    <a16:creationId xmlns:a16="http://schemas.microsoft.com/office/drawing/2014/main" id="{9F80296A-C766-40E8-8674-651FEB63DAB2}"/>
                  </a:ext>
                </a:extLst>
              </p:cNvPr>
              <p:cNvSpPr/>
              <p:nvPr/>
            </p:nvSpPr>
            <p:spPr>
              <a:xfrm>
                <a:off x="684646" y="2385052"/>
                <a:ext cx="90000" cy="90000"/>
              </a:xfrm>
              <a:prstGeom prst="rect">
                <a:avLst/>
              </a:prstGeom>
              <a:solidFill>
                <a:srgbClr val="FF6600"/>
              </a:solidFill>
              <a:ln w="28575"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38363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B2D030-DDA6-4AF4-BC32-CDB288C27E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improve reconstructions?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20E9631-BA56-4C64-AE42-276BD50D03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XIIIth Quark Confinement and the Hadron Spectrum Conference 2018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4F47669-A448-4BAF-8641-5039DE8B5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In-medium heavy quarkonium from lattice NRQCD</a:t>
            </a:r>
            <a:endParaRPr lang="de-DE" dirty="0"/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181E4ECF-7541-42E8-86AD-C029A8DAA021}"/>
              </a:ext>
            </a:extLst>
          </p:cNvPr>
          <p:cNvGrpSpPr/>
          <p:nvPr/>
        </p:nvGrpSpPr>
        <p:grpSpPr>
          <a:xfrm>
            <a:off x="440237" y="3073946"/>
            <a:ext cx="9065845" cy="369332"/>
            <a:chOff x="222927" y="5870522"/>
            <a:chExt cx="9065845" cy="369332"/>
          </a:xfrm>
        </p:grpSpPr>
        <p:sp>
          <p:nvSpPr>
            <p:cNvPr id="8" name="Textfeld 4">
              <a:extLst>
                <a:ext uri="{FF2B5EF4-FFF2-40B4-BE49-F238E27FC236}">
                  <a16:creationId xmlns:a16="http://schemas.microsoft.com/office/drawing/2014/main" id="{33DBBE9D-35AE-4595-89EC-2011B6C3ABD4}"/>
                </a:ext>
              </a:extLst>
            </p:cNvPr>
            <p:cNvSpPr txBox="1"/>
            <p:nvPr/>
          </p:nvSpPr>
          <p:spPr>
            <a:xfrm>
              <a:off x="490261" y="5870522"/>
              <a:ext cx="87985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14350" indent="-514350"/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Towards the continuum: no significant improvement of bound state reconstruction</a:t>
              </a:r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7D4F1BFD-1FE2-40AD-AD9C-070B111E60CE}"/>
                </a:ext>
              </a:extLst>
            </p:cNvPr>
            <p:cNvSpPr/>
            <p:nvPr/>
          </p:nvSpPr>
          <p:spPr>
            <a:xfrm>
              <a:off x="222927" y="5963277"/>
              <a:ext cx="180000" cy="180000"/>
            </a:xfrm>
            <a:prstGeom prst="rect">
              <a:avLst/>
            </a:prstGeom>
            <a:solidFill>
              <a:srgbClr val="FF6600"/>
            </a:solidFill>
            <a:ln w="571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E19D1FAC-0030-4839-93D1-4A206A6E766F}"/>
              </a:ext>
            </a:extLst>
          </p:cNvPr>
          <p:cNvGrpSpPr/>
          <p:nvPr/>
        </p:nvGrpSpPr>
        <p:grpSpPr>
          <a:xfrm>
            <a:off x="440237" y="6048052"/>
            <a:ext cx="9065845" cy="369332"/>
            <a:chOff x="222927" y="5870522"/>
            <a:chExt cx="9065845" cy="369332"/>
          </a:xfrm>
        </p:grpSpPr>
        <p:sp>
          <p:nvSpPr>
            <p:cNvPr id="17" name="Textfeld 4">
              <a:extLst>
                <a:ext uri="{FF2B5EF4-FFF2-40B4-BE49-F238E27FC236}">
                  <a16:creationId xmlns:a16="http://schemas.microsoft.com/office/drawing/2014/main" id="{6C2A831F-7BCC-4269-9B81-201334FFA913}"/>
                </a:ext>
              </a:extLst>
            </p:cNvPr>
            <p:cNvSpPr txBox="1"/>
            <p:nvPr/>
          </p:nvSpPr>
          <p:spPr>
            <a:xfrm>
              <a:off x="490261" y="5870522"/>
              <a:ext cx="87985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14350" indent="-514350"/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Progress needs new ideas: e.g. full QCD multilevel algorithm.</a:t>
              </a:r>
            </a:p>
          </p:txBody>
        </p:sp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92AA0710-EF60-445B-A168-6D1BA8A2E236}"/>
                </a:ext>
              </a:extLst>
            </p:cNvPr>
            <p:cNvSpPr/>
            <p:nvPr/>
          </p:nvSpPr>
          <p:spPr>
            <a:xfrm>
              <a:off x="222927" y="5963277"/>
              <a:ext cx="180000" cy="180000"/>
            </a:xfrm>
            <a:prstGeom prst="rect">
              <a:avLst/>
            </a:prstGeom>
            <a:solidFill>
              <a:srgbClr val="FF6600"/>
            </a:solidFill>
            <a:ln w="571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56AFAADB-2376-4B31-A3E9-7AADF9236015}"/>
              </a:ext>
            </a:extLst>
          </p:cNvPr>
          <p:cNvGrpSpPr/>
          <p:nvPr/>
        </p:nvGrpSpPr>
        <p:grpSpPr>
          <a:xfrm>
            <a:off x="892361" y="1018993"/>
            <a:ext cx="6924453" cy="1840645"/>
            <a:chOff x="-307231" y="1486075"/>
            <a:chExt cx="9171835" cy="2438041"/>
          </a:xfrm>
        </p:grpSpPr>
        <p:sp>
          <p:nvSpPr>
            <p:cNvPr id="22" name="Pfeil: nach rechts 21">
              <a:extLst>
                <a:ext uri="{FF2B5EF4-FFF2-40B4-BE49-F238E27FC236}">
                  <a16:creationId xmlns:a16="http://schemas.microsoft.com/office/drawing/2014/main" id="{389131EF-EFDB-4A04-907C-A0ED39294C47}"/>
                </a:ext>
              </a:extLst>
            </p:cNvPr>
            <p:cNvSpPr/>
            <p:nvPr/>
          </p:nvSpPr>
          <p:spPr>
            <a:xfrm>
              <a:off x="3808732" y="2341796"/>
              <a:ext cx="828483" cy="754133"/>
            </a:xfrm>
            <a:prstGeom prst="rightArrow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167F8AAE-1FE5-4CC6-8A43-9082868AEF2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b="5929"/>
            <a:stretch/>
          </p:blipFill>
          <p:spPr>
            <a:xfrm>
              <a:off x="-307231" y="1486075"/>
              <a:ext cx="3887569" cy="2438041"/>
            </a:xfrm>
            <a:prstGeom prst="rect">
              <a:avLst/>
            </a:prstGeom>
          </p:spPr>
        </p:pic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B1C51724-2D23-4186-9D31-E2A35681DF8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 b="6982"/>
            <a:stretch/>
          </p:blipFill>
          <p:spPr>
            <a:xfrm>
              <a:off x="4977035" y="1513374"/>
              <a:ext cx="3887569" cy="2410741"/>
            </a:xfrm>
            <a:prstGeom prst="rect">
              <a:avLst/>
            </a:prstGeom>
          </p:spPr>
        </p:pic>
        <p:sp>
          <p:nvSpPr>
            <p:cNvPr id="23" name="Textfeld 22">
              <a:extLst>
                <a:ext uri="{FF2B5EF4-FFF2-40B4-BE49-F238E27FC236}">
                  <a16:creationId xmlns:a16="http://schemas.microsoft.com/office/drawing/2014/main" id="{50487A5D-BC27-42EA-8C95-FF6A768E2C96}"/>
                </a:ext>
              </a:extLst>
            </p:cNvPr>
            <p:cNvSpPr txBox="1"/>
            <p:nvPr/>
          </p:nvSpPr>
          <p:spPr>
            <a:xfrm>
              <a:off x="1923769" y="3133148"/>
              <a:ext cx="927413" cy="40766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  <a:r>
                <a:rPr lang="el-GR" sz="1400" b="1" baseline="-25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τ</a:t>
              </a:r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=32</a:t>
              </a:r>
              <a:endParaRPr lang="de-DE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feld 23">
              <a:extLst>
                <a:ext uri="{FF2B5EF4-FFF2-40B4-BE49-F238E27FC236}">
                  <a16:creationId xmlns:a16="http://schemas.microsoft.com/office/drawing/2014/main" id="{72D1CE93-0203-4E45-A7A7-B0DC3D52D03A}"/>
                </a:ext>
              </a:extLst>
            </p:cNvPr>
            <p:cNvSpPr txBox="1"/>
            <p:nvPr/>
          </p:nvSpPr>
          <p:spPr>
            <a:xfrm>
              <a:off x="7240109" y="3209740"/>
              <a:ext cx="893741" cy="40766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  <a:r>
                <a:rPr lang="el-GR" sz="1400" b="1" baseline="-25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τ</a:t>
              </a:r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=64</a:t>
              </a:r>
              <a:endParaRPr lang="de-DE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1" name="Textfeld 10">
            <a:extLst>
              <a:ext uri="{FF2B5EF4-FFF2-40B4-BE49-F238E27FC236}">
                <a16:creationId xmlns:a16="http://schemas.microsoft.com/office/drawing/2014/main" id="{0205B35F-5473-42D5-A679-85FDA2CBA582}"/>
              </a:ext>
            </a:extLst>
          </p:cNvPr>
          <p:cNvSpPr txBox="1"/>
          <p:nvPr/>
        </p:nvSpPr>
        <p:spPr>
          <a:xfrm rot="16200000">
            <a:off x="-124360" y="1692922"/>
            <a:ext cx="1296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Mock Test</a:t>
            </a:r>
            <a:endParaRPr lang="de-DE" b="1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D82672ED-9767-4B70-844E-75EF45A9D16A}"/>
              </a:ext>
            </a:extLst>
          </p:cNvPr>
          <p:cNvGrpSpPr/>
          <p:nvPr/>
        </p:nvGrpSpPr>
        <p:grpSpPr>
          <a:xfrm>
            <a:off x="339003" y="3561005"/>
            <a:ext cx="9167079" cy="2346607"/>
            <a:chOff x="339003" y="3561005"/>
            <a:chExt cx="9167079" cy="2346607"/>
          </a:xfrm>
        </p:grpSpPr>
        <p:grpSp>
          <p:nvGrpSpPr>
            <p:cNvPr id="6" name="Gruppieren 5">
              <a:extLst>
                <a:ext uri="{FF2B5EF4-FFF2-40B4-BE49-F238E27FC236}">
                  <a16:creationId xmlns:a16="http://schemas.microsoft.com/office/drawing/2014/main" id="{BA1E1EF5-BE57-4443-AEEA-07CD36571AC2}"/>
                </a:ext>
              </a:extLst>
            </p:cNvPr>
            <p:cNvGrpSpPr/>
            <p:nvPr/>
          </p:nvGrpSpPr>
          <p:grpSpPr>
            <a:xfrm>
              <a:off x="440237" y="3561005"/>
              <a:ext cx="9065845" cy="2346607"/>
              <a:chOff x="440237" y="3561005"/>
              <a:chExt cx="9065845" cy="2346607"/>
            </a:xfrm>
          </p:grpSpPr>
          <p:grpSp>
            <p:nvGrpSpPr>
              <p:cNvPr id="13" name="Gruppieren 12">
                <a:extLst>
                  <a:ext uri="{FF2B5EF4-FFF2-40B4-BE49-F238E27FC236}">
                    <a16:creationId xmlns:a16="http://schemas.microsoft.com/office/drawing/2014/main" id="{50D3BA7D-CB1D-4530-8634-0EF2AC0F8F3F}"/>
                  </a:ext>
                </a:extLst>
              </p:cNvPr>
              <p:cNvGrpSpPr/>
              <p:nvPr/>
            </p:nvGrpSpPr>
            <p:grpSpPr>
              <a:xfrm>
                <a:off x="440237" y="5538280"/>
                <a:ext cx="9065845" cy="369332"/>
                <a:chOff x="222927" y="5870522"/>
                <a:chExt cx="9065845" cy="369332"/>
              </a:xfrm>
            </p:grpSpPr>
            <p:sp>
              <p:nvSpPr>
                <p:cNvPr id="14" name="Textfeld 4">
                  <a:extLst>
                    <a:ext uri="{FF2B5EF4-FFF2-40B4-BE49-F238E27FC236}">
                      <a16:creationId xmlns:a16="http://schemas.microsoft.com/office/drawing/2014/main" id="{042CB095-EC19-4E5A-A6E5-019BDC141148}"/>
                    </a:ext>
                  </a:extLst>
                </p:cNvPr>
                <p:cNvSpPr txBox="1"/>
                <p:nvPr/>
              </p:nvSpPr>
              <p:spPr>
                <a:xfrm>
                  <a:off x="490261" y="5870522"/>
                  <a:ext cx="879851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514350" indent="-514350"/>
                  <a:r>
                    <a:rPr 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With e.g. anisotropic lattices, the continuum will be better under control </a:t>
                  </a:r>
                </a:p>
              </p:txBody>
            </p:sp>
            <p:sp>
              <p:nvSpPr>
                <p:cNvPr id="15" name="Rechteck 14">
                  <a:extLst>
                    <a:ext uri="{FF2B5EF4-FFF2-40B4-BE49-F238E27FC236}">
                      <a16:creationId xmlns:a16="http://schemas.microsoft.com/office/drawing/2014/main" id="{6DC1189E-A862-450E-A622-6C10089195F0}"/>
                    </a:ext>
                  </a:extLst>
                </p:cNvPr>
                <p:cNvSpPr/>
                <p:nvPr/>
              </p:nvSpPr>
              <p:spPr>
                <a:xfrm>
                  <a:off x="222927" y="5963277"/>
                  <a:ext cx="180000" cy="180000"/>
                </a:xfrm>
                <a:prstGeom prst="rect">
                  <a:avLst/>
                </a:prstGeom>
                <a:solidFill>
                  <a:srgbClr val="FF6600"/>
                </a:solidFill>
                <a:ln w="57150">
                  <a:solidFill>
                    <a:schemeClr val="bg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2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29" name="Gruppieren 28">
                <a:extLst>
                  <a:ext uri="{FF2B5EF4-FFF2-40B4-BE49-F238E27FC236}">
                    <a16:creationId xmlns:a16="http://schemas.microsoft.com/office/drawing/2014/main" id="{89F55FAE-179E-449C-9AAA-6BC8E76FFEC9}"/>
                  </a:ext>
                </a:extLst>
              </p:cNvPr>
              <p:cNvGrpSpPr/>
              <p:nvPr/>
            </p:nvGrpSpPr>
            <p:grpSpPr>
              <a:xfrm>
                <a:off x="892361" y="3561005"/>
                <a:ext cx="6924452" cy="1977274"/>
                <a:chOff x="-307231" y="1486074"/>
                <a:chExt cx="9171834" cy="2619013"/>
              </a:xfrm>
            </p:grpSpPr>
            <p:sp>
              <p:nvSpPr>
                <p:cNvPr id="30" name="Pfeil: nach rechts 29">
                  <a:extLst>
                    <a:ext uri="{FF2B5EF4-FFF2-40B4-BE49-F238E27FC236}">
                      <a16:creationId xmlns:a16="http://schemas.microsoft.com/office/drawing/2014/main" id="{DB1969BE-A197-43D9-851C-D981DB05BA73}"/>
                    </a:ext>
                  </a:extLst>
                </p:cNvPr>
                <p:cNvSpPr/>
                <p:nvPr/>
              </p:nvSpPr>
              <p:spPr>
                <a:xfrm>
                  <a:off x="3808732" y="2341796"/>
                  <a:ext cx="828483" cy="754133"/>
                </a:xfrm>
                <a:prstGeom prst="rightArrow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pic>
              <p:nvPicPr>
                <p:cNvPr id="31" name="Grafik 30">
                  <a:extLst>
                    <a:ext uri="{FF2B5EF4-FFF2-40B4-BE49-F238E27FC236}">
                      <a16:creationId xmlns:a16="http://schemas.microsoft.com/office/drawing/2014/main" id="{599A90D9-AD29-47E3-BB31-FDD5F9CC916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307231" y="1486074"/>
                  <a:ext cx="3887568" cy="2591713"/>
                </a:xfrm>
                <a:prstGeom prst="rect">
                  <a:avLst/>
                </a:prstGeom>
              </p:spPr>
            </p:pic>
            <p:pic>
              <p:nvPicPr>
                <p:cNvPr id="32" name="Grafik 31">
                  <a:extLst>
                    <a:ext uri="{FF2B5EF4-FFF2-40B4-BE49-F238E27FC236}">
                      <a16:creationId xmlns:a16="http://schemas.microsoft.com/office/drawing/2014/main" id="{6D531019-4B37-4B12-837D-BA01DBFD0E2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977035" y="1513374"/>
                  <a:ext cx="3887568" cy="2591713"/>
                </a:xfrm>
                <a:prstGeom prst="rect">
                  <a:avLst/>
                </a:prstGeom>
              </p:spPr>
            </p:pic>
            <p:sp>
              <p:nvSpPr>
                <p:cNvPr id="33" name="Textfeld 32">
                  <a:extLst>
                    <a:ext uri="{FF2B5EF4-FFF2-40B4-BE49-F238E27FC236}">
                      <a16:creationId xmlns:a16="http://schemas.microsoft.com/office/drawing/2014/main" id="{B262F25B-AC9E-44D4-9929-0624B42D2A20}"/>
                    </a:ext>
                  </a:extLst>
                </p:cNvPr>
                <p:cNvSpPr txBox="1"/>
                <p:nvPr/>
              </p:nvSpPr>
              <p:spPr>
                <a:xfrm>
                  <a:off x="1171950" y="3154038"/>
                  <a:ext cx="929206" cy="40766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N</a:t>
                  </a:r>
                  <a:r>
                    <a:rPr lang="el-GR" sz="1400" b="1" baseline="-250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τ</a:t>
                  </a:r>
                  <a:r>
                    <a:rPr lang="en-US" sz="14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=12</a:t>
                  </a:r>
                  <a:endParaRPr lang="de-DE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4" name="Textfeld 33">
                  <a:extLst>
                    <a:ext uri="{FF2B5EF4-FFF2-40B4-BE49-F238E27FC236}">
                      <a16:creationId xmlns:a16="http://schemas.microsoft.com/office/drawing/2014/main" id="{E4D6D270-ED65-40B5-8107-1BAD33D6D160}"/>
                    </a:ext>
                  </a:extLst>
                </p:cNvPr>
                <p:cNvSpPr txBox="1"/>
                <p:nvPr/>
              </p:nvSpPr>
              <p:spPr>
                <a:xfrm>
                  <a:off x="7243003" y="3154036"/>
                  <a:ext cx="887951" cy="40766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N</a:t>
                  </a:r>
                  <a:r>
                    <a:rPr lang="el-GR" sz="1400" b="1" baseline="-250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τ</a:t>
                  </a:r>
                  <a:r>
                    <a:rPr lang="en-US" sz="14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=24</a:t>
                  </a:r>
                  <a:endParaRPr lang="de-DE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28" name="Textfeld 27">
              <a:extLst>
                <a:ext uri="{FF2B5EF4-FFF2-40B4-BE49-F238E27FC236}">
                  <a16:creationId xmlns:a16="http://schemas.microsoft.com/office/drawing/2014/main" id="{6084F743-9A50-48DF-B9C3-04E45C9368B2}"/>
                </a:ext>
              </a:extLst>
            </p:cNvPr>
            <p:cNvSpPr txBox="1"/>
            <p:nvPr/>
          </p:nvSpPr>
          <p:spPr>
            <a:xfrm rot="16200000">
              <a:off x="-124361" y="4324642"/>
              <a:ext cx="12960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>
                      <a:lumMod val="8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Mock Test</a:t>
              </a:r>
              <a:endParaRPr lang="de-DE" b="1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93891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EF60B3-2E6C-46C6-8FF4-C7951FEEC3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Towards finite temperature 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A1B8372-7C49-43B6-93F4-2099EA4E4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XIIIth Quark Confinement and the Hadron Spectrum Conference 2018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84236E3-5943-41A8-8ED6-8BD4F4740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In-medium heavy quarkonium from lattice NRQCD</a:t>
            </a:r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5A4C1C9F-39D1-4E3A-894C-1B848E26CF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13139" y="826422"/>
            <a:ext cx="7459896" cy="3729948"/>
          </a:xfrm>
          <a:prstGeom prst="rect">
            <a:avLst/>
          </a:prstGeom>
        </p:spPr>
      </p:pic>
      <p:sp>
        <p:nvSpPr>
          <p:cNvPr id="11" name="Textfeld 4">
            <a:extLst>
              <a:ext uri="{FF2B5EF4-FFF2-40B4-BE49-F238E27FC236}">
                <a16:creationId xmlns:a16="http://schemas.microsoft.com/office/drawing/2014/main" id="{A2FAD944-82E4-42DB-BAE4-DA734E18A27D}"/>
              </a:ext>
            </a:extLst>
          </p:cNvPr>
          <p:cNvSpPr txBox="1"/>
          <p:nvPr/>
        </p:nvSpPr>
        <p:spPr>
          <a:xfrm>
            <a:off x="584313" y="4748000"/>
            <a:ext cx="8798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“High-gain” BR method resolves T=0 ground state very well from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baseline="-25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=48-64 points</a:t>
            </a:r>
          </a:p>
        </p:txBody>
      </p:sp>
      <p:sp>
        <p:nvSpPr>
          <p:cNvPr id="14" name="Textfeld 4">
            <a:extLst>
              <a:ext uri="{FF2B5EF4-FFF2-40B4-BE49-F238E27FC236}">
                <a16:creationId xmlns:a16="http://schemas.microsoft.com/office/drawing/2014/main" id="{FBE6C773-8476-4A5B-BB67-6A43466AAAAB}"/>
              </a:ext>
            </a:extLst>
          </p:cNvPr>
          <p:cNvSpPr txBox="1"/>
          <p:nvPr/>
        </p:nvSpPr>
        <p:spPr>
          <a:xfrm>
            <a:off x="584313" y="5234851"/>
            <a:ext cx="8798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does accuracy suffer from limited Euclidean extent at T&gt;0 (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baseline="-25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=12) ? </a:t>
            </a:r>
          </a:p>
        </p:txBody>
      </p:sp>
      <p:grpSp>
        <p:nvGrpSpPr>
          <p:cNvPr id="16" name="Gruppierung 46">
            <a:extLst>
              <a:ext uri="{FF2B5EF4-FFF2-40B4-BE49-F238E27FC236}">
                <a16:creationId xmlns:a16="http://schemas.microsoft.com/office/drawing/2014/main" id="{BF2CCBA1-45D9-481D-AB72-F5DBFE7F3258}"/>
              </a:ext>
            </a:extLst>
          </p:cNvPr>
          <p:cNvGrpSpPr/>
          <p:nvPr/>
        </p:nvGrpSpPr>
        <p:grpSpPr>
          <a:xfrm>
            <a:off x="717382" y="5737704"/>
            <a:ext cx="9374559" cy="723275"/>
            <a:chOff x="816657" y="5753379"/>
            <a:chExt cx="9374559" cy="723275"/>
          </a:xfrm>
        </p:grpSpPr>
        <p:sp>
          <p:nvSpPr>
            <p:cNvPr id="17" name="Pfeil nach rechts 5">
              <a:extLst>
                <a:ext uri="{FF2B5EF4-FFF2-40B4-BE49-F238E27FC236}">
                  <a16:creationId xmlns:a16="http://schemas.microsoft.com/office/drawing/2014/main" id="{A65B914F-8E89-410F-A230-AD33BBBDDF01}"/>
                </a:ext>
              </a:extLst>
            </p:cNvPr>
            <p:cNvSpPr/>
            <p:nvPr/>
          </p:nvSpPr>
          <p:spPr>
            <a:xfrm>
              <a:off x="816657" y="5926116"/>
              <a:ext cx="444843" cy="377799"/>
            </a:xfrm>
            <a:prstGeom prst="rightArrow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Textfeld 4">
              <a:extLst>
                <a:ext uri="{FF2B5EF4-FFF2-40B4-BE49-F238E27FC236}">
                  <a16:creationId xmlns:a16="http://schemas.microsoft.com/office/drawing/2014/main" id="{6CA6CF03-61EE-4444-B480-035BE84E186E}"/>
                </a:ext>
              </a:extLst>
            </p:cNvPr>
            <p:cNvSpPr txBox="1"/>
            <p:nvPr/>
          </p:nvSpPr>
          <p:spPr>
            <a:xfrm>
              <a:off x="1392705" y="5753379"/>
              <a:ext cx="8798511" cy="7232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14350" indent="-514350"/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Systematic shift of peaks to higher frequencies, as well as broadening.</a:t>
              </a:r>
            </a:p>
            <a:p>
              <a:pPr marL="514350" indent="-514350"/>
              <a:endParaRPr lang="en-US" sz="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514350" indent="-514350"/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needs to be accounted for when analyzing T&gt;0 spectra</a:t>
              </a:r>
            </a:p>
          </p:txBody>
        </p:sp>
      </p:grpSp>
      <p:sp>
        <p:nvSpPr>
          <p:cNvPr id="19" name="Rechteck 18">
            <a:extLst>
              <a:ext uri="{FF2B5EF4-FFF2-40B4-BE49-F238E27FC236}">
                <a16:creationId xmlns:a16="http://schemas.microsoft.com/office/drawing/2014/main" id="{4A71D356-FB88-4B11-A391-E519B1951D33}"/>
              </a:ext>
            </a:extLst>
          </p:cNvPr>
          <p:cNvSpPr/>
          <p:nvPr/>
        </p:nvSpPr>
        <p:spPr>
          <a:xfrm>
            <a:off x="316979" y="4840755"/>
            <a:ext cx="180000" cy="180000"/>
          </a:xfrm>
          <a:prstGeom prst="rect">
            <a:avLst/>
          </a:prstGeom>
          <a:solidFill>
            <a:srgbClr val="FF6600"/>
          </a:solid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714FD5BE-36E5-4225-B0CD-90421D3D284F}"/>
              </a:ext>
            </a:extLst>
          </p:cNvPr>
          <p:cNvSpPr/>
          <p:nvPr/>
        </p:nvSpPr>
        <p:spPr>
          <a:xfrm>
            <a:off x="316979" y="5329517"/>
            <a:ext cx="180000" cy="180000"/>
          </a:xfrm>
          <a:prstGeom prst="rect">
            <a:avLst/>
          </a:prstGeom>
          <a:solidFill>
            <a:srgbClr val="FF6600"/>
          </a:solid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8118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E5535F-6220-4321-8F77-C0C1DAF2D1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6BFD895-0029-4CC7-A048-0596ECC818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XIIIth Quark Confinement and the Hadron Spectrum Conference 2018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8389A74-8945-4044-A1B3-D744FF45B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In-medium heavy quarkonium from lattice NRQCD</a:t>
            </a:r>
            <a:endParaRPr lang="de-DE" dirty="0"/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044D41EA-E361-4AF3-A3AC-75243CAC29EC}"/>
              </a:ext>
            </a:extLst>
          </p:cNvPr>
          <p:cNvGrpSpPr/>
          <p:nvPr/>
        </p:nvGrpSpPr>
        <p:grpSpPr>
          <a:xfrm>
            <a:off x="847583" y="1697422"/>
            <a:ext cx="4814799" cy="430887"/>
            <a:chOff x="711810" y="3465199"/>
            <a:chExt cx="4814799" cy="430887"/>
          </a:xfrm>
        </p:grpSpPr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6F0FF63B-4BB7-413C-9A78-29924ED5B632}"/>
                </a:ext>
              </a:extLst>
            </p:cNvPr>
            <p:cNvSpPr/>
            <p:nvPr/>
          </p:nvSpPr>
          <p:spPr>
            <a:xfrm>
              <a:off x="711810" y="3562907"/>
              <a:ext cx="180000" cy="180000"/>
            </a:xfrm>
            <a:prstGeom prst="rect">
              <a:avLst/>
            </a:prstGeom>
            <a:solidFill>
              <a:srgbClr val="FF6600"/>
            </a:solidFill>
            <a:ln w="571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B62515DA-45C9-4497-B593-9578D21F652F}"/>
                </a:ext>
              </a:extLst>
            </p:cNvPr>
            <p:cNvSpPr txBox="1"/>
            <p:nvPr/>
          </p:nvSpPr>
          <p:spPr>
            <a:xfrm>
              <a:off x="1042689" y="3465199"/>
              <a:ext cx="4483920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Numerical Setup (Lattice NRQCD)</a:t>
              </a:r>
              <a:endParaRPr lang="de-D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1E1CFF28-7DF4-4CA0-A4F4-34CF86698176}"/>
              </a:ext>
            </a:extLst>
          </p:cNvPr>
          <p:cNvGrpSpPr/>
          <p:nvPr/>
        </p:nvGrpSpPr>
        <p:grpSpPr>
          <a:xfrm>
            <a:off x="847583" y="2708179"/>
            <a:ext cx="3847932" cy="430887"/>
            <a:chOff x="711810" y="3465199"/>
            <a:chExt cx="3847932" cy="430887"/>
          </a:xfrm>
        </p:grpSpPr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8DE6F279-E55F-4104-9315-3B8D3CEF6B02}"/>
                </a:ext>
              </a:extLst>
            </p:cNvPr>
            <p:cNvSpPr/>
            <p:nvPr/>
          </p:nvSpPr>
          <p:spPr>
            <a:xfrm>
              <a:off x="711810" y="3562907"/>
              <a:ext cx="180000" cy="180000"/>
            </a:xfrm>
            <a:prstGeom prst="rect">
              <a:avLst/>
            </a:prstGeom>
            <a:solidFill>
              <a:srgbClr val="FF6600"/>
            </a:solidFill>
            <a:ln w="571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DC887A91-3B93-4778-AD24-0FA2C7799BD7}"/>
                </a:ext>
              </a:extLst>
            </p:cNvPr>
            <p:cNvSpPr txBox="1"/>
            <p:nvPr/>
          </p:nvSpPr>
          <p:spPr>
            <a:xfrm>
              <a:off x="1042689" y="3465199"/>
              <a:ext cx="3517053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Preparatory studies at T=0</a:t>
              </a:r>
              <a:endParaRPr lang="de-D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62EE9320-B139-47CA-9A3F-93C61A5282E0}"/>
              </a:ext>
            </a:extLst>
          </p:cNvPr>
          <p:cNvGrpSpPr/>
          <p:nvPr/>
        </p:nvGrpSpPr>
        <p:grpSpPr>
          <a:xfrm>
            <a:off x="847583" y="4729692"/>
            <a:ext cx="3513160" cy="430887"/>
            <a:chOff x="711810" y="3465199"/>
            <a:chExt cx="3513160" cy="430887"/>
          </a:xfrm>
        </p:grpSpPr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15CDCD00-1D2E-4272-92E0-549774234956}"/>
                </a:ext>
              </a:extLst>
            </p:cNvPr>
            <p:cNvSpPr/>
            <p:nvPr/>
          </p:nvSpPr>
          <p:spPr>
            <a:xfrm>
              <a:off x="711810" y="3562907"/>
              <a:ext cx="180000" cy="180000"/>
            </a:xfrm>
            <a:prstGeom prst="rect">
              <a:avLst/>
            </a:prstGeom>
            <a:solidFill>
              <a:srgbClr val="FF6600"/>
            </a:solidFill>
            <a:ln w="571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" name="Textfeld 18">
              <a:extLst>
                <a:ext uri="{FF2B5EF4-FFF2-40B4-BE49-F238E27FC236}">
                  <a16:creationId xmlns:a16="http://schemas.microsoft.com/office/drawing/2014/main" id="{BFFEFCCC-9D43-4D71-85CD-BF7259373A93}"/>
                </a:ext>
              </a:extLst>
            </p:cNvPr>
            <p:cNvSpPr txBox="1"/>
            <p:nvPr/>
          </p:nvSpPr>
          <p:spPr>
            <a:xfrm>
              <a:off x="1042689" y="3465199"/>
              <a:ext cx="3182281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Outlook and Conclusion</a:t>
              </a:r>
              <a:endParaRPr lang="de-D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7048B755-1649-4561-8A6E-611F8554ADB1}"/>
              </a:ext>
            </a:extLst>
          </p:cNvPr>
          <p:cNvGrpSpPr/>
          <p:nvPr/>
        </p:nvGrpSpPr>
        <p:grpSpPr>
          <a:xfrm>
            <a:off x="847583" y="3718935"/>
            <a:ext cx="5887208" cy="430887"/>
            <a:chOff x="711810" y="3465199"/>
            <a:chExt cx="5887208" cy="430887"/>
          </a:xfrm>
        </p:grpSpPr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6E8B6948-B287-45E0-8CA0-1200AE4CCF9C}"/>
                </a:ext>
              </a:extLst>
            </p:cNvPr>
            <p:cNvSpPr/>
            <p:nvPr/>
          </p:nvSpPr>
          <p:spPr>
            <a:xfrm>
              <a:off x="711810" y="3562907"/>
              <a:ext cx="180000" cy="180000"/>
            </a:xfrm>
            <a:prstGeom prst="rect">
              <a:avLst/>
            </a:prstGeom>
            <a:solidFill>
              <a:srgbClr val="FF6600"/>
            </a:solidFill>
            <a:ln w="571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3" name="Textfeld 22">
              <a:extLst>
                <a:ext uri="{FF2B5EF4-FFF2-40B4-BE49-F238E27FC236}">
                  <a16:creationId xmlns:a16="http://schemas.microsoft.com/office/drawing/2014/main" id="{D364B245-D8A9-48EC-809D-FD04C1404559}"/>
                </a:ext>
              </a:extLst>
            </p:cNvPr>
            <p:cNvSpPr txBox="1"/>
            <p:nvPr/>
          </p:nvSpPr>
          <p:spPr>
            <a:xfrm>
              <a:off x="1042689" y="3465199"/>
              <a:ext cx="5556329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In-medium properties of heavy quarkonium</a:t>
              </a:r>
              <a:endParaRPr lang="de-D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0" name="Rechteck 19">
            <a:extLst>
              <a:ext uri="{FF2B5EF4-FFF2-40B4-BE49-F238E27FC236}">
                <a16:creationId xmlns:a16="http://schemas.microsoft.com/office/drawing/2014/main" id="{20A1207D-15A6-4E15-ABE6-48A0E0568909}"/>
              </a:ext>
            </a:extLst>
          </p:cNvPr>
          <p:cNvSpPr/>
          <p:nvPr/>
        </p:nvSpPr>
        <p:spPr>
          <a:xfrm>
            <a:off x="555763" y="1557116"/>
            <a:ext cx="6933764" cy="1981967"/>
          </a:xfrm>
          <a:prstGeom prst="rect">
            <a:avLst/>
          </a:prstGeom>
          <a:solidFill>
            <a:schemeClr val="bg1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C0F3D916-39E4-474A-BD13-F0831D52AACB}"/>
              </a:ext>
            </a:extLst>
          </p:cNvPr>
          <p:cNvSpPr/>
          <p:nvPr/>
        </p:nvSpPr>
        <p:spPr>
          <a:xfrm>
            <a:off x="303127" y="4309900"/>
            <a:ext cx="6933764" cy="1981967"/>
          </a:xfrm>
          <a:prstGeom prst="rect">
            <a:avLst/>
          </a:prstGeom>
          <a:solidFill>
            <a:schemeClr val="bg1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740766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73BA4949-1EFD-48F1-9BBA-055191A92E73}"/>
              </a:ext>
            </a:extLst>
          </p:cNvPr>
          <p:cNvGrpSpPr/>
          <p:nvPr/>
        </p:nvGrpSpPr>
        <p:grpSpPr>
          <a:xfrm>
            <a:off x="6128032" y="3140311"/>
            <a:ext cx="2935246" cy="2344974"/>
            <a:chOff x="3084024" y="1113324"/>
            <a:chExt cx="2935246" cy="4371962"/>
          </a:xfrm>
        </p:grpSpPr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FA90C1AE-8E72-405D-8DA6-1C7AA4E783A6}"/>
                </a:ext>
              </a:extLst>
            </p:cNvPr>
            <p:cNvSpPr/>
            <p:nvPr/>
          </p:nvSpPr>
          <p:spPr>
            <a:xfrm>
              <a:off x="3084024" y="1120046"/>
              <a:ext cx="2935246" cy="43652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58647C25-5452-4FA1-B84E-F931E2105CC8}"/>
                </a:ext>
              </a:extLst>
            </p:cNvPr>
            <p:cNvSpPr txBox="1"/>
            <p:nvPr/>
          </p:nvSpPr>
          <p:spPr>
            <a:xfrm>
              <a:off x="3577662" y="1113324"/>
              <a:ext cx="201529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r>
                <a:rPr lang="de-DE" sz="1600" baseline="-250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bind</a:t>
              </a:r>
              <a:r>
                <a:rPr lang="de-DE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(T=0)~200MeV</a:t>
              </a:r>
              <a:endParaRPr lang="de-DE" sz="1600" baseline="-25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C7A45FA0-AE97-4D0E-B0A8-723C8523063E}"/>
              </a:ext>
            </a:extLst>
          </p:cNvPr>
          <p:cNvGrpSpPr/>
          <p:nvPr/>
        </p:nvGrpSpPr>
        <p:grpSpPr>
          <a:xfrm>
            <a:off x="3084024" y="1113324"/>
            <a:ext cx="2935246" cy="4371962"/>
            <a:chOff x="3084024" y="1113324"/>
            <a:chExt cx="2935246" cy="4371962"/>
          </a:xfrm>
        </p:grpSpPr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D7453095-7991-4D66-9C91-E436118CD86E}"/>
                </a:ext>
              </a:extLst>
            </p:cNvPr>
            <p:cNvSpPr/>
            <p:nvPr/>
          </p:nvSpPr>
          <p:spPr>
            <a:xfrm>
              <a:off x="3084024" y="1120046"/>
              <a:ext cx="2935246" cy="43652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68D230D2-7D5E-42A2-AE06-6A91CE3E93DD}"/>
                </a:ext>
              </a:extLst>
            </p:cNvPr>
            <p:cNvSpPr txBox="1"/>
            <p:nvPr/>
          </p:nvSpPr>
          <p:spPr>
            <a:xfrm>
              <a:off x="3577662" y="1113324"/>
              <a:ext cx="201529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r>
                <a:rPr lang="de-DE" sz="1600" baseline="-250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bind</a:t>
              </a:r>
              <a:r>
                <a:rPr lang="de-DE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(T=0)~640MeV</a:t>
              </a:r>
              <a:endParaRPr lang="de-DE" sz="1600" baseline="-25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" name="Rechteck 4">
            <a:extLst>
              <a:ext uri="{FF2B5EF4-FFF2-40B4-BE49-F238E27FC236}">
                <a16:creationId xmlns:a16="http://schemas.microsoft.com/office/drawing/2014/main" id="{A4B34300-9914-4213-ABA5-803F5509D00F}"/>
              </a:ext>
            </a:extLst>
          </p:cNvPr>
          <p:cNvSpPr/>
          <p:nvPr/>
        </p:nvSpPr>
        <p:spPr>
          <a:xfrm>
            <a:off x="68474" y="1120046"/>
            <a:ext cx="2935246" cy="223766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89B392E-9E5C-470B-8230-DA4177480B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Correlator ratios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9D96A0B-38D7-4BF7-A822-84FE311AB3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XIIIth Quark Confinement and the Hadron Spectrum Conference 2018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949A1F1-E26D-4B85-BD2E-24A49D2DA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In-medium heavy quarkonium from lattice NRQCD</a:t>
            </a:r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14220D30-C90A-49BE-AD0A-769EB56BBB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084024" y="1394692"/>
            <a:ext cx="2943350" cy="1962233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8B18CC58-BC5F-467F-B408-A9B689731A0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11830" y="1351815"/>
            <a:ext cx="2943350" cy="1962233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5B5B711C-EB8F-4E62-BE38-8601804F89C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119928" y="3428999"/>
            <a:ext cx="2943350" cy="1962233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77512BD2-51AA-44C4-961E-D7987A15B78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084024" y="3493637"/>
            <a:ext cx="2943350" cy="1962233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561EC9AE-7BE4-4BE6-A7AC-323C69B618E5}"/>
              </a:ext>
            </a:extLst>
          </p:cNvPr>
          <p:cNvSpPr txBox="1"/>
          <p:nvPr/>
        </p:nvSpPr>
        <p:spPr>
          <a:xfrm>
            <a:off x="562112" y="1113324"/>
            <a:ext cx="19479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de-DE" sz="1600" baseline="-25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bind</a:t>
            </a:r>
            <a:r>
              <a:rPr lang="de-DE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(T=0)~1.1GeV</a:t>
            </a:r>
            <a:endParaRPr lang="de-DE" sz="1600" baseline="-25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6" name="Gruppieren 35">
            <a:extLst>
              <a:ext uri="{FF2B5EF4-FFF2-40B4-BE49-F238E27FC236}">
                <a16:creationId xmlns:a16="http://schemas.microsoft.com/office/drawing/2014/main" id="{295255FC-874E-4041-90C0-E578B35C2A6E}"/>
              </a:ext>
            </a:extLst>
          </p:cNvPr>
          <p:cNvGrpSpPr/>
          <p:nvPr/>
        </p:nvGrpSpPr>
        <p:grpSpPr>
          <a:xfrm>
            <a:off x="297631" y="5874778"/>
            <a:ext cx="9065845" cy="369332"/>
            <a:chOff x="222927" y="5870522"/>
            <a:chExt cx="9065845" cy="369332"/>
          </a:xfrm>
        </p:grpSpPr>
        <p:sp>
          <p:nvSpPr>
            <p:cNvPr id="17" name="Textfeld 4">
              <a:extLst>
                <a:ext uri="{FF2B5EF4-FFF2-40B4-BE49-F238E27FC236}">
                  <a16:creationId xmlns:a16="http://schemas.microsoft.com/office/drawing/2014/main" id="{0B8D0B33-0CD8-4FF2-B185-C4C6E2B71E83}"/>
                </a:ext>
              </a:extLst>
            </p:cNvPr>
            <p:cNvSpPr txBox="1"/>
            <p:nvPr/>
          </p:nvSpPr>
          <p:spPr>
            <a:xfrm>
              <a:off x="490261" y="5870522"/>
              <a:ext cx="87985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14350" indent="-514350"/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In-medium modification hierarchically ordered with vacuum binding energy</a:t>
              </a:r>
            </a:p>
          </p:txBody>
        </p:sp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2F04FFAB-65E4-4724-AB21-E3A00355F8C6}"/>
                </a:ext>
              </a:extLst>
            </p:cNvPr>
            <p:cNvSpPr/>
            <p:nvPr/>
          </p:nvSpPr>
          <p:spPr>
            <a:xfrm>
              <a:off x="222927" y="5963277"/>
              <a:ext cx="180000" cy="180000"/>
            </a:xfrm>
            <a:prstGeom prst="rect">
              <a:avLst/>
            </a:prstGeom>
            <a:solidFill>
              <a:srgbClr val="FF6600"/>
            </a:solidFill>
            <a:ln w="571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BA73C193-F611-433E-83C1-436F371591FD}"/>
              </a:ext>
            </a:extLst>
          </p:cNvPr>
          <p:cNvGrpSpPr/>
          <p:nvPr/>
        </p:nvGrpSpPr>
        <p:grpSpPr>
          <a:xfrm>
            <a:off x="474453" y="1531555"/>
            <a:ext cx="3939425" cy="1272030"/>
            <a:chOff x="490261" y="1531555"/>
            <a:chExt cx="3923617" cy="1142875"/>
          </a:xfrm>
        </p:grpSpPr>
        <p:grpSp>
          <p:nvGrpSpPr>
            <p:cNvPr id="24" name="Gruppieren 23">
              <a:extLst>
                <a:ext uri="{FF2B5EF4-FFF2-40B4-BE49-F238E27FC236}">
                  <a16:creationId xmlns:a16="http://schemas.microsoft.com/office/drawing/2014/main" id="{E0C8205E-E0E1-4AF2-9C29-0D227F7D03D2}"/>
                </a:ext>
              </a:extLst>
            </p:cNvPr>
            <p:cNvGrpSpPr/>
            <p:nvPr/>
          </p:nvGrpSpPr>
          <p:grpSpPr>
            <a:xfrm>
              <a:off x="490261" y="1946629"/>
              <a:ext cx="1542410" cy="727801"/>
              <a:chOff x="490261" y="1946629"/>
              <a:chExt cx="1542410" cy="727801"/>
            </a:xfrm>
          </p:grpSpPr>
          <p:cxnSp>
            <p:nvCxnSpPr>
              <p:cNvPr id="20" name="Gerade Verbindung mit Pfeil 19">
                <a:extLst>
                  <a:ext uri="{FF2B5EF4-FFF2-40B4-BE49-F238E27FC236}">
                    <a16:creationId xmlns:a16="http://schemas.microsoft.com/office/drawing/2014/main" id="{16DBC4D4-1E38-4170-8A91-07D5576B5037}"/>
                  </a:ext>
                </a:extLst>
              </p:cNvPr>
              <p:cNvCxnSpPr/>
              <p:nvPr/>
            </p:nvCxnSpPr>
            <p:spPr>
              <a:xfrm>
                <a:off x="794222" y="2219735"/>
                <a:ext cx="276932" cy="454695"/>
              </a:xfrm>
              <a:prstGeom prst="straightConnector1">
                <a:avLst/>
              </a:prstGeom>
              <a:ln w="34925">
                <a:solidFill>
                  <a:srgbClr val="F80C1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feld 20">
                <a:extLst>
                  <a:ext uri="{FF2B5EF4-FFF2-40B4-BE49-F238E27FC236}">
                    <a16:creationId xmlns:a16="http://schemas.microsoft.com/office/drawing/2014/main" id="{6719D35B-83F5-480A-949E-CA569A55B678}"/>
                  </a:ext>
                </a:extLst>
              </p:cNvPr>
              <p:cNvSpPr txBox="1"/>
              <p:nvPr/>
            </p:nvSpPr>
            <p:spPr>
              <a:xfrm>
                <a:off x="490261" y="1946629"/>
                <a:ext cx="154241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F80C1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1.75%@407MeV</a:t>
                </a:r>
                <a:endParaRPr lang="de-DE" sz="1400" b="1" dirty="0">
                  <a:solidFill>
                    <a:srgbClr val="F80C12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5" name="Gruppieren 24">
              <a:extLst>
                <a:ext uri="{FF2B5EF4-FFF2-40B4-BE49-F238E27FC236}">
                  <a16:creationId xmlns:a16="http://schemas.microsoft.com/office/drawing/2014/main" id="{C8640C47-2B99-4A42-8B7D-0D42E8F69294}"/>
                </a:ext>
              </a:extLst>
            </p:cNvPr>
            <p:cNvGrpSpPr/>
            <p:nvPr/>
          </p:nvGrpSpPr>
          <p:grpSpPr>
            <a:xfrm>
              <a:off x="3562363" y="1531555"/>
              <a:ext cx="851515" cy="702905"/>
              <a:chOff x="3562363" y="1531555"/>
              <a:chExt cx="851515" cy="702905"/>
            </a:xfrm>
          </p:grpSpPr>
          <p:cxnSp>
            <p:nvCxnSpPr>
              <p:cNvPr id="22" name="Gerade Verbindung mit Pfeil 21">
                <a:extLst>
                  <a:ext uri="{FF2B5EF4-FFF2-40B4-BE49-F238E27FC236}">
                    <a16:creationId xmlns:a16="http://schemas.microsoft.com/office/drawing/2014/main" id="{0FAF04CB-F73D-41BE-9458-B8FDD848910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45705" y="2030729"/>
                <a:ext cx="328083" cy="203731"/>
              </a:xfrm>
              <a:prstGeom prst="straightConnector1">
                <a:avLst/>
              </a:prstGeom>
              <a:ln w="34925">
                <a:solidFill>
                  <a:srgbClr val="F80C1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feld 22">
                <a:extLst>
                  <a:ext uri="{FF2B5EF4-FFF2-40B4-BE49-F238E27FC236}">
                    <a16:creationId xmlns:a16="http://schemas.microsoft.com/office/drawing/2014/main" id="{1D543BD3-EF58-460A-832E-E109E14FB8AE}"/>
                  </a:ext>
                </a:extLst>
              </p:cNvPr>
              <p:cNvSpPr txBox="1"/>
              <p:nvPr/>
            </p:nvSpPr>
            <p:spPr>
              <a:xfrm>
                <a:off x="3562363" y="1531555"/>
                <a:ext cx="85151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F80C1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6.5%@</a:t>
                </a:r>
              </a:p>
              <a:p>
                <a:r>
                  <a:rPr lang="en-US" sz="1400" b="1" dirty="0">
                    <a:solidFill>
                      <a:srgbClr val="F80C1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407MeV</a:t>
                </a:r>
                <a:endParaRPr lang="de-DE" sz="1400" b="1" dirty="0">
                  <a:solidFill>
                    <a:srgbClr val="F80C12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46" name="Gruppieren 45">
            <a:extLst>
              <a:ext uri="{FF2B5EF4-FFF2-40B4-BE49-F238E27FC236}">
                <a16:creationId xmlns:a16="http://schemas.microsoft.com/office/drawing/2014/main" id="{4FDA9AAA-23D0-4304-A044-16710103490E}"/>
              </a:ext>
            </a:extLst>
          </p:cNvPr>
          <p:cNvGrpSpPr/>
          <p:nvPr/>
        </p:nvGrpSpPr>
        <p:grpSpPr>
          <a:xfrm>
            <a:off x="3701004" y="1769119"/>
            <a:ext cx="1555308" cy="2755981"/>
            <a:chOff x="3701004" y="1769119"/>
            <a:chExt cx="1555308" cy="2755981"/>
          </a:xfrm>
        </p:grpSpPr>
        <p:grpSp>
          <p:nvGrpSpPr>
            <p:cNvPr id="29" name="Gruppieren 28">
              <a:extLst>
                <a:ext uri="{FF2B5EF4-FFF2-40B4-BE49-F238E27FC236}">
                  <a16:creationId xmlns:a16="http://schemas.microsoft.com/office/drawing/2014/main" id="{B84A1C21-1D23-4AFB-AE0D-F2B901199B06}"/>
                </a:ext>
              </a:extLst>
            </p:cNvPr>
            <p:cNvGrpSpPr/>
            <p:nvPr/>
          </p:nvGrpSpPr>
          <p:grpSpPr>
            <a:xfrm>
              <a:off x="4404797" y="1769119"/>
              <a:ext cx="851515" cy="654347"/>
              <a:chOff x="4404797" y="1769119"/>
              <a:chExt cx="851515" cy="654347"/>
            </a:xfrm>
          </p:grpSpPr>
          <p:sp>
            <p:nvSpPr>
              <p:cNvPr id="26" name="Textfeld 25">
                <a:extLst>
                  <a:ext uri="{FF2B5EF4-FFF2-40B4-BE49-F238E27FC236}">
                    <a16:creationId xmlns:a16="http://schemas.microsoft.com/office/drawing/2014/main" id="{A57FD36E-5AC3-4AD4-9206-38568A55C4A5}"/>
                  </a:ext>
                </a:extLst>
              </p:cNvPr>
              <p:cNvSpPr txBox="1"/>
              <p:nvPr/>
            </p:nvSpPr>
            <p:spPr>
              <a:xfrm>
                <a:off x="4404797" y="1769119"/>
                <a:ext cx="85151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FEAE2D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5%@</a:t>
                </a:r>
              </a:p>
              <a:p>
                <a:r>
                  <a:rPr lang="en-US" sz="1400" b="1" dirty="0">
                    <a:solidFill>
                      <a:srgbClr val="FEAE2D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251MeV</a:t>
                </a:r>
                <a:endParaRPr lang="de-DE" sz="1400" b="1" dirty="0">
                  <a:solidFill>
                    <a:srgbClr val="FEAE2D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28" name="Gerade Verbindung mit Pfeil 27">
                <a:extLst>
                  <a:ext uri="{FF2B5EF4-FFF2-40B4-BE49-F238E27FC236}">
                    <a16:creationId xmlns:a16="http://schemas.microsoft.com/office/drawing/2014/main" id="{EF676826-DC27-4D94-A7FE-3CD1B5F500F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632224" y="2234460"/>
                <a:ext cx="303245" cy="189006"/>
              </a:xfrm>
              <a:prstGeom prst="straightConnector1">
                <a:avLst/>
              </a:prstGeom>
              <a:ln w="34925">
                <a:solidFill>
                  <a:srgbClr val="FEAE2D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Textfeld 29">
              <a:extLst>
                <a:ext uri="{FF2B5EF4-FFF2-40B4-BE49-F238E27FC236}">
                  <a16:creationId xmlns:a16="http://schemas.microsoft.com/office/drawing/2014/main" id="{D0E0B635-4A6F-4051-8AD2-CB5BCD745BEA}"/>
                </a:ext>
              </a:extLst>
            </p:cNvPr>
            <p:cNvSpPr txBox="1"/>
            <p:nvPr/>
          </p:nvSpPr>
          <p:spPr>
            <a:xfrm>
              <a:off x="3701004" y="4017057"/>
              <a:ext cx="12859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rgbClr val="FEAE2D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5%@251MeV</a:t>
              </a:r>
              <a:endParaRPr lang="de-DE" sz="1400" b="1" dirty="0">
                <a:solidFill>
                  <a:srgbClr val="FEAE2D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1" name="Gerade Verbindung mit Pfeil 30">
              <a:extLst>
                <a:ext uri="{FF2B5EF4-FFF2-40B4-BE49-F238E27FC236}">
                  <a16:creationId xmlns:a16="http://schemas.microsoft.com/office/drawing/2014/main" id="{251B3431-EB1C-4692-AD32-5C5A63570583}"/>
                </a:ext>
              </a:extLst>
            </p:cNvPr>
            <p:cNvCxnSpPr>
              <a:cxnSpLocks/>
            </p:cNvCxnSpPr>
            <p:nvPr/>
          </p:nvCxnSpPr>
          <p:spPr>
            <a:xfrm>
              <a:off x="4237591" y="4331556"/>
              <a:ext cx="334410" cy="193544"/>
            </a:xfrm>
            <a:prstGeom prst="straightConnector1">
              <a:avLst/>
            </a:prstGeom>
            <a:ln w="34925">
              <a:solidFill>
                <a:srgbClr val="FEAE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uppieren 46">
            <a:extLst>
              <a:ext uri="{FF2B5EF4-FFF2-40B4-BE49-F238E27FC236}">
                <a16:creationId xmlns:a16="http://schemas.microsoft.com/office/drawing/2014/main" id="{4BA907B7-79EE-4615-8D0C-C706EEC9FAA1}"/>
              </a:ext>
            </a:extLst>
          </p:cNvPr>
          <p:cNvGrpSpPr/>
          <p:nvPr/>
        </p:nvGrpSpPr>
        <p:grpSpPr>
          <a:xfrm>
            <a:off x="6621670" y="3657535"/>
            <a:ext cx="969933" cy="768660"/>
            <a:chOff x="6621670" y="3657535"/>
            <a:chExt cx="969933" cy="768660"/>
          </a:xfrm>
        </p:grpSpPr>
        <p:sp>
          <p:nvSpPr>
            <p:cNvPr id="33" name="Textfeld 32">
              <a:extLst>
                <a:ext uri="{FF2B5EF4-FFF2-40B4-BE49-F238E27FC236}">
                  <a16:creationId xmlns:a16="http://schemas.microsoft.com/office/drawing/2014/main" id="{788CFECC-8E41-449E-9A80-CAFA5420862A}"/>
                </a:ext>
              </a:extLst>
            </p:cNvPr>
            <p:cNvSpPr txBox="1"/>
            <p:nvPr/>
          </p:nvSpPr>
          <p:spPr>
            <a:xfrm>
              <a:off x="6621670" y="3902975"/>
              <a:ext cx="85151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FEAE2D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13%@</a:t>
              </a:r>
            </a:p>
            <a:p>
              <a:r>
                <a:rPr lang="en-US" sz="1400" b="1" dirty="0">
                  <a:solidFill>
                    <a:srgbClr val="FEAE2D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251MeV</a:t>
              </a:r>
              <a:endParaRPr lang="de-DE" sz="1400" b="1" dirty="0">
                <a:solidFill>
                  <a:srgbClr val="FEAE2D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4" name="Gerade Verbindung mit Pfeil 33">
              <a:extLst>
                <a:ext uri="{FF2B5EF4-FFF2-40B4-BE49-F238E27FC236}">
                  <a16:creationId xmlns:a16="http://schemas.microsoft.com/office/drawing/2014/main" id="{0D0F4E3C-D9F3-4294-B544-5D16C7118FB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20425" y="3657535"/>
              <a:ext cx="271178" cy="407626"/>
            </a:xfrm>
            <a:prstGeom prst="straightConnector1">
              <a:avLst/>
            </a:prstGeom>
            <a:ln w="34925">
              <a:solidFill>
                <a:srgbClr val="FEAE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uppieren 31">
            <a:extLst>
              <a:ext uri="{FF2B5EF4-FFF2-40B4-BE49-F238E27FC236}">
                <a16:creationId xmlns:a16="http://schemas.microsoft.com/office/drawing/2014/main" id="{AFF2BC1A-C728-4FA4-BEB8-F6B12377F9E9}"/>
              </a:ext>
            </a:extLst>
          </p:cNvPr>
          <p:cNvGrpSpPr/>
          <p:nvPr/>
        </p:nvGrpSpPr>
        <p:grpSpPr>
          <a:xfrm>
            <a:off x="292670" y="4835657"/>
            <a:ext cx="8797079" cy="584775"/>
            <a:chOff x="684646" y="2273712"/>
            <a:chExt cx="8797079" cy="584775"/>
          </a:xfrm>
        </p:grpSpPr>
        <p:sp>
          <p:nvSpPr>
            <p:cNvPr id="35" name="Textfeld 4">
              <a:extLst>
                <a:ext uri="{FF2B5EF4-FFF2-40B4-BE49-F238E27FC236}">
                  <a16:creationId xmlns:a16="http://schemas.microsoft.com/office/drawing/2014/main" id="{09A26215-333D-421D-B699-3AB89C8125DA}"/>
                </a:ext>
              </a:extLst>
            </p:cNvPr>
            <p:cNvSpPr txBox="1"/>
            <p:nvPr/>
          </p:nvSpPr>
          <p:spPr>
            <a:xfrm>
              <a:off x="817830" y="2273712"/>
              <a:ext cx="866389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14350" indent="-514350"/>
              <a:r>
                <a:rPr lang="en-US" sz="1600" dirty="0">
                  <a:solidFill>
                    <a:srgbClr val="404040"/>
                  </a:solidFill>
                  <a:latin typeface="Arial" panose="020B0604020202020204" pitchFamily="34" charset="0"/>
                  <a:ea typeface="Gill Sans" charset="0"/>
                  <a:cs typeface="Arial" panose="020B0604020202020204" pitchFamily="34" charset="0"/>
                </a:rPr>
                <a:t>Already in hadronic phase</a:t>
              </a:r>
            </a:p>
            <a:p>
              <a:pPr marL="514350" indent="-514350"/>
              <a:r>
                <a:rPr lang="en-US" sz="1600" dirty="0">
                  <a:solidFill>
                    <a:srgbClr val="404040"/>
                  </a:solidFill>
                  <a:latin typeface="Arial" panose="020B0604020202020204" pitchFamily="34" charset="0"/>
                  <a:ea typeface="Gill Sans" charset="0"/>
                  <a:cs typeface="Arial" panose="020B0604020202020204" pitchFamily="34" charset="0"/>
                </a:rPr>
                <a:t>deviations from unity</a:t>
              </a:r>
            </a:p>
          </p:txBody>
        </p:sp>
        <p:sp>
          <p:nvSpPr>
            <p:cNvPr id="37" name="Rechteck 36">
              <a:extLst>
                <a:ext uri="{FF2B5EF4-FFF2-40B4-BE49-F238E27FC236}">
                  <a16:creationId xmlns:a16="http://schemas.microsoft.com/office/drawing/2014/main" id="{CA23F84D-30DF-4496-AA05-48CB203DB809}"/>
                </a:ext>
              </a:extLst>
            </p:cNvPr>
            <p:cNvSpPr/>
            <p:nvPr/>
          </p:nvSpPr>
          <p:spPr>
            <a:xfrm>
              <a:off x="684646" y="2385052"/>
              <a:ext cx="90000" cy="90000"/>
            </a:xfrm>
            <a:prstGeom prst="rect">
              <a:avLst/>
            </a:prstGeom>
            <a:solidFill>
              <a:srgbClr val="FF6600"/>
            </a:solidFill>
            <a:ln w="2857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8" name="Gruppieren 37">
            <a:extLst>
              <a:ext uri="{FF2B5EF4-FFF2-40B4-BE49-F238E27FC236}">
                <a16:creationId xmlns:a16="http://schemas.microsoft.com/office/drawing/2014/main" id="{87ED865B-0D4E-47AF-928E-86A692621EDF}"/>
              </a:ext>
            </a:extLst>
          </p:cNvPr>
          <p:cNvGrpSpPr/>
          <p:nvPr/>
        </p:nvGrpSpPr>
        <p:grpSpPr>
          <a:xfrm>
            <a:off x="292670" y="4013631"/>
            <a:ext cx="2791355" cy="584775"/>
            <a:chOff x="684646" y="2273712"/>
            <a:chExt cx="2791355" cy="584775"/>
          </a:xfrm>
        </p:grpSpPr>
        <p:sp>
          <p:nvSpPr>
            <p:cNvPr id="39" name="Textfeld 4">
              <a:extLst>
                <a:ext uri="{FF2B5EF4-FFF2-40B4-BE49-F238E27FC236}">
                  <a16:creationId xmlns:a16="http://schemas.microsoft.com/office/drawing/2014/main" id="{FA5FE79D-5C13-456F-B2B2-4E577A3423C8}"/>
                </a:ext>
              </a:extLst>
            </p:cNvPr>
            <p:cNvSpPr txBox="1"/>
            <p:nvPr/>
          </p:nvSpPr>
          <p:spPr>
            <a:xfrm>
              <a:off x="817831" y="2273712"/>
              <a:ext cx="265817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14350" indent="-514350"/>
              <a:r>
                <a:rPr lang="en-US" sz="1600" dirty="0">
                  <a:solidFill>
                    <a:srgbClr val="404040"/>
                  </a:solidFill>
                  <a:latin typeface="Arial" panose="020B0604020202020204" pitchFamily="34" charset="0"/>
                  <a:ea typeface="Gill Sans" charset="0"/>
                  <a:cs typeface="Arial" panose="020B0604020202020204" pitchFamily="34" charset="0"/>
                </a:rPr>
                <a:t>Significant upward bent</a:t>
              </a:r>
            </a:p>
            <a:p>
              <a:pPr marL="514350" indent="-514350"/>
              <a:r>
                <a:rPr lang="en-US" sz="1600" dirty="0">
                  <a:solidFill>
                    <a:srgbClr val="404040"/>
                  </a:solidFill>
                  <a:latin typeface="Arial" panose="020B0604020202020204" pitchFamily="34" charset="0"/>
                  <a:ea typeface="Gill Sans" charset="0"/>
                  <a:cs typeface="Arial" panose="020B0604020202020204" pitchFamily="34" charset="0"/>
                </a:rPr>
                <a:t>in the QGP phase</a:t>
              </a:r>
            </a:p>
          </p:txBody>
        </p:sp>
        <p:sp>
          <p:nvSpPr>
            <p:cNvPr id="40" name="Rechteck 39">
              <a:extLst>
                <a:ext uri="{FF2B5EF4-FFF2-40B4-BE49-F238E27FC236}">
                  <a16:creationId xmlns:a16="http://schemas.microsoft.com/office/drawing/2014/main" id="{39E3BE2A-FF36-4FD2-9C19-B1BA597508D1}"/>
                </a:ext>
              </a:extLst>
            </p:cNvPr>
            <p:cNvSpPr/>
            <p:nvPr/>
          </p:nvSpPr>
          <p:spPr>
            <a:xfrm>
              <a:off x="684646" y="2385052"/>
              <a:ext cx="90000" cy="90000"/>
            </a:xfrm>
            <a:prstGeom prst="rect">
              <a:avLst/>
            </a:prstGeom>
            <a:solidFill>
              <a:srgbClr val="FF6600"/>
            </a:solidFill>
            <a:ln w="2857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9" name="Textfeld 18">
            <a:extLst>
              <a:ext uri="{FF2B5EF4-FFF2-40B4-BE49-F238E27FC236}">
                <a16:creationId xmlns:a16="http://schemas.microsoft.com/office/drawing/2014/main" id="{76C98A51-84FA-44B7-8F9F-134F2CA02ACD}"/>
              </a:ext>
            </a:extLst>
          </p:cNvPr>
          <p:cNvSpPr txBox="1"/>
          <p:nvPr/>
        </p:nvSpPr>
        <p:spPr>
          <a:xfrm>
            <a:off x="472755" y="1543079"/>
            <a:ext cx="8659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ϒ</a:t>
            </a: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(1S)</a:t>
            </a:r>
            <a:endParaRPr lang="de-DE" sz="20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AAB6B60E-158A-4998-8980-6D45CAFE12C5}"/>
              </a:ext>
            </a:extLst>
          </p:cNvPr>
          <p:cNvSpPr txBox="1"/>
          <p:nvPr/>
        </p:nvSpPr>
        <p:spPr>
          <a:xfrm>
            <a:off x="5106757" y="2469220"/>
            <a:ext cx="848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χ</a:t>
            </a:r>
            <a:r>
              <a:rPr lang="en-US" b="1" baseline="-25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(1P)</a:t>
            </a:r>
            <a:endParaRPr lang="de-DE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3734BF3F-ECC3-4BD4-96E9-77FC63D921FD}"/>
              </a:ext>
            </a:extLst>
          </p:cNvPr>
          <p:cNvSpPr txBox="1"/>
          <p:nvPr/>
        </p:nvSpPr>
        <p:spPr>
          <a:xfrm>
            <a:off x="8140379" y="4251839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χ</a:t>
            </a:r>
            <a:r>
              <a:rPr lang="en-US" b="1" baseline="-25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(1P)</a:t>
            </a:r>
            <a:endParaRPr lang="de-DE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E0CFEC81-991C-4FC4-8296-5F85E26FDB7C}"/>
              </a:ext>
            </a:extLst>
          </p:cNvPr>
          <p:cNvSpPr txBox="1"/>
          <p:nvPr/>
        </p:nvSpPr>
        <p:spPr>
          <a:xfrm>
            <a:off x="3555098" y="3628102"/>
            <a:ext cx="986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J/</a:t>
            </a:r>
            <a:r>
              <a:rPr lang="el-GR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ψ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(1S)</a:t>
            </a:r>
            <a:endParaRPr lang="de-DE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611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ABB60E-5D7E-4FC4-85B2-648CD3C6F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Bottomonium S-wave melting at T&gt;0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708FDEA-3CAF-4FFE-954F-57D501C49A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XIIIth Quark Confinement and the Hadron Spectrum Conference 2018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D94CBB6-5120-49D2-A70C-71F61EB34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In-medium heavy quarkonium from lattice NRQCD</a:t>
            </a:r>
            <a:endParaRPr lang="de-DE" dirty="0"/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CDFF1EB9-F8BB-4894-97D3-EADE8140F336}"/>
              </a:ext>
            </a:extLst>
          </p:cNvPr>
          <p:cNvGrpSpPr/>
          <p:nvPr/>
        </p:nvGrpSpPr>
        <p:grpSpPr>
          <a:xfrm>
            <a:off x="302061" y="1208441"/>
            <a:ext cx="9065845" cy="400110"/>
            <a:chOff x="222927" y="5870522"/>
            <a:chExt cx="9065845" cy="400110"/>
          </a:xfrm>
        </p:grpSpPr>
        <p:sp>
          <p:nvSpPr>
            <p:cNvPr id="8" name="Textfeld 4">
              <a:extLst>
                <a:ext uri="{FF2B5EF4-FFF2-40B4-BE49-F238E27FC236}">
                  <a16:creationId xmlns:a16="http://schemas.microsoft.com/office/drawing/2014/main" id="{821546CE-AFE2-4664-A2A9-C54BCF823AC4}"/>
                </a:ext>
              </a:extLst>
            </p:cNvPr>
            <p:cNvSpPr txBox="1"/>
            <p:nvPr/>
          </p:nvSpPr>
          <p:spPr>
            <a:xfrm>
              <a:off x="490261" y="5870522"/>
              <a:ext cx="879851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14350" indent="-514350"/>
              <a:r>
                <a: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Naïve definition of melting temperatures: disappearance of peak structures</a:t>
              </a:r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F2D08A8B-1265-4DAE-809A-1663DC5DFCCC}"/>
                </a:ext>
              </a:extLst>
            </p:cNvPr>
            <p:cNvSpPr/>
            <p:nvPr/>
          </p:nvSpPr>
          <p:spPr>
            <a:xfrm>
              <a:off x="222927" y="5963277"/>
              <a:ext cx="180000" cy="180000"/>
            </a:xfrm>
            <a:prstGeom prst="rect">
              <a:avLst/>
            </a:prstGeom>
            <a:solidFill>
              <a:srgbClr val="FF6600"/>
            </a:solidFill>
            <a:ln w="571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79642924-FC3D-405B-95D4-2BBDDC0CA9D0}"/>
              </a:ext>
            </a:extLst>
          </p:cNvPr>
          <p:cNvGrpSpPr/>
          <p:nvPr/>
        </p:nvGrpSpPr>
        <p:grpSpPr>
          <a:xfrm>
            <a:off x="214270" y="1714311"/>
            <a:ext cx="9346340" cy="4286706"/>
            <a:chOff x="214270" y="1714311"/>
            <a:chExt cx="9346340" cy="4286706"/>
          </a:xfrm>
        </p:grpSpPr>
        <p:pic>
          <p:nvPicPr>
            <p:cNvPr id="6" name="Grafik 5">
              <a:extLst>
                <a:ext uri="{FF2B5EF4-FFF2-40B4-BE49-F238E27FC236}">
                  <a16:creationId xmlns:a16="http://schemas.microsoft.com/office/drawing/2014/main" id="{1CA18F8E-29A2-46C1-9FD2-FA566967F2C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r="80307" b="50136"/>
            <a:stretch/>
          </p:blipFill>
          <p:spPr>
            <a:xfrm>
              <a:off x="555963" y="1714311"/>
              <a:ext cx="2432322" cy="3079350"/>
            </a:xfrm>
            <a:prstGeom prst="rect">
              <a:avLst/>
            </a:prstGeom>
          </p:spPr>
        </p:pic>
        <p:grpSp>
          <p:nvGrpSpPr>
            <p:cNvPr id="10" name="Gruppieren 9">
              <a:extLst>
                <a:ext uri="{FF2B5EF4-FFF2-40B4-BE49-F238E27FC236}">
                  <a16:creationId xmlns:a16="http://schemas.microsoft.com/office/drawing/2014/main" id="{3625F64F-371D-47F3-8765-E38EBAC96629}"/>
                </a:ext>
              </a:extLst>
            </p:cNvPr>
            <p:cNvGrpSpPr/>
            <p:nvPr/>
          </p:nvGrpSpPr>
          <p:grpSpPr>
            <a:xfrm>
              <a:off x="214270" y="5165339"/>
              <a:ext cx="9065845" cy="400110"/>
              <a:chOff x="222927" y="5870522"/>
              <a:chExt cx="9065845" cy="400110"/>
            </a:xfrm>
          </p:grpSpPr>
          <p:sp>
            <p:nvSpPr>
              <p:cNvPr id="11" name="Textfeld 4">
                <a:extLst>
                  <a:ext uri="{FF2B5EF4-FFF2-40B4-BE49-F238E27FC236}">
                    <a16:creationId xmlns:a16="http://schemas.microsoft.com/office/drawing/2014/main" id="{CF0F9005-A499-4EEB-9926-E48BB2565384}"/>
                  </a:ext>
                </a:extLst>
              </p:cNvPr>
              <p:cNvSpPr txBox="1"/>
              <p:nvPr/>
            </p:nvSpPr>
            <p:spPr>
              <a:xfrm>
                <a:off x="490261" y="5870522"/>
                <a:ext cx="87985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514350" indent="-514350"/>
                <a:r>
                  <a:rPr lang="en-US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Three methods: BR (colored), smooth BR (gray solid) &amp; MEM (gray dashed)</a:t>
                </a:r>
              </a:p>
            </p:txBody>
          </p:sp>
          <p:sp>
            <p:nvSpPr>
              <p:cNvPr id="12" name="Rechteck 11">
                <a:extLst>
                  <a:ext uri="{FF2B5EF4-FFF2-40B4-BE49-F238E27FC236}">
                    <a16:creationId xmlns:a16="http://schemas.microsoft.com/office/drawing/2014/main" id="{B305C2DC-F526-49AA-868E-F64E68C4A219}"/>
                  </a:ext>
                </a:extLst>
              </p:cNvPr>
              <p:cNvSpPr/>
              <p:nvPr/>
            </p:nvSpPr>
            <p:spPr>
              <a:xfrm>
                <a:off x="222927" y="5963277"/>
                <a:ext cx="180000" cy="180000"/>
              </a:xfrm>
              <a:prstGeom prst="rect">
                <a:avLst/>
              </a:prstGeom>
              <a:solidFill>
                <a:srgbClr val="FF6600"/>
              </a:solidFill>
              <a:ln w="57150"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3" name="Gruppieren 12">
              <a:extLst>
                <a:ext uri="{FF2B5EF4-FFF2-40B4-BE49-F238E27FC236}">
                  <a16:creationId xmlns:a16="http://schemas.microsoft.com/office/drawing/2014/main" id="{890DED59-1DD2-4D28-8C60-3F5EAFFD323B}"/>
                </a:ext>
              </a:extLst>
            </p:cNvPr>
            <p:cNvGrpSpPr/>
            <p:nvPr/>
          </p:nvGrpSpPr>
          <p:grpSpPr>
            <a:xfrm>
              <a:off x="763531" y="5631685"/>
              <a:ext cx="8797079" cy="369332"/>
              <a:chOff x="684646" y="2243976"/>
              <a:chExt cx="8797079" cy="369332"/>
            </a:xfrm>
          </p:grpSpPr>
          <p:sp>
            <p:nvSpPr>
              <p:cNvPr id="14" name="Textfeld 4">
                <a:extLst>
                  <a:ext uri="{FF2B5EF4-FFF2-40B4-BE49-F238E27FC236}">
                    <a16:creationId xmlns:a16="http://schemas.microsoft.com/office/drawing/2014/main" id="{0FE2F5DE-ACBE-4C23-965F-BB7B55AA68A8}"/>
                  </a:ext>
                </a:extLst>
              </p:cNvPr>
              <p:cNvSpPr txBox="1"/>
              <p:nvPr/>
            </p:nvSpPr>
            <p:spPr>
              <a:xfrm>
                <a:off x="817830" y="2243976"/>
                <a:ext cx="866389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514350" indent="-514350"/>
                <a:r>
                  <a:rPr lang="en-US" dirty="0">
                    <a:solidFill>
                      <a:srgbClr val="404040"/>
                    </a:solidFill>
                    <a:latin typeface="Arial" panose="020B0604020202020204" pitchFamily="34" charset="0"/>
                    <a:ea typeface="Gill Sans SemiBold" charset="0"/>
                    <a:cs typeface="Arial" panose="020B0604020202020204" pitchFamily="34" charset="0"/>
                  </a:rPr>
                  <a:t>All three methods show </a:t>
                </a:r>
                <a:r>
                  <a:rPr lang="en-US" b="1" dirty="0">
                    <a:solidFill>
                      <a:srgbClr val="404040"/>
                    </a:solidFill>
                    <a:latin typeface="Arial" panose="020B0604020202020204" pitchFamily="34" charset="0"/>
                    <a:ea typeface="Gill Sans SemiBold" charset="0"/>
                    <a:cs typeface="Arial" panose="020B0604020202020204" pitchFamily="34" charset="0"/>
                  </a:rPr>
                  <a:t>GS peak remnant at T=407 MeV</a:t>
                </a:r>
                <a:endParaRPr lang="en-US" b="1" dirty="0">
                  <a:solidFill>
                    <a:srgbClr val="404040"/>
                  </a:solidFill>
                  <a:latin typeface="Arial" panose="020B0604020202020204" pitchFamily="34" charset="0"/>
                  <a:ea typeface="Gill Sans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Rechteck 14">
                <a:extLst>
                  <a:ext uri="{FF2B5EF4-FFF2-40B4-BE49-F238E27FC236}">
                    <a16:creationId xmlns:a16="http://schemas.microsoft.com/office/drawing/2014/main" id="{96FAAAD1-DFCF-40E3-9649-49F2099A39AB}"/>
                  </a:ext>
                </a:extLst>
              </p:cNvPr>
              <p:cNvSpPr/>
              <p:nvPr/>
            </p:nvSpPr>
            <p:spPr>
              <a:xfrm>
                <a:off x="684646" y="2385052"/>
                <a:ext cx="90000" cy="90000"/>
              </a:xfrm>
              <a:prstGeom prst="rect">
                <a:avLst/>
              </a:prstGeom>
              <a:solidFill>
                <a:srgbClr val="FF6600"/>
              </a:solidFill>
              <a:ln w="28575"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16" name="Grafik 15">
              <a:extLst>
                <a:ext uri="{FF2B5EF4-FFF2-40B4-BE49-F238E27FC236}">
                  <a16:creationId xmlns:a16="http://schemas.microsoft.com/office/drawing/2014/main" id="{4ECA68C7-DD06-4AFC-9A8C-7014F2EC38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l="65594" t="50537" r="19119" b="4765"/>
            <a:stretch/>
          </p:blipFill>
          <p:spPr>
            <a:xfrm>
              <a:off x="6219808" y="2019902"/>
              <a:ext cx="1950987" cy="2852350"/>
            </a:xfrm>
            <a:prstGeom prst="rect">
              <a:avLst/>
            </a:prstGeom>
          </p:spPr>
        </p:pic>
        <p:pic>
          <p:nvPicPr>
            <p:cNvPr id="17" name="Grafik 16">
              <a:extLst>
                <a:ext uri="{FF2B5EF4-FFF2-40B4-BE49-F238E27FC236}">
                  <a16:creationId xmlns:a16="http://schemas.microsoft.com/office/drawing/2014/main" id="{56722366-C2A0-4C7C-97AF-11D701FA628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l="81099" b="49571"/>
            <a:stretch/>
          </p:blipFill>
          <p:spPr>
            <a:xfrm>
              <a:off x="3556137" y="1723416"/>
              <a:ext cx="2360435" cy="3148836"/>
            </a:xfrm>
            <a:prstGeom prst="rect">
              <a:avLst/>
            </a:prstGeom>
          </p:spPr>
        </p:pic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01D1FE00-6120-41B1-B056-A179DE8F57F0}"/>
                </a:ext>
              </a:extLst>
            </p:cNvPr>
            <p:cNvSpPr txBox="1"/>
            <p:nvPr/>
          </p:nvSpPr>
          <p:spPr>
            <a:xfrm>
              <a:off x="1645330" y="4649464"/>
              <a:ext cx="8723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/>
                <a:t>ω</a:t>
              </a:r>
              <a:r>
                <a:rPr lang="en-US" dirty="0"/>
                <a:t>[GeV]</a:t>
              </a:r>
              <a:endParaRPr lang="de-DE" dirty="0"/>
            </a:p>
          </p:txBody>
        </p:sp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7D7E84DE-6A94-4084-9C15-8E917647C2BB}"/>
                </a:ext>
              </a:extLst>
            </p:cNvPr>
            <p:cNvSpPr txBox="1"/>
            <p:nvPr/>
          </p:nvSpPr>
          <p:spPr>
            <a:xfrm>
              <a:off x="4022645" y="4649464"/>
              <a:ext cx="8723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/>
                <a:t>ω</a:t>
              </a:r>
              <a:r>
                <a:rPr lang="en-US" dirty="0"/>
                <a:t>[GeV]</a:t>
              </a:r>
              <a:endParaRPr lang="de-DE" dirty="0"/>
            </a:p>
          </p:txBody>
        </p:sp>
        <p:sp>
          <p:nvSpPr>
            <p:cNvPr id="19" name="Textfeld 18">
              <a:extLst>
                <a:ext uri="{FF2B5EF4-FFF2-40B4-BE49-F238E27FC236}">
                  <a16:creationId xmlns:a16="http://schemas.microsoft.com/office/drawing/2014/main" id="{00F80D59-A1D3-4234-85AE-E0D549762222}"/>
                </a:ext>
              </a:extLst>
            </p:cNvPr>
            <p:cNvSpPr txBox="1"/>
            <p:nvPr/>
          </p:nvSpPr>
          <p:spPr>
            <a:xfrm>
              <a:off x="6759123" y="4653659"/>
              <a:ext cx="8723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/>
                <a:t>ω</a:t>
              </a:r>
              <a:r>
                <a:rPr lang="en-US" dirty="0"/>
                <a:t>[GeV]</a:t>
              </a:r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235240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67F61C-3558-4375-A0F5-D8AF9DD69E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Bottomonium P-wave melting at T&gt;0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FD6A874-483B-4BF6-963B-13507C1001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XIIIth Quark Confinement and the Hadron Spectrum Conference 2018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92E12FD-F8FA-46F4-A566-82B30E717C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In-medium heavy quarkonium from lattice NRQCD</a:t>
            </a:r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B42DB666-5C23-49BA-B81B-64262C0D0AF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80156" b="49472"/>
          <a:stretch/>
        </p:blipFill>
        <p:spPr>
          <a:xfrm>
            <a:off x="367447" y="950493"/>
            <a:ext cx="2759396" cy="3513136"/>
          </a:xfrm>
          <a:prstGeom prst="rect">
            <a:avLst/>
          </a:prstGeom>
        </p:spPr>
      </p:pic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E9F605D4-BCED-4D36-AE09-24959457443B}"/>
              </a:ext>
            </a:extLst>
          </p:cNvPr>
          <p:cNvGrpSpPr/>
          <p:nvPr/>
        </p:nvGrpSpPr>
        <p:grpSpPr>
          <a:xfrm>
            <a:off x="187447" y="4868908"/>
            <a:ext cx="9065845" cy="400110"/>
            <a:chOff x="222927" y="5870522"/>
            <a:chExt cx="9065845" cy="400110"/>
          </a:xfrm>
        </p:grpSpPr>
        <p:sp>
          <p:nvSpPr>
            <p:cNvPr id="8" name="Textfeld 4">
              <a:extLst>
                <a:ext uri="{FF2B5EF4-FFF2-40B4-BE49-F238E27FC236}">
                  <a16:creationId xmlns:a16="http://schemas.microsoft.com/office/drawing/2014/main" id="{FE775252-6E83-4C5F-92D8-A5199655D116}"/>
                </a:ext>
              </a:extLst>
            </p:cNvPr>
            <p:cNvSpPr txBox="1"/>
            <p:nvPr/>
          </p:nvSpPr>
          <p:spPr>
            <a:xfrm>
              <a:off x="490261" y="5870522"/>
              <a:ext cx="879851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14350" indent="-514350"/>
              <a:r>
                <a: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Three methods: BR (colored), smooth BR (gray solid) &amp; MEM (gray dashed)</a:t>
              </a:r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3ABAE5C3-B0D2-4DD1-844F-0C27D23759A7}"/>
                </a:ext>
              </a:extLst>
            </p:cNvPr>
            <p:cNvSpPr/>
            <p:nvPr/>
          </p:nvSpPr>
          <p:spPr>
            <a:xfrm>
              <a:off x="222927" y="5963277"/>
              <a:ext cx="180000" cy="180000"/>
            </a:xfrm>
            <a:prstGeom prst="rect">
              <a:avLst/>
            </a:prstGeom>
            <a:solidFill>
              <a:srgbClr val="FF6600"/>
            </a:solidFill>
            <a:ln w="571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D154B831-34DC-46E3-8C7A-47CB597162B6}"/>
              </a:ext>
            </a:extLst>
          </p:cNvPr>
          <p:cNvGrpSpPr/>
          <p:nvPr/>
        </p:nvGrpSpPr>
        <p:grpSpPr>
          <a:xfrm>
            <a:off x="770965" y="5292003"/>
            <a:ext cx="8797079" cy="338554"/>
            <a:chOff x="684646" y="2273712"/>
            <a:chExt cx="8797079" cy="338554"/>
          </a:xfrm>
        </p:grpSpPr>
        <p:sp>
          <p:nvSpPr>
            <p:cNvPr id="11" name="Textfeld 4">
              <a:extLst>
                <a:ext uri="{FF2B5EF4-FFF2-40B4-BE49-F238E27FC236}">
                  <a16:creationId xmlns:a16="http://schemas.microsoft.com/office/drawing/2014/main" id="{006C7E86-A901-48B5-A5A5-03CDAB601C3A}"/>
                </a:ext>
              </a:extLst>
            </p:cNvPr>
            <p:cNvSpPr txBox="1"/>
            <p:nvPr/>
          </p:nvSpPr>
          <p:spPr>
            <a:xfrm>
              <a:off x="817830" y="2273712"/>
              <a:ext cx="866389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14350" indent="-514350"/>
              <a:r>
                <a:rPr lang="en-US" sz="1600" dirty="0">
                  <a:solidFill>
                    <a:srgbClr val="404040"/>
                  </a:solidFill>
                  <a:latin typeface="Arial" panose="020B0604020202020204" pitchFamily="34" charset="0"/>
                  <a:ea typeface="Gill Sans SemiBold" charset="0"/>
                  <a:cs typeface="Arial" panose="020B0604020202020204" pitchFamily="34" charset="0"/>
                </a:rPr>
                <a:t>At   T=199MeV: all methods show remnant structure (threshold enhancement?)</a:t>
              </a:r>
              <a:endParaRPr lang="en-US" sz="1600" dirty="0">
                <a:solidFill>
                  <a:srgbClr val="404040"/>
                </a:solidFill>
                <a:latin typeface="Arial" panose="020B0604020202020204" pitchFamily="34" charset="0"/>
                <a:ea typeface="Gill Sans" charset="0"/>
                <a:cs typeface="Arial" panose="020B0604020202020204" pitchFamily="34" charset="0"/>
              </a:endParaRPr>
            </a:p>
          </p:txBody>
        </p:sp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C4964763-C13A-4DC7-B98F-F0001F489B79}"/>
                </a:ext>
              </a:extLst>
            </p:cNvPr>
            <p:cNvSpPr/>
            <p:nvPr/>
          </p:nvSpPr>
          <p:spPr>
            <a:xfrm>
              <a:off x="684646" y="2385052"/>
              <a:ext cx="90000" cy="90000"/>
            </a:xfrm>
            <a:prstGeom prst="rect">
              <a:avLst/>
            </a:prstGeom>
            <a:solidFill>
              <a:srgbClr val="FF6600"/>
            </a:solidFill>
            <a:ln w="2857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53E08A39-40AF-4E1B-90C8-ECE3451B3C83}"/>
              </a:ext>
            </a:extLst>
          </p:cNvPr>
          <p:cNvGrpSpPr/>
          <p:nvPr/>
        </p:nvGrpSpPr>
        <p:grpSpPr>
          <a:xfrm>
            <a:off x="770965" y="5706167"/>
            <a:ext cx="8797079" cy="338554"/>
            <a:chOff x="684646" y="2273712"/>
            <a:chExt cx="8797079" cy="338554"/>
          </a:xfrm>
        </p:grpSpPr>
        <p:sp>
          <p:nvSpPr>
            <p:cNvPr id="14" name="Textfeld 4">
              <a:extLst>
                <a:ext uri="{FF2B5EF4-FFF2-40B4-BE49-F238E27FC236}">
                  <a16:creationId xmlns:a16="http://schemas.microsoft.com/office/drawing/2014/main" id="{90A536AB-D52C-4A7A-B212-BE62B3A03793}"/>
                </a:ext>
              </a:extLst>
            </p:cNvPr>
            <p:cNvSpPr txBox="1"/>
            <p:nvPr/>
          </p:nvSpPr>
          <p:spPr>
            <a:xfrm>
              <a:off x="817830" y="2273712"/>
              <a:ext cx="866389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14350" indent="-514350"/>
              <a:r>
                <a:rPr lang="en-US" sz="1600" dirty="0">
                  <a:solidFill>
                    <a:srgbClr val="404040"/>
                  </a:solidFill>
                  <a:latin typeface="Arial" panose="020B0604020202020204" pitchFamily="34" charset="0"/>
                  <a:ea typeface="Gill Sans SemiBold" charset="0"/>
                  <a:cs typeface="Arial" panose="020B0604020202020204" pitchFamily="34" charset="0"/>
                </a:rPr>
                <a:t>For 199&lt;T&lt;233MeV: only original BR shows peak (amplitude higher than next structure)</a:t>
              </a:r>
              <a:endParaRPr lang="en-US" sz="1600" dirty="0">
                <a:solidFill>
                  <a:srgbClr val="404040"/>
                </a:solidFill>
                <a:latin typeface="Arial" panose="020B0604020202020204" pitchFamily="34" charset="0"/>
                <a:ea typeface="Gill Sans" charset="0"/>
                <a:cs typeface="Arial" panose="020B0604020202020204" pitchFamily="34" charset="0"/>
              </a:endParaRPr>
            </a:p>
          </p:txBody>
        </p:sp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515ED91A-EB3B-41C8-B657-7A63D7DDDC3D}"/>
                </a:ext>
              </a:extLst>
            </p:cNvPr>
            <p:cNvSpPr/>
            <p:nvPr/>
          </p:nvSpPr>
          <p:spPr>
            <a:xfrm>
              <a:off x="684646" y="2385052"/>
              <a:ext cx="90000" cy="90000"/>
            </a:xfrm>
            <a:prstGeom prst="rect">
              <a:avLst/>
            </a:prstGeom>
            <a:solidFill>
              <a:srgbClr val="FF6600"/>
            </a:solidFill>
            <a:ln w="2857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CD6F84A9-01EE-4CDF-8433-51EE2523677A}"/>
              </a:ext>
            </a:extLst>
          </p:cNvPr>
          <p:cNvGrpSpPr/>
          <p:nvPr/>
        </p:nvGrpSpPr>
        <p:grpSpPr>
          <a:xfrm>
            <a:off x="770965" y="6120331"/>
            <a:ext cx="8797079" cy="338554"/>
            <a:chOff x="684646" y="2273712"/>
            <a:chExt cx="8797079" cy="338554"/>
          </a:xfrm>
        </p:grpSpPr>
        <p:sp>
          <p:nvSpPr>
            <p:cNvPr id="17" name="Textfeld 4">
              <a:extLst>
                <a:ext uri="{FF2B5EF4-FFF2-40B4-BE49-F238E27FC236}">
                  <a16:creationId xmlns:a16="http://schemas.microsoft.com/office/drawing/2014/main" id="{457F1D3A-03E7-4A98-B6C6-798F6EE96E93}"/>
                </a:ext>
              </a:extLst>
            </p:cNvPr>
            <p:cNvSpPr txBox="1"/>
            <p:nvPr/>
          </p:nvSpPr>
          <p:spPr>
            <a:xfrm>
              <a:off x="817830" y="2273712"/>
              <a:ext cx="866389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14350" indent="-514350"/>
              <a:r>
                <a:rPr lang="en-US" sz="1600" dirty="0">
                  <a:solidFill>
                    <a:srgbClr val="404040"/>
                  </a:solidFill>
                  <a:latin typeface="Arial" panose="020B0604020202020204" pitchFamily="34" charset="0"/>
                  <a:ea typeface="Gill Sans SemiBold" charset="0"/>
                  <a:cs typeface="Arial" panose="020B0604020202020204" pitchFamily="34" charset="0"/>
                </a:rPr>
                <a:t>For T&gt;233MeV: lowest peak in original BR smaller than next, most likely ringing</a:t>
              </a:r>
              <a:endParaRPr lang="en-US" sz="1600" dirty="0">
                <a:solidFill>
                  <a:srgbClr val="404040"/>
                </a:solidFill>
                <a:latin typeface="Arial" panose="020B0604020202020204" pitchFamily="34" charset="0"/>
                <a:ea typeface="Gill Sans" charset="0"/>
                <a:cs typeface="Arial" panose="020B0604020202020204" pitchFamily="34" charset="0"/>
              </a:endParaRPr>
            </a:p>
          </p:txBody>
        </p:sp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04D44F05-EA06-4866-86C4-8E2D19F74FD8}"/>
                </a:ext>
              </a:extLst>
            </p:cNvPr>
            <p:cNvSpPr/>
            <p:nvPr/>
          </p:nvSpPr>
          <p:spPr>
            <a:xfrm>
              <a:off x="684646" y="2385052"/>
              <a:ext cx="90000" cy="90000"/>
            </a:xfrm>
            <a:prstGeom prst="rect">
              <a:avLst/>
            </a:prstGeom>
            <a:solidFill>
              <a:srgbClr val="FF6600"/>
            </a:solidFill>
            <a:ln w="2857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9" name="Grafik 18">
            <a:extLst>
              <a:ext uri="{FF2B5EF4-FFF2-40B4-BE49-F238E27FC236}">
                <a16:creationId xmlns:a16="http://schemas.microsoft.com/office/drawing/2014/main" id="{239CFDE0-8D32-4190-9971-98F957B22D4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7405" t="50352" r="80043" b="5944"/>
          <a:stretch/>
        </p:blipFill>
        <p:spPr>
          <a:xfrm>
            <a:off x="3531616" y="1242543"/>
            <a:ext cx="1822746" cy="3173110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1EB718D7-07C5-4F77-8C20-64F36502E9C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9899" t="50099" r="64490" b="6120"/>
          <a:stretch/>
        </p:blipFill>
        <p:spPr>
          <a:xfrm>
            <a:off x="6017159" y="1242543"/>
            <a:ext cx="2285969" cy="3205553"/>
          </a:xfrm>
          <a:prstGeom prst="rect">
            <a:avLst/>
          </a:prstGeom>
        </p:spPr>
      </p:pic>
      <p:sp>
        <p:nvSpPr>
          <p:cNvPr id="21" name="Textfeld 20">
            <a:extLst>
              <a:ext uri="{FF2B5EF4-FFF2-40B4-BE49-F238E27FC236}">
                <a16:creationId xmlns:a16="http://schemas.microsoft.com/office/drawing/2014/main" id="{1776F6BD-A046-4F8D-B872-B355A5ECA38E}"/>
              </a:ext>
            </a:extLst>
          </p:cNvPr>
          <p:cNvSpPr txBox="1"/>
          <p:nvPr/>
        </p:nvSpPr>
        <p:spPr>
          <a:xfrm>
            <a:off x="1702892" y="4263430"/>
            <a:ext cx="872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ω</a:t>
            </a:r>
            <a:r>
              <a:rPr lang="en-US" dirty="0"/>
              <a:t>[GeV]</a:t>
            </a:r>
            <a:endParaRPr lang="de-DE" dirty="0"/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70261F58-05FB-412F-90C0-1837D0606F0E}"/>
              </a:ext>
            </a:extLst>
          </p:cNvPr>
          <p:cNvSpPr txBox="1"/>
          <p:nvPr/>
        </p:nvSpPr>
        <p:spPr>
          <a:xfrm>
            <a:off x="3910692" y="4273971"/>
            <a:ext cx="872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ω</a:t>
            </a:r>
            <a:r>
              <a:rPr lang="en-US" dirty="0"/>
              <a:t>[GeV]</a:t>
            </a:r>
            <a:endParaRPr lang="de-DE" dirty="0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4FBD39FC-4620-4EB3-804A-F707E09CDC9D}"/>
              </a:ext>
            </a:extLst>
          </p:cNvPr>
          <p:cNvSpPr txBox="1"/>
          <p:nvPr/>
        </p:nvSpPr>
        <p:spPr>
          <a:xfrm>
            <a:off x="6689807" y="4267612"/>
            <a:ext cx="872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ω</a:t>
            </a:r>
            <a:r>
              <a:rPr lang="en-US" dirty="0"/>
              <a:t>[GeV]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625836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B7B22D-7C68-428D-8574-AA6AD75069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Charmonium</a:t>
            </a:r>
            <a:r>
              <a:rPr lang="en-US" dirty="0"/>
              <a:t> S-wave melting at T&gt;0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E173EE8-4B98-4AF6-B886-B1EA7B669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XIIIth Quark Confinement and the Hadron Spectrum Conference 2018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C82115D-992B-4370-B4BB-3AE261C5C6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In-medium heavy quarkonium from lattice NRQCD</a:t>
            </a:r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B12C4CA1-2B1F-4C37-BCB1-04E9E86A3EE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71074" b="50847"/>
          <a:stretch/>
        </p:blipFill>
        <p:spPr>
          <a:xfrm>
            <a:off x="47024" y="1554133"/>
            <a:ext cx="3123214" cy="2653594"/>
          </a:xfrm>
          <a:prstGeom prst="rect">
            <a:avLst/>
          </a:prstGeom>
        </p:spPr>
      </p:pic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9C0EA638-D227-4AC1-A72D-21C79EE77F55}"/>
              </a:ext>
            </a:extLst>
          </p:cNvPr>
          <p:cNvGrpSpPr/>
          <p:nvPr/>
        </p:nvGrpSpPr>
        <p:grpSpPr>
          <a:xfrm>
            <a:off x="174925" y="4912455"/>
            <a:ext cx="9065845" cy="400110"/>
            <a:chOff x="222927" y="5870522"/>
            <a:chExt cx="9065845" cy="400110"/>
          </a:xfrm>
        </p:grpSpPr>
        <p:sp>
          <p:nvSpPr>
            <p:cNvPr id="8" name="Textfeld 4">
              <a:extLst>
                <a:ext uri="{FF2B5EF4-FFF2-40B4-BE49-F238E27FC236}">
                  <a16:creationId xmlns:a16="http://schemas.microsoft.com/office/drawing/2014/main" id="{7528C0E7-0E49-4CAC-86EC-9573197BAC00}"/>
                </a:ext>
              </a:extLst>
            </p:cNvPr>
            <p:cNvSpPr txBox="1"/>
            <p:nvPr/>
          </p:nvSpPr>
          <p:spPr>
            <a:xfrm>
              <a:off x="490261" y="5870522"/>
              <a:ext cx="879851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14350" indent="-514350"/>
              <a:r>
                <a: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Three methods: BR (colored), smooth BR (gray solid) &amp; MEM (gray dashed)</a:t>
              </a:r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A1270D58-5011-45F8-A1B6-1144E6972A20}"/>
                </a:ext>
              </a:extLst>
            </p:cNvPr>
            <p:cNvSpPr/>
            <p:nvPr/>
          </p:nvSpPr>
          <p:spPr>
            <a:xfrm>
              <a:off x="222927" y="5963277"/>
              <a:ext cx="180000" cy="180000"/>
            </a:xfrm>
            <a:prstGeom prst="rect">
              <a:avLst/>
            </a:prstGeom>
            <a:solidFill>
              <a:srgbClr val="FF6600"/>
            </a:solidFill>
            <a:ln w="571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488633F3-447F-49B4-909D-B69657641AEA}"/>
              </a:ext>
            </a:extLst>
          </p:cNvPr>
          <p:cNvGrpSpPr/>
          <p:nvPr/>
        </p:nvGrpSpPr>
        <p:grpSpPr>
          <a:xfrm>
            <a:off x="750064" y="5494239"/>
            <a:ext cx="8797079" cy="369332"/>
            <a:chOff x="684646" y="2273712"/>
            <a:chExt cx="8797079" cy="369332"/>
          </a:xfrm>
        </p:grpSpPr>
        <p:sp>
          <p:nvSpPr>
            <p:cNvPr id="11" name="Textfeld 4">
              <a:extLst>
                <a:ext uri="{FF2B5EF4-FFF2-40B4-BE49-F238E27FC236}">
                  <a16:creationId xmlns:a16="http://schemas.microsoft.com/office/drawing/2014/main" id="{D59B8477-1A89-4AC8-9006-B35661C2B6F2}"/>
                </a:ext>
              </a:extLst>
            </p:cNvPr>
            <p:cNvSpPr txBox="1"/>
            <p:nvPr/>
          </p:nvSpPr>
          <p:spPr>
            <a:xfrm>
              <a:off x="817830" y="2273712"/>
              <a:ext cx="86638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14350" indent="-514350"/>
              <a:r>
                <a:rPr lang="en-US" dirty="0">
                  <a:solidFill>
                    <a:srgbClr val="404040"/>
                  </a:solidFill>
                  <a:latin typeface="Arial" panose="020B0604020202020204" pitchFamily="34" charset="0"/>
                  <a:ea typeface="Gill Sans SemiBold" charset="0"/>
                  <a:cs typeface="Arial" panose="020B0604020202020204" pitchFamily="34" charset="0"/>
                </a:rPr>
                <a:t>MEM and BR find peak at T=251MeV, smooth BR washed out at T&gt;200MeV</a:t>
              </a:r>
              <a:endParaRPr lang="en-US" b="1" dirty="0">
                <a:solidFill>
                  <a:srgbClr val="404040"/>
                </a:solidFill>
                <a:latin typeface="Arial" panose="020B0604020202020204" pitchFamily="34" charset="0"/>
                <a:ea typeface="Gill Sans" charset="0"/>
                <a:cs typeface="Arial" panose="020B0604020202020204" pitchFamily="34" charset="0"/>
              </a:endParaRPr>
            </a:p>
          </p:txBody>
        </p:sp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A83FD73E-5EC0-46ED-9646-3EB9F1879429}"/>
                </a:ext>
              </a:extLst>
            </p:cNvPr>
            <p:cNvSpPr/>
            <p:nvPr/>
          </p:nvSpPr>
          <p:spPr>
            <a:xfrm>
              <a:off x="684646" y="2385052"/>
              <a:ext cx="90000" cy="90000"/>
            </a:xfrm>
            <a:prstGeom prst="rect">
              <a:avLst/>
            </a:prstGeom>
            <a:solidFill>
              <a:srgbClr val="FF6600"/>
            </a:solidFill>
            <a:ln w="2857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3" name="Grafik 12">
            <a:extLst>
              <a:ext uri="{FF2B5EF4-FFF2-40B4-BE49-F238E27FC236}">
                <a16:creationId xmlns:a16="http://schemas.microsoft.com/office/drawing/2014/main" id="{21A5C471-A290-4968-9661-9712B706911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74936" t="51181" b="6656"/>
          <a:stretch/>
        </p:blipFill>
        <p:spPr>
          <a:xfrm>
            <a:off x="6163440" y="1874543"/>
            <a:ext cx="2855898" cy="2402125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2946CFD2-BD94-477E-BBFD-FE8C9ABC574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52417" t="50847" r="24843" b="5184"/>
          <a:stretch/>
        </p:blipFill>
        <p:spPr>
          <a:xfrm>
            <a:off x="3302023" y="1832281"/>
            <a:ext cx="2539954" cy="2455460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EAB33AF7-6A3E-4EF5-8410-ECC50D456EE9}"/>
              </a:ext>
            </a:extLst>
          </p:cNvPr>
          <p:cNvSpPr txBox="1"/>
          <p:nvPr/>
        </p:nvSpPr>
        <p:spPr>
          <a:xfrm>
            <a:off x="1524921" y="4113898"/>
            <a:ext cx="872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ω</a:t>
            </a:r>
            <a:r>
              <a:rPr lang="en-US" dirty="0"/>
              <a:t>[GeV]</a:t>
            </a:r>
            <a:endParaRPr lang="de-DE" dirty="0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F157C990-2B8E-42A9-AA88-194A4A76A29C}"/>
              </a:ext>
            </a:extLst>
          </p:cNvPr>
          <p:cNvSpPr txBox="1"/>
          <p:nvPr/>
        </p:nvSpPr>
        <p:spPr>
          <a:xfrm>
            <a:off x="4078865" y="4103075"/>
            <a:ext cx="872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ω</a:t>
            </a:r>
            <a:r>
              <a:rPr lang="en-US" dirty="0"/>
              <a:t>[GeV]</a:t>
            </a:r>
            <a:endParaRPr lang="de-DE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65DC2794-60B8-4016-B571-831CE09428F6}"/>
              </a:ext>
            </a:extLst>
          </p:cNvPr>
          <p:cNvSpPr txBox="1"/>
          <p:nvPr/>
        </p:nvSpPr>
        <p:spPr>
          <a:xfrm>
            <a:off x="6919233" y="4138433"/>
            <a:ext cx="872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ω</a:t>
            </a:r>
            <a:r>
              <a:rPr lang="en-US" dirty="0"/>
              <a:t>[GeV]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159566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665839-441F-478E-9F0A-62D8FD789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Charmonium</a:t>
            </a:r>
            <a:r>
              <a:rPr lang="en-US" dirty="0"/>
              <a:t> P-wave melting at T&gt;0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178EC7F-B070-491E-A123-208304FDFF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XIIIth Quark Confinement and the Hadron Spectrum Conference 2018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EF970D1-9DBA-4175-8ED5-8A34D2FE8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In-medium heavy quarkonium from lattice NRQCD</a:t>
            </a:r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2DE1CBC3-4FB7-408B-B7BE-0FAB4DA6242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70820" b="50838"/>
          <a:stretch/>
        </p:blipFill>
        <p:spPr>
          <a:xfrm>
            <a:off x="13866" y="1278394"/>
            <a:ext cx="3310000" cy="2788348"/>
          </a:xfrm>
          <a:prstGeom prst="rect">
            <a:avLst/>
          </a:prstGeom>
        </p:spPr>
      </p:pic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4204A811-D6FA-42DD-9A0B-100DF2D2FEAD}"/>
              </a:ext>
            </a:extLst>
          </p:cNvPr>
          <p:cNvGrpSpPr/>
          <p:nvPr/>
        </p:nvGrpSpPr>
        <p:grpSpPr>
          <a:xfrm>
            <a:off x="152937" y="4308195"/>
            <a:ext cx="9065845" cy="400110"/>
            <a:chOff x="222927" y="5870522"/>
            <a:chExt cx="9065845" cy="400110"/>
          </a:xfrm>
        </p:grpSpPr>
        <p:sp>
          <p:nvSpPr>
            <p:cNvPr id="14" name="Textfeld 4">
              <a:extLst>
                <a:ext uri="{FF2B5EF4-FFF2-40B4-BE49-F238E27FC236}">
                  <a16:creationId xmlns:a16="http://schemas.microsoft.com/office/drawing/2014/main" id="{5334DF8B-C2AA-4971-AB1B-8AA9C8A6CFB3}"/>
                </a:ext>
              </a:extLst>
            </p:cNvPr>
            <p:cNvSpPr txBox="1"/>
            <p:nvPr/>
          </p:nvSpPr>
          <p:spPr>
            <a:xfrm>
              <a:off x="490261" y="5870522"/>
              <a:ext cx="879851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14350" indent="-514350"/>
              <a:r>
                <a: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Three methods: BR (colored), smooth BR (gray solid) &amp; MEM (gray dashed)</a:t>
              </a:r>
            </a:p>
          </p:txBody>
        </p:sp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195B1135-552D-4411-9998-C1027F21E9E7}"/>
                </a:ext>
              </a:extLst>
            </p:cNvPr>
            <p:cNvSpPr/>
            <p:nvPr/>
          </p:nvSpPr>
          <p:spPr>
            <a:xfrm>
              <a:off x="222927" y="5963277"/>
              <a:ext cx="180000" cy="180000"/>
            </a:xfrm>
            <a:prstGeom prst="rect">
              <a:avLst/>
            </a:prstGeom>
            <a:solidFill>
              <a:srgbClr val="FF6600"/>
            </a:solidFill>
            <a:ln w="571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4308F500-E229-489F-861D-8CF557B24353}"/>
              </a:ext>
            </a:extLst>
          </p:cNvPr>
          <p:cNvGrpSpPr/>
          <p:nvPr/>
        </p:nvGrpSpPr>
        <p:grpSpPr>
          <a:xfrm>
            <a:off x="770965" y="4869308"/>
            <a:ext cx="8797079" cy="338554"/>
            <a:chOff x="684646" y="2273712"/>
            <a:chExt cx="8797079" cy="338554"/>
          </a:xfrm>
        </p:grpSpPr>
        <p:sp>
          <p:nvSpPr>
            <p:cNvPr id="17" name="Textfeld 4">
              <a:extLst>
                <a:ext uri="{FF2B5EF4-FFF2-40B4-BE49-F238E27FC236}">
                  <a16:creationId xmlns:a16="http://schemas.microsoft.com/office/drawing/2014/main" id="{8555AACC-E3A2-49CD-98DD-8279FEEB6246}"/>
                </a:ext>
              </a:extLst>
            </p:cNvPr>
            <p:cNvSpPr txBox="1"/>
            <p:nvPr/>
          </p:nvSpPr>
          <p:spPr>
            <a:xfrm>
              <a:off x="817830" y="2273712"/>
              <a:ext cx="866389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14350" indent="-514350"/>
              <a:r>
                <a:rPr lang="en-US" sz="1600" dirty="0">
                  <a:solidFill>
                    <a:srgbClr val="404040"/>
                  </a:solidFill>
                  <a:latin typeface="Arial" panose="020B0604020202020204" pitchFamily="34" charset="0"/>
                  <a:ea typeface="Gill Sans SemiBold" charset="0"/>
                  <a:cs typeface="Arial" panose="020B0604020202020204" pitchFamily="34" charset="0"/>
                </a:rPr>
                <a:t>At   T&lt;185MeV: all methods show remnant structure (threshold enhancement?)</a:t>
              </a:r>
              <a:endParaRPr lang="en-US" sz="1600" dirty="0">
                <a:solidFill>
                  <a:srgbClr val="404040"/>
                </a:solidFill>
                <a:latin typeface="Arial" panose="020B0604020202020204" pitchFamily="34" charset="0"/>
                <a:ea typeface="Gill Sans" charset="0"/>
                <a:cs typeface="Arial" panose="020B0604020202020204" pitchFamily="34" charset="0"/>
              </a:endParaRPr>
            </a:p>
          </p:txBody>
        </p:sp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0CBFA2A0-0A90-47D3-87A7-1CA9DA5E7DCA}"/>
                </a:ext>
              </a:extLst>
            </p:cNvPr>
            <p:cNvSpPr/>
            <p:nvPr/>
          </p:nvSpPr>
          <p:spPr>
            <a:xfrm>
              <a:off x="684646" y="2385052"/>
              <a:ext cx="90000" cy="90000"/>
            </a:xfrm>
            <a:prstGeom prst="rect">
              <a:avLst/>
            </a:prstGeom>
            <a:solidFill>
              <a:srgbClr val="FF6600"/>
            </a:solidFill>
            <a:ln w="2857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BF790B5D-5951-4A39-8861-177D3F0561BF}"/>
              </a:ext>
            </a:extLst>
          </p:cNvPr>
          <p:cNvGrpSpPr/>
          <p:nvPr/>
        </p:nvGrpSpPr>
        <p:grpSpPr>
          <a:xfrm>
            <a:off x="770965" y="5438748"/>
            <a:ext cx="8797079" cy="338554"/>
            <a:chOff x="684646" y="2273712"/>
            <a:chExt cx="8797079" cy="338554"/>
          </a:xfrm>
        </p:grpSpPr>
        <p:sp>
          <p:nvSpPr>
            <p:cNvPr id="20" name="Textfeld 4">
              <a:extLst>
                <a:ext uri="{FF2B5EF4-FFF2-40B4-BE49-F238E27FC236}">
                  <a16:creationId xmlns:a16="http://schemas.microsoft.com/office/drawing/2014/main" id="{AC2AC92B-0AB2-42BC-9D28-25DED1654615}"/>
                </a:ext>
              </a:extLst>
            </p:cNvPr>
            <p:cNvSpPr txBox="1"/>
            <p:nvPr/>
          </p:nvSpPr>
          <p:spPr>
            <a:xfrm>
              <a:off x="817830" y="2273712"/>
              <a:ext cx="866389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14350" indent="-514350"/>
              <a:r>
                <a:rPr lang="en-US" sz="1600" dirty="0">
                  <a:solidFill>
                    <a:srgbClr val="404040"/>
                  </a:solidFill>
                  <a:latin typeface="Arial" panose="020B0604020202020204" pitchFamily="34" charset="0"/>
                  <a:ea typeface="Gill Sans SemiBold" charset="0"/>
                  <a:cs typeface="Arial" panose="020B0604020202020204" pitchFamily="34" charset="0"/>
                </a:rPr>
                <a:t>For T=185MeV: only original BR shows peak (amplitude higher than next structure)</a:t>
              </a:r>
              <a:endParaRPr lang="en-US" sz="1600" dirty="0">
                <a:solidFill>
                  <a:srgbClr val="404040"/>
                </a:solidFill>
                <a:latin typeface="Arial" panose="020B0604020202020204" pitchFamily="34" charset="0"/>
                <a:ea typeface="Gill Sans" charset="0"/>
                <a:cs typeface="Arial" panose="020B0604020202020204" pitchFamily="34" charset="0"/>
              </a:endParaRPr>
            </a:p>
          </p:txBody>
        </p:sp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B4BF9976-BB6F-4A8C-9543-4401F8A582F5}"/>
                </a:ext>
              </a:extLst>
            </p:cNvPr>
            <p:cNvSpPr/>
            <p:nvPr/>
          </p:nvSpPr>
          <p:spPr>
            <a:xfrm>
              <a:off x="684646" y="2385052"/>
              <a:ext cx="90000" cy="90000"/>
            </a:xfrm>
            <a:prstGeom prst="rect">
              <a:avLst/>
            </a:prstGeom>
            <a:solidFill>
              <a:srgbClr val="FF6600"/>
            </a:solidFill>
            <a:ln w="2857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uppieren 21">
            <a:extLst>
              <a:ext uri="{FF2B5EF4-FFF2-40B4-BE49-F238E27FC236}">
                <a16:creationId xmlns:a16="http://schemas.microsoft.com/office/drawing/2014/main" id="{C59CAB50-3838-47C9-8A11-876674869885}"/>
              </a:ext>
            </a:extLst>
          </p:cNvPr>
          <p:cNvGrpSpPr/>
          <p:nvPr/>
        </p:nvGrpSpPr>
        <p:grpSpPr>
          <a:xfrm>
            <a:off x="770965" y="6008187"/>
            <a:ext cx="8797079" cy="338554"/>
            <a:chOff x="684646" y="2273712"/>
            <a:chExt cx="8797079" cy="338554"/>
          </a:xfrm>
        </p:grpSpPr>
        <p:sp>
          <p:nvSpPr>
            <p:cNvPr id="23" name="Textfeld 4">
              <a:extLst>
                <a:ext uri="{FF2B5EF4-FFF2-40B4-BE49-F238E27FC236}">
                  <a16:creationId xmlns:a16="http://schemas.microsoft.com/office/drawing/2014/main" id="{711219F4-A3A3-4308-A3C5-7843DEF19B79}"/>
                </a:ext>
              </a:extLst>
            </p:cNvPr>
            <p:cNvSpPr txBox="1"/>
            <p:nvPr/>
          </p:nvSpPr>
          <p:spPr>
            <a:xfrm>
              <a:off x="817830" y="2273712"/>
              <a:ext cx="866389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14350" indent="-514350"/>
              <a:r>
                <a:rPr lang="en-US" sz="1600" dirty="0">
                  <a:solidFill>
                    <a:srgbClr val="404040"/>
                  </a:solidFill>
                  <a:latin typeface="Arial" panose="020B0604020202020204" pitchFamily="34" charset="0"/>
                  <a:ea typeface="Gill Sans SemiBold" charset="0"/>
                  <a:cs typeface="Arial" panose="020B0604020202020204" pitchFamily="34" charset="0"/>
                </a:rPr>
                <a:t>For T&gt;185MeV: lowest peak in original BR smaller than next, most likely ringing</a:t>
              </a:r>
              <a:endParaRPr lang="en-US" sz="1600" dirty="0">
                <a:solidFill>
                  <a:srgbClr val="404040"/>
                </a:solidFill>
                <a:latin typeface="Arial" panose="020B0604020202020204" pitchFamily="34" charset="0"/>
                <a:ea typeface="Gill Sans" charset="0"/>
                <a:cs typeface="Arial" panose="020B0604020202020204" pitchFamily="34" charset="0"/>
              </a:endParaRPr>
            </a:p>
          </p:txBody>
        </p:sp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60AB488E-7C85-41CD-BF49-84759107CBF5}"/>
                </a:ext>
              </a:extLst>
            </p:cNvPr>
            <p:cNvSpPr/>
            <p:nvPr/>
          </p:nvSpPr>
          <p:spPr>
            <a:xfrm>
              <a:off x="684646" y="2385052"/>
              <a:ext cx="90000" cy="90000"/>
            </a:xfrm>
            <a:prstGeom prst="rect">
              <a:avLst/>
            </a:prstGeom>
            <a:solidFill>
              <a:srgbClr val="FF6600"/>
            </a:solidFill>
            <a:ln w="2857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25" name="Grafik 24">
            <a:extLst>
              <a:ext uri="{FF2B5EF4-FFF2-40B4-BE49-F238E27FC236}">
                <a16:creationId xmlns:a16="http://schemas.microsoft.com/office/drawing/2014/main" id="{E5B10592-4A72-41E5-8BDF-1A6F4EB81FE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8079" t="49644" r="47610" b="5408"/>
          <a:stretch/>
        </p:blipFill>
        <p:spPr>
          <a:xfrm>
            <a:off x="5641676" y="1498254"/>
            <a:ext cx="2819437" cy="2606423"/>
          </a:xfrm>
          <a:prstGeom prst="rect">
            <a:avLst/>
          </a:prstGeom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F4730C69-593C-41B0-86DB-A748B9EE39A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8257" t="48045" r="70746" b="5627"/>
          <a:stretch/>
        </p:blipFill>
        <p:spPr>
          <a:xfrm>
            <a:off x="3323865" y="1405347"/>
            <a:ext cx="2412421" cy="2661395"/>
          </a:xfrm>
          <a:prstGeom prst="rect">
            <a:avLst/>
          </a:prstGeom>
        </p:spPr>
      </p:pic>
      <p:sp>
        <p:nvSpPr>
          <p:cNvPr id="27" name="Textfeld 26">
            <a:extLst>
              <a:ext uri="{FF2B5EF4-FFF2-40B4-BE49-F238E27FC236}">
                <a16:creationId xmlns:a16="http://schemas.microsoft.com/office/drawing/2014/main" id="{D18AFB76-C0A9-4F0D-916A-DEF0486B5196}"/>
              </a:ext>
            </a:extLst>
          </p:cNvPr>
          <p:cNvSpPr txBox="1"/>
          <p:nvPr/>
        </p:nvSpPr>
        <p:spPr>
          <a:xfrm>
            <a:off x="1575004" y="3920011"/>
            <a:ext cx="872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ω</a:t>
            </a:r>
            <a:r>
              <a:rPr lang="en-US" dirty="0"/>
              <a:t>[GeV]</a:t>
            </a:r>
            <a:endParaRPr lang="de-DE" dirty="0"/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0C31EE2F-88AE-415E-8895-53F17BBE4969}"/>
              </a:ext>
            </a:extLst>
          </p:cNvPr>
          <p:cNvSpPr txBox="1"/>
          <p:nvPr/>
        </p:nvSpPr>
        <p:spPr>
          <a:xfrm>
            <a:off x="4012649" y="3882076"/>
            <a:ext cx="872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ω</a:t>
            </a:r>
            <a:r>
              <a:rPr lang="en-US" dirty="0"/>
              <a:t>[GeV]</a:t>
            </a:r>
            <a:endParaRPr lang="de-DE" dirty="0"/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5B951972-BBD1-43E1-A605-58E1639499B5}"/>
              </a:ext>
            </a:extLst>
          </p:cNvPr>
          <p:cNvSpPr txBox="1"/>
          <p:nvPr/>
        </p:nvSpPr>
        <p:spPr>
          <a:xfrm>
            <a:off x="6737445" y="3882076"/>
            <a:ext cx="872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ω</a:t>
            </a:r>
            <a:r>
              <a:rPr lang="en-US" dirty="0"/>
              <a:t>[GeV]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218302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417D40-1796-4C63-9556-AA4AE0E9C8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In-medium mass shifts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59D418E-A325-457F-AE98-86265AE34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XIIIth Quark Confinement and the Hadron Spectrum Conference 2018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F106495-3F7E-4387-B454-497D360BAD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In-medium heavy quarkonium from lattice NRQCD</a:t>
            </a:r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B4D481C4-0A53-4DC3-AFE4-3E970781ED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04840" y="1612856"/>
            <a:ext cx="3987650" cy="2990738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FB1F02C0-0A6F-475C-8E20-1D45ED9D76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45255" y="1676018"/>
            <a:ext cx="3778306" cy="2833730"/>
          </a:xfrm>
          <a:prstGeom prst="rect">
            <a:avLst/>
          </a:prstGeom>
        </p:spPr>
      </p:pic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D3AD678D-714A-4F20-A9F7-AFA1F4442D4A}"/>
              </a:ext>
            </a:extLst>
          </p:cNvPr>
          <p:cNvGrpSpPr/>
          <p:nvPr/>
        </p:nvGrpSpPr>
        <p:grpSpPr>
          <a:xfrm>
            <a:off x="271883" y="1053365"/>
            <a:ext cx="9065845" cy="369332"/>
            <a:chOff x="222927" y="5870522"/>
            <a:chExt cx="9065845" cy="369332"/>
          </a:xfrm>
        </p:grpSpPr>
        <p:sp>
          <p:nvSpPr>
            <p:cNvPr id="9" name="Textfeld 4">
              <a:extLst>
                <a:ext uri="{FF2B5EF4-FFF2-40B4-BE49-F238E27FC236}">
                  <a16:creationId xmlns:a16="http://schemas.microsoft.com/office/drawing/2014/main" id="{7F3E87AB-3E6F-4100-BFF7-C2B44E0D83A8}"/>
                </a:ext>
              </a:extLst>
            </p:cNvPr>
            <p:cNvSpPr txBox="1"/>
            <p:nvPr/>
          </p:nvSpPr>
          <p:spPr>
            <a:xfrm>
              <a:off x="490261" y="5870522"/>
              <a:ext cx="87985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14350" indent="-514350"/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Need to establish correct baseline to compare in-medium masses to</a:t>
              </a:r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8C1AA2FB-BA1A-4F3F-93BF-036D3BBBD9E8}"/>
                </a:ext>
              </a:extLst>
            </p:cNvPr>
            <p:cNvSpPr/>
            <p:nvPr/>
          </p:nvSpPr>
          <p:spPr>
            <a:xfrm>
              <a:off x="222927" y="5963277"/>
              <a:ext cx="180000" cy="180000"/>
            </a:xfrm>
            <a:prstGeom prst="rect">
              <a:avLst/>
            </a:prstGeom>
            <a:solidFill>
              <a:srgbClr val="FF6600"/>
            </a:solidFill>
            <a:ln w="571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59E9767B-BABF-4802-ACA2-BB9F2029A142}"/>
              </a:ext>
            </a:extLst>
          </p:cNvPr>
          <p:cNvGrpSpPr/>
          <p:nvPr/>
        </p:nvGrpSpPr>
        <p:grpSpPr>
          <a:xfrm>
            <a:off x="361883" y="4509748"/>
            <a:ext cx="9065845" cy="369332"/>
            <a:chOff x="222927" y="5870522"/>
            <a:chExt cx="9065845" cy="369332"/>
          </a:xfrm>
        </p:grpSpPr>
        <p:sp>
          <p:nvSpPr>
            <p:cNvPr id="12" name="Textfeld 4">
              <a:extLst>
                <a:ext uri="{FF2B5EF4-FFF2-40B4-BE49-F238E27FC236}">
                  <a16:creationId xmlns:a16="http://schemas.microsoft.com/office/drawing/2014/main" id="{55A82D21-5367-4F54-BDA4-A9ACCD448235}"/>
                </a:ext>
              </a:extLst>
            </p:cNvPr>
            <p:cNvSpPr txBox="1"/>
            <p:nvPr/>
          </p:nvSpPr>
          <p:spPr>
            <a:xfrm>
              <a:off x="490261" y="5870522"/>
              <a:ext cx="87985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14350" indent="-514350"/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Truncated T=0 reconstruction shows artificial shift to higher frequencies (gray sq.)</a:t>
              </a:r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6470F818-4B6D-4009-95F4-59E1BF8051FC}"/>
                </a:ext>
              </a:extLst>
            </p:cNvPr>
            <p:cNvSpPr/>
            <p:nvPr/>
          </p:nvSpPr>
          <p:spPr>
            <a:xfrm>
              <a:off x="222927" y="5963277"/>
              <a:ext cx="180000" cy="180000"/>
            </a:xfrm>
            <a:prstGeom prst="rect">
              <a:avLst/>
            </a:prstGeom>
            <a:solidFill>
              <a:srgbClr val="FF6600"/>
            </a:solidFill>
            <a:ln w="571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DEB6D0E4-A2B5-4069-B06C-6576E32A5A06}"/>
              </a:ext>
            </a:extLst>
          </p:cNvPr>
          <p:cNvGrpSpPr/>
          <p:nvPr/>
        </p:nvGrpSpPr>
        <p:grpSpPr>
          <a:xfrm>
            <a:off x="361883" y="5084172"/>
            <a:ext cx="9065845" cy="369332"/>
            <a:chOff x="222927" y="5870522"/>
            <a:chExt cx="9065845" cy="369332"/>
          </a:xfrm>
        </p:grpSpPr>
        <p:sp>
          <p:nvSpPr>
            <p:cNvPr id="15" name="Textfeld 4">
              <a:extLst>
                <a:ext uri="{FF2B5EF4-FFF2-40B4-BE49-F238E27FC236}">
                  <a16:creationId xmlns:a16="http://schemas.microsoft.com/office/drawing/2014/main" id="{40F1302F-F54E-4C80-8ECB-028246085615}"/>
                </a:ext>
              </a:extLst>
            </p:cNvPr>
            <p:cNvSpPr txBox="1"/>
            <p:nvPr/>
          </p:nvSpPr>
          <p:spPr>
            <a:xfrm>
              <a:off x="490261" y="5870522"/>
              <a:ext cx="87985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14350" indent="-514350"/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In-medium shifts at T=140MeV very close to truncated results (no in-medium mod.)</a:t>
              </a:r>
            </a:p>
          </p:txBody>
        </p:sp>
        <p:sp>
          <p:nvSpPr>
            <p:cNvPr id="16" name="Rechteck 15">
              <a:extLst>
                <a:ext uri="{FF2B5EF4-FFF2-40B4-BE49-F238E27FC236}">
                  <a16:creationId xmlns:a16="http://schemas.microsoft.com/office/drawing/2014/main" id="{BC0DFFD1-FFE7-42DC-82A2-6C2024A3F8CB}"/>
                </a:ext>
              </a:extLst>
            </p:cNvPr>
            <p:cNvSpPr/>
            <p:nvPr/>
          </p:nvSpPr>
          <p:spPr>
            <a:xfrm>
              <a:off x="222927" y="5963277"/>
              <a:ext cx="180000" cy="180000"/>
            </a:xfrm>
            <a:prstGeom prst="rect">
              <a:avLst/>
            </a:prstGeom>
            <a:solidFill>
              <a:srgbClr val="FF6600"/>
            </a:solidFill>
            <a:ln w="571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783FB367-A34E-4E74-97EB-1A0FF1709E88}"/>
              </a:ext>
            </a:extLst>
          </p:cNvPr>
          <p:cNvGrpSpPr/>
          <p:nvPr/>
        </p:nvGrpSpPr>
        <p:grpSpPr>
          <a:xfrm>
            <a:off x="361883" y="5720001"/>
            <a:ext cx="9065845" cy="615553"/>
            <a:chOff x="222927" y="5870522"/>
            <a:chExt cx="9065845" cy="615553"/>
          </a:xfrm>
        </p:grpSpPr>
        <p:sp>
          <p:nvSpPr>
            <p:cNvPr id="18" name="Textfeld 4">
              <a:extLst>
                <a:ext uri="{FF2B5EF4-FFF2-40B4-BE49-F238E27FC236}">
                  <a16:creationId xmlns:a16="http://schemas.microsoft.com/office/drawing/2014/main" id="{176CA794-E38B-490E-96CB-987390D161C6}"/>
                </a:ext>
              </a:extLst>
            </p:cNvPr>
            <p:cNvSpPr txBox="1"/>
            <p:nvPr/>
          </p:nvSpPr>
          <p:spPr>
            <a:xfrm>
              <a:off x="490261" y="5870522"/>
              <a:ext cx="8798511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14350" indent="-514350"/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At higher temperatures masses lie clearly below the baseline</a:t>
              </a:r>
            </a:p>
            <a:p>
              <a:pPr marL="514350" indent="-514350"/>
              <a:r>
                <a:rPr 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(compatible with non-perturbative potential based computations (</a:t>
              </a:r>
              <a:r>
                <a:rPr lang="en-US" sz="1600" dirty="0" err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pNRQCD</a:t>
              </a:r>
              <a:r>
                <a:rPr 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))</a:t>
              </a:r>
            </a:p>
          </p:txBody>
        </p:sp>
        <p:sp>
          <p:nvSpPr>
            <p:cNvPr id="19" name="Rechteck 18">
              <a:extLst>
                <a:ext uri="{FF2B5EF4-FFF2-40B4-BE49-F238E27FC236}">
                  <a16:creationId xmlns:a16="http://schemas.microsoft.com/office/drawing/2014/main" id="{F8385318-0859-4E29-B28B-DEE1E77A5595}"/>
                </a:ext>
              </a:extLst>
            </p:cNvPr>
            <p:cNvSpPr/>
            <p:nvPr/>
          </p:nvSpPr>
          <p:spPr>
            <a:xfrm>
              <a:off x="222927" y="5963277"/>
              <a:ext cx="180000" cy="180000"/>
            </a:xfrm>
            <a:prstGeom prst="rect">
              <a:avLst/>
            </a:prstGeom>
            <a:solidFill>
              <a:srgbClr val="FF6600"/>
            </a:solidFill>
            <a:ln w="571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2" name="Rechteck 21">
            <a:extLst>
              <a:ext uri="{FF2B5EF4-FFF2-40B4-BE49-F238E27FC236}">
                <a16:creationId xmlns:a16="http://schemas.microsoft.com/office/drawing/2014/main" id="{56173C00-CF36-4C02-BEC0-578B017FDB98}"/>
              </a:ext>
            </a:extLst>
          </p:cNvPr>
          <p:cNvSpPr/>
          <p:nvPr/>
        </p:nvSpPr>
        <p:spPr>
          <a:xfrm>
            <a:off x="6867205" y="3007087"/>
            <a:ext cx="552323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F12C2919-D2A9-42C7-B979-B03C7CE8A84C}"/>
              </a:ext>
            </a:extLst>
          </p:cNvPr>
          <p:cNvCxnSpPr>
            <a:cxnSpLocks/>
          </p:cNvCxnSpPr>
          <p:nvPr/>
        </p:nvCxnSpPr>
        <p:spPr>
          <a:xfrm flipH="1">
            <a:off x="6598665" y="2307910"/>
            <a:ext cx="728809" cy="318548"/>
          </a:xfrm>
          <a:prstGeom prst="straightConnector1">
            <a:avLst/>
          </a:prstGeom>
          <a:ln w="47625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feld 24">
            <a:extLst>
              <a:ext uri="{FF2B5EF4-FFF2-40B4-BE49-F238E27FC236}">
                <a16:creationId xmlns:a16="http://schemas.microsoft.com/office/drawing/2014/main" id="{04519291-6987-4ACF-B587-01DA56653130}"/>
              </a:ext>
            </a:extLst>
          </p:cNvPr>
          <p:cNvSpPr txBox="1"/>
          <p:nvPr/>
        </p:nvSpPr>
        <p:spPr>
          <a:xfrm>
            <a:off x="6995983" y="1823574"/>
            <a:ext cx="14491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Region of</a:t>
            </a:r>
          </a:p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melting</a:t>
            </a:r>
            <a:endParaRPr lang="de-DE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3113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78ADC3-7047-435B-910B-73C661B377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Motivation: Quarkonium in HIC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A980AD4-8F44-4EAF-B5ED-D0C66C2C7E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XIIIth Quark Confinement and the Hadron Spectrum Conference 2018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0C3023C-F96D-4F69-A8DF-6E659BC89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In-medium heavy quarkonium from lattice NRQCD</a:t>
            </a:r>
            <a:endParaRPr lang="de-DE" dirty="0"/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13D6CB3E-EB90-4451-B2FD-0D9CC5133962}"/>
              </a:ext>
            </a:extLst>
          </p:cNvPr>
          <p:cNvGrpSpPr/>
          <p:nvPr/>
        </p:nvGrpSpPr>
        <p:grpSpPr>
          <a:xfrm>
            <a:off x="333569" y="5524963"/>
            <a:ext cx="8854751" cy="400110"/>
            <a:chOff x="711810" y="3465199"/>
            <a:chExt cx="8854751" cy="400110"/>
          </a:xfrm>
        </p:grpSpPr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A03D59EC-B1F0-4A85-99B8-452FD2FA79F4}"/>
                </a:ext>
              </a:extLst>
            </p:cNvPr>
            <p:cNvSpPr/>
            <p:nvPr/>
          </p:nvSpPr>
          <p:spPr>
            <a:xfrm>
              <a:off x="711810" y="3562907"/>
              <a:ext cx="180000" cy="180000"/>
            </a:xfrm>
            <a:prstGeom prst="rect">
              <a:avLst/>
            </a:prstGeom>
            <a:solidFill>
              <a:srgbClr val="FF6600"/>
            </a:solidFill>
            <a:ln w="571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7123B888-14B1-410E-80E2-D284B43EB1AF}"/>
                </a:ext>
              </a:extLst>
            </p:cNvPr>
            <p:cNvSpPr txBox="1"/>
            <p:nvPr/>
          </p:nvSpPr>
          <p:spPr>
            <a:xfrm>
              <a:off x="1042689" y="3465199"/>
              <a:ext cx="852387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 experiment only T=0 states measured, medium effects at hadronization</a:t>
              </a:r>
              <a:endParaRPr lang="de-D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0" name="Grafik 9">
            <a:extLst>
              <a:ext uri="{FF2B5EF4-FFF2-40B4-BE49-F238E27FC236}">
                <a16:creationId xmlns:a16="http://schemas.microsoft.com/office/drawing/2014/main" id="{5470381A-C471-4B0E-BBDB-09CA63152B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59851" y="1821246"/>
            <a:ext cx="3106156" cy="2985569"/>
          </a:xfrm>
          <a:prstGeom prst="rect">
            <a:avLst/>
          </a:prstGeom>
        </p:spPr>
      </p:pic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12F6D372-2C8D-44BA-AEC8-F14D676D0232}"/>
              </a:ext>
            </a:extLst>
          </p:cNvPr>
          <p:cNvGrpSpPr/>
          <p:nvPr/>
        </p:nvGrpSpPr>
        <p:grpSpPr>
          <a:xfrm>
            <a:off x="333569" y="1273127"/>
            <a:ext cx="6225441" cy="400110"/>
            <a:chOff x="711810" y="3465199"/>
            <a:chExt cx="6225441" cy="400110"/>
          </a:xfrm>
        </p:grpSpPr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4CA7C8B3-A3D9-4FFC-8F06-7159174A97A1}"/>
                </a:ext>
              </a:extLst>
            </p:cNvPr>
            <p:cNvSpPr/>
            <p:nvPr/>
          </p:nvSpPr>
          <p:spPr>
            <a:xfrm>
              <a:off x="711810" y="3562907"/>
              <a:ext cx="180000" cy="180000"/>
            </a:xfrm>
            <a:prstGeom prst="rect">
              <a:avLst/>
            </a:prstGeom>
            <a:solidFill>
              <a:srgbClr val="FF6600"/>
            </a:solidFill>
            <a:ln w="571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9AA46BEF-98AE-44C2-A64D-987FD01B341E}"/>
                </a:ext>
              </a:extLst>
            </p:cNvPr>
            <p:cNvSpPr txBox="1"/>
            <p:nvPr/>
          </p:nvSpPr>
          <p:spPr>
            <a:xfrm>
              <a:off x="1042689" y="3465199"/>
              <a:ext cx="589456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Heavy quarkonium: </a:t>
              </a:r>
              <a:r>
                <a:rPr 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Precision probes </a:t>
              </a:r>
              <a:r>
                <a: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of the QGP</a:t>
              </a:r>
              <a:endParaRPr lang="de-D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4" name="Textfeld 13">
            <a:extLst>
              <a:ext uri="{FF2B5EF4-FFF2-40B4-BE49-F238E27FC236}">
                <a16:creationId xmlns:a16="http://schemas.microsoft.com/office/drawing/2014/main" id="{BAC66B5D-CCD6-40EF-B147-E4561268603E}"/>
              </a:ext>
            </a:extLst>
          </p:cNvPr>
          <p:cNvSpPr txBox="1"/>
          <p:nvPr/>
        </p:nvSpPr>
        <p:spPr>
          <a:xfrm>
            <a:off x="996606" y="4818100"/>
            <a:ext cx="32047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Bottomonium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a non-equilibrium</a:t>
            </a:r>
          </a:p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probe of the full QGP evolution</a:t>
            </a:r>
            <a:endParaRPr lang="de-DE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08009E8F-B977-4FC4-B58C-0D97E08977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572000" y="1976021"/>
            <a:ext cx="3718878" cy="2676018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A725E6CA-4B35-4A88-A32C-BD5C15274681}"/>
              </a:ext>
            </a:extLst>
          </p:cNvPr>
          <p:cNvSpPr txBox="1"/>
          <p:nvPr/>
        </p:nvSpPr>
        <p:spPr>
          <a:xfrm>
            <a:off x="4866832" y="4732122"/>
            <a:ext cx="35573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Charmonium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a partially equilibrated</a:t>
            </a:r>
          </a:p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probe, sensitive to the late stages </a:t>
            </a:r>
            <a:endParaRPr lang="de-DE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CCE592E7-A45A-424F-B7F4-7998D86D4B22}"/>
              </a:ext>
            </a:extLst>
          </p:cNvPr>
          <p:cNvSpPr txBox="1"/>
          <p:nvPr/>
        </p:nvSpPr>
        <p:spPr>
          <a:xfrm rot="5400000">
            <a:off x="2691138" y="3096115"/>
            <a:ext cx="27959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[CMS collaboration] </a:t>
            </a:r>
            <a:r>
              <a:rPr lang="nn-NO" sz="10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PRL120 (2018) 142301</a:t>
            </a:r>
            <a:endParaRPr lang="de-DE" sz="1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F1D8EF85-7671-4CD6-AC32-2D89F7D8A930}"/>
              </a:ext>
            </a:extLst>
          </p:cNvPr>
          <p:cNvSpPr txBox="1"/>
          <p:nvPr/>
        </p:nvSpPr>
        <p:spPr>
          <a:xfrm rot="5400000">
            <a:off x="6918891" y="3119820"/>
            <a:ext cx="293061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[ALICE collaboration]</a:t>
            </a:r>
            <a:r>
              <a:rPr lang="nn-NO" sz="10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PRL119 (2017) 242301</a:t>
            </a:r>
            <a:endParaRPr lang="de-DE" sz="1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AA77F092-6A96-4E82-846B-EDA61E1DBDBB}"/>
              </a:ext>
            </a:extLst>
          </p:cNvPr>
          <p:cNvGrpSpPr/>
          <p:nvPr/>
        </p:nvGrpSpPr>
        <p:grpSpPr>
          <a:xfrm>
            <a:off x="333569" y="6035045"/>
            <a:ext cx="7692190" cy="400110"/>
            <a:chOff x="711810" y="3465199"/>
            <a:chExt cx="7692190" cy="400110"/>
          </a:xfrm>
        </p:grpSpPr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0B51CB6D-6523-471B-9FD5-8C4426CF523A}"/>
                </a:ext>
              </a:extLst>
            </p:cNvPr>
            <p:cNvSpPr/>
            <p:nvPr/>
          </p:nvSpPr>
          <p:spPr>
            <a:xfrm>
              <a:off x="711810" y="3562907"/>
              <a:ext cx="180000" cy="180000"/>
            </a:xfrm>
            <a:prstGeom prst="rect">
              <a:avLst/>
            </a:prstGeom>
            <a:solidFill>
              <a:srgbClr val="FF6600"/>
            </a:solidFill>
            <a:ln w="571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2" name="Textfeld 21">
              <a:extLst>
                <a:ext uri="{FF2B5EF4-FFF2-40B4-BE49-F238E27FC236}">
                  <a16:creationId xmlns:a16="http://schemas.microsoft.com/office/drawing/2014/main" id="{3C8ACC06-667F-4753-AEF4-7DA7A3B9DEF6}"/>
                </a:ext>
              </a:extLst>
            </p:cNvPr>
            <p:cNvSpPr txBox="1"/>
            <p:nvPr/>
          </p:nvSpPr>
          <p:spPr>
            <a:xfrm>
              <a:off x="1042689" y="3465199"/>
              <a:ext cx="736131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Idealized setting: properties of quarkonium in a static medium? </a:t>
              </a:r>
              <a:endParaRPr lang="de-D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478166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98614F-2C3E-4296-8C12-C2DCF8431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A6EC96F-7813-46D0-A411-80DCB7F8E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XIIIth Quark Confinement and the Hadron Spectrum Conference 2018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47D226D-2AE1-4586-9E50-E8DFE42FB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In-medium heavy quarkonium from lattice NRQCD</a:t>
            </a:r>
            <a:endParaRPr lang="de-DE" dirty="0"/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0977973E-9059-4724-9BBE-DC8BF36723BA}"/>
              </a:ext>
            </a:extLst>
          </p:cNvPr>
          <p:cNvGrpSpPr/>
          <p:nvPr/>
        </p:nvGrpSpPr>
        <p:grpSpPr>
          <a:xfrm>
            <a:off x="429571" y="1174907"/>
            <a:ext cx="8974784" cy="400110"/>
            <a:chOff x="711810" y="3465199"/>
            <a:chExt cx="8974784" cy="400110"/>
          </a:xfrm>
        </p:grpSpPr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50EC9FC7-C53B-4083-AA78-531475C6D346}"/>
                </a:ext>
              </a:extLst>
            </p:cNvPr>
            <p:cNvSpPr/>
            <p:nvPr/>
          </p:nvSpPr>
          <p:spPr>
            <a:xfrm>
              <a:off x="711810" y="3562907"/>
              <a:ext cx="180000" cy="180000"/>
            </a:xfrm>
            <a:prstGeom prst="rect">
              <a:avLst/>
            </a:prstGeom>
            <a:solidFill>
              <a:srgbClr val="FF6600"/>
            </a:solidFill>
            <a:ln w="571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6E525600-2C97-46E5-8D61-57187322D04F}"/>
                </a:ext>
              </a:extLst>
            </p:cNvPr>
            <p:cNvSpPr txBox="1"/>
            <p:nvPr/>
          </p:nvSpPr>
          <p:spPr>
            <a:xfrm>
              <a:off x="1042689" y="3465199"/>
              <a:ext cx="864390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Lattice NRQCD accurate &amp; precise tool for the study of T&gt;0 quarkonium </a:t>
              </a:r>
            </a:p>
          </p:txBody>
        </p:sp>
      </p:grp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A8377544-563F-4E82-997F-025F563CDCF1}"/>
              </a:ext>
            </a:extLst>
          </p:cNvPr>
          <p:cNvGrpSpPr/>
          <p:nvPr/>
        </p:nvGrpSpPr>
        <p:grpSpPr>
          <a:xfrm>
            <a:off x="429571" y="1777832"/>
            <a:ext cx="5132643" cy="400110"/>
            <a:chOff x="711810" y="3465199"/>
            <a:chExt cx="5132643" cy="400110"/>
          </a:xfrm>
        </p:grpSpPr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A33964C8-2279-427D-BF0E-B2ECD8628700}"/>
                </a:ext>
              </a:extLst>
            </p:cNvPr>
            <p:cNvSpPr/>
            <p:nvPr/>
          </p:nvSpPr>
          <p:spPr>
            <a:xfrm>
              <a:off x="711810" y="3562907"/>
              <a:ext cx="180000" cy="180000"/>
            </a:xfrm>
            <a:prstGeom prst="rect">
              <a:avLst/>
            </a:prstGeom>
            <a:solidFill>
              <a:srgbClr val="FF6600"/>
            </a:solidFill>
            <a:ln w="571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C46B1561-3AAB-454E-A8ED-1C388A5776A3}"/>
                </a:ext>
              </a:extLst>
            </p:cNvPr>
            <p:cNvSpPr txBox="1"/>
            <p:nvPr/>
          </p:nvSpPr>
          <p:spPr>
            <a:xfrm>
              <a:off x="1042689" y="3465199"/>
              <a:ext cx="480176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Technical progress underlying this study:</a:t>
              </a:r>
            </a:p>
          </p:txBody>
        </p:sp>
      </p:grp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43EFCD61-5897-4068-AE45-81602704742B}"/>
              </a:ext>
            </a:extLst>
          </p:cNvPr>
          <p:cNvGrpSpPr/>
          <p:nvPr/>
        </p:nvGrpSpPr>
        <p:grpSpPr>
          <a:xfrm>
            <a:off x="817991" y="2304230"/>
            <a:ext cx="8797079" cy="369332"/>
            <a:chOff x="684646" y="2273712"/>
            <a:chExt cx="8797079" cy="369332"/>
          </a:xfrm>
        </p:grpSpPr>
        <p:sp>
          <p:nvSpPr>
            <p:cNvPr id="12" name="Textfeld 4">
              <a:extLst>
                <a:ext uri="{FF2B5EF4-FFF2-40B4-BE49-F238E27FC236}">
                  <a16:creationId xmlns:a16="http://schemas.microsoft.com/office/drawing/2014/main" id="{24E9B877-120A-4E2E-9BCE-FF3C18EC3CF5}"/>
                </a:ext>
              </a:extLst>
            </p:cNvPr>
            <p:cNvSpPr txBox="1"/>
            <p:nvPr/>
          </p:nvSpPr>
          <p:spPr>
            <a:xfrm>
              <a:off x="817830" y="2273712"/>
              <a:ext cx="86638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14350" indent="-514350"/>
              <a:r>
                <a:rPr lang="en-US" dirty="0">
                  <a:solidFill>
                    <a:srgbClr val="404040"/>
                  </a:solidFill>
                  <a:latin typeface="Arial" panose="020B0604020202020204" pitchFamily="34" charset="0"/>
                  <a:ea typeface="Gill Sans SemiBold" charset="0"/>
                  <a:cs typeface="Arial" panose="020B0604020202020204" pitchFamily="34" charset="0"/>
                </a:rPr>
                <a:t>Significantly increased statistics, larger T regime, inclusion of charm quarks</a:t>
              </a:r>
              <a:endParaRPr lang="en-US" b="1" dirty="0">
                <a:solidFill>
                  <a:srgbClr val="404040"/>
                </a:solidFill>
                <a:latin typeface="Arial" panose="020B0604020202020204" pitchFamily="34" charset="0"/>
                <a:ea typeface="Gill Sans" charset="0"/>
                <a:cs typeface="Arial" panose="020B0604020202020204" pitchFamily="34" charset="0"/>
              </a:endParaRPr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65A1B12C-2155-4CF2-AFED-7935A354A391}"/>
                </a:ext>
              </a:extLst>
            </p:cNvPr>
            <p:cNvSpPr/>
            <p:nvPr/>
          </p:nvSpPr>
          <p:spPr>
            <a:xfrm>
              <a:off x="684646" y="2385052"/>
              <a:ext cx="90000" cy="90000"/>
            </a:xfrm>
            <a:prstGeom prst="rect">
              <a:avLst/>
            </a:prstGeom>
            <a:solidFill>
              <a:srgbClr val="FF6600"/>
            </a:solidFill>
            <a:ln w="2857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74C73F19-F04D-4616-A940-E60961C738B8}"/>
              </a:ext>
            </a:extLst>
          </p:cNvPr>
          <p:cNvGrpSpPr/>
          <p:nvPr/>
        </p:nvGrpSpPr>
        <p:grpSpPr>
          <a:xfrm>
            <a:off x="817991" y="2721554"/>
            <a:ext cx="8797079" cy="369332"/>
            <a:chOff x="684646" y="2252068"/>
            <a:chExt cx="8797079" cy="369332"/>
          </a:xfrm>
        </p:grpSpPr>
        <p:sp>
          <p:nvSpPr>
            <p:cNvPr id="15" name="Textfeld 4">
              <a:extLst>
                <a:ext uri="{FF2B5EF4-FFF2-40B4-BE49-F238E27FC236}">
                  <a16:creationId xmlns:a16="http://schemas.microsoft.com/office/drawing/2014/main" id="{FBF1C64C-1E60-4BA4-8BC5-E665B8785035}"/>
                </a:ext>
              </a:extLst>
            </p:cNvPr>
            <p:cNvSpPr txBox="1"/>
            <p:nvPr/>
          </p:nvSpPr>
          <p:spPr>
            <a:xfrm>
              <a:off x="817830" y="2252068"/>
              <a:ext cx="86638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14350" indent="-514350"/>
              <a:r>
                <a:rPr lang="en-US" dirty="0">
                  <a:solidFill>
                    <a:srgbClr val="404040"/>
                  </a:solidFill>
                  <a:latin typeface="Arial" panose="020B0604020202020204" pitchFamily="34" charset="0"/>
                  <a:ea typeface="Gill Sans SemiBold" charset="0"/>
                  <a:cs typeface="Arial" panose="020B0604020202020204" pitchFamily="34" charset="0"/>
                </a:rPr>
                <a:t>Novel smooth BR method, successful in combating ringing artifacts</a:t>
              </a:r>
              <a:endParaRPr lang="en-US" b="1" dirty="0">
                <a:solidFill>
                  <a:srgbClr val="404040"/>
                </a:solidFill>
                <a:latin typeface="Arial" panose="020B0604020202020204" pitchFamily="34" charset="0"/>
                <a:ea typeface="Gill Sans" charset="0"/>
                <a:cs typeface="Arial" panose="020B0604020202020204" pitchFamily="34" charset="0"/>
              </a:endParaRPr>
            </a:p>
          </p:txBody>
        </p:sp>
        <p:sp>
          <p:nvSpPr>
            <p:cNvPr id="16" name="Rechteck 15">
              <a:extLst>
                <a:ext uri="{FF2B5EF4-FFF2-40B4-BE49-F238E27FC236}">
                  <a16:creationId xmlns:a16="http://schemas.microsoft.com/office/drawing/2014/main" id="{B5DFCD0B-D7DD-4C08-8434-6D0F589DC39B}"/>
                </a:ext>
              </a:extLst>
            </p:cNvPr>
            <p:cNvSpPr/>
            <p:nvPr/>
          </p:nvSpPr>
          <p:spPr>
            <a:xfrm>
              <a:off x="684646" y="2385052"/>
              <a:ext cx="90000" cy="90000"/>
            </a:xfrm>
            <a:prstGeom prst="rect">
              <a:avLst/>
            </a:prstGeom>
            <a:solidFill>
              <a:srgbClr val="FF6600"/>
            </a:solidFill>
            <a:ln w="2857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5334648A-F29E-4A15-A475-92BD4ED5A420}"/>
              </a:ext>
            </a:extLst>
          </p:cNvPr>
          <p:cNvGrpSpPr/>
          <p:nvPr/>
        </p:nvGrpSpPr>
        <p:grpSpPr>
          <a:xfrm>
            <a:off x="429571" y="3239799"/>
            <a:ext cx="3421790" cy="400110"/>
            <a:chOff x="711810" y="3465199"/>
            <a:chExt cx="3421790" cy="400110"/>
          </a:xfrm>
        </p:grpSpPr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F62E00A6-97A0-4C94-8707-C4406F0885A7}"/>
                </a:ext>
              </a:extLst>
            </p:cNvPr>
            <p:cNvSpPr/>
            <p:nvPr/>
          </p:nvSpPr>
          <p:spPr>
            <a:xfrm>
              <a:off x="711810" y="3562907"/>
              <a:ext cx="180000" cy="180000"/>
            </a:xfrm>
            <a:prstGeom prst="rect">
              <a:avLst/>
            </a:prstGeom>
            <a:solidFill>
              <a:srgbClr val="FF6600"/>
            </a:solidFill>
            <a:ln w="571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" name="Textfeld 18">
              <a:extLst>
                <a:ext uri="{FF2B5EF4-FFF2-40B4-BE49-F238E27FC236}">
                  <a16:creationId xmlns:a16="http://schemas.microsoft.com/office/drawing/2014/main" id="{8F338D1F-D457-4652-A042-62482B4000C8}"/>
                </a:ext>
              </a:extLst>
            </p:cNvPr>
            <p:cNvSpPr txBox="1"/>
            <p:nvPr/>
          </p:nvSpPr>
          <p:spPr>
            <a:xfrm>
              <a:off x="1042689" y="3465199"/>
              <a:ext cx="309091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Updated and new results:</a:t>
              </a:r>
            </a:p>
          </p:txBody>
        </p:sp>
      </p:grp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B254C131-652E-42AF-B013-7FDDC19B4C1F}"/>
              </a:ext>
            </a:extLst>
          </p:cNvPr>
          <p:cNvGrpSpPr/>
          <p:nvPr/>
        </p:nvGrpSpPr>
        <p:grpSpPr>
          <a:xfrm>
            <a:off x="817991" y="3783411"/>
            <a:ext cx="8797079" cy="369332"/>
            <a:chOff x="684646" y="2273712"/>
            <a:chExt cx="8797079" cy="369332"/>
          </a:xfrm>
        </p:grpSpPr>
        <p:sp>
          <p:nvSpPr>
            <p:cNvPr id="21" name="Textfeld 4">
              <a:extLst>
                <a:ext uri="{FF2B5EF4-FFF2-40B4-BE49-F238E27FC236}">
                  <a16:creationId xmlns:a16="http://schemas.microsoft.com/office/drawing/2014/main" id="{3F006ECB-0033-40A8-A449-EA2D6D645863}"/>
                </a:ext>
              </a:extLst>
            </p:cNvPr>
            <p:cNvSpPr txBox="1"/>
            <p:nvPr/>
          </p:nvSpPr>
          <p:spPr>
            <a:xfrm>
              <a:off x="817830" y="2273712"/>
              <a:ext cx="86638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14350" indent="-514350"/>
              <a:r>
                <a:rPr lang="en-US" dirty="0">
                  <a:solidFill>
                    <a:srgbClr val="404040"/>
                  </a:solidFill>
                  <a:latin typeface="Arial" panose="020B0604020202020204" pitchFamily="34" charset="0"/>
                  <a:ea typeface="Gill Sans SemiBold" charset="0"/>
                  <a:cs typeface="Arial" panose="020B0604020202020204" pitchFamily="34" charset="0"/>
                </a:rPr>
                <a:t>Verified hierarchical T&gt;0 modification of correlators according to vacuum </a:t>
              </a:r>
              <a:r>
                <a:rPr lang="en-US" dirty="0" err="1">
                  <a:solidFill>
                    <a:srgbClr val="404040"/>
                  </a:solidFill>
                  <a:latin typeface="Arial" panose="020B0604020202020204" pitchFamily="34" charset="0"/>
                  <a:ea typeface="Gill Sans SemiBold" charset="0"/>
                  <a:cs typeface="Arial" panose="020B0604020202020204" pitchFamily="34" charset="0"/>
                </a:rPr>
                <a:t>E</a:t>
              </a:r>
              <a:r>
                <a:rPr lang="en-US" baseline="-25000" dirty="0" err="1">
                  <a:solidFill>
                    <a:srgbClr val="404040"/>
                  </a:solidFill>
                  <a:latin typeface="Arial" panose="020B0604020202020204" pitchFamily="34" charset="0"/>
                  <a:ea typeface="Gill Sans SemiBold" charset="0"/>
                  <a:cs typeface="Arial" panose="020B0604020202020204" pitchFamily="34" charset="0"/>
                </a:rPr>
                <a:t>bind</a:t>
              </a:r>
              <a:endParaRPr lang="en-US" b="1" baseline="-25000" dirty="0">
                <a:solidFill>
                  <a:srgbClr val="404040"/>
                </a:solidFill>
                <a:latin typeface="Arial" panose="020B0604020202020204" pitchFamily="34" charset="0"/>
                <a:ea typeface="Gill Sans" charset="0"/>
                <a:cs typeface="Arial" panose="020B0604020202020204" pitchFamily="34" charset="0"/>
              </a:endParaRPr>
            </a:p>
          </p:txBody>
        </p:sp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C42E884B-7675-4762-B284-EF177D9A3BE6}"/>
                </a:ext>
              </a:extLst>
            </p:cNvPr>
            <p:cNvSpPr/>
            <p:nvPr/>
          </p:nvSpPr>
          <p:spPr>
            <a:xfrm>
              <a:off x="684646" y="2385052"/>
              <a:ext cx="90000" cy="90000"/>
            </a:xfrm>
            <a:prstGeom prst="rect">
              <a:avLst/>
            </a:prstGeom>
            <a:solidFill>
              <a:srgbClr val="FF6600"/>
            </a:solidFill>
            <a:ln w="2857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B0EE27CB-96A6-435F-B7CC-3253B4035AFB}"/>
              </a:ext>
            </a:extLst>
          </p:cNvPr>
          <p:cNvGrpSpPr/>
          <p:nvPr/>
        </p:nvGrpSpPr>
        <p:grpSpPr>
          <a:xfrm>
            <a:off x="817991" y="4266955"/>
            <a:ext cx="8797079" cy="369332"/>
            <a:chOff x="684646" y="2264569"/>
            <a:chExt cx="8797079" cy="369332"/>
          </a:xfrm>
        </p:grpSpPr>
        <p:sp>
          <p:nvSpPr>
            <p:cNvPr id="24" name="Textfeld 4">
              <a:extLst>
                <a:ext uri="{FF2B5EF4-FFF2-40B4-BE49-F238E27FC236}">
                  <a16:creationId xmlns:a16="http://schemas.microsoft.com/office/drawing/2014/main" id="{8D9FCA80-B334-47DE-9E1B-AF4CD1A5EC89}"/>
                </a:ext>
              </a:extLst>
            </p:cNvPr>
            <p:cNvSpPr txBox="1"/>
            <p:nvPr/>
          </p:nvSpPr>
          <p:spPr>
            <a:xfrm>
              <a:off x="817830" y="2264569"/>
              <a:ext cx="86638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14350" indent="-514350"/>
              <a:r>
                <a:rPr lang="en-US" dirty="0">
                  <a:solidFill>
                    <a:srgbClr val="404040"/>
                  </a:solidFill>
                  <a:latin typeface="Arial" panose="020B0604020202020204" pitchFamily="34" charset="0"/>
                  <a:ea typeface="Gill Sans SemiBold" charset="0"/>
                  <a:cs typeface="Arial" panose="020B0604020202020204" pitchFamily="34" charset="0"/>
                </a:rPr>
                <a:t>Revised melting temperatures through additional smooth BR analysis </a:t>
              </a:r>
              <a:endParaRPr lang="en-US" b="1" dirty="0">
                <a:solidFill>
                  <a:srgbClr val="404040"/>
                </a:solidFill>
                <a:latin typeface="Arial" panose="020B0604020202020204" pitchFamily="34" charset="0"/>
                <a:ea typeface="Gill Sans" charset="0"/>
                <a:cs typeface="Arial" panose="020B0604020202020204" pitchFamily="34" charset="0"/>
              </a:endParaRPr>
            </a:p>
          </p:txBody>
        </p:sp>
        <p:sp>
          <p:nvSpPr>
            <p:cNvPr id="25" name="Rechteck 24">
              <a:extLst>
                <a:ext uri="{FF2B5EF4-FFF2-40B4-BE49-F238E27FC236}">
                  <a16:creationId xmlns:a16="http://schemas.microsoft.com/office/drawing/2014/main" id="{1DD888B5-ED1C-4FDB-AC2F-BA00A551B037}"/>
                </a:ext>
              </a:extLst>
            </p:cNvPr>
            <p:cNvSpPr/>
            <p:nvPr/>
          </p:nvSpPr>
          <p:spPr>
            <a:xfrm>
              <a:off x="684646" y="2385052"/>
              <a:ext cx="90000" cy="90000"/>
            </a:xfrm>
            <a:prstGeom prst="rect">
              <a:avLst/>
            </a:prstGeom>
            <a:solidFill>
              <a:srgbClr val="FF6600"/>
            </a:solidFill>
            <a:ln w="2857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19760D37-8ECE-42C5-B285-0D5C85BA0E65}"/>
              </a:ext>
            </a:extLst>
          </p:cNvPr>
          <p:cNvGrpSpPr/>
          <p:nvPr/>
        </p:nvGrpSpPr>
        <p:grpSpPr>
          <a:xfrm>
            <a:off x="817991" y="4771810"/>
            <a:ext cx="8797079" cy="369332"/>
            <a:chOff x="684646" y="2264569"/>
            <a:chExt cx="8797079" cy="369332"/>
          </a:xfrm>
        </p:grpSpPr>
        <p:sp>
          <p:nvSpPr>
            <p:cNvPr id="27" name="Textfeld 4">
              <a:extLst>
                <a:ext uri="{FF2B5EF4-FFF2-40B4-BE49-F238E27FC236}">
                  <a16:creationId xmlns:a16="http://schemas.microsoft.com/office/drawing/2014/main" id="{5EBF30A9-9581-498B-B04F-3C2AEC2486C9}"/>
                </a:ext>
              </a:extLst>
            </p:cNvPr>
            <p:cNvSpPr txBox="1"/>
            <p:nvPr/>
          </p:nvSpPr>
          <p:spPr>
            <a:xfrm>
              <a:off x="817830" y="2264569"/>
              <a:ext cx="86638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14350" indent="-514350"/>
              <a:r>
                <a:rPr lang="en-US" dirty="0">
                  <a:solidFill>
                    <a:srgbClr val="404040"/>
                  </a:solidFill>
                  <a:latin typeface="Arial" panose="020B0604020202020204" pitchFamily="34" charset="0"/>
                  <a:ea typeface="Gill Sans SemiBold" charset="0"/>
                  <a:cs typeface="Arial" panose="020B0604020202020204" pitchFamily="34" charset="0"/>
                </a:rPr>
                <a:t>First quantitative determination of in-­medium shifts to lower masses</a:t>
              </a:r>
              <a:endParaRPr lang="en-US" b="1" dirty="0">
                <a:solidFill>
                  <a:srgbClr val="404040"/>
                </a:solidFill>
                <a:latin typeface="Arial" panose="020B0604020202020204" pitchFamily="34" charset="0"/>
                <a:ea typeface="Gill Sans" charset="0"/>
                <a:cs typeface="Arial" panose="020B0604020202020204" pitchFamily="34" charset="0"/>
              </a:endParaRPr>
            </a:p>
          </p:txBody>
        </p:sp>
        <p:sp>
          <p:nvSpPr>
            <p:cNvPr id="28" name="Rechteck 27">
              <a:extLst>
                <a:ext uri="{FF2B5EF4-FFF2-40B4-BE49-F238E27FC236}">
                  <a16:creationId xmlns:a16="http://schemas.microsoft.com/office/drawing/2014/main" id="{96348A72-4F30-47D4-94D7-878E60349373}"/>
                </a:ext>
              </a:extLst>
            </p:cNvPr>
            <p:cNvSpPr/>
            <p:nvPr/>
          </p:nvSpPr>
          <p:spPr>
            <a:xfrm>
              <a:off x="684646" y="2385052"/>
              <a:ext cx="90000" cy="90000"/>
            </a:xfrm>
            <a:prstGeom prst="rect">
              <a:avLst/>
            </a:prstGeom>
            <a:solidFill>
              <a:srgbClr val="FF6600"/>
            </a:solidFill>
            <a:ln w="2857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2" name="Textfeld 31">
            <a:extLst>
              <a:ext uri="{FF2B5EF4-FFF2-40B4-BE49-F238E27FC236}">
                <a16:creationId xmlns:a16="http://schemas.microsoft.com/office/drawing/2014/main" id="{8AF6D3DA-F168-4C4F-8A6C-42BB62C4F7DA}"/>
              </a:ext>
            </a:extLst>
          </p:cNvPr>
          <p:cNvSpPr txBox="1"/>
          <p:nvPr/>
        </p:nvSpPr>
        <p:spPr>
          <a:xfrm>
            <a:off x="888675" y="5976195"/>
            <a:ext cx="75713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Go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raibh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maith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agat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as do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aird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de-DE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Thank</a:t>
            </a:r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attention</a:t>
            </a:r>
            <a:endParaRPr lang="de-DE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de-DE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699B7744-AA5F-49F1-9708-1411EFD1217C}"/>
              </a:ext>
            </a:extLst>
          </p:cNvPr>
          <p:cNvGrpSpPr/>
          <p:nvPr/>
        </p:nvGrpSpPr>
        <p:grpSpPr>
          <a:xfrm>
            <a:off x="429571" y="5340959"/>
            <a:ext cx="7565552" cy="400110"/>
            <a:chOff x="711810" y="3465199"/>
            <a:chExt cx="7565552" cy="400110"/>
          </a:xfrm>
        </p:grpSpPr>
        <p:sp>
          <p:nvSpPr>
            <p:cNvPr id="34" name="Rechteck 33">
              <a:extLst>
                <a:ext uri="{FF2B5EF4-FFF2-40B4-BE49-F238E27FC236}">
                  <a16:creationId xmlns:a16="http://schemas.microsoft.com/office/drawing/2014/main" id="{4A03678B-F8C4-4881-9503-7176AA2CD5E0}"/>
                </a:ext>
              </a:extLst>
            </p:cNvPr>
            <p:cNvSpPr/>
            <p:nvPr/>
          </p:nvSpPr>
          <p:spPr>
            <a:xfrm>
              <a:off x="711810" y="3562907"/>
              <a:ext cx="180000" cy="180000"/>
            </a:xfrm>
            <a:prstGeom prst="rect">
              <a:avLst/>
            </a:prstGeom>
            <a:solidFill>
              <a:srgbClr val="FF6600"/>
            </a:solidFill>
            <a:ln w="571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5" name="Textfeld 34">
              <a:extLst>
                <a:ext uri="{FF2B5EF4-FFF2-40B4-BE49-F238E27FC236}">
                  <a16:creationId xmlns:a16="http://schemas.microsoft.com/office/drawing/2014/main" id="{72AD07ED-863D-44CB-8527-0D653677CFD8}"/>
                </a:ext>
              </a:extLst>
            </p:cNvPr>
            <p:cNvSpPr txBox="1"/>
            <p:nvPr/>
          </p:nvSpPr>
          <p:spPr>
            <a:xfrm>
              <a:off x="1042689" y="3465199"/>
              <a:ext cx="723467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rgbClr val="404040"/>
                  </a:solidFill>
                  <a:latin typeface="Arial" panose="020B0604020202020204" pitchFamily="34" charset="0"/>
                  <a:ea typeface="Gill Sans" charset="0"/>
                  <a:cs typeface="Arial" panose="020B0604020202020204" pitchFamily="34" charset="0"/>
                </a:rPr>
                <a:t>Need for genuine improved methods to push analysis forward</a:t>
              </a:r>
              <a:endPara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66665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5326D1-14AD-44FF-9029-331717E593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 calibration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618086D-8EB9-46E8-A5D0-32CA0472CB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XIIIth Quark Confinement and the Hadron Spectrum Conference 2018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3393754-261E-49AA-BE65-5A5FB4F5A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In-medium heavy quarkonium from lattice NRQCD</a:t>
            </a:r>
            <a:endParaRPr lang="de-DE" dirty="0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62E13DCF-5686-49A4-A3C4-E3013C7AD5C9}"/>
              </a:ext>
            </a:extLst>
          </p:cNvPr>
          <p:cNvGrpSpPr/>
          <p:nvPr/>
        </p:nvGrpSpPr>
        <p:grpSpPr>
          <a:xfrm>
            <a:off x="496676" y="1899106"/>
            <a:ext cx="6908321" cy="400110"/>
            <a:chOff x="711810" y="3465199"/>
            <a:chExt cx="6908321" cy="400110"/>
          </a:xfrm>
        </p:grpSpPr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91DB9460-62FA-471D-9BB3-C09F001F1570}"/>
                </a:ext>
              </a:extLst>
            </p:cNvPr>
            <p:cNvSpPr/>
            <p:nvPr/>
          </p:nvSpPr>
          <p:spPr>
            <a:xfrm>
              <a:off x="711810" y="3562907"/>
              <a:ext cx="180000" cy="180000"/>
            </a:xfrm>
            <a:prstGeom prst="rect">
              <a:avLst/>
            </a:prstGeom>
            <a:solidFill>
              <a:srgbClr val="FF6600"/>
            </a:solidFill>
            <a:ln w="571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FAA74A5E-1556-4F4E-86DD-40697A0B5C18}"/>
                </a:ext>
              </a:extLst>
            </p:cNvPr>
            <p:cNvSpPr txBox="1"/>
            <p:nvPr/>
          </p:nvSpPr>
          <p:spPr>
            <a:xfrm>
              <a:off x="1042689" y="3465199"/>
              <a:ext cx="657744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 NRQCD energy needs extra calibration (shift by 2m</a:t>
              </a:r>
              <a:r>
                <a:rPr lang="en-US" sz="2000" baseline="-25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q</a:t>
              </a:r>
              <a:r>
                <a: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):</a:t>
              </a:r>
              <a:endParaRPr lang="de-D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21" name="Grafik 20">
            <a:extLst>
              <a:ext uri="{FF2B5EF4-FFF2-40B4-BE49-F238E27FC236}">
                <a16:creationId xmlns:a16="http://schemas.microsoft.com/office/drawing/2014/main" id="{8FB12055-DB03-4818-B1BD-BE669FB0F5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26841" y="2592197"/>
            <a:ext cx="3917578" cy="2611718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908F30B8-C7C3-4990-AB7B-1CF0076020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23944" y="3613622"/>
            <a:ext cx="3704729" cy="400110"/>
          </a:xfrm>
          <a:prstGeom prst="rect">
            <a:avLst/>
          </a:prstGeom>
        </p:spPr>
      </p:pic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9B572A8C-CECD-47B7-8D83-3E52E020C4F2}"/>
              </a:ext>
            </a:extLst>
          </p:cNvPr>
          <p:cNvCxnSpPr/>
          <p:nvPr/>
        </p:nvCxnSpPr>
        <p:spPr>
          <a:xfrm flipV="1">
            <a:off x="5259335" y="4179238"/>
            <a:ext cx="0" cy="607554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>
            <a:extLst>
              <a:ext uri="{FF2B5EF4-FFF2-40B4-BE49-F238E27FC236}">
                <a16:creationId xmlns:a16="http://schemas.microsoft.com/office/drawing/2014/main" id="{C74AF7FE-A950-4FB5-BBFE-8500F1D376A3}"/>
              </a:ext>
            </a:extLst>
          </p:cNvPr>
          <p:cNvSpPr txBox="1"/>
          <p:nvPr/>
        </p:nvSpPr>
        <p:spPr>
          <a:xfrm>
            <a:off x="4779919" y="4911527"/>
            <a:ext cx="20665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PDG value for </a:t>
            </a:r>
          </a:p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S-wave ground state</a:t>
            </a:r>
            <a:endParaRPr lang="de-DE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93425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71F0F6-7F30-4ECE-AB57-6746E2CA6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T=0 spectral reconstructions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EA44D82-5987-4E3B-98FE-1C640EB135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XIIIth Quark Confinement and the Hadron Spectrum Conference 2018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337A53C-23E3-4FD7-BB53-1DB66392C2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In-medium heavy quarkonium from lattice NRQCD</a:t>
            </a: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2E698CF5-006D-4FF6-9E53-B49FA49EDD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8533" y="1332491"/>
            <a:ext cx="4187189" cy="2791459"/>
          </a:xfrm>
          <a:prstGeom prst="rect">
            <a:avLst/>
          </a:prstGeom>
        </p:spPr>
      </p:pic>
      <p:sp>
        <p:nvSpPr>
          <p:cNvPr id="9" name="Textfeld 4">
            <a:extLst>
              <a:ext uri="{FF2B5EF4-FFF2-40B4-BE49-F238E27FC236}">
                <a16:creationId xmlns:a16="http://schemas.microsoft.com/office/drawing/2014/main" id="{3DD7A817-FF24-4CEA-8071-9AAF30033EEE}"/>
              </a:ext>
            </a:extLst>
          </p:cNvPr>
          <p:cNvSpPr txBox="1"/>
          <p:nvPr/>
        </p:nvSpPr>
        <p:spPr>
          <a:xfrm>
            <a:off x="629055" y="4125262"/>
            <a:ext cx="8663895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Gill Sans SemiBold" charset="0"/>
                <a:cs typeface="Arial" panose="020B0604020202020204" pitchFamily="34" charset="0"/>
              </a:rPr>
              <a:t>Reconstruction parameters:</a:t>
            </a:r>
          </a:p>
          <a:p>
            <a:pPr marL="514350" indent="-514350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Gill Sans SemiBold" charset="0"/>
                <a:cs typeface="Arial" panose="020B0604020202020204" pitchFamily="34" charset="0"/>
              </a:rPr>
              <a:t>N</a:t>
            </a:r>
            <a:r>
              <a:rPr lang="el-GR" sz="1400" baseline="-25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Gill Sans SemiBold" charset="0"/>
                <a:cs typeface="Arial" panose="020B0604020202020204" pitchFamily="34" charset="0"/>
              </a:rPr>
              <a:t>ω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Gill Sans SemiBold" charset="0"/>
                <a:cs typeface="Arial" panose="020B0604020202020204" pitchFamily="34" charset="0"/>
              </a:rPr>
              <a:t>=2000 frequency bins,  </a:t>
            </a:r>
            <a:r>
              <a:rPr lang="el-G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Gill Sans SemiBold" charset="0"/>
                <a:cs typeface="Arial" panose="020B0604020202020204" pitchFamily="34" charset="0"/>
              </a:rPr>
              <a:t>ω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Gill Sans SemiBold" charset="0"/>
                <a:cs typeface="Arial" panose="020B0604020202020204" pitchFamily="34" charset="0"/>
              </a:rPr>
              <a:t>a=[-5,20]</a:t>
            </a:r>
          </a:p>
          <a:p>
            <a:pPr marL="514350" indent="-514350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Gill Sans SemiBold" charset="0"/>
                <a:cs typeface="Arial" panose="020B0604020202020204" pitchFamily="34" charset="0"/>
              </a:rPr>
              <a:t>N</a:t>
            </a:r>
            <a:r>
              <a:rPr lang="el-GR" sz="1400" baseline="-25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Gill Sans SemiBold" charset="0"/>
                <a:cs typeface="Arial" panose="020B0604020202020204" pitchFamily="34" charset="0"/>
              </a:rPr>
              <a:t>ω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Gill Sans SemiBold" charset="0"/>
                <a:cs typeface="Arial" panose="020B0604020202020204" pitchFamily="34" charset="0"/>
              </a:rPr>
              <a:t>=600 bin high res. interval around GS peak</a:t>
            </a:r>
          </a:p>
          <a:p>
            <a:pPr marL="514350" indent="-514350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Gill Sans SemiBold" charset="0"/>
                <a:cs typeface="Arial" panose="020B0604020202020204" pitchFamily="34" charset="0"/>
              </a:rPr>
              <a:t>m(</a:t>
            </a:r>
            <a:r>
              <a:rPr lang="el-G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Gill Sans SemiBold" charset="0"/>
                <a:cs typeface="Arial" panose="020B0604020202020204" pitchFamily="34" charset="0"/>
              </a:rPr>
              <a:t>ω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Gill Sans SemiBold" charset="0"/>
                <a:cs typeface="Arial" panose="020B0604020202020204" pitchFamily="34" charset="0"/>
              </a:rPr>
              <a:t>)=const. statistical errors from 10-bin jackknife</a:t>
            </a:r>
          </a:p>
          <a:p>
            <a:pPr marL="514350" indent="-514350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Gill Sans SemiBold" charset="0"/>
                <a:cs typeface="Arial" panose="020B0604020202020204" pitchFamily="34" charset="0"/>
              </a:rPr>
              <a:t>systematic errors from variation of default model</a:t>
            </a:r>
          </a:p>
          <a:p>
            <a:pPr marL="514350" indent="-514350"/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Gill Sans SemiBold" charset="0"/>
              <a:cs typeface="Arial" panose="020B0604020202020204" pitchFamily="34" charset="0"/>
            </a:endParaRPr>
          </a:p>
          <a:p>
            <a:pPr marL="514350" indent="-514350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Gill Sans SemiBold" charset="0"/>
                <a:cs typeface="Arial" panose="020B0604020202020204" pitchFamily="34" charset="0"/>
              </a:rPr>
              <a:t>varying reconstructed peak heights since N</a:t>
            </a:r>
            <a:r>
              <a:rPr lang="el-GR" sz="1400" baseline="-25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Gill Sans SemiBold" charset="0"/>
                <a:cs typeface="Arial" panose="020B0604020202020204" pitchFamily="34" charset="0"/>
              </a:rPr>
              <a:t>τ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Gill Sans SemiBold" charset="0"/>
                <a:cs typeface="Arial" panose="020B0604020202020204" pitchFamily="34" charset="0"/>
              </a:rPr>
              <a:t> different</a:t>
            </a:r>
          </a:p>
        </p:txBody>
      </p: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70744363-1B59-4269-A8FD-B78BC29D5548}"/>
              </a:ext>
            </a:extLst>
          </p:cNvPr>
          <p:cNvGrpSpPr/>
          <p:nvPr/>
        </p:nvGrpSpPr>
        <p:grpSpPr>
          <a:xfrm>
            <a:off x="258533" y="1096617"/>
            <a:ext cx="8626933" cy="5213111"/>
            <a:chOff x="258533" y="1096617"/>
            <a:chExt cx="8626933" cy="5213111"/>
          </a:xfrm>
        </p:grpSpPr>
        <p:grpSp>
          <p:nvGrpSpPr>
            <p:cNvPr id="14" name="Gruppieren 13">
              <a:extLst>
                <a:ext uri="{FF2B5EF4-FFF2-40B4-BE49-F238E27FC236}">
                  <a16:creationId xmlns:a16="http://schemas.microsoft.com/office/drawing/2014/main" id="{6A09D5A5-54FB-4C03-8EAF-600B885BA189}"/>
                </a:ext>
              </a:extLst>
            </p:cNvPr>
            <p:cNvGrpSpPr/>
            <p:nvPr/>
          </p:nvGrpSpPr>
          <p:grpSpPr>
            <a:xfrm>
              <a:off x="4961003" y="1096617"/>
              <a:ext cx="3828472" cy="4724123"/>
              <a:chOff x="4745945" y="924437"/>
              <a:chExt cx="3828472" cy="4724123"/>
            </a:xfrm>
          </p:grpSpPr>
          <p:pic>
            <p:nvPicPr>
              <p:cNvPr id="6" name="Grafik 5">
                <a:extLst>
                  <a:ext uri="{FF2B5EF4-FFF2-40B4-BE49-F238E27FC236}">
                    <a16:creationId xmlns:a16="http://schemas.microsoft.com/office/drawing/2014/main" id="{5A91548D-DD4F-467B-96D1-1B19F93A5C5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 b="6547"/>
              <a:stretch/>
            </p:blipFill>
            <p:spPr>
              <a:xfrm>
                <a:off x="4745945" y="924437"/>
                <a:ext cx="3765814" cy="2346183"/>
              </a:xfrm>
              <a:prstGeom prst="rect">
                <a:avLst/>
              </a:prstGeom>
            </p:spPr>
          </p:pic>
          <p:pic>
            <p:nvPicPr>
              <p:cNvPr id="7" name="Grafik 6">
                <a:extLst>
                  <a:ext uri="{FF2B5EF4-FFF2-40B4-BE49-F238E27FC236}">
                    <a16:creationId xmlns:a16="http://schemas.microsoft.com/office/drawing/2014/main" id="{98CDD7E0-20FD-4190-9E3B-64402C06F8F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4808603" y="3138017"/>
                <a:ext cx="3765814" cy="2510543"/>
              </a:xfrm>
              <a:prstGeom prst="rect">
                <a:avLst/>
              </a:prstGeom>
            </p:spPr>
          </p:pic>
        </p:grpSp>
        <p:grpSp>
          <p:nvGrpSpPr>
            <p:cNvPr id="15" name="Gruppieren 14">
              <a:extLst>
                <a:ext uri="{FF2B5EF4-FFF2-40B4-BE49-F238E27FC236}">
                  <a16:creationId xmlns:a16="http://schemas.microsoft.com/office/drawing/2014/main" id="{42953F63-754A-40C0-814A-1AC2A8C9D661}"/>
                </a:ext>
              </a:extLst>
            </p:cNvPr>
            <p:cNvGrpSpPr/>
            <p:nvPr/>
          </p:nvGrpSpPr>
          <p:grpSpPr>
            <a:xfrm>
              <a:off x="258533" y="5909618"/>
              <a:ext cx="8626933" cy="400110"/>
              <a:chOff x="711810" y="3465199"/>
              <a:chExt cx="8626933" cy="400110"/>
            </a:xfrm>
          </p:grpSpPr>
          <p:sp>
            <p:nvSpPr>
              <p:cNvPr id="16" name="Rechteck 15">
                <a:extLst>
                  <a:ext uri="{FF2B5EF4-FFF2-40B4-BE49-F238E27FC236}">
                    <a16:creationId xmlns:a16="http://schemas.microsoft.com/office/drawing/2014/main" id="{C5A26A12-5F2C-4C93-AD73-BED7324EE742}"/>
                  </a:ext>
                </a:extLst>
              </p:cNvPr>
              <p:cNvSpPr/>
              <p:nvPr/>
            </p:nvSpPr>
            <p:spPr>
              <a:xfrm>
                <a:off x="711810" y="3562907"/>
                <a:ext cx="180000" cy="180000"/>
              </a:xfrm>
              <a:prstGeom prst="rect">
                <a:avLst/>
              </a:prstGeom>
              <a:solidFill>
                <a:srgbClr val="FF6600"/>
              </a:solidFill>
              <a:ln w="57150"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7" name="Textfeld 16">
                <a:extLst>
                  <a:ext uri="{FF2B5EF4-FFF2-40B4-BE49-F238E27FC236}">
                    <a16:creationId xmlns:a16="http://schemas.microsoft.com/office/drawing/2014/main" id="{0F41756F-C8EA-427F-90C5-D3CAEDFDD4BC}"/>
                  </a:ext>
                </a:extLst>
              </p:cNvPr>
              <p:cNvSpPr txBox="1"/>
              <p:nvPr/>
            </p:nvSpPr>
            <p:spPr>
              <a:xfrm>
                <a:off x="1042689" y="3465199"/>
                <a:ext cx="829605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GS peak position agree among effective mass fit and BR reconstruction</a:t>
                </a:r>
                <a:endParaRPr lang="de-DE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77795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71F0F6-7F30-4ECE-AB57-6746E2CA6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T=0 spectral reconstructions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EA44D82-5987-4E3B-98FE-1C640EB135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XIIIth Quark Confinement and the Hadron Spectrum Conference 2018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337A53C-23E3-4FD7-BB53-1DB66392C2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In-medium heavy quarkonium from lattice NRQCD</a:t>
            </a: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2E698CF5-006D-4FF6-9E53-B49FA49EDD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8533" y="1719065"/>
            <a:ext cx="4187189" cy="2791459"/>
          </a:xfrm>
          <a:prstGeom prst="rect">
            <a:avLst/>
          </a:prstGeom>
        </p:spPr>
      </p:pic>
      <p:sp>
        <p:nvSpPr>
          <p:cNvPr id="9" name="Textfeld 4">
            <a:extLst>
              <a:ext uri="{FF2B5EF4-FFF2-40B4-BE49-F238E27FC236}">
                <a16:creationId xmlns:a16="http://schemas.microsoft.com/office/drawing/2014/main" id="{3DD7A817-FF24-4CEA-8071-9AAF30033EEE}"/>
              </a:ext>
            </a:extLst>
          </p:cNvPr>
          <p:cNvSpPr txBox="1"/>
          <p:nvPr/>
        </p:nvSpPr>
        <p:spPr>
          <a:xfrm>
            <a:off x="629055" y="4511836"/>
            <a:ext cx="435925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Gill Sans SemiBold" charset="0"/>
                <a:cs typeface="Arial" panose="020B0604020202020204" pitchFamily="34" charset="0"/>
              </a:rPr>
              <a:t>Reconstruction parameters:</a:t>
            </a:r>
          </a:p>
          <a:p>
            <a:pPr marL="514350" indent="-514350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Gill Sans SemiBold" charset="0"/>
                <a:cs typeface="Arial" panose="020B0604020202020204" pitchFamily="34" charset="0"/>
              </a:rPr>
              <a:t>N</a:t>
            </a:r>
            <a:r>
              <a:rPr lang="el-GR" sz="1400" baseline="-25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Gill Sans SemiBold" charset="0"/>
                <a:cs typeface="Arial" panose="020B0604020202020204" pitchFamily="34" charset="0"/>
              </a:rPr>
              <a:t>ω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Gill Sans SemiBold" charset="0"/>
                <a:cs typeface="Arial" panose="020B0604020202020204" pitchFamily="34" charset="0"/>
              </a:rPr>
              <a:t>=2000 frequency bins,  </a:t>
            </a:r>
            <a:r>
              <a:rPr lang="el-G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Gill Sans SemiBold" charset="0"/>
                <a:cs typeface="Arial" panose="020B0604020202020204" pitchFamily="34" charset="0"/>
              </a:rPr>
              <a:t>ω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Gill Sans SemiBold" charset="0"/>
                <a:cs typeface="Arial" panose="020B0604020202020204" pitchFamily="34" charset="0"/>
              </a:rPr>
              <a:t>a=[-5,20]</a:t>
            </a:r>
          </a:p>
          <a:p>
            <a:pPr marL="514350" indent="-514350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Gill Sans SemiBold" charset="0"/>
                <a:cs typeface="Arial" panose="020B0604020202020204" pitchFamily="34" charset="0"/>
              </a:rPr>
              <a:t>N</a:t>
            </a:r>
            <a:r>
              <a:rPr lang="el-GR" sz="1400" baseline="-25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Gill Sans SemiBold" charset="0"/>
                <a:cs typeface="Arial" panose="020B0604020202020204" pitchFamily="34" charset="0"/>
              </a:rPr>
              <a:t>ω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Gill Sans SemiBold" charset="0"/>
                <a:cs typeface="Arial" panose="020B0604020202020204" pitchFamily="34" charset="0"/>
              </a:rPr>
              <a:t>=600 bin high res. interval around GS peak</a:t>
            </a:r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42953F63-754A-40C0-814A-1AC2A8C9D661}"/>
              </a:ext>
            </a:extLst>
          </p:cNvPr>
          <p:cNvGrpSpPr/>
          <p:nvPr/>
        </p:nvGrpSpPr>
        <p:grpSpPr>
          <a:xfrm>
            <a:off x="258533" y="5939354"/>
            <a:ext cx="8626933" cy="400110"/>
            <a:chOff x="711810" y="3465199"/>
            <a:chExt cx="8626933" cy="400110"/>
          </a:xfrm>
        </p:grpSpPr>
        <p:sp>
          <p:nvSpPr>
            <p:cNvPr id="16" name="Rechteck 15">
              <a:extLst>
                <a:ext uri="{FF2B5EF4-FFF2-40B4-BE49-F238E27FC236}">
                  <a16:creationId xmlns:a16="http://schemas.microsoft.com/office/drawing/2014/main" id="{C5A26A12-5F2C-4C93-AD73-BED7324EE742}"/>
                </a:ext>
              </a:extLst>
            </p:cNvPr>
            <p:cNvSpPr/>
            <p:nvPr/>
          </p:nvSpPr>
          <p:spPr>
            <a:xfrm>
              <a:off x="711810" y="3562907"/>
              <a:ext cx="180000" cy="180000"/>
            </a:xfrm>
            <a:prstGeom prst="rect">
              <a:avLst/>
            </a:prstGeom>
            <a:solidFill>
              <a:srgbClr val="FF6600"/>
            </a:solidFill>
            <a:ln w="571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0F41756F-C8EA-427F-90C5-D3CAEDFDD4BC}"/>
                </a:ext>
              </a:extLst>
            </p:cNvPr>
            <p:cNvSpPr txBox="1"/>
            <p:nvPr/>
          </p:nvSpPr>
          <p:spPr>
            <a:xfrm>
              <a:off x="1042689" y="3465199"/>
              <a:ext cx="829605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GS peak position agree among effective mass fit and BR reconstruction</a:t>
              </a:r>
              <a:endParaRPr lang="de-D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9" name="Grafik 18">
            <a:extLst>
              <a:ext uri="{FF2B5EF4-FFF2-40B4-BE49-F238E27FC236}">
                <a16:creationId xmlns:a16="http://schemas.microsoft.com/office/drawing/2014/main" id="{9A7B7F04-4EA5-44B9-9489-81AF1AE9CC6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698280" y="1719064"/>
            <a:ext cx="4187188" cy="2791459"/>
          </a:xfrm>
          <a:prstGeom prst="rect">
            <a:avLst/>
          </a:prstGeom>
        </p:spPr>
      </p:pic>
      <p:sp>
        <p:nvSpPr>
          <p:cNvPr id="21" name="Textfeld 4">
            <a:extLst>
              <a:ext uri="{FF2B5EF4-FFF2-40B4-BE49-F238E27FC236}">
                <a16:creationId xmlns:a16="http://schemas.microsoft.com/office/drawing/2014/main" id="{CB022CFD-0A8A-438D-ADB2-171CE31EA4F4}"/>
              </a:ext>
            </a:extLst>
          </p:cNvPr>
          <p:cNvSpPr txBox="1"/>
          <p:nvPr/>
        </p:nvSpPr>
        <p:spPr>
          <a:xfrm>
            <a:off x="4698280" y="4731834"/>
            <a:ext cx="43592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Gill Sans SemiBold" charset="0"/>
                <a:cs typeface="Arial" panose="020B0604020202020204" pitchFamily="34" charset="0"/>
              </a:rPr>
              <a:t>m(</a:t>
            </a:r>
            <a:r>
              <a:rPr lang="el-G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Gill Sans SemiBold" charset="0"/>
                <a:cs typeface="Arial" panose="020B0604020202020204" pitchFamily="34" charset="0"/>
              </a:rPr>
              <a:t>ω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Gill Sans SemiBold" charset="0"/>
                <a:cs typeface="Arial" panose="020B0604020202020204" pitchFamily="34" charset="0"/>
              </a:rPr>
              <a:t>)=const. statistical errors from 10-bin jackknife</a:t>
            </a:r>
          </a:p>
          <a:p>
            <a:pPr marL="514350" indent="-514350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Gill Sans SemiBold" charset="0"/>
                <a:cs typeface="Arial" panose="020B0604020202020204" pitchFamily="34" charset="0"/>
              </a:rPr>
              <a:t>systematic errors from variation of default model</a:t>
            </a:r>
          </a:p>
        </p:txBody>
      </p:sp>
      <p:grpSp>
        <p:nvGrpSpPr>
          <p:cNvPr id="22" name="Gruppieren 21">
            <a:extLst>
              <a:ext uri="{FF2B5EF4-FFF2-40B4-BE49-F238E27FC236}">
                <a16:creationId xmlns:a16="http://schemas.microsoft.com/office/drawing/2014/main" id="{6656706A-098F-44BE-9B4E-ACDF7B2E290F}"/>
              </a:ext>
            </a:extLst>
          </p:cNvPr>
          <p:cNvGrpSpPr/>
          <p:nvPr/>
        </p:nvGrpSpPr>
        <p:grpSpPr>
          <a:xfrm>
            <a:off x="258533" y="5401435"/>
            <a:ext cx="8966576" cy="400110"/>
            <a:chOff x="711810" y="3465199"/>
            <a:chExt cx="8966576" cy="400110"/>
          </a:xfrm>
        </p:grpSpPr>
        <p:sp>
          <p:nvSpPr>
            <p:cNvPr id="23" name="Rechteck 22">
              <a:extLst>
                <a:ext uri="{FF2B5EF4-FFF2-40B4-BE49-F238E27FC236}">
                  <a16:creationId xmlns:a16="http://schemas.microsoft.com/office/drawing/2014/main" id="{CFFD0C57-0D22-4298-94E2-CFDF08EC3E16}"/>
                </a:ext>
              </a:extLst>
            </p:cNvPr>
            <p:cNvSpPr/>
            <p:nvPr/>
          </p:nvSpPr>
          <p:spPr>
            <a:xfrm>
              <a:off x="711810" y="3562907"/>
              <a:ext cx="180000" cy="180000"/>
            </a:xfrm>
            <a:prstGeom prst="rect">
              <a:avLst/>
            </a:prstGeom>
            <a:solidFill>
              <a:srgbClr val="FF6600"/>
            </a:solidFill>
            <a:ln w="571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4" name="Textfeld 23">
              <a:extLst>
                <a:ext uri="{FF2B5EF4-FFF2-40B4-BE49-F238E27FC236}">
                  <a16:creationId xmlns:a16="http://schemas.microsoft.com/office/drawing/2014/main" id="{C8455B65-3721-4805-B2EB-6AD1CB7D97DB}"/>
                </a:ext>
              </a:extLst>
            </p:cNvPr>
            <p:cNvSpPr txBox="1"/>
            <p:nvPr/>
          </p:nvSpPr>
          <p:spPr>
            <a:xfrm>
              <a:off x="1042689" y="3465199"/>
              <a:ext cx="863569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Combined Euclidean and imaginary frequency data: less ringing at large </a:t>
              </a:r>
              <a:r>
                <a:rPr lang="el-GR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ω</a:t>
              </a:r>
              <a:endParaRPr lang="de-D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884774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B44EF030-98E6-4E43-BC0C-3EF83DBDB538}"/>
              </a:ext>
            </a:extLst>
          </p:cNvPr>
          <p:cNvGrpSpPr/>
          <p:nvPr/>
        </p:nvGrpSpPr>
        <p:grpSpPr>
          <a:xfrm>
            <a:off x="5033175" y="1554766"/>
            <a:ext cx="3704210" cy="4799009"/>
            <a:chOff x="5033175" y="1340534"/>
            <a:chExt cx="3704210" cy="4799009"/>
          </a:xfrm>
        </p:grpSpPr>
        <p:sp>
          <p:nvSpPr>
            <p:cNvPr id="27" name="Rechteck 26">
              <a:extLst>
                <a:ext uri="{FF2B5EF4-FFF2-40B4-BE49-F238E27FC236}">
                  <a16:creationId xmlns:a16="http://schemas.microsoft.com/office/drawing/2014/main" id="{2D8CF001-6C33-4A70-AC3E-1CA9631A4762}"/>
                </a:ext>
              </a:extLst>
            </p:cNvPr>
            <p:cNvSpPr/>
            <p:nvPr/>
          </p:nvSpPr>
          <p:spPr>
            <a:xfrm>
              <a:off x="5033175" y="1602932"/>
              <a:ext cx="3641432" cy="45366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8" name="Rechteck 27">
              <a:extLst>
                <a:ext uri="{FF2B5EF4-FFF2-40B4-BE49-F238E27FC236}">
                  <a16:creationId xmlns:a16="http://schemas.microsoft.com/office/drawing/2014/main" id="{EDD49AD4-54C4-4F26-8A1A-9888BAB22569}"/>
                </a:ext>
              </a:extLst>
            </p:cNvPr>
            <p:cNvSpPr/>
            <p:nvPr/>
          </p:nvSpPr>
          <p:spPr>
            <a:xfrm>
              <a:off x="5306964" y="1381810"/>
              <a:ext cx="3367643" cy="244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F0C15CA6-A0DC-4B8E-A27E-A049FE7DFBE8}"/>
                </a:ext>
              </a:extLst>
            </p:cNvPr>
            <p:cNvSpPr txBox="1"/>
            <p:nvPr/>
          </p:nvSpPr>
          <p:spPr>
            <a:xfrm>
              <a:off x="5289005" y="1340534"/>
              <a:ext cx="34483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Lattice QCD potential based computation</a:t>
              </a:r>
              <a:endParaRPr lang="de-DE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4407E755-4316-4A26-9DF5-8BACEC7B6D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Interpreting the ratios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ADDD0F6-3AE4-474E-8546-A8A01119E6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XIIIth Quark Confinement and the Hadron Spectrum Conference 2018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C99F651-90FD-4A30-84E7-F16F5494D4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In-medium heavy quarkonium from lattice NRQCD</a:t>
            </a:r>
            <a:endParaRPr lang="de-DE" dirty="0"/>
          </a:p>
        </p:txBody>
      </p:sp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59F1A855-2FFA-4569-BFE3-5233D1989E67}"/>
              </a:ext>
            </a:extLst>
          </p:cNvPr>
          <p:cNvGrpSpPr/>
          <p:nvPr/>
        </p:nvGrpSpPr>
        <p:grpSpPr>
          <a:xfrm>
            <a:off x="5263470" y="1927387"/>
            <a:ext cx="3176519" cy="2147368"/>
            <a:chOff x="5196516" y="1767881"/>
            <a:chExt cx="3176519" cy="2147368"/>
          </a:xfrm>
        </p:grpSpPr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3DE693AE-707E-4929-A5F2-A848A01758F0}"/>
                </a:ext>
              </a:extLst>
            </p:cNvPr>
            <p:cNvSpPr/>
            <p:nvPr/>
          </p:nvSpPr>
          <p:spPr>
            <a:xfrm>
              <a:off x="5196516" y="1767881"/>
              <a:ext cx="3169148" cy="21473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39E549D8-0DA6-439D-9C81-25CBA9AF41C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300061" y="1793362"/>
              <a:ext cx="3072974" cy="2048650"/>
            </a:xfrm>
            <a:prstGeom prst="rect">
              <a:avLst/>
            </a:prstGeom>
          </p:spPr>
        </p:pic>
      </p:grp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27F331EE-0B4F-4FBB-9A58-4B1DA6CA0B03}"/>
              </a:ext>
            </a:extLst>
          </p:cNvPr>
          <p:cNvGrpSpPr/>
          <p:nvPr/>
        </p:nvGrpSpPr>
        <p:grpSpPr>
          <a:xfrm>
            <a:off x="5278555" y="4180498"/>
            <a:ext cx="3169148" cy="2058805"/>
            <a:chOff x="5023876" y="4092509"/>
            <a:chExt cx="3169148" cy="2058805"/>
          </a:xfrm>
        </p:grpSpPr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5D1CF26F-78B9-4728-974C-D7DC3B49EED8}"/>
                </a:ext>
              </a:extLst>
            </p:cNvPr>
            <p:cNvSpPr/>
            <p:nvPr/>
          </p:nvSpPr>
          <p:spPr>
            <a:xfrm>
              <a:off x="5023876" y="4102664"/>
              <a:ext cx="3169148" cy="2048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31BBD63B-ED55-4BAD-B022-14F66B5A77D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106520" y="4092509"/>
              <a:ext cx="3072974" cy="2048650"/>
            </a:xfrm>
            <a:prstGeom prst="rect">
              <a:avLst/>
            </a:prstGeom>
          </p:spPr>
        </p:pic>
      </p:grpSp>
      <p:grpSp>
        <p:nvGrpSpPr>
          <p:cNvPr id="31" name="Gruppieren 30">
            <a:extLst>
              <a:ext uri="{FF2B5EF4-FFF2-40B4-BE49-F238E27FC236}">
                <a16:creationId xmlns:a16="http://schemas.microsoft.com/office/drawing/2014/main" id="{F1C4A0FF-AEC1-41A9-B135-9F6A904EBD17}"/>
              </a:ext>
            </a:extLst>
          </p:cNvPr>
          <p:cNvGrpSpPr/>
          <p:nvPr/>
        </p:nvGrpSpPr>
        <p:grpSpPr>
          <a:xfrm>
            <a:off x="634635" y="2637941"/>
            <a:ext cx="8797079" cy="3526488"/>
            <a:chOff x="634635" y="2637941"/>
            <a:chExt cx="8797079" cy="3526488"/>
          </a:xfrm>
        </p:grpSpPr>
        <p:grpSp>
          <p:nvGrpSpPr>
            <p:cNvPr id="30" name="Gruppieren 29">
              <a:extLst>
                <a:ext uri="{FF2B5EF4-FFF2-40B4-BE49-F238E27FC236}">
                  <a16:creationId xmlns:a16="http://schemas.microsoft.com/office/drawing/2014/main" id="{064BC734-A0FA-4972-A836-036C27706865}"/>
                </a:ext>
              </a:extLst>
            </p:cNvPr>
            <p:cNvGrpSpPr/>
            <p:nvPr/>
          </p:nvGrpSpPr>
          <p:grpSpPr>
            <a:xfrm>
              <a:off x="767819" y="2637941"/>
              <a:ext cx="3529506" cy="2414204"/>
              <a:chOff x="634933" y="2492316"/>
              <a:chExt cx="3937067" cy="2692980"/>
            </a:xfrm>
          </p:grpSpPr>
          <p:sp>
            <p:nvSpPr>
              <p:cNvPr id="5" name="Rechteck 4">
                <a:extLst>
                  <a:ext uri="{FF2B5EF4-FFF2-40B4-BE49-F238E27FC236}">
                    <a16:creationId xmlns:a16="http://schemas.microsoft.com/office/drawing/2014/main" id="{A807FDBA-9887-4D29-81FD-1BAE3D2D4176}"/>
                  </a:ext>
                </a:extLst>
              </p:cNvPr>
              <p:cNvSpPr/>
              <p:nvPr/>
            </p:nvSpPr>
            <p:spPr>
              <a:xfrm>
                <a:off x="649278" y="2492316"/>
                <a:ext cx="3922722" cy="269298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6" name="Grafik 5">
                <a:extLst>
                  <a:ext uri="{FF2B5EF4-FFF2-40B4-BE49-F238E27FC236}">
                    <a16:creationId xmlns:a16="http://schemas.microsoft.com/office/drawing/2014/main" id="{B2F87EF0-31A8-4450-B4A4-517D3870855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634933" y="2531232"/>
                <a:ext cx="3922722" cy="2615148"/>
              </a:xfrm>
              <a:prstGeom prst="rect">
                <a:avLst/>
              </a:prstGeom>
            </p:spPr>
          </p:pic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EF900581-1057-4FA4-A66A-BD20E5ABB939}"/>
                  </a:ext>
                </a:extLst>
              </p:cNvPr>
              <p:cNvSpPr txBox="1"/>
              <p:nvPr/>
            </p:nvSpPr>
            <p:spPr>
              <a:xfrm>
                <a:off x="2610639" y="4372148"/>
                <a:ext cx="159691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Lattice NRQCD</a:t>
                </a:r>
                <a:endParaRPr lang="de-DE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4" name="Gruppieren 13">
              <a:extLst>
                <a:ext uri="{FF2B5EF4-FFF2-40B4-BE49-F238E27FC236}">
                  <a16:creationId xmlns:a16="http://schemas.microsoft.com/office/drawing/2014/main" id="{B8236D87-30A4-4463-9562-25C31FD034BF}"/>
                </a:ext>
              </a:extLst>
            </p:cNvPr>
            <p:cNvGrpSpPr/>
            <p:nvPr/>
          </p:nvGrpSpPr>
          <p:grpSpPr>
            <a:xfrm>
              <a:off x="634635" y="5579654"/>
              <a:ext cx="8797079" cy="584775"/>
              <a:chOff x="684646" y="2273712"/>
              <a:chExt cx="8797079" cy="584775"/>
            </a:xfrm>
          </p:grpSpPr>
          <p:sp>
            <p:nvSpPr>
              <p:cNvPr id="15" name="Textfeld 4">
                <a:extLst>
                  <a:ext uri="{FF2B5EF4-FFF2-40B4-BE49-F238E27FC236}">
                    <a16:creationId xmlns:a16="http://schemas.microsoft.com/office/drawing/2014/main" id="{D0B52C0D-E8B7-464E-9BFB-4EF04D6E1197}"/>
                  </a:ext>
                </a:extLst>
              </p:cNvPr>
              <p:cNvSpPr txBox="1"/>
              <p:nvPr/>
            </p:nvSpPr>
            <p:spPr>
              <a:xfrm>
                <a:off x="817830" y="2273712"/>
                <a:ext cx="8663895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514350" indent="-514350"/>
                <a:r>
                  <a:rPr lang="en-US" sz="1600" dirty="0">
                    <a:solidFill>
                      <a:srgbClr val="404040"/>
                    </a:solidFill>
                    <a:latin typeface="Arial" panose="020B0604020202020204" pitchFamily="34" charset="0"/>
                    <a:ea typeface="Gill Sans SemiBold" charset="0"/>
                    <a:cs typeface="Arial" panose="020B0604020202020204" pitchFamily="34" charset="0"/>
                  </a:rPr>
                  <a:t>Non-monotonicity only in the Bottomonium</a:t>
                </a:r>
              </a:p>
              <a:p>
                <a:pPr marL="514350" indent="-514350"/>
                <a:r>
                  <a:rPr lang="en-US" sz="1600" dirty="0">
                    <a:solidFill>
                      <a:srgbClr val="404040"/>
                    </a:solidFill>
                    <a:latin typeface="Arial" panose="020B0604020202020204" pitchFamily="34" charset="0"/>
                    <a:ea typeface="Gill Sans" charset="0"/>
                    <a:cs typeface="Arial" panose="020B0604020202020204" pitchFamily="34" charset="0"/>
                  </a:rPr>
                  <a:t>S-wave: destabilization of excited states</a:t>
                </a:r>
              </a:p>
            </p:txBody>
          </p:sp>
          <p:sp>
            <p:nvSpPr>
              <p:cNvPr id="16" name="Rechteck 15">
                <a:extLst>
                  <a:ext uri="{FF2B5EF4-FFF2-40B4-BE49-F238E27FC236}">
                    <a16:creationId xmlns:a16="http://schemas.microsoft.com/office/drawing/2014/main" id="{9FCD4975-4350-47C0-B2C9-2807907007D4}"/>
                  </a:ext>
                </a:extLst>
              </p:cNvPr>
              <p:cNvSpPr/>
              <p:nvPr/>
            </p:nvSpPr>
            <p:spPr>
              <a:xfrm>
                <a:off x="684646" y="2385052"/>
                <a:ext cx="90000" cy="90000"/>
              </a:xfrm>
              <a:prstGeom prst="rect">
                <a:avLst/>
              </a:prstGeom>
              <a:solidFill>
                <a:srgbClr val="FF6600"/>
              </a:solidFill>
              <a:ln w="28575"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AD76460D-EE6E-490D-A722-AE77F4FD43CE}"/>
              </a:ext>
            </a:extLst>
          </p:cNvPr>
          <p:cNvGrpSpPr/>
          <p:nvPr/>
        </p:nvGrpSpPr>
        <p:grpSpPr>
          <a:xfrm>
            <a:off x="634635" y="1709368"/>
            <a:ext cx="8797079" cy="584775"/>
            <a:chOff x="684646" y="2273712"/>
            <a:chExt cx="8797079" cy="584775"/>
          </a:xfrm>
        </p:grpSpPr>
        <p:sp>
          <p:nvSpPr>
            <p:cNvPr id="18" name="Textfeld 4">
              <a:extLst>
                <a:ext uri="{FF2B5EF4-FFF2-40B4-BE49-F238E27FC236}">
                  <a16:creationId xmlns:a16="http://schemas.microsoft.com/office/drawing/2014/main" id="{8DEC64A0-9943-479F-8EEA-F7D326B143A1}"/>
                </a:ext>
              </a:extLst>
            </p:cNvPr>
            <p:cNvSpPr txBox="1"/>
            <p:nvPr/>
          </p:nvSpPr>
          <p:spPr>
            <a:xfrm>
              <a:off x="817830" y="2273712"/>
              <a:ext cx="866389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14350" indent="-514350"/>
              <a:r>
                <a:rPr lang="en-US" sz="1600" dirty="0">
                  <a:solidFill>
                    <a:srgbClr val="404040"/>
                  </a:solidFill>
                  <a:latin typeface="Arial" panose="020B0604020202020204" pitchFamily="34" charset="0"/>
                  <a:ea typeface="Gill Sans SemiBold" charset="0"/>
                  <a:cs typeface="Arial" panose="020B0604020202020204" pitchFamily="34" charset="0"/>
                </a:rPr>
                <a:t>Strong upward bend: ground state moves</a:t>
              </a:r>
            </a:p>
            <a:p>
              <a:pPr marL="514350" indent="-514350"/>
              <a:r>
                <a:rPr lang="en-US" sz="1600" dirty="0">
                  <a:solidFill>
                    <a:srgbClr val="404040"/>
                  </a:solidFill>
                  <a:latin typeface="Arial" panose="020B0604020202020204" pitchFamily="34" charset="0"/>
                  <a:ea typeface="Gill Sans" charset="0"/>
                  <a:cs typeface="Arial" panose="020B0604020202020204" pitchFamily="34" charset="0"/>
                </a:rPr>
                <a:t>to smaller mass</a:t>
              </a:r>
            </a:p>
          </p:txBody>
        </p:sp>
        <p:sp>
          <p:nvSpPr>
            <p:cNvPr id="19" name="Rechteck 18">
              <a:extLst>
                <a:ext uri="{FF2B5EF4-FFF2-40B4-BE49-F238E27FC236}">
                  <a16:creationId xmlns:a16="http://schemas.microsoft.com/office/drawing/2014/main" id="{2726D98D-5969-4596-A9FF-B99F0DAB2925}"/>
                </a:ext>
              </a:extLst>
            </p:cNvPr>
            <p:cNvSpPr/>
            <p:nvPr/>
          </p:nvSpPr>
          <p:spPr>
            <a:xfrm>
              <a:off x="684646" y="2385052"/>
              <a:ext cx="90000" cy="90000"/>
            </a:xfrm>
            <a:prstGeom prst="rect">
              <a:avLst/>
            </a:prstGeom>
            <a:solidFill>
              <a:srgbClr val="FF6600"/>
            </a:solidFill>
            <a:ln w="2857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0E959023-2CC2-42C7-B460-43ABF68790A3}"/>
              </a:ext>
            </a:extLst>
          </p:cNvPr>
          <p:cNvGrpSpPr/>
          <p:nvPr/>
        </p:nvGrpSpPr>
        <p:grpSpPr>
          <a:xfrm>
            <a:off x="302061" y="1070420"/>
            <a:ext cx="9065845" cy="369332"/>
            <a:chOff x="222927" y="5870522"/>
            <a:chExt cx="9065845" cy="369332"/>
          </a:xfrm>
        </p:grpSpPr>
        <p:sp>
          <p:nvSpPr>
            <p:cNvPr id="21" name="Textfeld 4">
              <a:extLst>
                <a:ext uri="{FF2B5EF4-FFF2-40B4-BE49-F238E27FC236}">
                  <a16:creationId xmlns:a16="http://schemas.microsoft.com/office/drawing/2014/main" id="{184F605B-792A-470F-AF8B-2E63BC33E103}"/>
                </a:ext>
              </a:extLst>
            </p:cNvPr>
            <p:cNvSpPr txBox="1"/>
            <p:nvPr/>
          </p:nvSpPr>
          <p:spPr>
            <a:xfrm>
              <a:off x="490261" y="5870522"/>
              <a:ext cx="87985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14350" indent="-514350"/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Behavior in ratios qualitatively reproduced by potential based computation</a:t>
              </a:r>
            </a:p>
          </p:txBody>
        </p:sp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636D39A8-CF54-4DDC-A095-AE0FE93B02E3}"/>
                </a:ext>
              </a:extLst>
            </p:cNvPr>
            <p:cNvSpPr/>
            <p:nvPr/>
          </p:nvSpPr>
          <p:spPr>
            <a:xfrm>
              <a:off x="222927" y="5963277"/>
              <a:ext cx="180000" cy="180000"/>
            </a:xfrm>
            <a:prstGeom prst="rect">
              <a:avLst/>
            </a:prstGeom>
            <a:solidFill>
              <a:srgbClr val="FF6600"/>
            </a:solidFill>
            <a:ln w="571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00379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E9447A-ABA0-4352-BCAC-2830FB42EA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In-medium mass shifts II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040B5BD-9BC6-4F60-A3EC-C341A78BB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XIIIth Quark Confinement and the Hadron Spectrum Conference 2018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A71746E-E608-455F-8347-AB9F5848A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In-medium heavy quarkonium from lattice NRQCD</a:t>
            </a:r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A57E430F-E905-4142-8C91-AE347E5D14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1463" y="3260060"/>
            <a:ext cx="2737045" cy="1824696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BF250EDB-AAD6-4A70-9F29-C02D34E6C2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84510" y="1377724"/>
            <a:ext cx="2693999" cy="1795999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BDC0D880-A6BE-46BD-9C1F-939D3C918C9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989718" y="3260060"/>
            <a:ext cx="2785990" cy="1857327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1CDECF5E-539C-4E37-9A89-FC810A1FD6B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988512" y="1362635"/>
            <a:ext cx="2785991" cy="1857327"/>
          </a:xfrm>
          <a:prstGeom prst="rect">
            <a:avLst/>
          </a:prstGeom>
        </p:spPr>
      </p:pic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C7ED9CE1-8233-4510-9FE2-3C0E3E72A9B2}"/>
              </a:ext>
            </a:extLst>
          </p:cNvPr>
          <p:cNvGrpSpPr/>
          <p:nvPr/>
        </p:nvGrpSpPr>
        <p:grpSpPr>
          <a:xfrm>
            <a:off x="441265" y="5449461"/>
            <a:ext cx="9065845" cy="615553"/>
            <a:chOff x="222927" y="5870522"/>
            <a:chExt cx="9065845" cy="615553"/>
          </a:xfrm>
        </p:grpSpPr>
        <p:sp>
          <p:nvSpPr>
            <p:cNvPr id="13" name="Textfeld 4">
              <a:extLst>
                <a:ext uri="{FF2B5EF4-FFF2-40B4-BE49-F238E27FC236}">
                  <a16:creationId xmlns:a16="http://schemas.microsoft.com/office/drawing/2014/main" id="{E58BDD4D-3693-4AD2-8541-BE3485075D91}"/>
                </a:ext>
              </a:extLst>
            </p:cNvPr>
            <p:cNvSpPr txBox="1"/>
            <p:nvPr/>
          </p:nvSpPr>
          <p:spPr>
            <a:xfrm>
              <a:off x="490261" y="5870522"/>
              <a:ext cx="8798511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14350" indent="-514350"/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Negative mass shifts in qualitative agreement with potential based computation</a:t>
              </a:r>
            </a:p>
            <a:p>
              <a:pPr marL="514350" indent="-514350"/>
              <a:r>
                <a:rPr lang="en-US" sz="16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(i.e. with a non-perturbative implementation of the EFT </a:t>
              </a:r>
              <a:r>
                <a:rPr lang="en-US" sz="1600" dirty="0" err="1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pNRQCD</a:t>
              </a:r>
              <a:r>
                <a:rPr lang="en-US" sz="16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</p:txBody>
        </p:sp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A317FFC4-4F5B-49B1-A8B5-5E512CFCB190}"/>
                </a:ext>
              </a:extLst>
            </p:cNvPr>
            <p:cNvSpPr/>
            <p:nvPr/>
          </p:nvSpPr>
          <p:spPr>
            <a:xfrm>
              <a:off x="222927" y="5963277"/>
              <a:ext cx="180000" cy="180000"/>
            </a:xfrm>
            <a:prstGeom prst="rect">
              <a:avLst/>
            </a:prstGeom>
            <a:solidFill>
              <a:srgbClr val="FF6600"/>
            </a:solidFill>
            <a:ln w="571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E1C4A592-7AA3-4DA4-954C-F1F2796316FA}"/>
              </a:ext>
            </a:extLst>
          </p:cNvPr>
          <p:cNvGrpSpPr/>
          <p:nvPr/>
        </p:nvGrpSpPr>
        <p:grpSpPr>
          <a:xfrm>
            <a:off x="6064269" y="1216699"/>
            <a:ext cx="2885740" cy="3662152"/>
            <a:chOff x="5955853" y="1136388"/>
            <a:chExt cx="2885740" cy="3662152"/>
          </a:xfrm>
        </p:grpSpPr>
        <p:grpSp>
          <p:nvGrpSpPr>
            <p:cNvPr id="19" name="Gruppieren 18">
              <a:extLst>
                <a:ext uri="{FF2B5EF4-FFF2-40B4-BE49-F238E27FC236}">
                  <a16:creationId xmlns:a16="http://schemas.microsoft.com/office/drawing/2014/main" id="{622BE201-9B8A-400A-BB82-D6F5402DE920}"/>
                </a:ext>
              </a:extLst>
            </p:cNvPr>
            <p:cNvGrpSpPr/>
            <p:nvPr/>
          </p:nvGrpSpPr>
          <p:grpSpPr>
            <a:xfrm>
              <a:off x="5955853" y="1136388"/>
              <a:ext cx="2885740" cy="3662152"/>
              <a:chOff x="4665474" y="1354320"/>
              <a:chExt cx="4333414" cy="4098637"/>
            </a:xfrm>
          </p:grpSpPr>
          <p:sp>
            <p:nvSpPr>
              <p:cNvPr id="20" name="Rechteck 19">
                <a:extLst>
                  <a:ext uri="{FF2B5EF4-FFF2-40B4-BE49-F238E27FC236}">
                    <a16:creationId xmlns:a16="http://schemas.microsoft.com/office/drawing/2014/main" id="{DC05C397-0ACC-4B45-8C4A-8A2347839F76}"/>
                  </a:ext>
                </a:extLst>
              </p:cNvPr>
              <p:cNvSpPr/>
              <p:nvPr/>
            </p:nvSpPr>
            <p:spPr>
              <a:xfrm>
                <a:off x="5033175" y="1602932"/>
                <a:ext cx="3641432" cy="385002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21" name="Rechteck 20">
                <a:extLst>
                  <a:ext uri="{FF2B5EF4-FFF2-40B4-BE49-F238E27FC236}">
                    <a16:creationId xmlns:a16="http://schemas.microsoft.com/office/drawing/2014/main" id="{948335CE-7916-4F95-A6CE-84EB7C446321}"/>
                  </a:ext>
                </a:extLst>
              </p:cNvPr>
              <p:cNvSpPr/>
              <p:nvPr/>
            </p:nvSpPr>
            <p:spPr>
              <a:xfrm>
                <a:off x="4760848" y="1406230"/>
                <a:ext cx="4238040" cy="21972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22" name="Textfeld 21">
                <a:extLst>
                  <a:ext uri="{FF2B5EF4-FFF2-40B4-BE49-F238E27FC236}">
                    <a16:creationId xmlns:a16="http://schemas.microsoft.com/office/drawing/2014/main" id="{5A2882FE-894A-42A7-B533-CE7A53449811}"/>
                  </a:ext>
                </a:extLst>
              </p:cNvPr>
              <p:cNvSpPr txBox="1"/>
              <p:nvPr/>
            </p:nvSpPr>
            <p:spPr>
              <a:xfrm>
                <a:off x="4665474" y="1354320"/>
                <a:ext cx="298190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Lattice QCD potential based computation</a:t>
                </a:r>
                <a:endParaRPr lang="de-DE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16" name="Grafik 15">
              <a:extLst>
                <a:ext uri="{FF2B5EF4-FFF2-40B4-BE49-F238E27FC236}">
                  <a16:creationId xmlns:a16="http://schemas.microsoft.com/office/drawing/2014/main" id="{E95E43FA-AEE4-4BCC-A9C6-BCBAA0FFB74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458289" y="1516631"/>
              <a:ext cx="2090046" cy="1435614"/>
            </a:xfrm>
            <a:prstGeom prst="rect">
              <a:avLst/>
            </a:prstGeom>
          </p:spPr>
        </p:pic>
        <p:grpSp>
          <p:nvGrpSpPr>
            <p:cNvPr id="24" name="Gruppieren 23">
              <a:extLst>
                <a:ext uri="{FF2B5EF4-FFF2-40B4-BE49-F238E27FC236}">
                  <a16:creationId xmlns:a16="http://schemas.microsoft.com/office/drawing/2014/main" id="{3D443FBB-6671-4270-8032-5361BFABD626}"/>
                </a:ext>
              </a:extLst>
            </p:cNvPr>
            <p:cNvGrpSpPr/>
            <p:nvPr/>
          </p:nvGrpSpPr>
          <p:grpSpPr>
            <a:xfrm>
              <a:off x="6619695" y="3284319"/>
              <a:ext cx="1724542" cy="1496098"/>
              <a:chOff x="7150106" y="3331722"/>
              <a:chExt cx="2035696" cy="1959741"/>
            </a:xfrm>
          </p:grpSpPr>
          <p:sp>
            <p:nvSpPr>
              <p:cNvPr id="23" name="Rechteck 22">
                <a:extLst>
                  <a:ext uri="{FF2B5EF4-FFF2-40B4-BE49-F238E27FC236}">
                    <a16:creationId xmlns:a16="http://schemas.microsoft.com/office/drawing/2014/main" id="{32A9DD20-8C37-4F48-8F5B-E0489FAC0049}"/>
                  </a:ext>
                </a:extLst>
              </p:cNvPr>
              <p:cNvSpPr/>
              <p:nvPr/>
            </p:nvSpPr>
            <p:spPr>
              <a:xfrm>
                <a:off x="7150106" y="3458534"/>
                <a:ext cx="2035696" cy="165885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18" name="Grafik 17">
                <a:extLst>
                  <a:ext uri="{FF2B5EF4-FFF2-40B4-BE49-F238E27FC236}">
                    <a16:creationId xmlns:a16="http://schemas.microsoft.com/office/drawing/2014/main" id="{3463D1AC-8351-496B-8B8B-0E6AEF13262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p:blipFill>
            <p:spPr>
              <a:xfrm>
                <a:off x="7184259" y="3331722"/>
                <a:ext cx="1959741" cy="1959741"/>
              </a:xfrm>
              <a:prstGeom prst="rect">
                <a:avLst/>
              </a:prstGeom>
            </p:spPr>
          </p:pic>
        </p:grpSp>
      </p:grpSp>
      <p:sp>
        <p:nvSpPr>
          <p:cNvPr id="26" name="Textfeld 4">
            <a:extLst>
              <a:ext uri="{FF2B5EF4-FFF2-40B4-BE49-F238E27FC236}">
                <a16:creationId xmlns:a16="http://schemas.microsoft.com/office/drawing/2014/main" id="{EE544F9C-8E78-4F36-BBF4-AFBA4CF327A6}"/>
              </a:ext>
            </a:extLst>
          </p:cNvPr>
          <p:cNvSpPr txBox="1"/>
          <p:nvPr/>
        </p:nvSpPr>
        <p:spPr>
          <a:xfrm>
            <a:off x="441265" y="1043528"/>
            <a:ext cx="8798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direct lattice NRQCD result for T&gt;0 mass shifts</a:t>
            </a:r>
          </a:p>
        </p:txBody>
      </p:sp>
    </p:spTree>
    <p:extLst>
      <p:ext uri="{BB962C8B-B14F-4D97-AF65-F5344CB8AC3E}">
        <p14:creationId xmlns:p14="http://schemas.microsoft.com/office/powerpoint/2010/main" val="3402211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E5535F-6220-4321-8F77-C0C1DAF2D1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6BFD895-0029-4CC7-A048-0596ECC818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XIIIth Quark Confinement and the Hadron Spectrum Conference 2018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8389A74-8945-4044-A1B3-D744FF45B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In-medium heavy quarkonium from lattice NRQCD</a:t>
            </a:r>
            <a:endParaRPr lang="de-DE" dirty="0"/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044D41EA-E361-4AF3-A3AC-75243CAC29EC}"/>
              </a:ext>
            </a:extLst>
          </p:cNvPr>
          <p:cNvGrpSpPr/>
          <p:nvPr/>
        </p:nvGrpSpPr>
        <p:grpSpPr>
          <a:xfrm>
            <a:off x="847583" y="1697422"/>
            <a:ext cx="4814799" cy="430887"/>
            <a:chOff x="711810" y="3465199"/>
            <a:chExt cx="4814799" cy="430887"/>
          </a:xfrm>
        </p:grpSpPr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6F0FF63B-4BB7-413C-9A78-29924ED5B632}"/>
                </a:ext>
              </a:extLst>
            </p:cNvPr>
            <p:cNvSpPr/>
            <p:nvPr/>
          </p:nvSpPr>
          <p:spPr>
            <a:xfrm>
              <a:off x="711810" y="3562907"/>
              <a:ext cx="180000" cy="180000"/>
            </a:xfrm>
            <a:prstGeom prst="rect">
              <a:avLst/>
            </a:prstGeom>
            <a:solidFill>
              <a:srgbClr val="FF6600"/>
            </a:solidFill>
            <a:ln w="571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B62515DA-45C9-4497-B593-9578D21F652F}"/>
                </a:ext>
              </a:extLst>
            </p:cNvPr>
            <p:cNvSpPr txBox="1"/>
            <p:nvPr/>
          </p:nvSpPr>
          <p:spPr>
            <a:xfrm>
              <a:off x="1042689" y="3465199"/>
              <a:ext cx="4483920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Numerical Setup (Lattice NRQCD)</a:t>
              </a:r>
              <a:endParaRPr lang="de-D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1E1CFF28-7DF4-4CA0-A4F4-34CF86698176}"/>
              </a:ext>
            </a:extLst>
          </p:cNvPr>
          <p:cNvGrpSpPr/>
          <p:nvPr/>
        </p:nvGrpSpPr>
        <p:grpSpPr>
          <a:xfrm>
            <a:off x="847583" y="2708179"/>
            <a:ext cx="3847932" cy="430887"/>
            <a:chOff x="711810" y="3465199"/>
            <a:chExt cx="3847932" cy="430887"/>
          </a:xfrm>
        </p:grpSpPr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8DE6F279-E55F-4104-9315-3B8D3CEF6B02}"/>
                </a:ext>
              </a:extLst>
            </p:cNvPr>
            <p:cNvSpPr/>
            <p:nvPr/>
          </p:nvSpPr>
          <p:spPr>
            <a:xfrm>
              <a:off x="711810" y="3562907"/>
              <a:ext cx="180000" cy="180000"/>
            </a:xfrm>
            <a:prstGeom prst="rect">
              <a:avLst/>
            </a:prstGeom>
            <a:solidFill>
              <a:srgbClr val="FF6600"/>
            </a:solidFill>
            <a:ln w="571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DC887A91-3B93-4778-AD24-0FA2C7799BD7}"/>
                </a:ext>
              </a:extLst>
            </p:cNvPr>
            <p:cNvSpPr txBox="1"/>
            <p:nvPr/>
          </p:nvSpPr>
          <p:spPr>
            <a:xfrm>
              <a:off x="1042689" y="3465199"/>
              <a:ext cx="3517053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Preparatory studies at T=0</a:t>
              </a:r>
              <a:endParaRPr lang="de-D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62EE9320-B139-47CA-9A3F-93C61A5282E0}"/>
              </a:ext>
            </a:extLst>
          </p:cNvPr>
          <p:cNvGrpSpPr/>
          <p:nvPr/>
        </p:nvGrpSpPr>
        <p:grpSpPr>
          <a:xfrm>
            <a:off x="847583" y="4729692"/>
            <a:ext cx="3513160" cy="430887"/>
            <a:chOff x="711810" y="3465199"/>
            <a:chExt cx="3513160" cy="430887"/>
          </a:xfrm>
        </p:grpSpPr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15CDCD00-1D2E-4272-92E0-549774234956}"/>
                </a:ext>
              </a:extLst>
            </p:cNvPr>
            <p:cNvSpPr/>
            <p:nvPr/>
          </p:nvSpPr>
          <p:spPr>
            <a:xfrm>
              <a:off x="711810" y="3562907"/>
              <a:ext cx="180000" cy="180000"/>
            </a:xfrm>
            <a:prstGeom prst="rect">
              <a:avLst/>
            </a:prstGeom>
            <a:solidFill>
              <a:srgbClr val="FF6600"/>
            </a:solidFill>
            <a:ln w="571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" name="Textfeld 18">
              <a:extLst>
                <a:ext uri="{FF2B5EF4-FFF2-40B4-BE49-F238E27FC236}">
                  <a16:creationId xmlns:a16="http://schemas.microsoft.com/office/drawing/2014/main" id="{BFFEFCCC-9D43-4D71-85CD-BF7259373A93}"/>
                </a:ext>
              </a:extLst>
            </p:cNvPr>
            <p:cNvSpPr txBox="1"/>
            <p:nvPr/>
          </p:nvSpPr>
          <p:spPr>
            <a:xfrm>
              <a:off x="1042689" y="3465199"/>
              <a:ext cx="3182281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Outlook and Conclusion</a:t>
              </a:r>
              <a:endParaRPr lang="de-D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7048B755-1649-4561-8A6E-611F8554ADB1}"/>
              </a:ext>
            </a:extLst>
          </p:cNvPr>
          <p:cNvGrpSpPr/>
          <p:nvPr/>
        </p:nvGrpSpPr>
        <p:grpSpPr>
          <a:xfrm>
            <a:off x="847583" y="3718935"/>
            <a:ext cx="5887208" cy="430887"/>
            <a:chOff x="711810" y="3465199"/>
            <a:chExt cx="5887208" cy="430887"/>
          </a:xfrm>
        </p:grpSpPr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6E8B6948-B287-45E0-8CA0-1200AE4CCF9C}"/>
                </a:ext>
              </a:extLst>
            </p:cNvPr>
            <p:cNvSpPr/>
            <p:nvPr/>
          </p:nvSpPr>
          <p:spPr>
            <a:xfrm>
              <a:off x="711810" y="3562907"/>
              <a:ext cx="180000" cy="180000"/>
            </a:xfrm>
            <a:prstGeom prst="rect">
              <a:avLst/>
            </a:prstGeom>
            <a:solidFill>
              <a:srgbClr val="FF6600"/>
            </a:solidFill>
            <a:ln w="571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3" name="Textfeld 22">
              <a:extLst>
                <a:ext uri="{FF2B5EF4-FFF2-40B4-BE49-F238E27FC236}">
                  <a16:creationId xmlns:a16="http://schemas.microsoft.com/office/drawing/2014/main" id="{D364B245-D8A9-48EC-809D-FD04C1404559}"/>
                </a:ext>
              </a:extLst>
            </p:cNvPr>
            <p:cNvSpPr txBox="1"/>
            <p:nvPr/>
          </p:nvSpPr>
          <p:spPr>
            <a:xfrm>
              <a:off x="1042689" y="3465199"/>
              <a:ext cx="5556329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In-medium properties of heavy quarkonium</a:t>
              </a:r>
              <a:endParaRPr lang="de-D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1" name="Rechteck 10">
            <a:extLst>
              <a:ext uri="{FF2B5EF4-FFF2-40B4-BE49-F238E27FC236}">
                <a16:creationId xmlns:a16="http://schemas.microsoft.com/office/drawing/2014/main" id="{1DBB5779-A0F5-437E-8768-FD350F815D2F}"/>
              </a:ext>
            </a:extLst>
          </p:cNvPr>
          <p:cNvSpPr/>
          <p:nvPr/>
        </p:nvSpPr>
        <p:spPr>
          <a:xfrm>
            <a:off x="689719" y="2591671"/>
            <a:ext cx="6933764" cy="3297065"/>
          </a:xfrm>
          <a:prstGeom prst="rect">
            <a:avLst/>
          </a:prstGeom>
          <a:solidFill>
            <a:schemeClr val="bg1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07161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30D5D609-1583-4D9B-9E3F-045FE8886433}"/>
              </a:ext>
            </a:extLst>
          </p:cNvPr>
          <p:cNvGrpSpPr/>
          <p:nvPr/>
        </p:nvGrpSpPr>
        <p:grpSpPr>
          <a:xfrm>
            <a:off x="3903878" y="1727906"/>
            <a:ext cx="4722641" cy="2164401"/>
            <a:chOff x="3903878" y="1727906"/>
            <a:chExt cx="4722641" cy="2164401"/>
          </a:xfrm>
        </p:grpSpPr>
        <p:grpSp>
          <p:nvGrpSpPr>
            <p:cNvPr id="11" name="Gruppieren 10">
              <a:extLst>
                <a:ext uri="{FF2B5EF4-FFF2-40B4-BE49-F238E27FC236}">
                  <a16:creationId xmlns:a16="http://schemas.microsoft.com/office/drawing/2014/main" id="{1BF676D8-9A7D-4C36-B70B-F576A293B23E}"/>
                </a:ext>
              </a:extLst>
            </p:cNvPr>
            <p:cNvGrpSpPr/>
            <p:nvPr/>
          </p:nvGrpSpPr>
          <p:grpSpPr>
            <a:xfrm>
              <a:off x="5106832" y="2206735"/>
              <a:ext cx="3519687" cy="1685572"/>
              <a:chOff x="5106832" y="2206735"/>
              <a:chExt cx="3519687" cy="1685572"/>
            </a:xfrm>
          </p:grpSpPr>
          <p:cxnSp>
            <p:nvCxnSpPr>
              <p:cNvPr id="28" name="Gerade Verbindung mit Pfeil 27">
                <a:extLst>
                  <a:ext uri="{FF2B5EF4-FFF2-40B4-BE49-F238E27FC236}">
                    <a16:creationId xmlns:a16="http://schemas.microsoft.com/office/drawing/2014/main" id="{3E7E038F-29E3-4303-A500-5DD7D00CAE10}"/>
                  </a:ext>
                </a:extLst>
              </p:cNvPr>
              <p:cNvCxnSpPr/>
              <p:nvPr/>
            </p:nvCxnSpPr>
            <p:spPr>
              <a:xfrm flipV="1">
                <a:off x="7890956" y="2277069"/>
                <a:ext cx="735563" cy="1297479"/>
              </a:xfrm>
              <a:prstGeom prst="straightConnector1">
                <a:avLst/>
              </a:prstGeom>
              <a:ln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Textfeld 28">
                <a:extLst>
                  <a:ext uri="{FF2B5EF4-FFF2-40B4-BE49-F238E27FC236}">
                    <a16:creationId xmlns:a16="http://schemas.microsoft.com/office/drawing/2014/main" id="{7C3B221A-3452-4A1A-9DA4-AF55566CB827}"/>
                  </a:ext>
                </a:extLst>
              </p:cNvPr>
              <p:cNvSpPr txBox="1"/>
              <p:nvPr/>
            </p:nvSpPr>
            <p:spPr>
              <a:xfrm rot="17927510">
                <a:off x="8049087" y="2809642"/>
                <a:ext cx="71318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200" dirty="0" err="1"/>
                  <a:t>N</a:t>
                </a:r>
                <a:r>
                  <a:rPr lang="de-DE" sz="1200" baseline="-25000" dirty="0" err="1">
                    <a:latin typeface="Calibri"/>
                    <a:cs typeface="Calibri"/>
                  </a:rPr>
                  <a:t>τ</a:t>
                </a:r>
                <a:r>
                  <a:rPr lang="de-DE" sz="1200" dirty="0" err="1"/>
                  <a:t>a</a:t>
                </a:r>
                <a:r>
                  <a:rPr lang="de-DE" sz="1200" dirty="0">
                    <a:latin typeface="Gill Sans"/>
                    <a:cs typeface="Gill Sans"/>
                  </a:rPr>
                  <a:t>=1/T</a:t>
                </a:r>
              </a:p>
            </p:txBody>
          </p:sp>
          <p:sp>
            <p:nvSpPr>
              <p:cNvPr id="30" name="Textfeld 29">
                <a:extLst>
                  <a:ext uri="{FF2B5EF4-FFF2-40B4-BE49-F238E27FC236}">
                    <a16:creationId xmlns:a16="http://schemas.microsoft.com/office/drawing/2014/main" id="{BB8A14FD-E921-4C20-B768-085CA55FB0ED}"/>
                  </a:ext>
                </a:extLst>
              </p:cNvPr>
              <p:cNvSpPr txBox="1"/>
              <p:nvPr/>
            </p:nvSpPr>
            <p:spPr>
              <a:xfrm rot="17950274">
                <a:off x="4929659" y="2440132"/>
                <a:ext cx="77457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400" b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am</a:t>
                </a:r>
                <a:r>
                  <a:rPr lang="de-DE" sz="1400" b="1" baseline="-25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Q</a:t>
                </a:r>
                <a:r>
                  <a:rPr lang="de-DE" sz="1400" b="1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de-DE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~1</a:t>
                </a:r>
              </a:p>
            </p:txBody>
          </p:sp>
          <p:sp>
            <p:nvSpPr>
              <p:cNvPr id="31" name="Textfeld 30">
                <a:extLst>
                  <a:ext uri="{FF2B5EF4-FFF2-40B4-BE49-F238E27FC236}">
                    <a16:creationId xmlns:a16="http://schemas.microsoft.com/office/drawing/2014/main" id="{E6286D92-E56F-4A5A-AE72-569E19E5A31A}"/>
                  </a:ext>
                </a:extLst>
              </p:cNvPr>
              <p:cNvSpPr txBox="1"/>
              <p:nvPr/>
            </p:nvSpPr>
            <p:spPr>
              <a:xfrm>
                <a:off x="5106832" y="3584530"/>
                <a:ext cx="29410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400" dirty="0" err="1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Lattice</a:t>
                </a:r>
                <a:r>
                  <a:rPr lang="de-DE" sz="1400" dirty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 QCD </a:t>
                </a:r>
                <a:r>
                  <a:rPr lang="de-DE" sz="1400" dirty="0" err="1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simulation</a:t>
                </a:r>
                <a:r>
                  <a:rPr lang="de-DE" sz="1400" dirty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 </a:t>
                </a:r>
                <a:r>
                  <a:rPr lang="de-DE" sz="1400" dirty="0" err="1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without</a:t>
                </a:r>
                <a:r>
                  <a:rPr lang="de-DE" sz="1400" dirty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 QQ</a:t>
                </a:r>
              </a:p>
            </p:txBody>
          </p:sp>
          <p:cxnSp>
            <p:nvCxnSpPr>
              <p:cNvPr id="13" name="Gerade Verbindung 145">
                <a:extLst>
                  <a:ext uri="{FF2B5EF4-FFF2-40B4-BE49-F238E27FC236}">
                    <a16:creationId xmlns:a16="http://schemas.microsoft.com/office/drawing/2014/main" id="{8EDCB75F-34D1-4C11-A3CA-42E7DB1EBFBE}"/>
                  </a:ext>
                </a:extLst>
              </p:cNvPr>
              <p:cNvCxnSpPr/>
              <p:nvPr/>
            </p:nvCxnSpPr>
            <p:spPr>
              <a:xfrm>
                <a:off x="7627594" y="3657185"/>
                <a:ext cx="72000" cy="0"/>
              </a:xfrm>
              <a:prstGeom prst="line">
                <a:avLst/>
              </a:prstGeom>
              <a:ln w="15875" cmpd="sng">
                <a:solidFill>
                  <a:schemeClr val="tx2">
                    <a:lumMod val="60000"/>
                    <a:lumOff val="4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45" name="Gruppieren 144">
                <a:extLst>
                  <a:ext uri="{FF2B5EF4-FFF2-40B4-BE49-F238E27FC236}">
                    <a16:creationId xmlns:a16="http://schemas.microsoft.com/office/drawing/2014/main" id="{5B78BE69-B156-4176-8A7D-717E124391A4}"/>
                  </a:ext>
                </a:extLst>
              </p:cNvPr>
              <p:cNvGrpSpPr/>
              <p:nvPr/>
            </p:nvGrpSpPr>
            <p:grpSpPr>
              <a:xfrm>
                <a:off x="5263799" y="2265623"/>
                <a:ext cx="3256306" cy="1291484"/>
                <a:chOff x="318166" y="2371636"/>
                <a:chExt cx="3256306" cy="1291484"/>
              </a:xfrm>
            </p:grpSpPr>
            <p:sp>
              <p:nvSpPr>
                <p:cNvPr id="146" name="Parallelogramm 145">
                  <a:extLst>
                    <a:ext uri="{FF2B5EF4-FFF2-40B4-BE49-F238E27FC236}">
                      <a16:creationId xmlns:a16="http://schemas.microsoft.com/office/drawing/2014/main" id="{79461EFF-3340-4093-9027-5430C35342E5}"/>
                    </a:ext>
                  </a:extLst>
                </p:cNvPr>
                <p:cNvSpPr/>
                <p:nvPr/>
              </p:nvSpPr>
              <p:spPr>
                <a:xfrm>
                  <a:off x="318166" y="2371636"/>
                  <a:ext cx="3256306" cy="1291484"/>
                </a:xfrm>
                <a:prstGeom prst="parallelogram">
                  <a:avLst>
                    <a:gd name="adj" fmla="val 56624"/>
                  </a:avLst>
                </a:prstGeom>
                <a:solidFill>
                  <a:schemeClr val="bg1"/>
                </a:solidFill>
                <a:ln w="28575" cmpd="sng"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147" name="Gerade Verbindung 22">
                  <a:extLst>
                    <a:ext uri="{FF2B5EF4-FFF2-40B4-BE49-F238E27FC236}">
                      <a16:creationId xmlns:a16="http://schemas.microsoft.com/office/drawing/2014/main" id="{8E5F9C84-E587-49A6-8DDA-794463AD8D97}"/>
                    </a:ext>
                  </a:extLst>
                </p:cNvPr>
                <p:cNvCxnSpPr/>
                <p:nvPr/>
              </p:nvCxnSpPr>
              <p:spPr>
                <a:xfrm flipV="1">
                  <a:off x="683810" y="2377155"/>
                  <a:ext cx="731289" cy="1285965"/>
                </a:xfrm>
                <a:prstGeom prst="line">
                  <a:avLst/>
                </a:prstGeom>
                <a:ln w="28575"/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Gerade Verbindung 25">
                  <a:extLst>
                    <a:ext uri="{FF2B5EF4-FFF2-40B4-BE49-F238E27FC236}">
                      <a16:creationId xmlns:a16="http://schemas.microsoft.com/office/drawing/2014/main" id="{26CA618D-CD4D-4E50-A274-FB3D9C8FE986}"/>
                    </a:ext>
                  </a:extLst>
                </p:cNvPr>
                <p:cNvCxnSpPr/>
                <p:nvPr/>
              </p:nvCxnSpPr>
              <p:spPr>
                <a:xfrm flipV="1">
                  <a:off x="1049454" y="2377155"/>
                  <a:ext cx="731289" cy="1285965"/>
                </a:xfrm>
                <a:prstGeom prst="line">
                  <a:avLst/>
                </a:prstGeom>
                <a:ln w="28575"/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Gerade Verbindung 26">
                  <a:extLst>
                    <a:ext uri="{FF2B5EF4-FFF2-40B4-BE49-F238E27FC236}">
                      <a16:creationId xmlns:a16="http://schemas.microsoft.com/office/drawing/2014/main" id="{655317BE-A9AD-425E-8185-F15CFA633874}"/>
                    </a:ext>
                  </a:extLst>
                </p:cNvPr>
                <p:cNvCxnSpPr/>
                <p:nvPr/>
              </p:nvCxnSpPr>
              <p:spPr>
                <a:xfrm flipV="1">
                  <a:off x="1415099" y="2377155"/>
                  <a:ext cx="731289" cy="1285965"/>
                </a:xfrm>
                <a:prstGeom prst="line">
                  <a:avLst/>
                </a:prstGeom>
                <a:ln w="28575"/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0" name="Gerade Verbindung 27">
                  <a:extLst>
                    <a:ext uri="{FF2B5EF4-FFF2-40B4-BE49-F238E27FC236}">
                      <a16:creationId xmlns:a16="http://schemas.microsoft.com/office/drawing/2014/main" id="{2F93F265-B74E-45F4-A106-53D3587F2394}"/>
                    </a:ext>
                  </a:extLst>
                </p:cNvPr>
                <p:cNvCxnSpPr/>
                <p:nvPr/>
              </p:nvCxnSpPr>
              <p:spPr>
                <a:xfrm flipV="1">
                  <a:off x="1768043" y="2377155"/>
                  <a:ext cx="731289" cy="1285965"/>
                </a:xfrm>
                <a:prstGeom prst="line">
                  <a:avLst/>
                </a:prstGeom>
                <a:ln w="28575"/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Gerade Verbindung 28">
                  <a:extLst>
                    <a:ext uri="{FF2B5EF4-FFF2-40B4-BE49-F238E27FC236}">
                      <a16:creationId xmlns:a16="http://schemas.microsoft.com/office/drawing/2014/main" id="{DDE6DC6B-970F-40C0-B86B-D9651785937B}"/>
                    </a:ext>
                  </a:extLst>
                </p:cNvPr>
                <p:cNvCxnSpPr/>
                <p:nvPr/>
              </p:nvCxnSpPr>
              <p:spPr>
                <a:xfrm flipV="1">
                  <a:off x="2146387" y="2377155"/>
                  <a:ext cx="731289" cy="1285965"/>
                </a:xfrm>
                <a:prstGeom prst="line">
                  <a:avLst/>
                </a:prstGeom>
                <a:ln w="28575"/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Gerade Verbindung 29">
                  <a:extLst>
                    <a:ext uri="{FF2B5EF4-FFF2-40B4-BE49-F238E27FC236}">
                      <a16:creationId xmlns:a16="http://schemas.microsoft.com/office/drawing/2014/main" id="{B8A47451-26AB-4DE3-9F44-950141EA5EE0}"/>
                    </a:ext>
                  </a:extLst>
                </p:cNvPr>
                <p:cNvCxnSpPr/>
                <p:nvPr/>
              </p:nvCxnSpPr>
              <p:spPr>
                <a:xfrm flipV="1">
                  <a:off x="2473931" y="2377155"/>
                  <a:ext cx="731289" cy="1285965"/>
                </a:xfrm>
                <a:prstGeom prst="line">
                  <a:avLst/>
                </a:prstGeom>
                <a:ln w="28575"/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Gerade Verbindung 32">
                  <a:extLst>
                    <a:ext uri="{FF2B5EF4-FFF2-40B4-BE49-F238E27FC236}">
                      <a16:creationId xmlns:a16="http://schemas.microsoft.com/office/drawing/2014/main" id="{BA4E8A25-6226-4ED9-9A03-7FB810B2A9BE}"/>
                    </a:ext>
                  </a:extLst>
                </p:cNvPr>
                <p:cNvCxnSpPr>
                  <a:cxnSpLocks/>
                  <a:stCxn id="146" idx="5"/>
                  <a:endCxn id="146" idx="2"/>
                </p:cNvCxnSpPr>
                <p:nvPr/>
              </p:nvCxnSpPr>
              <p:spPr>
                <a:xfrm>
                  <a:off x="683811" y="3017378"/>
                  <a:ext cx="2525016" cy="0"/>
                </a:xfrm>
                <a:prstGeom prst="line">
                  <a:avLst/>
                </a:prstGeom>
                <a:ln w="28575"/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Gerade Verbindung 33">
                  <a:extLst>
                    <a:ext uri="{FF2B5EF4-FFF2-40B4-BE49-F238E27FC236}">
                      <a16:creationId xmlns:a16="http://schemas.microsoft.com/office/drawing/2014/main" id="{C0AEADC2-AA9C-45C4-8FA8-6B345E0C19F8}"/>
                    </a:ext>
                  </a:extLst>
                </p:cNvPr>
                <p:cNvCxnSpPr/>
                <p:nvPr/>
              </p:nvCxnSpPr>
              <p:spPr>
                <a:xfrm>
                  <a:off x="869161" y="2693586"/>
                  <a:ext cx="2525016" cy="0"/>
                </a:xfrm>
                <a:prstGeom prst="line">
                  <a:avLst/>
                </a:prstGeom>
                <a:ln w="28575"/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" name="Gerade Verbindung 34">
                  <a:extLst>
                    <a:ext uri="{FF2B5EF4-FFF2-40B4-BE49-F238E27FC236}">
                      <a16:creationId xmlns:a16="http://schemas.microsoft.com/office/drawing/2014/main" id="{82026007-B849-4CC0-A9FA-8EBF23BA0213}"/>
                    </a:ext>
                  </a:extLst>
                </p:cNvPr>
                <p:cNvCxnSpPr/>
                <p:nvPr/>
              </p:nvCxnSpPr>
              <p:spPr>
                <a:xfrm>
                  <a:off x="496158" y="3352683"/>
                  <a:ext cx="2525016" cy="0"/>
                </a:xfrm>
                <a:prstGeom prst="line">
                  <a:avLst/>
                </a:prstGeom>
                <a:ln w="28575"/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7" name="Gruppierung 69">
                <a:extLst>
                  <a:ext uri="{FF2B5EF4-FFF2-40B4-BE49-F238E27FC236}">
                    <a16:creationId xmlns:a16="http://schemas.microsoft.com/office/drawing/2014/main" id="{3AD15679-B8C4-40A8-9271-C6078C4A86B6}"/>
                  </a:ext>
                </a:extLst>
              </p:cNvPr>
              <p:cNvGrpSpPr/>
              <p:nvPr/>
            </p:nvGrpSpPr>
            <p:grpSpPr>
              <a:xfrm>
                <a:off x="7335245" y="3104257"/>
                <a:ext cx="365188" cy="365188"/>
                <a:chOff x="6441218" y="2238783"/>
                <a:chExt cx="365188" cy="365188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78" name="Oval 59">
                  <a:extLst>
                    <a:ext uri="{FF2B5EF4-FFF2-40B4-BE49-F238E27FC236}">
                      <a16:creationId xmlns:a16="http://schemas.microsoft.com/office/drawing/2014/main" id="{C99AC6D6-737B-405A-B28E-8982486D1A96}"/>
                    </a:ext>
                  </a:extLst>
                </p:cNvPr>
                <p:cNvSpPr/>
                <p:nvPr/>
              </p:nvSpPr>
              <p:spPr>
                <a:xfrm flipH="1" flipV="1">
                  <a:off x="6441218" y="2238783"/>
                  <a:ext cx="365188" cy="36518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lumMod val="0"/>
                        <a:lumOff val="100000"/>
                      </a:schemeClr>
                    </a:gs>
                    <a:gs pos="35000">
                      <a:schemeClr val="accent1">
                        <a:lumMod val="0"/>
                        <a:lumOff val="100000"/>
                      </a:schemeClr>
                    </a:gs>
                    <a:gs pos="100000">
                      <a:schemeClr val="accent1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9" name="Textfeld 178">
                  <a:extLst>
                    <a:ext uri="{FF2B5EF4-FFF2-40B4-BE49-F238E27FC236}">
                      <a16:creationId xmlns:a16="http://schemas.microsoft.com/office/drawing/2014/main" id="{6C286E11-2338-491F-B549-2DA3A4721046}"/>
                    </a:ext>
                  </a:extLst>
                </p:cNvPr>
                <p:cNvSpPr txBox="1"/>
                <p:nvPr/>
              </p:nvSpPr>
              <p:spPr>
                <a:xfrm>
                  <a:off x="6463973" y="2253414"/>
                  <a:ext cx="293670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sz="1400" b="1" dirty="0" err="1">
                      <a:solidFill>
                        <a:srgbClr val="FFFF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u</a:t>
                  </a:r>
                  <a:endParaRPr lang="de-DE" sz="1400" b="1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80" name="Gruppierung 70">
                <a:extLst>
                  <a:ext uri="{FF2B5EF4-FFF2-40B4-BE49-F238E27FC236}">
                    <a16:creationId xmlns:a16="http://schemas.microsoft.com/office/drawing/2014/main" id="{401A225D-9FD1-432B-812A-B21CBAE7AE48}"/>
                  </a:ext>
                </a:extLst>
              </p:cNvPr>
              <p:cNvGrpSpPr/>
              <p:nvPr/>
            </p:nvGrpSpPr>
            <p:grpSpPr>
              <a:xfrm>
                <a:off x="6954343" y="2729940"/>
                <a:ext cx="383494" cy="383494"/>
                <a:chOff x="7539983" y="2128949"/>
                <a:chExt cx="383494" cy="383494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81" name="Oval 62">
                  <a:extLst>
                    <a:ext uri="{FF2B5EF4-FFF2-40B4-BE49-F238E27FC236}">
                      <a16:creationId xmlns:a16="http://schemas.microsoft.com/office/drawing/2014/main" id="{E52D488F-ADC3-4FAA-AA39-3FF0BD530E20}"/>
                    </a:ext>
                  </a:extLst>
                </p:cNvPr>
                <p:cNvSpPr/>
                <p:nvPr/>
              </p:nvSpPr>
              <p:spPr>
                <a:xfrm flipH="1" flipV="1">
                  <a:off x="7539983" y="2128949"/>
                  <a:ext cx="383494" cy="38349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2">
                        <a:lumMod val="0"/>
                        <a:lumOff val="100000"/>
                      </a:schemeClr>
                    </a:gs>
                    <a:gs pos="35000">
                      <a:schemeClr val="accent2">
                        <a:lumMod val="0"/>
                        <a:lumOff val="100000"/>
                      </a:schemeClr>
                    </a:gs>
                    <a:gs pos="100000">
                      <a:schemeClr val="accent2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1">
                  <a:schemeClr val="accent3"/>
                </a:lnRef>
                <a:fillRef idx="3">
                  <a:schemeClr val="accent3"/>
                </a:fillRef>
                <a:effectRef idx="2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2" name="Textfeld 181">
                  <a:extLst>
                    <a:ext uri="{FF2B5EF4-FFF2-40B4-BE49-F238E27FC236}">
                      <a16:creationId xmlns:a16="http://schemas.microsoft.com/office/drawing/2014/main" id="{96F745B9-02A0-445A-BD81-83DEACAD55B6}"/>
                    </a:ext>
                  </a:extLst>
                </p:cNvPr>
                <p:cNvSpPr txBox="1"/>
                <p:nvPr/>
              </p:nvSpPr>
              <p:spPr>
                <a:xfrm>
                  <a:off x="7582828" y="2148831"/>
                  <a:ext cx="293670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sz="1400" b="1" dirty="0">
                      <a:solidFill>
                        <a:srgbClr val="FFFF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d</a:t>
                  </a:r>
                </a:p>
              </p:txBody>
            </p:sp>
          </p:grpSp>
          <p:grpSp>
            <p:nvGrpSpPr>
              <p:cNvPr id="183" name="Gruppierung 71">
                <a:extLst>
                  <a:ext uri="{FF2B5EF4-FFF2-40B4-BE49-F238E27FC236}">
                    <a16:creationId xmlns:a16="http://schemas.microsoft.com/office/drawing/2014/main" id="{E39AB774-2A8D-4B53-A608-9BE142BB3A36}"/>
                  </a:ext>
                </a:extLst>
              </p:cNvPr>
              <p:cNvGrpSpPr/>
              <p:nvPr/>
            </p:nvGrpSpPr>
            <p:grpSpPr>
              <a:xfrm>
                <a:off x="7722028" y="2756154"/>
                <a:ext cx="301452" cy="322735"/>
                <a:chOff x="7680641" y="2252198"/>
                <a:chExt cx="301452" cy="322735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84" name="Oval 61">
                  <a:extLst>
                    <a:ext uri="{FF2B5EF4-FFF2-40B4-BE49-F238E27FC236}">
                      <a16:creationId xmlns:a16="http://schemas.microsoft.com/office/drawing/2014/main" id="{0F979DDB-1CC5-42BD-A6F4-3B2B986168B2}"/>
                    </a:ext>
                  </a:extLst>
                </p:cNvPr>
                <p:cNvSpPr/>
                <p:nvPr/>
              </p:nvSpPr>
              <p:spPr>
                <a:xfrm flipH="1" flipV="1">
                  <a:off x="7680641" y="2273481"/>
                  <a:ext cx="301452" cy="3014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6">
                        <a:lumMod val="0"/>
                        <a:lumOff val="100000"/>
                      </a:schemeClr>
                    </a:gs>
                    <a:gs pos="35000">
                      <a:schemeClr val="accent6">
                        <a:lumMod val="0"/>
                        <a:lumOff val="100000"/>
                      </a:schemeClr>
                    </a:gs>
                    <a:gs pos="100000">
                      <a:schemeClr val="accent6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1">
                  <a:schemeClr val="accent4"/>
                </a:lnRef>
                <a:fillRef idx="3">
                  <a:schemeClr val="accent4"/>
                </a:fillRef>
                <a:effectRef idx="2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5" name="Textfeld 184">
                  <a:extLst>
                    <a:ext uri="{FF2B5EF4-FFF2-40B4-BE49-F238E27FC236}">
                      <a16:creationId xmlns:a16="http://schemas.microsoft.com/office/drawing/2014/main" id="{50188F79-199D-4CA6-AF15-0A8882241874}"/>
                    </a:ext>
                  </a:extLst>
                </p:cNvPr>
                <p:cNvSpPr txBox="1"/>
                <p:nvPr/>
              </p:nvSpPr>
              <p:spPr>
                <a:xfrm>
                  <a:off x="7687780" y="2252198"/>
                  <a:ext cx="28405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sz="1400" b="1" dirty="0">
                      <a:solidFill>
                        <a:srgbClr val="FFFF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</a:t>
                  </a:r>
                </a:p>
              </p:txBody>
            </p:sp>
          </p:grpSp>
          <p:grpSp>
            <p:nvGrpSpPr>
              <p:cNvPr id="187" name="Gruppieren 186">
                <a:extLst>
                  <a:ext uri="{FF2B5EF4-FFF2-40B4-BE49-F238E27FC236}">
                    <a16:creationId xmlns:a16="http://schemas.microsoft.com/office/drawing/2014/main" id="{CEC75276-7F6A-41A9-BE37-6484C06F6256}"/>
                  </a:ext>
                </a:extLst>
              </p:cNvPr>
              <p:cNvGrpSpPr/>
              <p:nvPr/>
            </p:nvGrpSpPr>
            <p:grpSpPr>
              <a:xfrm>
                <a:off x="5799277" y="2837801"/>
                <a:ext cx="557848" cy="393182"/>
                <a:chOff x="1222895" y="2959501"/>
                <a:chExt cx="557848" cy="393182"/>
              </a:xfrm>
            </p:grpSpPr>
            <p:sp>
              <p:nvSpPr>
                <p:cNvPr id="188" name="Parallelogramm 187">
                  <a:extLst>
                    <a:ext uri="{FF2B5EF4-FFF2-40B4-BE49-F238E27FC236}">
                      <a16:creationId xmlns:a16="http://schemas.microsoft.com/office/drawing/2014/main" id="{044D4B82-2F2C-450D-A6E0-91DAD883A06B}"/>
                    </a:ext>
                  </a:extLst>
                </p:cNvPr>
                <p:cNvSpPr/>
                <p:nvPr/>
              </p:nvSpPr>
              <p:spPr>
                <a:xfrm>
                  <a:off x="1222895" y="3017377"/>
                  <a:ext cx="557848" cy="335305"/>
                </a:xfrm>
                <a:prstGeom prst="parallelogram">
                  <a:avLst>
                    <a:gd name="adj" fmla="val 56624"/>
                  </a:avLst>
                </a:prstGeom>
                <a:solidFill>
                  <a:schemeClr val="bg1"/>
                </a:solidFill>
                <a:ln w="28575" cmpd="sng">
                  <a:solidFill>
                    <a:srgbClr val="FF6F25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189" name="Gerade Verbindung mit Pfeil 188">
                  <a:extLst>
                    <a:ext uri="{FF2B5EF4-FFF2-40B4-BE49-F238E27FC236}">
                      <a16:creationId xmlns:a16="http://schemas.microsoft.com/office/drawing/2014/main" id="{8FC03585-3101-4220-95E8-8DF65672DC8C}"/>
                    </a:ext>
                  </a:extLst>
                </p:cNvPr>
                <p:cNvCxnSpPr/>
                <p:nvPr/>
              </p:nvCxnSpPr>
              <p:spPr>
                <a:xfrm flipV="1">
                  <a:off x="1267027" y="3106278"/>
                  <a:ext cx="97272" cy="167652"/>
                </a:xfrm>
                <a:prstGeom prst="straightConnector1">
                  <a:avLst/>
                </a:prstGeom>
                <a:ln>
                  <a:solidFill>
                    <a:srgbClr val="FF6F25"/>
                  </a:solidFill>
                  <a:headEnd type="none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0" name="Gerade Verbindung mit Pfeil 189">
                  <a:extLst>
                    <a:ext uri="{FF2B5EF4-FFF2-40B4-BE49-F238E27FC236}">
                      <a16:creationId xmlns:a16="http://schemas.microsoft.com/office/drawing/2014/main" id="{888EEB63-7558-4C59-8E65-9E6DC7A993FF}"/>
                    </a:ext>
                  </a:extLst>
                </p:cNvPr>
                <p:cNvCxnSpPr/>
                <p:nvPr/>
              </p:nvCxnSpPr>
              <p:spPr>
                <a:xfrm flipH="1">
                  <a:off x="1637348" y="3091381"/>
                  <a:ext cx="101757" cy="182905"/>
                </a:xfrm>
                <a:prstGeom prst="straightConnector1">
                  <a:avLst/>
                </a:prstGeom>
                <a:ln>
                  <a:solidFill>
                    <a:srgbClr val="FF6F25"/>
                  </a:solidFill>
                  <a:headEnd type="none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1" name="Gerade Verbindung mit Pfeil 190">
                  <a:extLst>
                    <a:ext uri="{FF2B5EF4-FFF2-40B4-BE49-F238E27FC236}">
                      <a16:creationId xmlns:a16="http://schemas.microsoft.com/office/drawing/2014/main" id="{5B94F3CD-2B66-4577-A339-F14BD16D7125}"/>
                    </a:ext>
                  </a:extLst>
                </p:cNvPr>
                <p:cNvCxnSpPr/>
                <p:nvPr/>
              </p:nvCxnSpPr>
              <p:spPr>
                <a:xfrm flipH="1">
                  <a:off x="1338899" y="3352683"/>
                  <a:ext cx="152400" cy="0"/>
                </a:xfrm>
                <a:prstGeom prst="straightConnector1">
                  <a:avLst/>
                </a:prstGeom>
                <a:ln>
                  <a:solidFill>
                    <a:srgbClr val="FF6F25"/>
                  </a:solidFill>
                  <a:headEnd type="none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Gerade Verbindung mit Pfeil 191">
                  <a:extLst>
                    <a:ext uri="{FF2B5EF4-FFF2-40B4-BE49-F238E27FC236}">
                      <a16:creationId xmlns:a16="http://schemas.microsoft.com/office/drawing/2014/main" id="{0A9F363A-B542-4FAB-8502-FFDB31B32782}"/>
                    </a:ext>
                  </a:extLst>
                </p:cNvPr>
                <p:cNvCxnSpPr/>
                <p:nvPr/>
              </p:nvCxnSpPr>
              <p:spPr>
                <a:xfrm>
                  <a:off x="1451176" y="3017377"/>
                  <a:ext cx="165419" cy="0"/>
                </a:xfrm>
                <a:prstGeom prst="straightConnector1">
                  <a:avLst/>
                </a:prstGeom>
                <a:ln>
                  <a:solidFill>
                    <a:srgbClr val="FF6F25"/>
                  </a:solidFill>
                  <a:headEnd type="none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3" name="Textfeld 192">
                  <a:extLst>
                    <a:ext uri="{FF2B5EF4-FFF2-40B4-BE49-F238E27FC236}">
                      <a16:creationId xmlns:a16="http://schemas.microsoft.com/office/drawing/2014/main" id="{5FFC05CA-14E5-463B-B9B3-C562875D96C0}"/>
                    </a:ext>
                  </a:extLst>
                </p:cNvPr>
                <p:cNvSpPr txBox="1"/>
                <p:nvPr/>
              </p:nvSpPr>
              <p:spPr>
                <a:xfrm>
                  <a:off x="1335327" y="2959501"/>
                  <a:ext cx="3129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g</a:t>
                  </a:r>
                  <a:endParaRPr lang="de-DE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6" name="Gruppieren 5">
              <a:extLst>
                <a:ext uri="{FF2B5EF4-FFF2-40B4-BE49-F238E27FC236}">
                  <a16:creationId xmlns:a16="http://schemas.microsoft.com/office/drawing/2014/main" id="{4D5B3FF0-D353-44E3-8502-0805019C7180}"/>
                </a:ext>
              </a:extLst>
            </p:cNvPr>
            <p:cNvGrpSpPr/>
            <p:nvPr/>
          </p:nvGrpSpPr>
          <p:grpSpPr>
            <a:xfrm>
              <a:off x="3903878" y="1727906"/>
              <a:ext cx="1173458" cy="1608519"/>
              <a:chOff x="3903878" y="1727906"/>
              <a:chExt cx="1173458" cy="1608519"/>
            </a:xfrm>
          </p:grpSpPr>
          <p:sp>
            <p:nvSpPr>
              <p:cNvPr id="14" name="Pfeil nach rechts 143">
                <a:extLst>
                  <a:ext uri="{FF2B5EF4-FFF2-40B4-BE49-F238E27FC236}">
                    <a16:creationId xmlns:a16="http://schemas.microsoft.com/office/drawing/2014/main" id="{D44C1F1E-1AE1-4EBB-A72F-9AE0F7274744}"/>
                  </a:ext>
                </a:extLst>
              </p:cNvPr>
              <p:cNvSpPr/>
              <p:nvPr/>
            </p:nvSpPr>
            <p:spPr>
              <a:xfrm>
                <a:off x="4089400" y="2308120"/>
                <a:ext cx="482600" cy="407243"/>
              </a:xfrm>
              <a:prstGeom prst="rightArrow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223" name="Grafik 222">
                <a:extLst>
                  <a:ext uri="{FF2B5EF4-FFF2-40B4-BE49-F238E27FC236}">
                    <a16:creationId xmlns:a16="http://schemas.microsoft.com/office/drawing/2014/main" id="{8BEC0A97-8A14-41C8-8BFF-B2464E0C04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903878" y="2840140"/>
                <a:ext cx="731502" cy="496285"/>
              </a:xfrm>
              <a:prstGeom prst="rect">
                <a:avLst/>
              </a:prstGeom>
            </p:spPr>
          </p:pic>
          <p:pic>
            <p:nvPicPr>
              <p:cNvPr id="224" name="Grafik 223">
                <a:extLst>
                  <a:ext uri="{FF2B5EF4-FFF2-40B4-BE49-F238E27FC236}">
                    <a16:creationId xmlns:a16="http://schemas.microsoft.com/office/drawing/2014/main" id="{237C7E56-6FB7-4F0A-9BF5-4C18A5D5786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130263" y="1727906"/>
                <a:ext cx="947073" cy="507928"/>
              </a:xfrm>
              <a:prstGeom prst="rect">
                <a:avLst/>
              </a:prstGeom>
            </p:spPr>
          </p:pic>
        </p:grpSp>
      </p:grpSp>
      <p:grpSp>
        <p:nvGrpSpPr>
          <p:cNvPr id="144" name="Gruppieren 143">
            <a:extLst>
              <a:ext uri="{FF2B5EF4-FFF2-40B4-BE49-F238E27FC236}">
                <a16:creationId xmlns:a16="http://schemas.microsoft.com/office/drawing/2014/main" id="{1BDCC2F4-F22C-48E3-AFD4-E57B37736123}"/>
              </a:ext>
            </a:extLst>
          </p:cNvPr>
          <p:cNvGrpSpPr/>
          <p:nvPr/>
        </p:nvGrpSpPr>
        <p:grpSpPr>
          <a:xfrm>
            <a:off x="318166" y="2003123"/>
            <a:ext cx="3256306" cy="1377025"/>
            <a:chOff x="318166" y="2365641"/>
            <a:chExt cx="3256306" cy="1377025"/>
          </a:xfrm>
        </p:grpSpPr>
        <p:sp>
          <p:nvSpPr>
            <p:cNvPr id="48" name="Parallelogramm 47">
              <a:extLst>
                <a:ext uri="{FF2B5EF4-FFF2-40B4-BE49-F238E27FC236}">
                  <a16:creationId xmlns:a16="http://schemas.microsoft.com/office/drawing/2014/main" id="{598E3EAE-7BE7-4A77-9971-7A2EB1438282}"/>
                </a:ext>
              </a:extLst>
            </p:cNvPr>
            <p:cNvSpPr/>
            <p:nvPr/>
          </p:nvSpPr>
          <p:spPr>
            <a:xfrm>
              <a:off x="318166" y="2371636"/>
              <a:ext cx="3256306" cy="1291484"/>
            </a:xfrm>
            <a:prstGeom prst="parallelogram">
              <a:avLst>
                <a:gd name="adj" fmla="val 56624"/>
              </a:avLst>
            </a:prstGeom>
            <a:solidFill>
              <a:schemeClr val="bg1"/>
            </a:solidFill>
            <a:ln w="28575" cmpd="sng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9" name="Gerade Verbindung 22">
              <a:extLst>
                <a:ext uri="{FF2B5EF4-FFF2-40B4-BE49-F238E27FC236}">
                  <a16:creationId xmlns:a16="http://schemas.microsoft.com/office/drawing/2014/main" id="{A82FB8F8-B433-49D6-A147-C2A4BEC89EAA}"/>
                </a:ext>
              </a:extLst>
            </p:cNvPr>
            <p:cNvCxnSpPr/>
            <p:nvPr/>
          </p:nvCxnSpPr>
          <p:spPr>
            <a:xfrm flipV="1">
              <a:off x="683810" y="2377155"/>
              <a:ext cx="731289" cy="1285965"/>
            </a:xfrm>
            <a:prstGeom prst="line">
              <a:avLst/>
            </a:prstGeom>
            <a:ln w="28575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Gerade Verbindung 25">
              <a:extLst>
                <a:ext uri="{FF2B5EF4-FFF2-40B4-BE49-F238E27FC236}">
                  <a16:creationId xmlns:a16="http://schemas.microsoft.com/office/drawing/2014/main" id="{6F7DDB2A-1BBA-4EA1-BEB4-B7C5EB3D5F39}"/>
                </a:ext>
              </a:extLst>
            </p:cNvPr>
            <p:cNvCxnSpPr/>
            <p:nvPr/>
          </p:nvCxnSpPr>
          <p:spPr>
            <a:xfrm flipV="1">
              <a:off x="1049454" y="2377155"/>
              <a:ext cx="731289" cy="1285965"/>
            </a:xfrm>
            <a:prstGeom prst="line">
              <a:avLst/>
            </a:prstGeom>
            <a:ln w="28575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Gerade Verbindung 26">
              <a:extLst>
                <a:ext uri="{FF2B5EF4-FFF2-40B4-BE49-F238E27FC236}">
                  <a16:creationId xmlns:a16="http://schemas.microsoft.com/office/drawing/2014/main" id="{49083715-029C-4DA2-9C21-BC164DDE354E}"/>
                </a:ext>
              </a:extLst>
            </p:cNvPr>
            <p:cNvCxnSpPr/>
            <p:nvPr/>
          </p:nvCxnSpPr>
          <p:spPr>
            <a:xfrm flipV="1">
              <a:off x="1415099" y="2377155"/>
              <a:ext cx="731289" cy="1285965"/>
            </a:xfrm>
            <a:prstGeom prst="line">
              <a:avLst/>
            </a:prstGeom>
            <a:ln w="28575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 Verbindung 27">
              <a:extLst>
                <a:ext uri="{FF2B5EF4-FFF2-40B4-BE49-F238E27FC236}">
                  <a16:creationId xmlns:a16="http://schemas.microsoft.com/office/drawing/2014/main" id="{C71B8127-9984-4129-8363-D1F3392682BD}"/>
                </a:ext>
              </a:extLst>
            </p:cNvPr>
            <p:cNvCxnSpPr/>
            <p:nvPr/>
          </p:nvCxnSpPr>
          <p:spPr>
            <a:xfrm flipV="1">
              <a:off x="1768043" y="2377155"/>
              <a:ext cx="731289" cy="1285965"/>
            </a:xfrm>
            <a:prstGeom prst="line">
              <a:avLst/>
            </a:prstGeom>
            <a:ln w="28575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 Verbindung 28">
              <a:extLst>
                <a:ext uri="{FF2B5EF4-FFF2-40B4-BE49-F238E27FC236}">
                  <a16:creationId xmlns:a16="http://schemas.microsoft.com/office/drawing/2014/main" id="{FFAEE973-F328-4EE4-A8CB-811A3F6E8AD8}"/>
                </a:ext>
              </a:extLst>
            </p:cNvPr>
            <p:cNvCxnSpPr/>
            <p:nvPr/>
          </p:nvCxnSpPr>
          <p:spPr>
            <a:xfrm flipV="1">
              <a:off x="2146387" y="2377155"/>
              <a:ext cx="731289" cy="1285965"/>
            </a:xfrm>
            <a:prstGeom prst="line">
              <a:avLst/>
            </a:prstGeom>
            <a:ln w="28575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Gerade Verbindung 29">
              <a:extLst>
                <a:ext uri="{FF2B5EF4-FFF2-40B4-BE49-F238E27FC236}">
                  <a16:creationId xmlns:a16="http://schemas.microsoft.com/office/drawing/2014/main" id="{2B8E4A41-6116-4FD3-A5B4-E5E7BF73FF08}"/>
                </a:ext>
              </a:extLst>
            </p:cNvPr>
            <p:cNvCxnSpPr/>
            <p:nvPr/>
          </p:nvCxnSpPr>
          <p:spPr>
            <a:xfrm flipV="1">
              <a:off x="2473931" y="2377155"/>
              <a:ext cx="731289" cy="1285965"/>
            </a:xfrm>
            <a:prstGeom prst="line">
              <a:avLst/>
            </a:prstGeom>
            <a:ln w="28575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 Verbindung 32">
              <a:extLst>
                <a:ext uri="{FF2B5EF4-FFF2-40B4-BE49-F238E27FC236}">
                  <a16:creationId xmlns:a16="http://schemas.microsoft.com/office/drawing/2014/main" id="{329EEE4E-32D9-48EE-B6F4-CECF329271BA}"/>
                </a:ext>
              </a:extLst>
            </p:cNvPr>
            <p:cNvCxnSpPr>
              <a:stCxn id="48" idx="5"/>
              <a:endCxn id="48" idx="2"/>
            </p:cNvCxnSpPr>
            <p:nvPr/>
          </p:nvCxnSpPr>
          <p:spPr>
            <a:xfrm>
              <a:off x="683811" y="3017378"/>
              <a:ext cx="2525016" cy="0"/>
            </a:xfrm>
            <a:prstGeom prst="line">
              <a:avLst/>
            </a:prstGeom>
            <a:ln w="28575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Gerade Verbindung 33">
              <a:extLst>
                <a:ext uri="{FF2B5EF4-FFF2-40B4-BE49-F238E27FC236}">
                  <a16:creationId xmlns:a16="http://schemas.microsoft.com/office/drawing/2014/main" id="{A40FA13F-14A9-4088-9FA1-230751750623}"/>
                </a:ext>
              </a:extLst>
            </p:cNvPr>
            <p:cNvCxnSpPr/>
            <p:nvPr/>
          </p:nvCxnSpPr>
          <p:spPr>
            <a:xfrm>
              <a:off x="869161" y="2693586"/>
              <a:ext cx="2525016" cy="0"/>
            </a:xfrm>
            <a:prstGeom prst="line">
              <a:avLst/>
            </a:prstGeom>
            <a:ln w="28575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Gerade Verbindung 34">
              <a:extLst>
                <a:ext uri="{FF2B5EF4-FFF2-40B4-BE49-F238E27FC236}">
                  <a16:creationId xmlns:a16="http://schemas.microsoft.com/office/drawing/2014/main" id="{35FC4748-3B32-435C-91BD-8BDD6543F340}"/>
                </a:ext>
              </a:extLst>
            </p:cNvPr>
            <p:cNvCxnSpPr/>
            <p:nvPr/>
          </p:nvCxnSpPr>
          <p:spPr>
            <a:xfrm>
              <a:off x="496158" y="3352683"/>
              <a:ext cx="2525016" cy="0"/>
            </a:xfrm>
            <a:prstGeom prst="line">
              <a:avLst/>
            </a:prstGeom>
            <a:ln w="28575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Gerade Verbindung 77">
              <a:extLst>
                <a:ext uri="{FF2B5EF4-FFF2-40B4-BE49-F238E27FC236}">
                  <a16:creationId xmlns:a16="http://schemas.microsoft.com/office/drawing/2014/main" id="{8AE77C44-32AF-4D13-9149-87DB4D789502}"/>
                </a:ext>
              </a:extLst>
            </p:cNvPr>
            <p:cNvCxnSpPr/>
            <p:nvPr/>
          </p:nvCxnSpPr>
          <p:spPr>
            <a:xfrm flipV="1">
              <a:off x="869950" y="2371636"/>
              <a:ext cx="731289" cy="1285965"/>
            </a:xfrm>
            <a:prstGeom prst="line">
              <a:avLst/>
            </a:prstGeom>
            <a:ln w="28575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Gerade Verbindung 78">
              <a:extLst>
                <a:ext uri="{FF2B5EF4-FFF2-40B4-BE49-F238E27FC236}">
                  <a16:creationId xmlns:a16="http://schemas.microsoft.com/office/drawing/2014/main" id="{0D4C93C8-FBF3-42CE-975B-96E3862CB915}"/>
                </a:ext>
              </a:extLst>
            </p:cNvPr>
            <p:cNvCxnSpPr/>
            <p:nvPr/>
          </p:nvCxnSpPr>
          <p:spPr>
            <a:xfrm flipV="1">
              <a:off x="478905" y="2371636"/>
              <a:ext cx="731289" cy="1285965"/>
            </a:xfrm>
            <a:prstGeom prst="line">
              <a:avLst/>
            </a:prstGeom>
            <a:ln w="28575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Gerade Verbindung 79">
              <a:extLst>
                <a:ext uri="{FF2B5EF4-FFF2-40B4-BE49-F238E27FC236}">
                  <a16:creationId xmlns:a16="http://schemas.microsoft.com/office/drawing/2014/main" id="{884A1899-7FC2-411C-ABB4-1CAF2D51A73C}"/>
                </a:ext>
              </a:extLst>
            </p:cNvPr>
            <p:cNvCxnSpPr/>
            <p:nvPr/>
          </p:nvCxnSpPr>
          <p:spPr>
            <a:xfrm flipV="1">
              <a:off x="1235594" y="2371636"/>
              <a:ext cx="731289" cy="1285965"/>
            </a:xfrm>
            <a:prstGeom prst="line">
              <a:avLst/>
            </a:prstGeom>
            <a:ln w="28575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Gerade Verbindung 80">
              <a:extLst>
                <a:ext uri="{FF2B5EF4-FFF2-40B4-BE49-F238E27FC236}">
                  <a16:creationId xmlns:a16="http://schemas.microsoft.com/office/drawing/2014/main" id="{91547FE4-1249-4EE5-8C77-94957AE502A9}"/>
                </a:ext>
              </a:extLst>
            </p:cNvPr>
            <p:cNvCxnSpPr/>
            <p:nvPr/>
          </p:nvCxnSpPr>
          <p:spPr>
            <a:xfrm flipV="1">
              <a:off x="1579881" y="2371636"/>
              <a:ext cx="731289" cy="1285965"/>
            </a:xfrm>
            <a:prstGeom prst="line">
              <a:avLst/>
            </a:prstGeom>
            <a:ln w="28575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Gerade Verbindung 81">
              <a:extLst>
                <a:ext uri="{FF2B5EF4-FFF2-40B4-BE49-F238E27FC236}">
                  <a16:creationId xmlns:a16="http://schemas.microsoft.com/office/drawing/2014/main" id="{C976F656-A049-4C46-93CB-1490ABEAC05A}"/>
                </a:ext>
              </a:extLst>
            </p:cNvPr>
            <p:cNvCxnSpPr/>
            <p:nvPr/>
          </p:nvCxnSpPr>
          <p:spPr>
            <a:xfrm flipV="1">
              <a:off x="1958225" y="2365641"/>
              <a:ext cx="731289" cy="1285965"/>
            </a:xfrm>
            <a:prstGeom prst="line">
              <a:avLst/>
            </a:prstGeom>
            <a:ln w="28575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Gerade Verbindung 82">
              <a:extLst>
                <a:ext uri="{FF2B5EF4-FFF2-40B4-BE49-F238E27FC236}">
                  <a16:creationId xmlns:a16="http://schemas.microsoft.com/office/drawing/2014/main" id="{BB952013-2A9F-4168-8076-1DB292E9AEED}"/>
                </a:ext>
              </a:extLst>
            </p:cNvPr>
            <p:cNvCxnSpPr/>
            <p:nvPr/>
          </p:nvCxnSpPr>
          <p:spPr>
            <a:xfrm flipV="1">
              <a:off x="2311170" y="2365641"/>
              <a:ext cx="731289" cy="1285965"/>
            </a:xfrm>
            <a:prstGeom prst="line">
              <a:avLst/>
            </a:prstGeom>
            <a:ln w="28575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Gerade Verbindung 83">
              <a:extLst>
                <a:ext uri="{FF2B5EF4-FFF2-40B4-BE49-F238E27FC236}">
                  <a16:creationId xmlns:a16="http://schemas.microsoft.com/office/drawing/2014/main" id="{C309F213-88F9-4F63-B62C-C7D32DF7B977}"/>
                </a:ext>
              </a:extLst>
            </p:cNvPr>
            <p:cNvCxnSpPr/>
            <p:nvPr/>
          </p:nvCxnSpPr>
          <p:spPr>
            <a:xfrm flipV="1">
              <a:off x="2664431" y="2365641"/>
              <a:ext cx="731289" cy="1285965"/>
            </a:xfrm>
            <a:prstGeom prst="line">
              <a:avLst/>
            </a:prstGeom>
            <a:ln w="28575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Gerade Verbindung 84">
              <a:extLst>
                <a:ext uri="{FF2B5EF4-FFF2-40B4-BE49-F238E27FC236}">
                  <a16:creationId xmlns:a16="http://schemas.microsoft.com/office/drawing/2014/main" id="{E879772D-8C9E-47D2-A4DC-1576F7164822}"/>
                </a:ext>
              </a:extLst>
            </p:cNvPr>
            <p:cNvCxnSpPr/>
            <p:nvPr/>
          </p:nvCxnSpPr>
          <p:spPr>
            <a:xfrm>
              <a:off x="400240" y="3505083"/>
              <a:ext cx="2525016" cy="0"/>
            </a:xfrm>
            <a:prstGeom prst="line">
              <a:avLst/>
            </a:prstGeom>
            <a:ln w="28575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Gerade Verbindung 85">
              <a:extLst>
                <a:ext uri="{FF2B5EF4-FFF2-40B4-BE49-F238E27FC236}">
                  <a16:creationId xmlns:a16="http://schemas.microsoft.com/office/drawing/2014/main" id="{74A1D028-7366-4BE3-9CC7-069B8E337913}"/>
                </a:ext>
              </a:extLst>
            </p:cNvPr>
            <p:cNvCxnSpPr/>
            <p:nvPr/>
          </p:nvCxnSpPr>
          <p:spPr>
            <a:xfrm>
              <a:off x="583067" y="3177187"/>
              <a:ext cx="2525016" cy="0"/>
            </a:xfrm>
            <a:prstGeom prst="line">
              <a:avLst/>
            </a:prstGeom>
            <a:ln w="28575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Gerade Verbindung 86">
              <a:extLst>
                <a:ext uri="{FF2B5EF4-FFF2-40B4-BE49-F238E27FC236}">
                  <a16:creationId xmlns:a16="http://schemas.microsoft.com/office/drawing/2014/main" id="{0A26C26C-98C4-4406-B117-30404BE49DA9}"/>
                </a:ext>
              </a:extLst>
            </p:cNvPr>
            <p:cNvCxnSpPr/>
            <p:nvPr/>
          </p:nvCxnSpPr>
          <p:spPr>
            <a:xfrm>
              <a:off x="772711" y="2838520"/>
              <a:ext cx="2525016" cy="0"/>
            </a:xfrm>
            <a:prstGeom prst="line">
              <a:avLst/>
            </a:prstGeom>
            <a:ln w="28575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Gerade Verbindung 87">
              <a:extLst>
                <a:ext uri="{FF2B5EF4-FFF2-40B4-BE49-F238E27FC236}">
                  <a16:creationId xmlns:a16="http://schemas.microsoft.com/office/drawing/2014/main" id="{32B131E4-8596-40D5-9D12-604DF61F5F38}"/>
                </a:ext>
              </a:extLst>
            </p:cNvPr>
            <p:cNvCxnSpPr/>
            <p:nvPr/>
          </p:nvCxnSpPr>
          <p:spPr>
            <a:xfrm>
              <a:off x="961284" y="2528891"/>
              <a:ext cx="2525016" cy="0"/>
            </a:xfrm>
            <a:prstGeom prst="line">
              <a:avLst/>
            </a:prstGeom>
            <a:ln w="28575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Gerade Verbindung 146">
              <a:extLst>
                <a:ext uri="{FF2B5EF4-FFF2-40B4-BE49-F238E27FC236}">
                  <a16:creationId xmlns:a16="http://schemas.microsoft.com/office/drawing/2014/main" id="{9132E14D-2A2E-4EBA-AE06-949DE060DBDA}"/>
                </a:ext>
              </a:extLst>
            </p:cNvPr>
            <p:cNvCxnSpPr/>
            <p:nvPr/>
          </p:nvCxnSpPr>
          <p:spPr>
            <a:xfrm>
              <a:off x="2864977" y="3742666"/>
              <a:ext cx="72000" cy="0"/>
            </a:xfrm>
            <a:prstGeom prst="line">
              <a:avLst/>
            </a:prstGeom>
            <a:ln w="28575" cmpd="sng"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39AC835F-704E-4D3E-B0DD-87281C9253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Lattice NRQCD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9783DFE-3033-4379-8F75-2129818D468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04975" y="6531039"/>
            <a:ext cx="6168060" cy="365125"/>
          </a:xfrm>
        </p:spPr>
        <p:txBody>
          <a:bodyPr/>
          <a:lstStyle/>
          <a:p>
            <a:r>
              <a:rPr lang="de-DE"/>
              <a:t>XIIIth Quark Confinement and the Hadron Spectrum Conference 2018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F375613-A4B7-4C2F-B9B4-116851A76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In-medium heavy quarkonium from lattice NRQCD</a:t>
            </a:r>
            <a:endParaRPr lang="de-DE" dirty="0"/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9D33025C-D4CC-4D18-8C52-0BED4BF729B1}"/>
              </a:ext>
            </a:extLst>
          </p:cNvPr>
          <p:cNvGrpSpPr/>
          <p:nvPr/>
        </p:nvGrpSpPr>
        <p:grpSpPr>
          <a:xfrm>
            <a:off x="333569" y="1008005"/>
            <a:ext cx="8264461" cy="400110"/>
            <a:chOff x="711810" y="3465199"/>
            <a:chExt cx="8264461" cy="400110"/>
          </a:xfrm>
        </p:grpSpPr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C727125A-EDD3-4BD1-8C94-D1C64899E210}"/>
                </a:ext>
              </a:extLst>
            </p:cNvPr>
            <p:cNvSpPr/>
            <p:nvPr/>
          </p:nvSpPr>
          <p:spPr>
            <a:xfrm>
              <a:off x="711810" y="3562907"/>
              <a:ext cx="180000" cy="180000"/>
            </a:xfrm>
            <a:prstGeom prst="rect">
              <a:avLst/>
            </a:prstGeom>
            <a:solidFill>
              <a:srgbClr val="FF6600"/>
            </a:solidFill>
            <a:ln w="571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014B3BA1-0E06-4CF3-96C1-6892115A8E8C}"/>
                </a:ext>
              </a:extLst>
            </p:cNvPr>
            <p:cNvSpPr txBox="1"/>
            <p:nvPr/>
          </p:nvSpPr>
          <p:spPr>
            <a:xfrm>
              <a:off x="1042689" y="3465199"/>
              <a:ext cx="793358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Exploit separation of scales to treat heavy quarks non-</a:t>
              </a:r>
              <a:r>
                <a:rPr lang="en-US" sz="20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relativistically</a:t>
              </a:r>
              <a:r>
                <a: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de-D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8" name="Gruppierung 73">
            <a:extLst>
              <a:ext uri="{FF2B5EF4-FFF2-40B4-BE49-F238E27FC236}">
                <a16:creationId xmlns:a16="http://schemas.microsoft.com/office/drawing/2014/main" id="{7426669B-823E-4E27-90F5-7F0C4653D1E6}"/>
              </a:ext>
            </a:extLst>
          </p:cNvPr>
          <p:cNvGrpSpPr/>
          <p:nvPr/>
        </p:nvGrpSpPr>
        <p:grpSpPr>
          <a:xfrm>
            <a:off x="2519615" y="2888915"/>
            <a:ext cx="274434" cy="215444"/>
            <a:chOff x="7221270" y="3017313"/>
            <a:chExt cx="274434" cy="21544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9" name="Oval 68">
              <a:extLst>
                <a:ext uri="{FF2B5EF4-FFF2-40B4-BE49-F238E27FC236}">
                  <a16:creationId xmlns:a16="http://schemas.microsoft.com/office/drawing/2014/main" id="{D95762A4-DB0D-492C-AB42-638F1C7ECA4F}"/>
                </a:ext>
              </a:extLst>
            </p:cNvPr>
            <p:cNvSpPr/>
            <p:nvPr/>
          </p:nvSpPr>
          <p:spPr>
            <a:xfrm flipH="1" flipV="1">
              <a:off x="7263842" y="3036442"/>
              <a:ext cx="176534" cy="176534"/>
            </a:xfrm>
            <a:prstGeom prst="ellipse">
              <a:avLst/>
            </a:prstGeom>
            <a:solidFill>
              <a:srgbClr val="00DE00"/>
            </a:solidFill>
            <a:ln w="28575" cmpd="sng"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Textfeld 59">
              <a:extLst>
                <a:ext uri="{FF2B5EF4-FFF2-40B4-BE49-F238E27FC236}">
                  <a16:creationId xmlns:a16="http://schemas.microsoft.com/office/drawing/2014/main" id="{16864CA8-D47A-44BB-AD2B-711BA88D0DCD}"/>
                </a:ext>
              </a:extLst>
            </p:cNvPr>
            <p:cNvSpPr txBox="1"/>
            <p:nvPr/>
          </p:nvSpPr>
          <p:spPr>
            <a:xfrm>
              <a:off x="7221270" y="3017313"/>
              <a:ext cx="27443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Q</a:t>
              </a:r>
            </a:p>
          </p:txBody>
        </p:sp>
      </p:grpSp>
      <p:grpSp>
        <p:nvGrpSpPr>
          <p:cNvPr id="61" name="Gruppierung 74">
            <a:extLst>
              <a:ext uri="{FF2B5EF4-FFF2-40B4-BE49-F238E27FC236}">
                <a16:creationId xmlns:a16="http://schemas.microsoft.com/office/drawing/2014/main" id="{5BCA8829-AAA5-475B-9569-D959A5DF151D}"/>
              </a:ext>
            </a:extLst>
          </p:cNvPr>
          <p:cNvGrpSpPr/>
          <p:nvPr/>
        </p:nvGrpSpPr>
        <p:grpSpPr>
          <a:xfrm>
            <a:off x="2182067" y="2876899"/>
            <a:ext cx="274434" cy="215444"/>
            <a:chOff x="7222117" y="3016124"/>
            <a:chExt cx="274434" cy="21544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2" name="Oval 75">
              <a:extLst>
                <a:ext uri="{FF2B5EF4-FFF2-40B4-BE49-F238E27FC236}">
                  <a16:creationId xmlns:a16="http://schemas.microsoft.com/office/drawing/2014/main" id="{0A56B765-D222-4C28-B6C4-3635B3EC6D98}"/>
                </a:ext>
              </a:extLst>
            </p:cNvPr>
            <p:cNvSpPr/>
            <p:nvPr/>
          </p:nvSpPr>
          <p:spPr>
            <a:xfrm flipH="1" flipV="1">
              <a:off x="7263842" y="3036442"/>
              <a:ext cx="176534" cy="176534"/>
            </a:xfrm>
            <a:prstGeom prst="ellipse">
              <a:avLst/>
            </a:prstGeom>
            <a:solidFill>
              <a:srgbClr val="3366FF"/>
            </a:solidFill>
            <a:ln w="28575" cmpd="sng"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Textfeld 62">
              <a:extLst>
                <a:ext uri="{FF2B5EF4-FFF2-40B4-BE49-F238E27FC236}">
                  <a16:creationId xmlns:a16="http://schemas.microsoft.com/office/drawing/2014/main" id="{EA711181-3939-45C0-AC8A-7E3A92FE2D89}"/>
                </a:ext>
              </a:extLst>
            </p:cNvPr>
            <p:cNvSpPr txBox="1"/>
            <p:nvPr/>
          </p:nvSpPr>
          <p:spPr>
            <a:xfrm>
              <a:off x="7222117" y="3016124"/>
              <a:ext cx="27443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Q</a:t>
              </a:r>
            </a:p>
          </p:txBody>
        </p:sp>
      </p:grpSp>
      <p:grpSp>
        <p:nvGrpSpPr>
          <p:cNvPr id="79" name="Gruppierung 69">
            <a:extLst>
              <a:ext uri="{FF2B5EF4-FFF2-40B4-BE49-F238E27FC236}">
                <a16:creationId xmlns:a16="http://schemas.microsoft.com/office/drawing/2014/main" id="{3AB59D71-86E7-4DCD-8124-F1C2254A45BE}"/>
              </a:ext>
            </a:extLst>
          </p:cNvPr>
          <p:cNvGrpSpPr/>
          <p:nvPr/>
        </p:nvGrpSpPr>
        <p:grpSpPr>
          <a:xfrm>
            <a:off x="1049454" y="2125412"/>
            <a:ext cx="365188" cy="365188"/>
            <a:chOff x="6441218" y="2238783"/>
            <a:chExt cx="365188" cy="36518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0" name="Oval 59">
              <a:extLst>
                <a:ext uri="{FF2B5EF4-FFF2-40B4-BE49-F238E27FC236}">
                  <a16:creationId xmlns:a16="http://schemas.microsoft.com/office/drawing/2014/main" id="{44360150-A578-4D71-9F8C-D965EE6711AD}"/>
                </a:ext>
              </a:extLst>
            </p:cNvPr>
            <p:cNvSpPr/>
            <p:nvPr/>
          </p:nvSpPr>
          <p:spPr>
            <a:xfrm flipH="1" flipV="1">
              <a:off x="6441218" y="2238783"/>
              <a:ext cx="365188" cy="36518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35000">
                  <a:schemeClr val="accent1">
                    <a:lumMod val="0"/>
                    <a:lumOff val="100000"/>
                  </a:schemeClr>
                </a:gs>
                <a:gs pos="100000">
                  <a:schemeClr val="accent1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Textfeld 80">
              <a:extLst>
                <a:ext uri="{FF2B5EF4-FFF2-40B4-BE49-F238E27FC236}">
                  <a16:creationId xmlns:a16="http://schemas.microsoft.com/office/drawing/2014/main" id="{FA33A252-35A4-42D1-B2E8-99DEF5EFE1C1}"/>
                </a:ext>
              </a:extLst>
            </p:cNvPr>
            <p:cNvSpPr txBox="1"/>
            <p:nvPr/>
          </p:nvSpPr>
          <p:spPr>
            <a:xfrm>
              <a:off x="6463973" y="2253414"/>
              <a:ext cx="2936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b="1" dirty="0" err="1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</a:t>
              </a:r>
              <a:endParaRPr lang="de-DE" sz="14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2" name="Gruppierung 70">
            <a:extLst>
              <a:ext uri="{FF2B5EF4-FFF2-40B4-BE49-F238E27FC236}">
                <a16:creationId xmlns:a16="http://schemas.microsoft.com/office/drawing/2014/main" id="{E0AEE123-C2D8-4631-B157-B92E7245A8A3}"/>
              </a:ext>
            </a:extLst>
          </p:cNvPr>
          <p:cNvGrpSpPr/>
          <p:nvPr/>
        </p:nvGrpSpPr>
        <p:grpSpPr>
          <a:xfrm>
            <a:off x="1774675" y="2118876"/>
            <a:ext cx="383494" cy="383494"/>
            <a:chOff x="7539983" y="2128949"/>
            <a:chExt cx="383494" cy="38349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3" name="Oval 62">
              <a:extLst>
                <a:ext uri="{FF2B5EF4-FFF2-40B4-BE49-F238E27FC236}">
                  <a16:creationId xmlns:a16="http://schemas.microsoft.com/office/drawing/2014/main" id="{D460E12A-0ABC-4E1C-B48F-5E3C49CEE7EF}"/>
                </a:ext>
              </a:extLst>
            </p:cNvPr>
            <p:cNvSpPr/>
            <p:nvPr/>
          </p:nvSpPr>
          <p:spPr>
            <a:xfrm flipH="1" flipV="1">
              <a:off x="7539983" y="2128949"/>
              <a:ext cx="383494" cy="383494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0"/>
                    <a:lumOff val="100000"/>
                  </a:schemeClr>
                </a:gs>
                <a:gs pos="35000">
                  <a:schemeClr val="accent2">
                    <a:lumMod val="0"/>
                    <a:lumOff val="100000"/>
                  </a:schemeClr>
                </a:gs>
                <a:gs pos="100000">
                  <a:schemeClr val="accent2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>
              <a:noFill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Textfeld 83">
              <a:extLst>
                <a:ext uri="{FF2B5EF4-FFF2-40B4-BE49-F238E27FC236}">
                  <a16:creationId xmlns:a16="http://schemas.microsoft.com/office/drawing/2014/main" id="{D3CDB461-0D0A-444A-91DE-A7C1E0896A09}"/>
                </a:ext>
              </a:extLst>
            </p:cNvPr>
            <p:cNvSpPr txBox="1"/>
            <p:nvPr/>
          </p:nvSpPr>
          <p:spPr>
            <a:xfrm>
              <a:off x="7582828" y="2148831"/>
              <a:ext cx="2936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b="1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</a:p>
          </p:txBody>
        </p:sp>
      </p:grpSp>
      <p:grpSp>
        <p:nvGrpSpPr>
          <p:cNvPr id="85" name="Gruppierung 71">
            <a:extLst>
              <a:ext uri="{FF2B5EF4-FFF2-40B4-BE49-F238E27FC236}">
                <a16:creationId xmlns:a16="http://schemas.microsoft.com/office/drawing/2014/main" id="{2E37FBD9-B18C-4BF3-8459-76E96C66CE9C}"/>
              </a:ext>
            </a:extLst>
          </p:cNvPr>
          <p:cNvGrpSpPr/>
          <p:nvPr/>
        </p:nvGrpSpPr>
        <p:grpSpPr>
          <a:xfrm>
            <a:off x="2542360" y="2145090"/>
            <a:ext cx="301452" cy="322735"/>
            <a:chOff x="7680641" y="2252198"/>
            <a:chExt cx="301452" cy="32273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6" name="Oval 61">
              <a:extLst>
                <a:ext uri="{FF2B5EF4-FFF2-40B4-BE49-F238E27FC236}">
                  <a16:creationId xmlns:a16="http://schemas.microsoft.com/office/drawing/2014/main" id="{B4B47D3B-6734-4714-A005-E72B2009B47B}"/>
                </a:ext>
              </a:extLst>
            </p:cNvPr>
            <p:cNvSpPr/>
            <p:nvPr/>
          </p:nvSpPr>
          <p:spPr>
            <a:xfrm flipH="1" flipV="1">
              <a:off x="7680641" y="2273481"/>
              <a:ext cx="301452" cy="301452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chemeClr val="accent6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>
              <a:noFill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Textfeld 86">
              <a:extLst>
                <a:ext uri="{FF2B5EF4-FFF2-40B4-BE49-F238E27FC236}">
                  <a16:creationId xmlns:a16="http://schemas.microsoft.com/office/drawing/2014/main" id="{CA4F5183-8231-4BB4-B99A-9C85DA68D7B4}"/>
                </a:ext>
              </a:extLst>
            </p:cNvPr>
            <p:cNvSpPr txBox="1"/>
            <p:nvPr/>
          </p:nvSpPr>
          <p:spPr>
            <a:xfrm>
              <a:off x="7687780" y="2252198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b="1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</a:t>
              </a:r>
            </a:p>
          </p:txBody>
        </p:sp>
      </p:grpSp>
      <p:grpSp>
        <p:nvGrpSpPr>
          <p:cNvPr id="186" name="Gruppieren 185">
            <a:extLst>
              <a:ext uri="{FF2B5EF4-FFF2-40B4-BE49-F238E27FC236}">
                <a16:creationId xmlns:a16="http://schemas.microsoft.com/office/drawing/2014/main" id="{46DCF95E-A5F8-4FCD-A201-AF05488B46B9}"/>
              </a:ext>
            </a:extLst>
          </p:cNvPr>
          <p:cNvGrpSpPr/>
          <p:nvPr/>
        </p:nvGrpSpPr>
        <p:grpSpPr>
          <a:xfrm>
            <a:off x="1222895" y="2596983"/>
            <a:ext cx="557848" cy="393182"/>
            <a:chOff x="1222895" y="2959501"/>
            <a:chExt cx="557848" cy="393182"/>
          </a:xfrm>
        </p:grpSpPr>
        <p:sp>
          <p:nvSpPr>
            <p:cNvPr id="75" name="Parallelogramm 74">
              <a:extLst>
                <a:ext uri="{FF2B5EF4-FFF2-40B4-BE49-F238E27FC236}">
                  <a16:creationId xmlns:a16="http://schemas.microsoft.com/office/drawing/2014/main" id="{CF8986F8-2BAC-4673-AA32-F5A62D3E9086}"/>
                </a:ext>
              </a:extLst>
            </p:cNvPr>
            <p:cNvSpPr/>
            <p:nvPr/>
          </p:nvSpPr>
          <p:spPr>
            <a:xfrm>
              <a:off x="1222895" y="3017377"/>
              <a:ext cx="557848" cy="335305"/>
            </a:xfrm>
            <a:prstGeom prst="parallelogram">
              <a:avLst>
                <a:gd name="adj" fmla="val 56624"/>
              </a:avLst>
            </a:prstGeom>
            <a:solidFill>
              <a:schemeClr val="bg1"/>
            </a:solidFill>
            <a:ln w="28575" cmpd="sng">
              <a:solidFill>
                <a:srgbClr val="FF6F25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6" name="Gerade Verbindung mit Pfeil 75">
              <a:extLst>
                <a:ext uri="{FF2B5EF4-FFF2-40B4-BE49-F238E27FC236}">
                  <a16:creationId xmlns:a16="http://schemas.microsoft.com/office/drawing/2014/main" id="{FFB8A4D1-B275-4D77-8AB4-D46AD40E6024}"/>
                </a:ext>
              </a:extLst>
            </p:cNvPr>
            <p:cNvCxnSpPr/>
            <p:nvPr/>
          </p:nvCxnSpPr>
          <p:spPr>
            <a:xfrm flipV="1">
              <a:off x="1267027" y="3106278"/>
              <a:ext cx="97272" cy="167652"/>
            </a:xfrm>
            <a:prstGeom prst="straightConnector1">
              <a:avLst/>
            </a:prstGeom>
            <a:ln>
              <a:solidFill>
                <a:srgbClr val="FF6F25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Gerade Verbindung mit Pfeil 76">
              <a:extLst>
                <a:ext uri="{FF2B5EF4-FFF2-40B4-BE49-F238E27FC236}">
                  <a16:creationId xmlns:a16="http://schemas.microsoft.com/office/drawing/2014/main" id="{47C81373-31AB-4D4D-9378-B65285189942}"/>
                </a:ext>
              </a:extLst>
            </p:cNvPr>
            <p:cNvCxnSpPr/>
            <p:nvPr/>
          </p:nvCxnSpPr>
          <p:spPr>
            <a:xfrm flipH="1">
              <a:off x="1637348" y="3091381"/>
              <a:ext cx="101757" cy="182905"/>
            </a:xfrm>
            <a:prstGeom prst="straightConnector1">
              <a:avLst/>
            </a:prstGeom>
            <a:ln>
              <a:solidFill>
                <a:srgbClr val="FF6F25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Gerade Verbindung mit Pfeil 77">
              <a:extLst>
                <a:ext uri="{FF2B5EF4-FFF2-40B4-BE49-F238E27FC236}">
                  <a16:creationId xmlns:a16="http://schemas.microsoft.com/office/drawing/2014/main" id="{DE28B811-0368-4EE0-BEAD-EB8F656875C7}"/>
                </a:ext>
              </a:extLst>
            </p:cNvPr>
            <p:cNvCxnSpPr/>
            <p:nvPr/>
          </p:nvCxnSpPr>
          <p:spPr>
            <a:xfrm flipH="1">
              <a:off x="1338899" y="3352683"/>
              <a:ext cx="152400" cy="0"/>
            </a:xfrm>
            <a:prstGeom prst="straightConnector1">
              <a:avLst/>
            </a:prstGeom>
            <a:ln>
              <a:solidFill>
                <a:srgbClr val="FF6F25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Gerade Verbindung mit Pfeil 87">
              <a:extLst>
                <a:ext uri="{FF2B5EF4-FFF2-40B4-BE49-F238E27FC236}">
                  <a16:creationId xmlns:a16="http://schemas.microsoft.com/office/drawing/2014/main" id="{F95E6545-B4BF-4FB2-BFFE-986176740308}"/>
                </a:ext>
              </a:extLst>
            </p:cNvPr>
            <p:cNvCxnSpPr/>
            <p:nvPr/>
          </p:nvCxnSpPr>
          <p:spPr>
            <a:xfrm>
              <a:off x="1451176" y="3017377"/>
              <a:ext cx="165419" cy="0"/>
            </a:xfrm>
            <a:prstGeom prst="straightConnector1">
              <a:avLst/>
            </a:prstGeom>
            <a:ln>
              <a:solidFill>
                <a:srgbClr val="FF6F25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Textfeld 88">
              <a:extLst>
                <a:ext uri="{FF2B5EF4-FFF2-40B4-BE49-F238E27FC236}">
                  <a16:creationId xmlns:a16="http://schemas.microsoft.com/office/drawing/2014/main" id="{776FCC3D-F914-4FD4-8224-A52BA66EC5EB}"/>
                </a:ext>
              </a:extLst>
            </p:cNvPr>
            <p:cNvSpPr txBox="1"/>
            <p:nvPr/>
          </p:nvSpPr>
          <p:spPr>
            <a:xfrm>
              <a:off x="1335327" y="2959501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>
                  <a:latin typeface="Arial" panose="020B0604020202020204" pitchFamily="34" charset="0"/>
                  <a:cs typeface="Arial" panose="020B0604020202020204" pitchFamily="34" charset="0"/>
                </a:rPr>
                <a:t>g</a:t>
              </a:r>
              <a:endParaRPr lang="de-DE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90" name="Gerade Verbindung mit Pfeil 89">
            <a:extLst>
              <a:ext uri="{FF2B5EF4-FFF2-40B4-BE49-F238E27FC236}">
                <a16:creationId xmlns:a16="http://schemas.microsoft.com/office/drawing/2014/main" id="{68A289B2-1E2E-4BE1-8CAB-6B0BCD980A4D}"/>
              </a:ext>
            </a:extLst>
          </p:cNvPr>
          <p:cNvCxnSpPr/>
          <p:nvPr/>
        </p:nvCxnSpPr>
        <p:spPr>
          <a:xfrm flipV="1">
            <a:off x="2970182" y="2009473"/>
            <a:ext cx="735563" cy="1297479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" name="Textfeld 90">
            <a:extLst>
              <a:ext uri="{FF2B5EF4-FFF2-40B4-BE49-F238E27FC236}">
                <a16:creationId xmlns:a16="http://schemas.microsoft.com/office/drawing/2014/main" id="{E8E430EF-B2F5-48A9-9963-D0CCE1471B60}"/>
              </a:ext>
            </a:extLst>
          </p:cNvPr>
          <p:cNvSpPr txBox="1"/>
          <p:nvPr/>
        </p:nvSpPr>
        <p:spPr>
          <a:xfrm rot="17927510">
            <a:off x="3118457" y="2542046"/>
            <a:ext cx="7328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de-DE" sz="12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τ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=1/T</a:t>
            </a:r>
          </a:p>
        </p:txBody>
      </p:sp>
      <p:sp>
        <p:nvSpPr>
          <p:cNvPr id="92" name="Textfeld 91">
            <a:extLst>
              <a:ext uri="{FF2B5EF4-FFF2-40B4-BE49-F238E27FC236}">
                <a16:creationId xmlns:a16="http://schemas.microsoft.com/office/drawing/2014/main" id="{0196C2A3-8A16-45D3-AB4F-5E6FB5785013}"/>
              </a:ext>
            </a:extLst>
          </p:cNvPr>
          <p:cNvSpPr txBox="1"/>
          <p:nvPr/>
        </p:nvSpPr>
        <p:spPr>
          <a:xfrm rot="18046914">
            <a:off x="19229" y="2404578"/>
            <a:ext cx="9284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am</a:t>
            </a:r>
            <a:r>
              <a:rPr lang="de-DE" sz="1400" b="1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de-DE" sz="14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&lt;&lt; 1</a:t>
            </a:r>
          </a:p>
        </p:txBody>
      </p:sp>
      <p:sp>
        <p:nvSpPr>
          <p:cNvPr id="94" name="Textfeld 93">
            <a:extLst>
              <a:ext uri="{FF2B5EF4-FFF2-40B4-BE49-F238E27FC236}">
                <a16:creationId xmlns:a16="http://schemas.microsoft.com/office/drawing/2014/main" id="{87888FC4-E3AA-43A3-B826-1A4B53BE91C4}"/>
              </a:ext>
            </a:extLst>
          </p:cNvPr>
          <p:cNvSpPr txBox="1"/>
          <p:nvPr/>
        </p:nvSpPr>
        <p:spPr>
          <a:xfrm>
            <a:off x="30166" y="3317803"/>
            <a:ext cx="30524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Full</a:t>
            </a:r>
            <a:r>
              <a:rPr lang="de-DE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Lattice</a:t>
            </a:r>
            <a:r>
              <a:rPr lang="de-DE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QCD </a:t>
            </a:r>
            <a:r>
              <a:rPr lang="de-DE" sz="14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simulation</a:t>
            </a:r>
            <a:r>
              <a:rPr lang="de-DE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incl. QQ</a:t>
            </a:r>
          </a:p>
          <a:p>
            <a:pPr algn="ctr"/>
            <a:r>
              <a:rPr lang="de-DE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(still </a:t>
            </a:r>
            <a:r>
              <a:rPr lang="de-DE" sz="14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too</a:t>
            </a:r>
            <a:r>
              <a:rPr lang="de-DE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costly</a:t>
            </a:r>
            <a:r>
              <a:rPr lang="de-DE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cxnSp>
        <p:nvCxnSpPr>
          <p:cNvPr id="121" name="Gerade Verbindung 12">
            <a:extLst>
              <a:ext uri="{FF2B5EF4-FFF2-40B4-BE49-F238E27FC236}">
                <a16:creationId xmlns:a16="http://schemas.microsoft.com/office/drawing/2014/main" id="{EF7544BB-D293-4305-8B3C-3F2C57EC95E3}"/>
              </a:ext>
            </a:extLst>
          </p:cNvPr>
          <p:cNvCxnSpPr/>
          <p:nvPr/>
        </p:nvCxnSpPr>
        <p:spPr>
          <a:xfrm>
            <a:off x="10948633" y="-310845"/>
            <a:ext cx="108000" cy="0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CFF8F8A4-3890-4B1D-8BB6-74780AE30EC7}"/>
              </a:ext>
            </a:extLst>
          </p:cNvPr>
          <p:cNvGrpSpPr/>
          <p:nvPr/>
        </p:nvGrpSpPr>
        <p:grpSpPr>
          <a:xfrm>
            <a:off x="269053" y="1608718"/>
            <a:ext cx="10072568" cy="3485780"/>
            <a:chOff x="269053" y="1586416"/>
            <a:chExt cx="10072568" cy="3485780"/>
          </a:xfrm>
        </p:grpSpPr>
        <p:cxnSp>
          <p:nvCxnSpPr>
            <p:cNvPr id="119" name="Gerade Verbindung 144">
              <a:extLst>
                <a:ext uri="{FF2B5EF4-FFF2-40B4-BE49-F238E27FC236}">
                  <a16:creationId xmlns:a16="http://schemas.microsoft.com/office/drawing/2014/main" id="{A92C46E1-6133-48E5-AF08-7700C6449FEB}"/>
                </a:ext>
              </a:extLst>
            </p:cNvPr>
            <p:cNvCxnSpPr/>
            <p:nvPr/>
          </p:nvCxnSpPr>
          <p:spPr>
            <a:xfrm>
              <a:off x="6213871" y="1657559"/>
              <a:ext cx="72000" cy="0"/>
            </a:xfrm>
            <a:prstGeom prst="line">
              <a:avLst/>
            </a:prstGeom>
            <a:ln w="12700" cmpd="sng">
              <a:solidFill>
                <a:schemeClr val="accent2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" name="Gruppieren 14">
              <a:extLst>
                <a:ext uri="{FF2B5EF4-FFF2-40B4-BE49-F238E27FC236}">
                  <a16:creationId xmlns:a16="http://schemas.microsoft.com/office/drawing/2014/main" id="{BDF47C95-3C1A-46D6-B7CD-ECF6C4BCFE67}"/>
                </a:ext>
              </a:extLst>
            </p:cNvPr>
            <p:cNvGrpSpPr/>
            <p:nvPr/>
          </p:nvGrpSpPr>
          <p:grpSpPr>
            <a:xfrm>
              <a:off x="269053" y="1586416"/>
              <a:ext cx="10072568" cy="3485780"/>
              <a:chOff x="269053" y="1586416"/>
              <a:chExt cx="10072568" cy="3485780"/>
            </a:xfrm>
          </p:grpSpPr>
          <p:grpSp>
            <p:nvGrpSpPr>
              <p:cNvPr id="7" name="Gruppieren 6">
                <a:extLst>
                  <a:ext uri="{FF2B5EF4-FFF2-40B4-BE49-F238E27FC236}">
                    <a16:creationId xmlns:a16="http://schemas.microsoft.com/office/drawing/2014/main" id="{A2CD194B-8F5B-46DB-BDB4-3E8958241327}"/>
                  </a:ext>
                </a:extLst>
              </p:cNvPr>
              <p:cNvGrpSpPr/>
              <p:nvPr/>
            </p:nvGrpSpPr>
            <p:grpSpPr>
              <a:xfrm>
                <a:off x="5261259" y="1586416"/>
                <a:ext cx="3315620" cy="1626872"/>
                <a:chOff x="5261259" y="1586416"/>
                <a:chExt cx="3315620" cy="1626872"/>
              </a:xfrm>
            </p:grpSpPr>
            <p:sp>
              <p:nvSpPr>
                <p:cNvPr id="124" name="Textfeld 123">
                  <a:extLst>
                    <a:ext uri="{FF2B5EF4-FFF2-40B4-BE49-F238E27FC236}">
                      <a16:creationId xmlns:a16="http://schemas.microsoft.com/office/drawing/2014/main" id="{574782C9-7FC3-4E8E-8AB2-0CBF03D03DC6}"/>
                    </a:ext>
                  </a:extLst>
                </p:cNvPr>
                <p:cNvSpPr txBox="1"/>
                <p:nvPr/>
              </p:nvSpPr>
              <p:spPr>
                <a:xfrm>
                  <a:off x="5955712" y="1586416"/>
                  <a:ext cx="2621167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sz="1400" dirty="0">
                      <a:solidFill>
                        <a:schemeClr val="accent2">
                          <a:lumMod val="7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QQ in NRQCD </a:t>
                  </a:r>
                  <a:r>
                    <a:rPr lang="de-DE" sz="1400" dirty="0" err="1">
                      <a:solidFill>
                        <a:schemeClr val="accent2">
                          <a:lumMod val="7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effective</a:t>
                  </a:r>
                  <a:r>
                    <a:rPr lang="de-DE" sz="1400" dirty="0">
                      <a:solidFill>
                        <a:schemeClr val="accent2">
                          <a:lumMod val="7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de-DE" sz="1400" dirty="0" err="1">
                      <a:solidFill>
                        <a:schemeClr val="accent2">
                          <a:lumMod val="7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theory</a:t>
                  </a:r>
                  <a:endParaRPr lang="de-DE" sz="1400" dirty="0">
                    <a:solidFill>
                      <a:schemeClr val="accent2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194" name="Gruppieren 193">
                  <a:extLst>
                    <a:ext uri="{FF2B5EF4-FFF2-40B4-BE49-F238E27FC236}">
                      <a16:creationId xmlns:a16="http://schemas.microsoft.com/office/drawing/2014/main" id="{96584EFB-D6C5-4B68-A415-A299019219EA}"/>
                    </a:ext>
                  </a:extLst>
                </p:cNvPr>
                <p:cNvGrpSpPr/>
                <p:nvPr/>
              </p:nvGrpSpPr>
              <p:grpSpPr>
                <a:xfrm>
                  <a:off x="5261259" y="1921804"/>
                  <a:ext cx="3256306" cy="1291484"/>
                  <a:chOff x="318166" y="2371636"/>
                  <a:chExt cx="3256306" cy="1291484"/>
                </a:xfrm>
                <a:solidFill>
                  <a:schemeClr val="bg1">
                    <a:alpha val="75000"/>
                  </a:schemeClr>
                </a:solidFill>
              </p:grpSpPr>
              <p:sp>
                <p:nvSpPr>
                  <p:cNvPr id="195" name="Parallelogramm 194">
                    <a:extLst>
                      <a:ext uri="{FF2B5EF4-FFF2-40B4-BE49-F238E27FC236}">
                        <a16:creationId xmlns:a16="http://schemas.microsoft.com/office/drawing/2014/main" id="{7C42DBF6-2140-4DCD-A6C1-53C8BC6CEC46}"/>
                      </a:ext>
                    </a:extLst>
                  </p:cNvPr>
                  <p:cNvSpPr/>
                  <p:nvPr/>
                </p:nvSpPr>
                <p:spPr>
                  <a:xfrm>
                    <a:off x="318166" y="2371636"/>
                    <a:ext cx="3256306" cy="1291484"/>
                  </a:xfrm>
                  <a:prstGeom prst="parallelogram">
                    <a:avLst>
                      <a:gd name="adj" fmla="val 56624"/>
                    </a:avLst>
                  </a:prstGeom>
                  <a:grpFill/>
                  <a:ln w="28575" cmpd="sng">
                    <a:solidFill>
                      <a:schemeClr val="accent2">
                        <a:lumMod val="75000"/>
                        <a:alpha val="7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cxnSp>
                <p:nvCxnSpPr>
                  <p:cNvPr id="196" name="Gerade Verbindung 22">
                    <a:extLst>
                      <a:ext uri="{FF2B5EF4-FFF2-40B4-BE49-F238E27FC236}">
                        <a16:creationId xmlns:a16="http://schemas.microsoft.com/office/drawing/2014/main" id="{9593A739-BDC9-46CF-88F4-96E839594998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683810" y="2377155"/>
                    <a:ext cx="731289" cy="1285965"/>
                  </a:xfrm>
                  <a:prstGeom prst="line">
                    <a:avLst/>
                  </a:prstGeom>
                  <a:grpFill/>
                  <a:ln w="28575">
                    <a:solidFill>
                      <a:schemeClr val="accent2">
                        <a:lumMod val="75000"/>
                        <a:alpha val="70000"/>
                      </a:schemeClr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7" name="Gerade Verbindung 25">
                    <a:extLst>
                      <a:ext uri="{FF2B5EF4-FFF2-40B4-BE49-F238E27FC236}">
                        <a16:creationId xmlns:a16="http://schemas.microsoft.com/office/drawing/2014/main" id="{04A3C9B8-A4F2-43A1-8B4A-B7D0084BDBC4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1049454" y="2377155"/>
                    <a:ext cx="731289" cy="1285965"/>
                  </a:xfrm>
                  <a:prstGeom prst="line">
                    <a:avLst/>
                  </a:prstGeom>
                  <a:grpFill/>
                  <a:ln w="28575">
                    <a:solidFill>
                      <a:schemeClr val="accent2">
                        <a:lumMod val="75000"/>
                        <a:alpha val="70000"/>
                      </a:schemeClr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8" name="Gerade Verbindung 26">
                    <a:extLst>
                      <a:ext uri="{FF2B5EF4-FFF2-40B4-BE49-F238E27FC236}">
                        <a16:creationId xmlns:a16="http://schemas.microsoft.com/office/drawing/2014/main" id="{7FF151C1-EDB7-4EF8-9038-2B0309D86706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1415099" y="2377155"/>
                    <a:ext cx="731289" cy="1285965"/>
                  </a:xfrm>
                  <a:prstGeom prst="line">
                    <a:avLst/>
                  </a:prstGeom>
                  <a:grpFill/>
                  <a:ln w="28575">
                    <a:solidFill>
                      <a:schemeClr val="accent2">
                        <a:lumMod val="75000"/>
                        <a:alpha val="70000"/>
                      </a:schemeClr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9" name="Gerade Verbindung 27">
                    <a:extLst>
                      <a:ext uri="{FF2B5EF4-FFF2-40B4-BE49-F238E27FC236}">
                        <a16:creationId xmlns:a16="http://schemas.microsoft.com/office/drawing/2014/main" id="{3AE8D22E-F25C-432F-971B-E956E7FA6FA4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1768043" y="2377155"/>
                    <a:ext cx="731289" cy="1285965"/>
                  </a:xfrm>
                  <a:prstGeom prst="line">
                    <a:avLst/>
                  </a:prstGeom>
                  <a:grpFill/>
                  <a:ln w="28575">
                    <a:solidFill>
                      <a:schemeClr val="accent2">
                        <a:lumMod val="75000"/>
                        <a:alpha val="70000"/>
                      </a:schemeClr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0" name="Gerade Verbindung 28">
                    <a:extLst>
                      <a:ext uri="{FF2B5EF4-FFF2-40B4-BE49-F238E27FC236}">
                        <a16:creationId xmlns:a16="http://schemas.microsoft.com/office/drawing/2014/main" id="{B4FE8D2F-F2BF-4F70-9680-D119BE7B2B6D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2146387" y="2377155"/>
                    <a:ext cx="731289" cy="1285965"/>
                  </a:xfrm>
                  <a:prstGeom prst="line">
                    <a:avLst/>
                  </a:prstGeom>
                  <a:grpFill/>
                  <a:ln w="28575">
                    <a:solidFill>
                      <a:schemeClr val="accent2">
                        <a:lumMod val="75000"/>
                        <a:alpha val="70000"/>
                      </a:schemeClr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1" name="Gerade Verbindung 29">
                    <a:extLst>
                      <a:ext uri="{FF2B5EF4-FFF2-40B4-BE49-F238E27FC236}">
                        <a16:creationId xmlns:a16="http://schemas.microsoft.com/office/drawing/2014/main" id="{A2A1E25B-27FE-4059-B493-5F760D154429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2473931" y="2377155"/>
                    <a:ext cx="731289" cy="1285965"/>
                  </a:xfrm>
                  <a:prstGeom prst="line">
                    <a:avLst/>
                  </a:prstGeom>
                  <a:grpFill/>
                  <a:ln w="28575">
                    <a:solidFill>
                      <a:schemeClr val="accent2">
                        <a:lumMod val="75000"/>
                        <a:alpha val="70000"/>
                      </a:schemeClr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2" name="Gerade Verbindung 32">
                    <a:extLst>
                      <a:ext uri="{FF2B5EF4-FFF2-40B4-BE49-F238E27FC236}">
                        <a16:creationId xmlns:a16="http://schemas.microsoft.com/office/drawing/2014/main" id="{C0F4EB87-1C19-411E-8140-B538708F2B7E}"/>
                      </a:ext>
                    </a:extLst>
                  </p:cNvPr>
                  <p:cNvCxnSpPr>
                    <a:cxnSpLocks/>
                    <a:stCxn id="195" idx="5"/>
                    <a:endCxn id="195" idx="2"/>
                  </p:cNvCxnSpPr>
                  <p:nvPr/>
                </p:nvCxnSpPr>
                <p:spPr>
                  <a:xfrm>
                    <a:off x="683811" y="3017378"/>
                    <a:ext cx="2525016" cy="0"/>
                  </a:xfrm>
                  <a:prstGeom prst="line">
                    <a:avLst/>
                  </a:prstGeom>
                  <a:grpFill/>
                  <a:ln w="28575">
                    <a:solidFill>
                      <a:schemeClr val="accent2">
                        <a:lumMod val="75000"/>
                        <a:alpha val="70000"/>
                      </a:schemeClr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3" name="Gerade Verbindung 33">
                    <a:extLst>
                      <a:ext uri="{FF2B5EF4-FFF2-40B4-BE49-F238E27FC236}">
                        <a16:creationId xmlns:a16="http://schemas.microsoft.com/office/drawing/2014/main" id="{984AE284-33F8-4F82-AC81-DBBE1A261BB0}"/>
                      </a:ext>
                    </a:extLst>
                  </p:cNvPr>
                  <p:cNvCxnSpPr/>
                  <p:nvPr/>
                </p:nvCxnSpPr>
                <p:spPr>
                  <a:xfrm>
                    <a:off x="869161" y="2693586"/>
                    <a:ext cx="2525016" cy="0"/>
                  </a:xfrm>
                  <a:prstGeom prst="line">
                    <a:avLst/>
                  </a:prstGeom>
                  <a:grpFill/>
                  <a:ln w="28575">
                    <a:solidFill>
                      <a:schemeClr val="accent2">
                        <a:lumMod val="75000"/>
                        <a:alpha val="70000"/>
                      </a:schemeClr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4" name="Gerade Verbindung 34">
                    <a:extLst>
                      <a:ext uri="{FF2B5EF4-FFF2-40B4-BE49-F238E27FC236}">
                        <a16:creationId xmlns:a16="http://schemas.microsoft.com/office/drawing/2014/main" id="{943BC268-4927-4FC3-A140-89F504367928}"/>
                      </a:ext>
                    </a:extLst>
                  </p:cNvPr>
                  <p:cNvCxnSpPr/>
                  <p:nvPr/>
                </p:nvCxnSpPr>
                <p:spPr>
                  <a:xfrm>
                    <a:off x="496158" y="3352683"/>
                    <a:ext cx="2525016" cy="0"/>
                  </a:xfrm>
                  <a:prstGeom prst="line">
                    <a:avLst/>
                  </a:prstGeom>
                  <a:grpFill/>
                  <a:ln w="28575">
                    <a:solidFill>
                      <a:schemeClr val="accent2">
                        <a:lumMod val="75000"/>
                        <a:alpha val="70000"/>
                      </a:schemeClr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35" name="Gruppierung 127">
                  <a:extLst>
                    <a:ext uri="{FF2B5EF4-FFF2-40B4-BE49-F238E27FC236}">
                      <a16:creationId xmlns:a16="http://schemas.microsoft.com/office/drawing/2014/main" id="{C7546CDA-C07E-4072-80CA-AE5447BF2EC3}"/>
                    </a:ext>
                  </a:extLst>
                </p:cNvPr>
                <p:cNvGrpSpPr/>
                <p:nvPr/>
              </p:nvGrpSpPr>
              <p:grpSpPr>
                <a:xfrm>
                  <a:off x="6113233" y="2285953"/>
                  <a:ext cx="590135" cy="596425"/>
                  <a:chOff x="862930" y="5284325"/>
                  <a:chExt cx="590135" cy="596425"/>
                </a:xfrm>
              </p:grpSpPr>
              <p:sp>
                <p:nvSpPr>
                  <p:cNvPr id="136" name="Oval 126">
                    <a:extLst>
                      <a:ext uri="{FF2B5EF4-FFF2-40B4-BE49-F238E27FC236}">
                        <a16:creationId xmlns:a16="http://schemas.microsoft.com/office/drawing/2014/main" id="{F4E45CEE-3EDC-48DF-B560-79FECA3DE7D1}"/>
                      </a:ext>
                    </a:extLst>
                  </p:cNvPr>
                  <p:cNvSpPr/>
                  <p:nvPr/>
                </p:nvSpPr>
                <p:spPr>
                  <a:xfrm>
                    <a:off x="862930" y="5284325"/>
                    <a:ext cx="590135" cy="59642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rgbClr val="FFFF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grpSp>
                <p:nvGrpSpPr>
                  <p:cNvPr id="137" name="Gruppierung 94">
                    <a:extLst>
                      <a:ext uri="{FF2B5EF4-FFF2-40B4-BE49-F238E27FC236}">
                        <a16:creationId xmlns:a16="http://schemas.microsoft.com/office/drawing/2014/main" id="{514A3FF8-1312-46F1-A0C5-B5214DC54E3E}"/>
                      </a:ext>
                    </a:extLst>
                  </p:cNvPr>
                  <p:cNvGrpSpPr/>
                  <p:nvPr/>
                </p:nvGrpSpPr>
                <p:grpSpPr>
                  <a:xfrm>
                    <a:off x="1103315" y="5484263"/>
                    <a:ext cx="274434" cy="215444"/>
                    <a:chOff x="7224130" y="3013714"/>
                    <a:chExt cx="274434" cy="215444"/>
                  </a:xfrm>
                </p:grpSpPr>
                <p:sp>
                  <p:nvSpPr>
                    <p:cNvPr id="141" name="Oval 95">
                      <a:extLst>
                        <a:ext uri="{FF2B5EF4-FFF2-40B4-BE49-F238E27FC236}">
                          <a16:creationId xmlns:a16="http://schemas.microsoft.com/office/drawing/2014/main" id="{29F83BAF-9A47-40BA-8040-6E4A1E8A6C8F}"/>
                        </a:ext>
                      </a:extLst>
                    </p:cNvPr>
                    <p:cNvSpPr/>
                    <p:nvPr/>
                  </p:nvSpPr>
                  <p:spPr>
                    <a:xfrm flipH="1" flipV="1">
                      <a:off x="7263842" y="3036442"/>
                      <a:ext cx="176534" cy="176534"/>
                    </a:xfrm>
                    <a:prstGeom prst="ellipse">
                      <a:avLst/>
                    </a:prstGeom>
                    <a:solidFill>
                      <a:srgbClr val="00DE00"/>
                    </a:solidFill>
                    <a:ln w="28575" cmpd="sng"/>
                  </p:spPr>
                  <p:style>
                    <a:lnRef idx="3">
                      <a:schemeClr val="lt1"/>
                    </a:lnRef>
                    <a:fillRef idx="1">
                      <a:schemeClr val="accent5"/>
                    </a:fillRef>
                    <a:effectRef idx="1">
                      <a:schemeClr val="accent5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/>
                    </a:p>
                  </p:txBody>
                </p:sp>
                <p:sp>
                  <p:nvSpPr>
                    <p:cNvPr id="142" name="Textfeld 141">
                      <a:extLst>
                        <a:ext uri="{FF2B5EF4-FFF2-40B4-BE49-F238E27FC236}">
                          <a16:creationId xmlns:a16="http://schemas.microsoft.com/office/drawing/2014/main" id="{B62E17E7-3918-429B-8015-3FEFF44524CF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224130" y="3013714"/>
                      <a:ext cx="274434" cy="21544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de-DE" sz="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</a:t>
                      </a:r>
                    </a:p>
                  </p:txBody>
                </p:sp>
              </p:grpSp>
              <p:grpSp>
                <p:nvGrpSpPr>
                  <p:cNvPr id="138" name="Gruppierung 97">
                    <a:extLst>
                      <a:ext uri="{FF2B5EF4-FFF2-40B4-BE49-F238E27FC236}">
                        <a16:creationId xmlns:a16="http://schemas.microsoft.com/office/drawing/2014/main" id="{DA9B1FD3-40F8-4744-8FEC-90599567E7EF}"/>
                      </a:ext>
                    </a:extLst>
                  </p:cNvPr>
                  <p:cNvGrpSpPr/>
                  <p:nvPr/>
                </p:nvGrpSpPr>
                <p:grpSpPr>
                  <a:xfrm>
                    <a:off x="966098" y="5487487"/>
                    <a:ext cx="274434" cy="215444"/>
                    <a:chOff x="7219897" y="3015065"/>
                    <a:chExt cx="274434" cy="215444"/>
                  </a:xfrm>
                </p:grpSpPr>
                <p:sp>
                  <p:nvSpPr>
                    <p:cNvPr id="139" name="Oval 98">
                      <a:extLst>
                        <a:ext uri="{FF2B5EF4-FFF2-40B4-BE49-F238E27FC236}">
                          <a16:creationId xmlns:a16="http://schemas.microsoft.com/office/drawing/2014/main" id="{ADE214BB-56E0-48B3-83B0-45C4A8771BA5}"/>
                        </a:ext>
                      </a:extLst>
                    </p:cNvPr>
                    <p:cNvSpPr/>
                    <p:nvPr/>
                  </p:nvSpPr>
                  <p:spPr>
                    <a:xfrm flipH="1" flipV="1">
                      <a:off x="7263842" y="3036442"/>
                      <a:ext cx="176534" cy="176534"/>
                    </a:xfrm>
                    <a:prstGeom prst="ellipse">
                      <a:avLst/>
                    </a:prstGeom>
                    <a:solidFill>
                      <a:srgbClr val="3366FF"/>
                    </a:solidFill>
                    <a:ln w="28575" cmpd="sng"/>
                  </p:spPr>
                  <p:style>
                    <a:lnRef idx="3">
                      <a:schemeClr val="lt1"/>
                    </a:lnRef>
                    <a:fillRef idx="1">
                      <a:schemeClr val="accent5"/>
                    </a:fillRef>
                    <a:effectRef idx="1">
                      <a:schemeClr val="accent5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/>
                    </a:p>
                  </p:txBody>
                </p:sp>
                <p:sp>
                  <p:nvSpPr>
                    <p:cNvPr id="140" name="Textfeld 139">
                      <a:extLst>
                        <a:ext uri="{FF2B5EF4-FFF2-40B4-BE49-F238E27FC236}">
                          <a16:creationId xmlns:a16="http://schemas.microsoft.com/office/drawing/2014/main" id="{9FF3A238-F066-4C76-A927-B32FF162F73F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219897" y="3015065"/>
                      <a:ext cx="274434" cy="21544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de-DE" sz="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</a:t>
                      </a:r>
                    </a:p>
                  </p:txBody>
                </p:sp>
              </p:grpSp>
            </p:grpSp>
          </p:grpSp>
          <p:grpSp>
            <p:nvGrpSpPr>
              <p:cNvPr id="5" name="Gruppieren 4">
                <a:extLst>
                  <a:ext uri="{FF2B5EF4-FFF2-40B4-BE49-F238E27FC236}">
                    <a16:creationId xmlns:a16="http://schemas.microsoft.com/office/drawing/2014/main" id="{BD13C9DB-BA45-4167-9B31-D459EF17C133}"/>
                  </a:ext>
                </a:extLst>
              </p:cNvPr>
              <p:cNvGrpSpPr/>
              <p:nvPr/>
            </p:nvGrpSpPr>
            <p:grpSpPr>
              <a:xfrm>
                <a:off x="269053" y="3972503"/>
                <a:ext cx="10072568" cy="1099693"/>
                <a:chOff x="269053" y="3972503"/>
                <a:chExt cx="10072568" cy="1099693"/>
              </a:xfrm>
            </p:grpSpPr>
            <p:grpSp>
              <p:nvGrpSpPr>
                <p:cNvPr id="218" name="Gruppieren 217">
                  <a:extLst>
                    <a:ext uri="{FF2B5EF4-FFF2-40B4-BE49-F238E27FC236}">
                      <a16:creationId xmlns:a16="http://schemas.microsoft.com/office/drawing/2014/main" id="{E09031A9-A375-4B29-AD52-3151B4C67ADD}"/>
                    </a:ext>
                  </a:extLst>
                </p:cNvPr>
                <p:cNvGrpSpPr/>
                <p:nvPr/>
              </p:nvGrpSpPr>
              <p:grpSpPr>
                <a:xfrm>
                  <a:off x="536880" y="4345467"/>
                  <a:ext cx="9804741" cy="437314"/>
                  <a:chOff x="525286" y="4345776"/>
                  <a:chExt cx="9804741" cy="437314"/>
                </a:xfrm>
              </p:grpSpPr>
              <p:sp>
                <p:nvSpPr>
                  <p:cNvPr id="97" name="TextBox 38">
                    <a:extLst>
                      <a:ext uri="{FF2B5EF4-FFF2-40B4-BE49-F238E27FC236}">
                        <a16:creationId xmlns:a16="http://schemas.microsoft.com/office/drawing/2014/main" id="{5B02A156-9386-497C-BD73-A0FE563141A7}"/>
                      </a:ext>
                    </a:extLst>
                  </p:cNvPr>
                  <p:cNvSpPr txBox="1"/>
                  <p:nvPr/>
                </p:nvSpPr>
                <p:spPr>
                  <a:xfrm>
                    <a:off x="5973927" y="4552258"/>
                    <a:ext cx="4356100" cy="2308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900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Thacker, </a:t>
                    </a:r>
                    <a:r>
                      <a:rPr lang="en-US" sz="900" dirty="0" err="1">
                        <a:solidFill>
                          <a:schemeClr val="bg1">
                            <a:lumMod val="6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Lepage</a:t>
                    </a:r>
                    <a:r>
                      <a:rPr lang="en-US" sz="900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</a:t>
                    </a:r>
                    <a:r>
                      <a:rPr lang="en-US" sz="900" dirty="0" err="1">
                        <a:solidFill>
                          <a:schemeClr val="bg1">
                            <a:lumMod val="6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Phys.Rev</a:t>
                    </a:r>
                    <a:r>
                      <a:rPr lang="en-US" sz="900" dirty="0">
                        <a:solidFill>
                          <a:schemeClr val="bg1">
                            <a:lumMod val="6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. D43 (1991) 196-208</a:t>
                    </a:r>
                  </a:p>
                </p:txBody>
              </p:sp>
              <p:grpSp>
                <p:nvGrpSpPr>
                  <p:cNvPr id="217" name="Gruppieren 216">
                    <a:extLst>
                      <a:ext uri="{FF2B5EF4-FFF2-40B4-BE49-F238E27FC236}">
                        <a16:creationId xmlns:a16="http://schemas.microsoft.com/office/drawing/2014/main" id="{F4D645F5-62B4-4707-8F50-5E6F4AD6FAB8}"/>
                      </a:ext>
                    </a:extLst>
                  </p:cNvPr>
                  <p:cNvGrpSpPr/>
                  <p:nvPr/>
                </p:nvGrpSpPr>
                <p:grpSpPr>
                  <a:xfrm>
                    <a:off x="525286" y="4345776"/>
                    <a:ext cx="9025114" cy="338554"/>
                    <a:chOff x="525286" y="4345776"/>
                    <a:chExt cx="9025114" cy="338554"/>
                  </a:xfrm>
                </p:grpSpPr>
                <p:sp>
                  <p:nvSpPr>
                    <p:cNvPr id="104" name="Textfeld 4">
                      <a:extLst>
                        <a:ext uri="{FF2B5EF4-FFF2-40B4-BE49-F238E27FC236}">
                          <a16:creationId xmlns:a16="http://schemas.microsoft.com/office/drawing/2014/main" id="{32BD88D2-EA64-443A-B52D-23739D60D89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43582" y="4345776"/>
                      <a:ext cx="8906818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514350" indent="-514350"/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modeling, systematic expansion of QCD action in 1/</a:t>
                      </a:r>
                      <a:r>
                        <a:rPr lang="en-US" sz="16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US" sz="1600" baseline="-250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</a:t>
                      </a:r>
                      <a:r>
                        <a:rPr lang="en-US" sz="16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includes v≠0 contributions</a:t>
                      </a:r>
                      <a:endParaRPr lang="en-US" sz="1600" baseline="-25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08" name="Rechteck 207">
                      <a:extLst>
                        <a:ext uri="{FF2B5EF4-FFF2-40B4-BE49-F238E27FC236}">
                          <a16:creationId xmlns:a16="http://schemas.microsoft.com/office/drawing/2014/main" id="{90139B88-53B7-4E68-9AA0-E491164876B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25286" y="4494636"/>
                      <a:ext cx="90000" cy="90000"/>
                    </a:xfrm>
                    <a:prstGeom prst="rect">
                      <a:avLst/>
                    </a:prstGeom>
                    <a:solidFill>
                      <a:srgbClr val="FF6600"/>
                    </a:solidFill>
                    <a:ln w="28575">
                      <a:solidFill>
                        <a:schemeClr val="bg1"/>
                      </a:solidFill>
                    </a:ln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</p:grpSp>
            <p:grpSp>
              <p:nvGrpSpPr>
                <p:cNvPr id="216" name="Gruppieren 215">
                  <a:extLst>
                    <a:ext uri="{FF2B5EF4-FFF2-40B4-BE49-F238E27FC236}">
                      <a16:creationId xmlns:a16="http://schemas.microsoft.com/office/drawing/2014/main" id="{1FA2741D-6F5B-40E2-84D5-0D892C410F4F}"/>
                    </a:ext>
                  </a:extLst>
                </p:cNvPr>
                <p:cNvGrpSpPr/>
                <p:nvPr/>
              </p:nvGrpSpPr>
              <p:grpSpPr>
                <a:xfrm>
                  <a:off x="269053" y="3972503"/>
                  <a:ext cx="9281347" cy="369332"/>
                  <a:chOff x="269053" y="3967092"/>
                  <a:chExt cx="8390565" cy="369332"/>
                </a:xfrm>
              </p:grpSpPr>
              <p:sp>
                <p:nvSpPr>
                  <p:cNvPr id="106" name="Textfeld 4">
                    <a:extLst>
                      <a:ext uri="{FF2B5EF4-FFF2-40B4-BE49-F238E27FC236}">
                        <a16:creationId xmlns:a16="http://schemas.microsoft.com/office/drawing/2014/main" id="{11194605-6CBE-4EF4-9C30-B672E1D19CAF}"/>
                      </a:ext>
                    </a:extLst>
                  </p:cNvPr>
                  <p:cNvSpPr txBox="1"/>
                  <p:nvPr/>
                </p:nvSpPr>
                <p:spPr>
                  <a:xfrm>
                    <a:off x="529282" y="3967092"/>
                    <a:ext cx="8130336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514350" indent="-514350"/>
                    <a:r>
                      <a:rPr lang="en-US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Lattice Non-Relativistic QCD </a:t>
                    </a:r>
                    <a:r>
                      <a:rPr 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(NRQCD) well established at T=0, applicable at T&gt;0</a:t>
                    </a:r>
                  </a:p>
                </p:txBody>
              </p:sp>
              <p:sp>
                <p:nvSpPr>
                  <p:cNvPr id="209" name="Rechteck 208">
                    <a:extLst>
                      <a:ext uri="{FF2B5EF4-FFF2-40B4-BE49-F238E27FC236}">
                        <a16:creationId xmlns:a16="http://schemas.microsoft.com/office/drawing/2014/main" id="{0025C46B-9E42-4E63-98E3-FE0E7109EF7B}"/>
                      </a:ext>
                    </a:extLst>
                  </p:cNvPr>
                  <p:cNvSpPr/>
                  <p:nvPr/>
                </p:nvSpPr>
                <p:spPr>
                  <a:xfrm>
                    <a:off x="269053" y="4069452"/>
                    <a:ext cx="180000" cy="180000"/>
                  </a:xfrm>
                  <a:prstGeom prst="rect">
                    <a:avLst/>
                  </a:prstGeom>
                  <a:solidFill>
                    <a:srgbClr val="FF6600"/>
                  </a:solidFill>
                  <a:ln w="57150">
                    <a:solidFill>
                      <a:schemeClr val="bg1"/>
                    </a:solidFill>
                  </a:ln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sz="20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219" name="Gruppieren 218">
                  <a:extLst>
                    <a:ext uri="{FF2B5EF4-FFF2-40B4-BE49-F238E27FC236}">
                      <a16:creationId xmlns:a16="http://schemas.microsoft.com/office/drawing/2014/main" id="{FFD1606F-1BC0-4572-AA15-075399BB240B}"/>
                    </a:ext>
                  </a:extLst>
                </p:cNvPr>
                <p:cNvGrpSpPr/>
                <p:nvPr/>
              </p:nvGrpSpPr>
              <p:grpSpPr>
                <a:xfrm>
                  <a:off x="513569" y="4733642"/>
                  <a:ext cx="9050432" cy="338554"/>
                  <a:chOff x="513569" y="4733642"/>
                  <a:chExt cx="9050432" cy="338554"/>
                </a:xfrm>
              </p:grpSpPr>
              <p:sp>
                <p:nvSpPr>
                  <p:cNvPr id="102" name="Textfeld 4">
                    <a:extLst>
                      <a:ext uri="{FF2B5EF4-FFF2-40B4-BE49-F238E27FC236}">
                        <a16:creationId xmlns:a16="http://schemas.microsoft.com/office/drawing/2014/main" id="{18E0F65A-DA5F-4F3F-ABB6-269A847EF9EF}"/>
                      </a:ext>
                    </a:extLst>
                  </p:cNvPr>
                  <p:cNvSpPr txBox="1"/>
                  <p:nvPr/>
                </p:nvSpPr>
                <p:spPr>
                  <a:xfrm>
                    <a:off x="657183" y="4733642"/>
                    <a:ext cx="8906818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514350" indent="-514350"/>
                    <a:r>
                      <a: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our implementation uses O(v</a:t>
                    </a:r>
                    <a:r>
                      <a:rPr lang="en-US" sz="1600" baseline="30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4</a:t>
                    </a:r>
                    <a:r>
                      <a: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), i.e. O(1/(</a:t>
                    </a:r>
                    <a:r>
                      <a:rPr lang="en-US" sz="1600" dirty="0" err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m</a:t>
                    </a:r>
                    <a:r>
                      <a:rPr lang="en-US" sz="1600" baseline="-25000" dirty="0" err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Q</a:t>
                    </a:r>
                    <a:r>
                      <a:rPr lang="en-US" sz="1600" dirty="0" err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a</a:t>
                    </a:r>
                    <a:r>
                      <a: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)</a:t>
                    </a:r>
                    <a:r>
                      <a:rPr lang="en-US" sz="1600" baseline="30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3</a:t>
                    </a:r>
                    <a:r>
                      <a: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) and leading order Wilson coefficients</a:t>
                    </a:r>
                  </a:p>
                </p:txBody>
              </p:sp>
              <p:sp>
                <p:nvSpPr>
                  <p:cNvPr id="211" name="Rechteck 210">
                    <a:extLst>
                      <a:ext uri="{FF2B5EF4-FFF2-40B4-BE49-F238E27FC236}">
                        <a16:creationId xmlns:a16="http://schemas.microsoft.com/office/drawing/2014/main" id="{92565725-E8F1-4625-B78F-431BFB40EDA1}"/>
                      </a:ext>
                    </a:extLst>
                  </p:cNvPr>
                  <p:cNvSpPr/>
                  <p:nvPr/>
                </p:nvSpPr>
                <p:spPr>
                  <a:xfrm>
                    <a:off x="513569" y="4861973"/>
                    <a:ext cx="90000" cy="90000"/>
                  </a:xfrm>
                  <a:prstGeom prst="rect">
                    <a:avLst/>
                  </a:prstGeom>
                  <a:solidFill>
                    <a:srgbClr val="FF6600"/>
                  </a:solidFill>
                  <a:ln w="28575">
                    <a:solidFill>
                      <a:schemeClr val="bg1"/>
                    </a:solidFill>
                  </a:ln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sz="20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</p:grpSp>
      </p:grp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99810476-DA41-46B7-8F76-8454EAD60A20}"/>
              </a:ext>
            </a:extLst>
          </p:cNvPr>
          <p:cNvGrpSpPr/>
          <p:nvPr/>
        </p:nvGrpSpPr>
        <p:grpSpPr>
          <a:xfrm>
            <a:off x="265181" y="5080875"/>
            <a:ext cx="10168856" cy="1458915"/>
            <a:chOff x="265181" y="5080875"/>
            <a:chExt cx="10168856" cy="1458915"/>
          </a:xfrm>
        </p:grpSpPr>
        <p:grpSp>
          <p:nvGrpSpPr>
            <p:cNvPr id="19" name="Gruppieren 18">
              <a:extLst>
                <a:ext uri="{FF2B5EF4-FFF2-40B4-BE49-F238E27FC236}">
                  <a16:creationId xmlns:a16="http://schemas.microsoft.com/office/drawing/2014/main" id="{F92B11AC-7578-4868-AE9A-936D89D7733F}"/>
                </a:ext>
              </a:extLst>
            </p:cNvPr>
            <p:cNvGrpSpPr/>
            <p:nvPr/>
          </p:nvGrpSpPr>
          <p:grpSpPr>
            <a:xfrm>
              <a:off x="265181" y="5080875"/>
              <a:ext cx="9717019" cy="1458915"/>
              <a:chOff x="265181" y="5080875"/>
              <a:chExt cx="9717019" cy="1458915"/>
            </a:xfrm>
          </p:grpSpPr>
          <p:grpSp>
            <p:nvGrpSpPr>
              <p:cNvPr id="221" name="Gruppieren 220">
                <a:extLst>
                  <a:ext uri="{FF2B5EF4-FFF2-40B4-BE49-F238E27FC236}">
                    <a16:creationId xmlns:a16="http://schemas.microsoft.com/office/drawing/2014/main" id="{4C82A119-4F13-46B4-B563-BF2FC10ECA36}"/>
                  </a:ext>
                </a:extLst>
              </p:cNvPr>
              <p:cNvGrpSpPr/>
              <p:nvPr/>
            </p:nvGrpSpPr>
            <p:grpSpPr>
              <a:xfrm>
                <a:off x="265181" y="5080875"/>
                <a:ext cx="9717019" cy="473705"/>
                <a:chOff x="265181" y="5218092"/>
                <a:chExt cx="9717019" cy="473705"/>
              </a:xfrm>
            </p:grpSpPr>
            <p:sp>
              <p:nvSpPr>
                <p:cNvPr id="110" name="Rechteck 109">
                  <a:extLst>
                    <a:ext uri="{FF2B5EF4-FFF2-40B4-BE49-F238E27FC236}">
                      <a16:creationId xmlns:a16="http://schemas.microsoft.com/office/drawing/2014/main" id="{49A8580E-6A53-4E59-B71F-96C1C7993688}"/>
                    </a:ext>
                  </a:extLst>
                </p:cNvPr>
                <p:cNvSpPr/>
                <p:nvPr/>
              </p:nvSpPr>
              <p:spPr>
                <a:xfrm>
                  <a:off x="5052381" y="5445576"/>
                  <a:ext cx="3095932" cy="24622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de-DE" sz="1000" dirty="0" err="1">
                      <a:solidFill>
                        <a:schemeClr val="bg1">
                          <a:lumMod val="65000"/>
                        </a:schemeClr>
                      </a:solidFill>
                    </a:rPr>
                    <a:t>HotQCD</a:t>
                  </a:r>
                  <a:r>
                    <a:rPr lang="de-DE" sz="1000" dirty="0">
                      <a:solidFill>
                        <a:schemeClr val="bg1">
                          <a:lumMod val="65000"/>
                        </a:schemeClr>
                      </a:solidFill>
                    </a:rPr>
                    <a:t> PRD85 (2012) 054503,</a:t>
                  </a:r>
                  <a:r>
                    <a:rPr lang="hu-HU" sz="1000" dirty="0">
                      <a:solidFill>
                        <a:schemeClr val="bg1">
                          <a:lumMod val="65000"/>
                        </a:schemeClr>
                      </a:solidFill>
                    </a:rPr>
                    <a:t> PRD90 (2014) 094503 </a:t>
                  </a:r>
                  <a:endParaRPr lang="de-DE" sz="1000" dirty="0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grpSp>
              <p:nvGrpSpPr>
                <p:cNvPr id="220" name="Gruppieren 219">
                  <a:extLst>
                    <a:ext uri="{FF2B5EF4-FFF2-40B4-BE49-F238E27FC236}">
                      <a16:creationId xmlns:a16="http://schemas.microsoft.com/office/drawing/2014/main" id="{260C34C9-E1B1-4697-8D4D-84AB6AD3EB5A}"/>
                    </a:ext>
                  </a:extLst>
                </p:cNvPr>
                <p:cNvGrpSpPr/>
                <p:nvPr/>
              </p:nvGrpSpPr>
              <p:grpSpPr>
                <a:xfrm>
                  <a:off x="265181" y="5218092"/>
                  <a:ext cx="9717019" cy="369332"/>
                  <a:chOff x="265181" y="5250558"/>
                  <a:chExt cx="9717019" cy="369332"/>
                </a:xfrm>
              </p:grpSpPr>
              <p:sp>
                <p:nvSpPr>
                  <p:cNvPr id="115" name="Textfeld 4">
                    <a:extLst>
                      <a:ext uri="{FF2B5EF4-FFF2-40B4-BE49-F238E27FC236}">
                        <a16:creationId xmlns:a16="http://schemas.microsoft.com/office/drawing/2014/main" id="{9B966306-B5D3-4CA2-98D9-2D7890AD97A0}"/>
                      </a:ext>
                    </a:extLst>
                  </p:cNvPr>
                  <p:cNvSpPr txBox="1"/>
                  <p:nvPr/>
                </p:nvSpPr>
                <p:spPr>
                  <a:xfrm>
                    <a:off x="516582" y="5250558"/>
                    <a:ext cx="9465618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514350" indent="-514350"/>
                    <a:r>
                      <a:rPr lang="en-US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Realistic</a:t>
                    </a:r>
                    <a:r>
                      <a:rPr 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&amp; </a:t>
                    </a:r>
                    <a:r>
                      <a:rPr lang="en-US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high statistics </a:t>
                    </a:r>
                    <a:r>
                      <a:rPr 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simulations of the QCD medium by </a:t>
                    </a:r>
                    <a:r>
                      <a:rPr lang="en-US" dirty="0" err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HotQCD</a:t>
                    </a:r>
                    <a:endParaRPr 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12" name="Rechteck 211">
                    <a:extLst>
                      <a:ext uri="{FF2B5EF4-FFF2-40B4-BE49-F238E27FC236}">
                        <a16:creationId xmlns:a16="http://schemas.microsoft.com/office/drawing/2014/main" id="{082F3A37-7B33-47E2-B7EC-D1B500846B17}"/>
                      </a:ext>
                    </a:extLst>
                  </p:cNvPr>
                  <p:cNvSpPr/>
                  <p:nvPr/>
                </p:nvSpPr>
                <p:spPr>
                  <a:xfrm>
                    <a:off x="265181" y="5352918"/>
                    <a:ext cx="180000" cy="180000"/>
                  </a:xfrm>
                  <a:prstGeom prst="rect">
                    <a:avLst/>
                  </a:prstGeom>
                  <a:solidFill>
                    <a:srgbClr val="FF6600"/>
                  </a:solidFill>
                  <a:ln w="57150">
                    <a:solidFill>
                      <a:schemeClr val="bg1"/>
                    </a:solidFill>
                  </a:ln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sz="20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17" name="Gruppieren 16">
                <a:extLst>
                  <a:ext uri="{FF2B5EF4-FFF2-40B4-BE49-F238E27FC236}">
                    <a16:creationId xmlns:a16="http://schemas.microsoft.com/office/drawing/2014/main" id="{8DFFA1DC-C404-498E-B1D4-BE9A75C19311}"/>
                  </a:ext>
                </a:extLst>
              </p:cNvPr>
              <p:cNvGrpSpPr/>
              <p:nvPr/>
            </p:nvGrpSpPr>
            <p:grpSpPr>
              <a:xfrm>
                <a:off x="552520" y="5497537"/>
                <a:ext cx="1558670" cy="769441"/>
                <a:chOff x="552520" y="5542149"/>
                <a:chExt cx="1558670" cy="769441"/>
              </a:xfrm>
            </p:grpSpPr>
            <p:sp>
              <p:nvSpPr>
                <p:cNvPr id="113" name="Textfeld 4">
                  <a:extLst>
                    <a:ext uri="{FF2B5EF4-FFF2-40B4-BE49-F238E27FC236}">
                      <a16:creationId xmlns:a16="http://schemas.microsoft.com/office/drawing/2014/main" id="{B5CCD327-4240-4E5C-9AC3-27F7DF39AC0F}"/>
                    </a:ext>
                  </a:extLst>
                </p:cNvPr>
                <p:cNvSpPr txBox="1"/>
                <p:nvPr/>
              </p:nvSpPr>
              <p:spPr>
                <a:xfrm>
                  <a:off x="695283" y="5542149"/>
                  <a:ext cx="1415907" cy="76944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514350" indent="-514350" algn="ctr"/>
                  <a:r>
                    <a:rPr lang="en-US" sz="16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m</a:t>
                  </a:r>
                  <a:r>
                    <a:rPr lang="en-US" sz="1600" b="1" baseline="-250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π</a:t>
                  </a:r>
                  <a:r>
                    <a:rPr lang="en-US" sz="16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=161MeV</a:t>
                  </a:r>
                </a:p>
                <a:p>
                  <a:pPr marL="514350" indent="-514350" algn="ctr"/>
                  <a:r>
                    <a:rPr lang="en-US" sz="1400" dirty="0">
                      <a:solidFill>
                        <a:schemeClr val="bg1">
                          <a:lumMod val="6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T=0 N</a:t>
                  </a:r>
                  <a:r>
                    <a:rPr lang="el-GR" sz="1400" baseline="-25000" dirty="0">
                      <a:solidFill>
                        <a:schemeClr val="bg1">
                          <a:lumMod val="6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τ</a:t>
                  </a:r>
                  <a:r>
                    <a:rPr lang="en-US" sz="1400" dirty="0">
                      <a:solidFill>
                        <a:schemeClr val="bg1">
                          <a:lumMod val="6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=32-64</a:t>
                  </a:r>
                </a:p>
                <a:p>
                  <a:pPr marL="514350" indent="-514350" algn="ctr"/>
                  <a:r>
                    <a:rPr lang="en-US" sz="1400" dirty="0">
                      <a:solidFill>
                        <a:schemeClr val="bg1">
                          <a:lumMod val="6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T&gt;0 N</a:t>
                  </a:r>
                  <a:r>
                    <a:rPr lang="el-GR" sz="1400" baseline="-25000" dirty="0">
                      <a:solidFill>
                        <a:schemeClr val="bg1">
                          <a:lumMod val="6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τ</a:t>
                  </a:r>
                  <a:r>
                    <a:rPr lang="el-GR" sz="1400" dirty="0">
                      <a:solidFill>
                        <a:schemeClr val="bg1">
                          <a:lumMod val="6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400" dirty="0">
                      <a:solidFill>
                        <a:schemeClr val="bg1">
                          <a:lumMod val="6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=12</a:t>
                  </a:r>
                </a:p>
              </p:txBody>
            </p:sp>
            <p:sp>
              <p:nvSpPr>
                <p:cNvPr id="213" name="Rechteck 212">
                  <a:extLst>
                    <a:ext uri="{FF2B5EF4-FFF2-40B4-BE49-F238E27FC236}">
                      <a16:creationId xmlns:a16="http://schemas.microsoft.com/office/drawing/2014/main" id="{EF27B21C-AE87-4404-835E-07FA2C75BF5A}"/>
                    </a:ext>
                  </a:extLst>
                </p:cNvPr>
                <p:cNvSpPr/>
                <p:nvPr/>
              </p:nvSpPr>
              <p:spPr>
                <a:xfrm>
                  <a:off x="552520" y="5851465"/>
                  <a:ext cx="90000" cy="90000"/>
                </a:xfrm>
                <a:prstGeom prst="rect">
                  <a:avLst/>
                </a:prstGeom>
                <a:solidFill>
                  <a:srgbClr val="FF6600"/>
                </a:solidFill>
                <a:ln w="28575">
                  <a:solidFill>
                    <a:schemeClr val="bg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2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grpSp>
            <p:nvGrpSpPr>
              <p:cNvPr id="156" name="Gruppieren 155">
                <a:extLst>
                  <a:ext uri="{FF2B5EF4-FFF2-40B4-BE49-F238E27FC236}">
                    <a16:creationId xmlns:a16="http://schemas.microsoft.com/office/drawing/2014/main" id="{AC34E9AD-1CA3-4279-BAAF-12492DC6A3E2}"/>
                  </a:ext>
                </a:extLst>
              </p:cNvPr>
              <p:cNvGrpSpPr/>
              <p:nvPr/>
            </p:nvGrpSpPr>
            <p:grpSpPr>
              <a:xfrm>
                <a:off x="552520" y="6201236"/>
                <a:ext cx="9050432" cy="338554"/>
                <a:chOff x="513569" y="4733642"/>
                <a:chExt cx="9050432" cy="338554"/>
              </a:xfrm>
            </p:grpSpPr>
            <p:sp>
              <p:nvSpPr>
                <p:cNvPr id="157" name="Textfeld 4">
                  <a:extLst>
                    <a:ext uri="{FF2B5EF4-FFF2-40B4-BE49-F238E27FC236}">
                      <a16:creationId xmlns:a16="http://schemas.microsoft.com/office/drawing/2014/main" id="{A7895487-524C-4481-9E7D-61F1083692D7}"/>
                    </a:ext>
                  </a:extLst>
                </p:cNvPr>
                <p:cNvSpPr txBox="1"/>
                <p:nvPr/>
              </p:nvSpPr>
              <p:spPr>
                <a:xfrm>
                  <a:off x="657183" y="4733642"/>
                  <a:ext cx="8906818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514350" indent="-514350"/>
                  <a:r>
                    <a:rPr lang="en-US" sz="16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Use adaptive time discretization for NRQCD stability via Lepage parameter</a:t>
                  </a:r>
                </a:p>
              </p:txBody>
            </p:sp>
            <p:sp>
              <p:nvSpPr>
                <p:cNvPr id="159" name="Rechteck 158">
                  <a:extLst>
                    <a:ext uri="{FF2B5EF4-FFF2-40B4-BE49-F238E27FC236}">
                      <a16:creationId xmlns:a16="http://schemas.microsoft.com/office/drawing/2014/main" id="{AF6C51A5-0607-48C2-A032-24C4CCF93EDF}"/>
                    </a:ext>
                  </a:extLst>
                </p:cNvPr>
                <p:cNvSpPr/>
                <p:nvPr/>
              </p:nvSpPr>
              <p:spPr>
                <a:xfrm>
                  <a:off x="513569" y="4861973"/>
                  <a:ext cx="90000" cy="90000"/>
                </a:xfrm>
                <a:prstGeom prst="rect">
                  <a:avLst/>
                </a:prstGeom>
                <a:solidFill>
                  <a:srgbClr val="FF6600"/>
                </a:solidFill>
                <a:ln w="28575">
                  <a:solidFill>
                    <a:schemeClr val="bg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160" name="Textfeld 4">
              <a:extLst>
                <a:ext uri="{FF2B5EF4-FFF2-40B4-BE49-F238E27FC236}">
                  <a16:creationId xmlns:a16="http://schemas.microsoft.com/office/drawing/2014/main" id="{8E8E39D8-BD5B-4E00-AB97-AF4045E0DE81}"/>
                </a:ext>
              </a:extLst>
            </p:cNvPr>
            <p:cNvSpPr txBox="1"/>
            <p:nvPr/>
          </p:nvSpPr>
          <p:spPr>
            <a:xfrm>
              <a:off x="2035219" y="5521474"/>
              <a:ext cx="8398818" cy="6617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14350" indent="-514350"/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T= [ </a:t>
              </a:r>
              <a:r>
                <a:rPr 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140 – 407 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] MeV    </a:t>
              </a:r>
              <a:r>
                <a:rPr lang="en-US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  <a:r>
                <a:rPr lang="en-US" sz="1600" baseline="-250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r>
                <a:rPr lang="en-US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= [ 2.759 – 1.559 ]   Lepage </a:t>
              </a:r>
              <a:r>
                <a:rPr lang="en-US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  <a:r>
                <a:rPr lang="en-US" sz="1600" baseline="-250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=4</a:t>
              </a:r>
            </a:p>
            <a:p>
              <a:pPr marL="514350" indent="-514350"/>
              <a:endParaRPr lang="en-US" sz="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514350" indent="-514350"/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T= [ 140 – 251 ] MeV    </a:t>
              </a:r>
              <a:r>
                <a:rPr lang="en-US" sz="16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  <a:r>
                <a:rPr lang="en-US" sz="1600" b="1" baseline="-250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r>
                <a:rPr lang="en-US" sz="16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= [ 0.757 – 0.427 ]   Lepage </a:t>
              </a:r>
              <a:r>
                <a:rPr lang="en-US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  <a:r>
                <a:rPr lang="en-US" sz="1600" baseline="-250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=8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4167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Freihandform 28">
            <a:extLst>
              <a:ext uri="{FF2B5EF4-FFF2-40B4-BE49-F238E27FC236}">
                <a16:creationId xmlns:a16="http://schemas.microsoft.com/office/drawing/2014/main" id="{3CC6CD04-F3A0-4583-B717-1859925F5351}"/>
              </a:ext>
            </a:extLst>
          </p:cNvPr>
          <p:cNvSpPr/>
          <p:nvPr/>
        </p:nvSpPr>
        <p:spPr>
          <a:xfrm>
            <a:off x="480876" y="2212248"/>
            <a:ext cx="1447968" cy="2122419"/>
          </a:xfrm>
          <a:custGeom>
            <a:avLst/>
            <a:gdLst>
              <a:gd name="connsiteX0" fmla="*/ 423279 w 1274505"/>
              <a:gd name="connsiteY0" fmla="*/ 312369 h 2122419"/>
              <a:gd name="connsiteX1" fmla="*/ 156579 w 1274505"/>
              <a:gd name="connsiteY1" fmla="*/ 502869 h 2122419"/>
              <a:gd name="connsiteX2" fmla="*/ 156579 w 1274505"/>
              <a:gd name="connsiteY2" fmla="*/ 820369 h 2122419"/>
              <a:gd name="connsiteX3" fmla="*/ 118479 w 1274505"/>
              <a:gd name="connsiteY3" fmla="*/ 1010869 h 2122419"/>
              <a:gd name="connsiteX4" fmla="*/ 4179 w 1274505"/>
              <a:gd name="connsiteY4" fmla="*/ 1302969 h 2122419"/>
              <a:gd name="connsiteX5" fmla="*/ 283579 w 1274505"/>
              <a:gd name="connsiteY5" fmla="*/ 2026869 h 2122419"/>
              <a:gd name="connsiteX6" fmla="*/ 931279 w 1274505"/>
              <a:gd name="connsiteY6" fmla="*/ 2064969 h 2122419"/>
              <a:gd name="connsiteX7" fmla="*/ 1274179 w 1274505"/>
              <a:gd name="connsiteY7" fmla="*/ 1569669 h 2122419"/>
              <a:gd name="connsiteX8" fmla="*/ 994779 w 1274505"/>
              <a:gd name="connsiteY8" fmla="*/ 1061669 h 2122419"/>
              <a:gd name="connsiteX9" fmla="*/ 1032879 w 1274505"/>
              <a:gd name="connsiteY9" fmla="*/ 502869 h 2122419"/>
              <a:gd name="connsiteX10" fmla="*/ 1032879 w 1274505"/>
              <a:gd name="connsiteY10" fmla="*/ 121869 h 2122419"/>
              <a:gd name="connsiteX11" fmla="*/ 639179 w 1274505"/>
              <a:gd name="connsiteY11" fmla="*/ 7569 h 2122419"/>
              <a:gd name="connsiteX12" fmla="*/ 423279 w 1274505"/>
              <a:gd name="connsiteY12" fmla="*/ 312369 h 2122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74505" h="2122419">
                <a:moveTo>
                  <a:pt x="423279" y="312369"/>
                </a:moveTo>
                <a:cubicBezTo>
                  <a:pt x="342846" y="394919"/>
                  <a:pt x="201029" y="418202"/>
                  <a:pt x="156579" y="502869"/>
                </a:cubicBezTo>
                <a:cubicBezTo>
                  <a:pt x="112129" y="587536"/>
                  <a:pt x="162929" y="735702"/>
                  <a:pt x="156579" y="820369"/>
                </a:cubicBezTo>
                <a:cubicBezTo>
                  <a:pt x="150229" y="905036"/>
                  <a:pt x="143879" y="930436"/>
                  <a:pt x="118479" y="1010869"/>
                </a:cubicBezTo>
                <a:cubicBezTo>
                  <a:pt x="93079" y="1091302"/>
                  <a:pt x="-23338" y="1133636"/>
                  <a:pt x="4179" y="1302969"/>
                </a:cubicBezTo>
                <a:cubicBezTo>
                  <a:pt x="31696" y="1472302"/>
                  <a:pt x="129062" y="1899869"/>
                  <a:pt x="283579" y="2026869"/>
                </a:cubicBezTo>
                <a:cubicBezTo>
                  <a:pt x="438096" y="2153869"/>
                  <a:pt x="766179" y="2141169"/>
                  <a:pt x="931279" y="2064969"/>
                </a:cubicBezTo>
                <a:cubicBezTo>
                  <a:pt x="1096379" y="1988769"/>
                  <a:pt x="1263596" y="1736886"/>
                  <a:pt x="1274179" y="1569669"/>
                </a:cubicBezTo>
                <a:cubicBezTo>
                  <a:pt x="1284762" y="1402452"/>
                  <a:pt x="1034996" y="1239469"/>
                  <a:pt x="994779" y="1061669"/>
                </a:cubicBezTo>
                <a:cubicBezTo>
                  <a:pt x="954562" y="883869"/>
                  <a:pt x="1026529" y="659502"/>
                  <a:pt x="1032879" y="502869"/>
                </a:cubicBezTo>
                <a:cubicBezTo>
                  <a:pt x="1039229" y="346236"/>
                  <a:pt x="1098496" y="204419"/>
                  <a:pt x="1032879" y="121869"/>
                </a:cubicBezTo>
                <a:cubicBezTo>
                  <a:pt x="967262" y="39319"/>
                  <a:pt x="745012" y="-22064"/>
                  <a:pt x="639179" y="7569"/>
                </a:cubicBezTo>
                <a:cubicBezTo>
                  <a:pt x="533346" y="37202"/>
                  <a:pt x="503712" y="229819"/>
                  <a:pt x="423279" y="312369"/>
                </a:cubicBezTo>
                <a:close/>
              </a:path>
            </a:pathLst>
          </a:custGeom>
          <a:gradFill flip="none" rotWithShape="1">
            <a:gsLst>
              <a:gs pos="0">
                <a:srgbClr val="FF461F">
                  <a:alpha val="54000"/>
                </a:srgb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6B83A54-1E24-4561-A513-E900CBC87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NRQCD Euclidean correlators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44E4C88-1D13-4675-839A-2777DAD8D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XIIIth Quark Confinement and the Hadron Spectrum Conference 2018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F8A113B-3BB3-4EEB-9961-20AC57214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In-medium heavy quarkonium from lattice NRQCD</a:t>
            </a:r>
            <a:endParaRPr lang="de-DE" dirty="0"/>
          </a:p>
        </p:txBody>
      </p:sp>
      <p:sp>
        <p:nvSpPr>
          <p:cNvPr id="6" name="Freihandform 10">
            <a:extLst>
              <a:ext uri="{FF2B5EF4-FFF2-40B4-BE49-F238E27FC236}">
                <a16:creationId xmlns:a16="http://schemas.microsoft.com/office/drawing/2014/main" id="{9E443C90-0976-49D7-94EB-8637ED8351B1}"/>
              </a:ext>
            </a:extLst>
          </p:cNvPr>
          <p:cNvSpPr/>
          <p:nvPr/>
        </p:nvSpPr>
        <p:spPr>
          <a:xfrm rot="19842385">
            <a:off x="880276" y="2584942"/>
            <a:ext cx="808960" cy="1346200"/>
          </a:xfrm>
          <a:custGeom>
            <a:avLst/>
            <a:gdLst>
              <a:gd name="connsiteX0" fmla="*/ 72360 w 1215360"/>
              <a:gd name="connsiteY0" fmla="*/ 1727200 h 1727200"/>
              <a:gd name="connsiteX1" fmla="*/ 123160 w 1215360"/>
              <a:gd name="connsiteY1" fmla="*/ 749300 h 1727200"/>
              <a:gd name="connsiteX2" fmla="*/ 1215360 w 1215360"/>
              <a:gd name="connsiteY2" fmla="*/ 0 h 172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15360" h="1727200">
                <a:moveTo>
                  <a:pt x="72360" y="1727200"/>
                </a:moveTo>
                <a:cubicBezTo>
                  <a:pt x="2510" y="1382183"/>
                  <a:pt x="-67340" y="1037167"/>
                  <a:pt x="123160" y="749300"/>
                </a:cubicBezTo>
                <a:cubicBezTo>
                  <a:pt x="313660" y="461433"/>
                  <a:pt x="764510" y="230716"/>
                  <a:pt x="1215360" y="0"/>
                </a:cubicBezTo>
              </a:path>
            </a:pathLst>
          </a:custGeom>
          <a:ln w="38100">
            <a:solidFill>
              <a:srgbClr val="7DFF7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7" name="Gruppierung 51">
            <a:extLst>
              <a:ext uri="{FF2B5EF4-FFF2-40B4-BE49-F238E27FC236}">
                <a16:creationId xmlns:a16="http://schemas.microsoft.com/office/drawing/2014/main" id="{8AE873B9-0F2D-4E84-A06F-F547CB620933}"/>
              </a:ext>
            </a:extLst>
          </p:cNvPr>
          <p:cNvGrpSpPr/>
          <p:nvPr/>
        </p:nvGrpSpPr>
        <p:grpSpPr>
          <a:xfrm>
            <a:off x="92403" y="2041308"/>
            <a:ext cx="275169" cy="2242967"/>
            <a:chOff x="381000" y="2387591"/>
            <a:chExt cx="275169" cy="2242967"/>
          </a:xfrm>
        </p:grpSpPr>
        <p:cxnSp>
          <p:nvCxnSpPr>
            <p:cNvPr id="8" name="Gerade Verbindung mit Pfeil 7">
              <a:extLst>
                <a:ext uri="{FF2B5EF4-FFF2-40B4-BE49-F238E27FC236}">
                  <a16:creationId xmlns:a16="http://schemas.microsoft.com/office/drawing/2014/main" id="{1A63D4DC-5563-4578-BFA4-46836F84F326}"/>
                </a:ext>
              </a:extLst>
            </p:cNvPr>
            <p:cNvCxnSpPr/>
            <p:nvPr/>
          </p:nvCxnSpPr>
          <p:spPr>
            <a:xfrm flipV="1">
              <a:off x="656169" y="2594452"/>
              <a:ext cx="0" cy="2036106"/>
            </a:xfrm>
            <a:prstGeom prst="straightConnector1">
              <a:avLst/>
            </a:prstGeom>
            <a:ln w="31750">
              <a:solidFill>
                <a:schemeClr val="bg1">
                  <a:lumMod val="50000"/>
                </a:schemeClr>
              </a:solidFill>
              <a:headEnd type="none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6235B5FF-65C1-47FF-B8D2-E7A447D30928}"/>
                </a:ext>
              </a:extLst>
            </p:cNvPr>
            <p:cNvSpPr txBox="1"/>
            <p:nvPr/>
          </p:nvSpPr>
          <p:spPr>
            <a:xfrm>
              <a:off x="381000" y="2387591"/>
              <a:ext cx="2728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>
                  <a:solidFill>
                    <a:schemeClr val="bg1">
                      <a:lumMod val="50000"/>
                    </a:schemeClr>
                  </a:solidFill>
                  <a:cs typeface="Arial" panose="020B0604020202020204" pitchFamily="34" charset="0"/>
                </a:rPr>
                <a:t>τ</a:t>
              </a:r>
              <a:endParaRPr lang="de-DE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10" name="Oval 23">
            <a:extLst>
              <a:ext uri="{FF2B5EF4-FFF2-40B4-BE49-F238E27FC236}">
                <a16:creationId xmlns:a16="http://schemas.microsoft.com/office/drawing/2014/main" id="{EBB8856D-EC8E-4F74-94EA-0CE10F30E3FF}"/>
              </a:ext>
            </a:extLst>
          </p:cNvPr>
          <p:cNvSpPr/>
          <p:nvPr/>
        </p:nvSpPr>
        <p:spPr>
          <a:xfrm flipH="1" flipV="1">
            <a:off x="1266920" y="4014093"/>
            <a:ext cx="176534" cy="176534"/>
          </a:xfrm>
          <a:prstGeom prst="ellipse">
            <a:avLst/>
          </a:prstGeom>
          <a:solidFill>
            <a:srgbClr val="00DE00"/>
          </a:solidFill>
          <a:ln w="28575" cmpd="sng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84FF442F-5EF2-4128-B8CC-22F21333142F}"/>
              </a:ext>
            </a:extLst>
          </p:cNvPr>
          <p:cNvSpPr txBox="1"/>
          <p:nvPr/>
        </p:nvSpPr>
        <p:spPr>
          <a:xfrm>
            <a:off x="1219268" y="3987344"/>
            <a:ext cx="27443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b="1" dirty="0"/>
              <a:t>Q</a:t>
            </a:r>
          </a:p>
        </p:txBody>
      </p:sp>
      <p:sp>
        <p:nvSpPr>
          <p:cNvPr id="12" name="Oval 26">
            <a:extLst>
              <a:ext uri="{FF2B5EF4-FFF2-40B4-BE49-F238E27FC236}">
                <a16:creationId xmlns:a16="http://schemas.microsoft.com/office/drawing/2014/main" id="{A8AF6B16-CC48-478E-B5CF-8C72E373487C}"/>
              </a:ext>
            </a:extLst>
          </p:cNvPr>
          <p:cNvSpPr/>
          <p:nvPr/>
        </p:nvSpPr>
        <p:spPr>
          <a:xfrm flipH="1" flipV="1">
            <a:off x="1233341" y="2379436"/>
            <a:ext cx="176534" cy="176534"/>
          </a:xfrm>
          <a:prstGeom prst="ellipse">
            <a:avLst/>
          </a:prstGeom>
          <a:solidFill>
            <a:srgbClr val="00DE00"/>
          </a:solidFill>
          <a:ln w="28575" cmpd="sng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AC35D889-B666-4227-978D-CA99BF8E16BE}"/>
              </a:ext>
            </a:extLst>
          </p:cNvPr>
          <p:cNvSpPr txBox="1"/>
          <p:nvPr/>
        </p:nvSpPr>
        <p:spPr>
          <a:xfrm>
            <a:off x="1185689" y="2352687"/>
            <a:ext cx="27443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b="1" dirty="0"/>
              <a:t>Q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0059C401-9CF6-47F5-A07D-F136FCABC1E8}"/>
              </a:ext>
            </a:extLst>
          </p:cNvPr>
          <p:cNvSpPr txBox="1"/>
          <p:nvPr/>
        </p:nvSpPr>
        <p:spPr>
          <a:xfrm>
            <a:off x="1130588" y="3382965"/>
            <a:ext cx="7745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QCD </a:t>
            </a:r>
          </a:p>
          <a:p>
            <a:pPr algn="ctr"/>
            <a:r>
              <a:rPr lang="de-DE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medium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0F5D14E3-D255-40FC-B1B5-A5FA2275973D}"/>
              </a:ext>
            </a:extLst>
          </p:cNvPr>
          <p:cNvSpPr txBox="1"/>
          <p:nvPr/>
        </p:nvSpPr>
        <p:spPr>
          <a:xfrm>
            <a:off x="-28991" y="4900516"/>
            <a:ext cx="22829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Non-rel. </a:t>
            </a:r>
            <a:r>
              <a:rPr lang="de-DE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propagator</a:t>
            </a:r>
            <a:r>
              <a:rPr lang="de-DE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endParaRPr lang="de-DE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de-DE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single</a:t>
            </a:r>
            <a:r>
              <a:rPr lang="de-DE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heavy </a:t>
            </a:r>
            <a:r>
              <a:rPr lang="de-DE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quark</a:t>
            </a:r>
            <a:r>
              <a:rPr lang="de-DE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</a:t>
            </a:r>
          </a:p>
          <a:p>
            <a:pPr algn="ctr"/>
            <a:endParaRPr lang="de-DE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E5E87C9A-F1AD-45E2-B6C0-B8EEFC189F6F}"/>
              </a:ext>
            </a:extLst>
          </p:cNvPr>
          <p:cNvSpPr txBox="1"/>
          <p:nvPr/>
        </p:nvSpPr>
        <p:spPr>
          <a:xfrm rot="16200000">
            <a:off x="-391200" y="3197444"/>
            <a:ext cx="11897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dirty="0" err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Euclidean</a:t>
            </a:r>
            <a:r>
              <a:rPr lang="de-DE" sz="12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time</a:t>
            </a:r>
          </a:p>
        </p:txBody>
      </p:sp>
      <p:sp>
        <p:nvSpPr>
          <p:cNvPr id="24" name="TextBox 38">
            <a:extLst>
              <a:ext uri="{FF2B5EF4-FFF2-40B4-BE49-F238E27FC236}">
                <a16:creationId xmlns:a16="http://schemas.microsoft.com/office/drawing/2014/main" id="{28F301BA-E6DE-42DC-BE33-5E716F57DEB4}"/>
              </a:ext>
            </a:extLst>
          </p:cNvPr>
          <p:cNvSpPr txBox="1"/>
          <p:nvPr/>
        </p:nvSpPr>
        <p:spPr>
          <a:xfrm>
            <a:off x="283926" y="5416575"/>
            <a:ext cx="26191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Calibri"/>
                <a:cs typeface="Calibri"/>
              </a:rPr>
              <a:t>Davies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cs typeface="Calibri"/>
              </a:rPr>
              <a:t>, Thacker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cs typeface="Calibri"/>
              </a:rPr>
              <a:t>Phys.Rev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cs typeface="Calibri"/>
              </a:rPr>
              <a:t>. D45 (1992)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Calibri"/>
              <a:cs typeface="Calibri"/>
            </a:endParaRPr>
          </a:p>
        </p:txBody>
      </p:sp>
      <p:grpSp>
        <p:nvGrpSpPr>
          <p:cNvPr id="25" name="Gruppierung 2">
            <a:extLst>
              <a:ext uri="{FF2B5EF4-FFF2-40B4-BE49-F238E27FC236}">
                <a16:creationId xmlns:a16="http://schemas.microsoft.com/office/drawing/2014/main" id="{1269D796-9D62-44EF-9F2E-DE3227F5F79C}"/>
              </a:ext>
            </a:extLst>
          </p:cNvPr>
          <p:cNvGrpSpPr/>
          <p:nvPr/>
        </p:nvGrpSpPr>
        <p:grpSpPr>
          <a:xfrm>
            <a:off x="2026306" y="2147847"/>
            <a:ext cx="3184577" cy="4074486"/>
            <a:chOff x="2242879" y="2494130"/>
            <a:chExt cx="3184577" cy="4074486"/>
          </a:xfrm>
        </p:grpSpPr>
        <p:grpSp>
          <p:nvGrpSpPr>
            <p:cNvPr id="26" name="Gruppierung 5">
              <a:extLst>
                <a:ext uri="{FF2B5EF4-FFF2-40B4-BE49-F238E27FC236}">
                  <a16:creationId xmlns:a16="http://schemas.microsoft.com/office/drawing/2014/main" id="{5A13C3A6-E29C-4689-80E8-C774AAA4D49D}"/>
                </a:ext>
              </a:extLst>
            </p:cNvPr>
            <p:cNvGrpSpPr/>
            <p:nvPr/>
          </p:nvGrpSpPr>
          <p:grpSpPr>
            <a:xfrm>
              <a:off x="2242879" y="2494130"/>
              <a:ext cx="3161890" cy="3867447"/>
              <a:chOff x="2242879" y="2494130"/>
              <a:chExt cx="3161890" cy="3867447"/>
            </a:xfrm>
          </p:grpSpPr>
          <p:grpSp>
            <p:nvGrpSpPr>
              <p:cNvPr id="28" name="Gruppierung 4">
                <a:extLst>
                  <a:ext uri="{FF2B5EF4-FFF2-40B4-BE49-F238E27FC236}">
                    <a16:creationId xmlns:a16="http://schemas.microsoft.com/office/drawing/2014/main" id="{8EA11682-F4FA-4A90-BD7E-F88D9A0B5FDF}"/>
                  </a:ext>
                </a:extLst>
              </p:cNvPr>
              <p:cNvGrpSpPr/>
              <p:nvPr/>
            </p:nvGrpSpPr>
            <p:grpSpPr>
              <a:xfrm>
                <a:off x="2242879" y="2494130"/>
                <a:ext cx="2145579" cy="2122419"/>
                <a:chOff x="2242879" y="2494130"/>
                <a:chExt cx="2145579" cy="2122419"/>
              </a:xfrm>
            </p:grpSpPr>
            <p:sp>
              <p:nvSpPr>
                <p:cNvPr id="30" name="Freihandform 28">
                  <a:extLst>
                    <a:ext uri="{FF2B5EF4-FFF2-40B4-BE49-F238E27FC236}">
                      <a16:creationId xmlns:a16="http://schemas.microsoft.com/office/drawing/2014/main" id="{40A2B7DA-6DEC-47FB-9B9B-3BE0ABE936B9}"/>
                    </a:ext>
                  </a:extLst>
                </p:cNvPr>
                <p:cNvSpPr/>
                <p:nvPr/>
              </p:nvSpPr>
              <p:spPr>
                <a:xfrm>
                  <a:off x="2940490" y="2494130"/>
                  <a:ext cx="1447968" cy="2122419"/>
                </a:xfrm>
                <a:custGeom>
                  <a:avLst/>
                  <a:gdLst>
                    <a:gd name="connsiteX0" fmla="*/ 423279 w 1274505"/>
                    <a:gd name="connsiteY0" fmla="*/ 312369 h 2122419"/>
                    <a:gd name="connsiteX1" fmla="*/ 156579 w 1274505"/>
                    <a:gd name="connsiteY1" fmla="*/ 502869 h 2122419"/>
                    <a:gd name="connsiteX2" fmla="*/ 156579 w 1274505"/>
                    <a:gd name="connsiteY2" fmla="*/ 820369 h 2122419"/>
                    <a:gd name="connsiteX3" fmla="*/ 118479 w 1274505"/>
                    <a:gd name="connsiteY3" fmla="*/ 1010869 h 2122419"/>
                    <a:gd name="connsiteX4" fmla="*/ 4179 w 1274505"/>
                    <a:gd name="connsiteY4" fmla="*/ 1302969 h 2122419"/>
                    <a:gd name="connsiteX5" fmla="*/ 283579 w 1274505"/>
                    <a:gd name="connsiteY5" fmla="*/ 2026869 h 2122419"/>
                    <a:gd name="connsiteX6" fmla="*/ 931279 w 1274505"/>
                    <a:gd name="connsiteY6" fmla="*/ 2064969 h 2122419"/>
                    <a:gd name="connsiteX7" fmla="*/ 1274179 w 1274505"/>
                    <a:gd name="connsiteY7" fmla="*/ 1569669 h 2122419"/>
                    <a:gd name="connsiteX8" fmla="*/ 994779 w 1274505"/>
                    <a:gd name="connsiteY8" fmla="*/ 1061669 h 2122419"/>
                    <a:gd name="connsiteX9" fmla="*/ 1032879 w 1274505"/>
                    <a:gd name="connsiteY9" fmla="*/ 502869 h 2122419"/>
                    <a:gd name="connsiteX10" fmla="*/ 1032879 w 1274505"/>
                    <a:gd name="connsiteY10" fmla="*/ 121869 h 2122419"/>
                    <a:gd name="connsiteX11" fmla="*/ 639179 w 1274505"/>
                    <a:gd name="connsiteY11" fmla="*/ 7569 h 2122419"/>
                    <a:gd name="connsiteX12" fmla="*/ 423279 w 1274505"/>
                    <a:gd name="connsiteY12" fmla="*/ 312369 h 2122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74505" h="2122419">
                      <a:moveTo>
                        <a:pt x="423279" y="312369"/>
                      </a:moveTo>
                      <a:cubicBezTo>
                        <a:pt x="342846" y="394919"/>
                        <a:pt x="201029" y="418202"/>
                        <a:pt x="156579" y="502869"/>
                      </a:cubicBezTo>
                      <a:cubicBezTo>
                        <a:pt x="112129" y="587536"/>
                        <a:pt x="162929" y="735702"/>
                        <a:pt x="156579" y="820369"/>
                      </a:cubicBezTo>
                      <a:cubicBezTo>
                        <a:pt x="150229" y="905036"/>
                        <a:pt x="143879" y="930436"/>
                        <a:pt x="118479" y="1010869"/>
                      </a:cubicBezTo>
                      <a:cubicBezTo>
                        <a:pt x="93079" y="1091302"/>
                        <a:pt x="-23338" y="1133636"/>
                        <a:pt x="4179" y="1302969"/>
                      </a:cubicBezTo>
                      <a:cubicBezTo>
                        <a:pt x="31696" y="1472302"/>
                        <a:pt x="129062" y="1899869"/>
                        <a:pt x="283579" y="2026869"/>
                      </a:cubicBezTo>
                      <a:cubicBezTo>
                        <a:pt x="438096" y="2153869"/>
                        <a:pt x="766179" y="2141169"/>
                        <a:pt x="931279" y="2064969"/>
                      </a:cubicBezTo>
                      <a:cubicBezTo>
                        <a:pt x="1096379" y="1988769"/>
                        <a:pt x="1263596" y="1736886"/>
                        <a:pt x="1274179" y="1569669"/>
                      </a:cubicBezTo>
                      <a:cubicBezTo>
                        <a:pt x="1284762" y="1402452"/>
                        <a:pt x="1034996" y="1239469"/>
                        <a:pt x="994779" y="1061669"/>
                      </a:cubicBezTo>
                      <a:cubicBezTo>
                        <a:pt x="954562" y="883869"/>
                        <a:pt x="1026529" y="659502"/>
                        <a:pt x="1032879" y="502869"/>
                      </a:cubicBezTo>
                      <a:cubicBezTo>
                        <a:pt x="1039229" y="346236"/>
                        <a:pt x="1098496" y="204419"/>
                        <a:pt x="1032879" y="121869"/>
                      </a:cubicBezTo>
                      <a:cubicBezTo>
                        <a:pt x="967262" y="39319"/>
                        <a:pt x="745012" y="-22064"/>
                        <a:pt x="639179" y="7569"/>
                      </a:cubicBezTo>
                      <a:cubicBezTo>
                        <a:pt x="533346" y="37202"/>
                        <a:pt x="503712" y="229819"/>
                        <a:pt x="423279" y="31236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461F">
                        <a:alpha val="54000"/>
                      </a:srgbClr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16200000" scaled="0"/>
                  <a:tileRect/>
                </a:gradFill>
                <a:ln>
                  <a:noFill/>
                </a:ln>
              </p:spPr>
              <p:style>
                <a:lnRef idx="1">
                  <a:schemeClr val="accent6"/>
                </a:lnRef>
                <a:fillRef idx="3">
                  <a:schemeClr val="accent6"/>
                </a:fillRef>
                <a:effectRef idx="2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1" name="Freihandform 11">
                  <a:extLst>
                    <a:ext uri="{FF2B5EF4-FFF2-40B4-BE49-F238E27FC236}">
                      <a16:creationId xmlns:a16="http://schemas.microsoft.com/office/drawing/2014/main" id="{EE5EEFD0-7870-47F9-AD12-59EFED0C4D2C}"/>
                    </a:ext>
                  </a:extLst>
                </p:cNvPr>
                <p:cNvSpPr/>
                <p:nvPr/>
              </p:nvSpPr>
              <p:spPr>
                <a:xfrm rot="19493697">
                  <a:off x="3028597" y="3080086"/>
                  <a:ext cx="852176" cy="1211064"/>
                </a:xfrm>
                <a:custGeom>
                  <a:avLst/>
                  <a:gdLst>
                    <a:gd name="connsiteX0" fmla="*/ 72360 w 1215360"/>
                    <a:gd name="connsiteY0" fmla="*/ 1727200 h 1727200"/>
                    <a:gd name="connsiteX1" fmla="*/ 123160 w 1215360"/>
                    <a:gd name="connsiteY1" fmla="*/ 749300 h 1727200"/>
                    <a:gd name="connsiteX2" fmla="*/ 1215360 w 1215360"/>
                    <a:gd name="connsiteY2" fmla="*/ 0 h 172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15360" h="1727200">
                      <a:moveTo>
                        <a:pt x="72360" y="1727200"/>
                      </a:moveTo>
                      <a:cubicBezTo>
                        <a:pt x="2510" y="1382183"/>
                        <a:pt x="-67340" y="1037167"/>
                        <a:pt x="123160" y="749300"/>
                      </a:cubicBezTo>
                      <a:cubicBezTo>
                        <a:pt x="313660" y="461433"/>
                        <a:pt x="764510" y="230716"/>
                        <a:pt x="1215360" y="0"/>
                      </a:cubicBezTo>
                    </a:path>
                  </a:pathLst>
                </a:custGeom>
                <a:ln w="38100">
                  <a:solidFill>
                    <a:srgbClr val="7DFF74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2" name="Pfeil nach rechts 15">
                  <a:extLst>
                    <a:ext uri="{FF2B5EF4-FFF2-40B4-BE49-F238E27FC236}">
                      <a16:creationId xmlns:a16="http://schemas.microsoft.com/office/drawing/2014/main" id="{A923D53B-E5F8-4A2C-B0C5-5528F6C7F0B8}"/>
                    </a:ext>
                  </a:extLst>
                </p:cNvPr>
                <p:cNvSpPr/>
                <p:nvPr/>
              </p:nvSpPr>
              <p:spPr>
                <a:xfrm>
                  <a:off x="2242879" y="3372805"/>
                  <a:ext cx="482600" cy="407243"/>
                </a:xfrm>
                <a:prstGeom prst="rightArrow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3" name="Oval 30">
                  <a:extLst>
                    <a:ext uri="{FF2B5EF4-FFF2-40B4-BE49-F238E27FC236}">
                      <a16:creationId xmlns:a16="http://schemas.microsoft.com/office/drawing/2014/main" id="{C10EBC79-6976-4F75-A655-13DE5ED07499}"/>
                    </a:ext>
                  </a:extLst>
                </p:cNvPr>
                <p:cNvSpPr/>
                <p:nvPr/>
              </p:nvSpPr>
              <p:spPr>
                <a:xfrm flipH="1" flipV="1">
                  <a:off x="3413087" y="4308933"/>
                  <a:ext cx="176534" cy="176534"/>
                </a:xfrm>
                <a:prstGeom prst="ellipse">
                  <a:avLst/>
                </a:prstGeom>
                <a:solidFill>
                  <a:srgbClr val="00DE00"/>
                </a:solidFill>
                <a:ln w="28575" cmpd="sng"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4" name="Textfeld 33">
                  <a:extLst>
                    <a:ext uri="{FF2B5EF4-FFF2-40B4-BE49-F238E27FC236}">
                      <a16:creationId xmlns:a16="http://schemas.microsoft.com/office/drawing/2014/main" id="{DA8C7A88-CF46-4AB6-9F39-282152D4EBB1}"/>
                    </a:ext>
                  </a:extLst>
                </p:cNvPr>
                <p:cNvSpPr txBox="1"/>
                <p:nvPr/>
              </p:nvSpPr>
              <p:spPr>
                <a:xfrm>
                  <a:off x="3365435" y="4282184"/>
                  <a:ext cx="27443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sz="8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Q</a:t>
                  </a:r>
                </a:p>
              </p:txBody>
            </p:sp>
            <p:sp>
              <p:nvSpPr>
                <p:cNvPr id="35" name="Oval 36">
                  <a:extLst>
                    <a:ext uri="{FF2B5EF4-FFF2-40B4-BE49-F238E27FC236}">
                      <a16:creationId xmlns:a16="http://schemas.microsoft.com/office/drawing/2014/main" id="{2DE0AB35-4318-4375-80D6-F9A8C9F87EDB}"/>
                    </a:ext>
                  </a:extLst>
                </p:cNvPr>
                <p:cNvSpPr/>
                <p:nvPr/>
              </p:nvSpPr>
              <p:spPr>
                <a:xfrm flipH="1" flipV="1">
                  <a:off x="3397839" y="2846141"/>
                  <a:ext cx="176534" cy="176534"/>
                </a:xfrm>
                <a:prstGeom prst="ellipse">
                  <a:avLst/>
                </a:prstGeom>
                <a:solidFill>
                  <a:srgbClr val="00DE00"/>
                </a:solidFill>
                <a:ln w="28575" cmpd="sng"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6" name="Textfeld 35">
                  <a:extLst>
                    <a:ext uri="{FF2B5EF4-FFF2-40B4-BE49-F238E27FC236}">
                      <a16:creationId xmlns:a16="http://schemas.microsoft.com/office/drawing/2014/main" id="{CD3CCCAF-1A06-4F42-BD0D-6E0A1A5234BC}"/>
                    </a:ext>
                  </a:extLst>
                </p:cNvPr>
                <p:cNvSpPr txBox="1"/>
                <p:nvPr/>
              </p:nvSpPr>
              <p:spPr>
                <a:xfrm>
                  <a:off x="3350187" y="2819392"/>
                  <a:ext cx="27443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sz="8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Q</a:t>
                  </a:r>
                </a:p>
              </p:txBody>
            </p:sp>
            <p:grpSp>
              <p:nvGrpSpPr>
                <p:cNvPr id="37" name="Gruppierung 43">
                  <a:extLst>
                    <a:ext uri="{FF2B5EF4-FFF2-40B4-BE49-F238E27FC236}">
                      <a16:creationId xmlns:a16="http://schemas.microsoft.com/office/drawing/2014/main" id="{B123D519-3DA6-4E7B-A519-6B8A541ED8C4}"/>
                    </a:ext>
                  </a:extLst>
                </p:cNvPr>
                <p:cNvGrpSpPr/>
                <p:nvPr/>
              </p:nvGrpSpPr>
              <p:grpSpPr>
                <a:xfrm>
                  <a:off x="3330360" y="2831444"/>
                  <a:ext cx="852176" cy="1678236"/>
                  <a:chOff x="3025560" y="2831444"/>
                  <a:chExt cx="852176" cy="1678236"/>
                </a:xfrm>
              </p:grpSpPr>
              <p:sp>
                <p:nvSpPr>
                  <p:cNvPr id="42" name="Freihandform 12">
                    <a:extLst>
                      <a:ext uri="{FF2B5EF4-FFF2-40B4-BE49-F238E27FC236}">
                        <a16:creationId xmlns:a16="http://schemas.microsoft.com/office/drawing/2014/main" id="{362AEA66-08C2-4633-9F7B-3E48F50FA063}"/>
                      </a:ext>
                    </a:extLst>
                  </p:cNvPr>
                  <p:cNvSpPr/>
                  <p:nvPr/>
                </p:nvSpPr>
                <p:spPr>
                  <a:xfrm rot="1926983" flipH="1">
                    <a:off x="3025560" y="3068044"/>
                    <a:ext cx="852176" cy="1211064"/>
                  </a:xfrm>
                  <a:custGeom>
                    <a:avLst/>
                    <a:gdLst>
                      <a:gd name="connsiteX0" fmla="*/ 72360 w 1215360"/>
                      <a:gd name="connsiteY0" fmla="*/ 1727200 h 1727200"/>
                      <a:gd name="connsiteX1" fmla="*/ 123160 w 1215360"/>
                      <a:gd name="connsiteY1" fmla="*/ 749300 h 1727200"/>
                      <a:gd name="connsiteX2" fmla="*/ 1215360 w 1215360"/>
                      <a:gd name="connsiteY2" fmla="*/ 0 h 1727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215360" h="1727200">
                        <a:moveTo>
                          <a:pt x="72360" y="1727200"/>
                        </a:moveTo>
                        <a:cubicBezTo>
                          <a:pt x="2510" y="1382183"/>
                          <a:pt x="-67340" y="1037167"/>
                          <a:pt x="123160" y="749300"/>
                        </a:cubicBezTo>
                        <a:cubicBezTo>
                          <a:pt x="313660" y="461433"/>
                          <a:pt x="764510" y="230716"/>
                          <a:pt x="1215360" y="0"/>
                        </a:cubicBezTo>
                      </a:path>
                    </a:pathLst>
                  </a:custGeom>
                  <a:ln w="38100">
                    <a:solidFill>
                      <a:srgbClr val="7DFF74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3" name="Oval 33">
                    <a:extLst>
                      <a:ext uri="{FF2B5EF4-FFF2-40B4-BE49-F238E27FC236}">
                        <a16:creationId xmlns:a16="http://schemas.microsoft.com/office/drawing/2014/main" id="{09061457-35AA-43AA-99EE-FB11DFC8952B}"/>
                      </a:ext>
                    </a:extLst>
                  </p:cNvPr>
                  <p:cNvSpPr/>
                  <p:nvPr/>
                </p:nvSpPr>
                <p:spPr>
                  <a:xfrm flipH="1" flipV="1">
                    <a:off x="3338637" y="4319634"/>
                    <a:ext cx="176534" cy="176534"/>
                  </a:xfrm>
                  <a:prstGeom prst="ellipse">
                    <a:avLst/>
                  </a:prstGeom>
                  <a:solidFill>
                    <a:srgbClr val="3366FF"/>
                  </a:solidFill>
                  <a:ln w="28575" cmpd="sng"/>
                </p:spPr>
                <p:style>
                  <a:lnRef idx="3">
                    <a:schemeClr val="lt1"/>
                  </a:lnRef>
                  <a:fillRef idx="1">
                    <a:schemeClr val="accent5"/>
                  </a:fillRef>
                  <a:effectRef idx="1">
                    <a:schemeClr val="accent5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4" name="Textfeld 43">
                    <a:extLst>
                      <a:ext uri="{FF2B5EF4-FFF2-40B4-BE49-F238E27FC236}">
                        <a16:creationId xmlns:a16="http://schemas.microsoft.com/office/drawing/2014/main" id="{5A2BF688-38C0-44B9-A12F-19912A6B8301}"/>
                      </a:ext>
                    </a:extLst>
                  </p:cNvPr>
                  <p:cNvSpPr txBox="1"/>
                  <p:nvPr/>
                </p:nvSpPr>
                <p:spPr>
                  <a:xfrm>
                    <a:off x="3286752" y="4294236"/>
                    <a:ext cx="27443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de-DE" sz="8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Q</a:t>
                    </a:r>
                  </a:p>
                </p:txBody>
              </p:sp>
              <p:sp>
                <p:nvSpPr>
                  <p:cNvPr id="45" name="Oval 39">
                    <a:extLst>
                      <a:ext uri="{FF2B5EF4-FFF2-40B4-BE49-F238E27FC236}">
                        <a16:creationId xmlns:a16="http://schemas.microsoft.com/office/drawing/2014/main" id="{209688AD-37E1-4286-B5C9-BAC461B1585C}"/>
                      </a:ext>
                    </a:extLst>
                  </p:cNvPr>
                  <p:cNvSpPr/>
                  <p:nvPr/>
                </p:nvSpPr>
                <p:spPr>
                  <a:xfrm flipH="1" flipV="1">
                    <a:off x="3323389" y="2856842"/>
                    <a:ext cx="176534" cy="176534"/>
                  </a:xfrm>
                  <a:prstGeom prst="ellipse">
                    <a:avLst/>
                  </a:prstGeom>
                  <a:solidFill>
                    <a:srgbClr val="3366FF"/>
                  </a:solidFill>
                  <a:ln w="28575" cmpd="sng"/>
                </p:spPr>
                <p:style>
                  <a:lnRef idx="3">
                    <a:schemeClr val="lt1"/>
                  </a:lnRef>
                  <a:fillRef idx="1">
                    <a:schemeClr val="accent5"/>
                  </a:fillRef>
                  <a:effectRef idx="1">
                    <a:schemeClr val="accent5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6" name="Textfeld 45">
                    <a:extLst>
                      <a:ext uri="{FF2B5EF4-FFF2-40B4-BE49-F238E27FC236}">
                        <a16:creationId xmlns:a16="http://schemas.microsoft.com/office/drawing/2014/main" id="{BB775EA7-5A09-409D-9FE0-4C0BFF5F0E17}"/>
                      </a:ext>
                    </a:extLst>
                  </p:cNvPr>
                  <p:cNvSpPr txBox="1"/>
                  <p:nvPr/>
                </p:nvSpPr>
                <p:spPr>
                  <a:xfrm>
                    <a:off x="3271504" y="2831444"/>
                    <a:ext cx="27443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de-DE" sz="8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Q</a:t>
                    </a:r>
                  </a:p>
                </p:txBody>
              </p:sp>
            </p:grpSp>
            <p:sp>
              <p:nvSpPr>
                <p:cNvPr id="38" name="Legende mit Pfeil nach unten 45">
                  <a:extLst>
                    <a:ext uri="{FF2B5EF4-FFF2-40B4-BE49-F238E27FC236}">
                      <a16:creationId xmlns:a16="http://schemas.microsoft.com/office/drawing/2014/main" id="{4541018A-C8B0-4A3F-AC04-2FECDE9AC968}"/>
                    </a:ext>
                  </a:extLst>
                </p:cNvPr>
                <p:cNvSpPr/>
                <p:nvPr/>
              </p:nvSpPr>
              <p:spPr>
                <a:xfrm rot="10800000">
                  <a:off x="3382098" y="2983299"/>
                  <a:ext cx="431625" cy="514662"/>
                </a:xfrm>
                <a:prstGeom prst="downArrowCallout">
                  <a:avLst/>
                </a:prstGeom>
                <a:ln w="28575" cmpd="sng"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9" name="Textfeld 38">
                  <a:extLst>
                    <a:ext uri="{FF2B5EF4-FFF2-40B4-BE49-F238E27FC236}">
                      <a16:creationId xmlns:a16="http://schemas.microsoft.com/office/drawing/2014/main" id="{5B219E92-B797-41D8-B73D-8DE607E645DF}"/>
                    </a:ext>
                  </a:extLst>
                </p:cNvPr>
                <p:cNvSpPr txBox="1"/>
                <p:nvPr/>
              </p:nvSpPr>
              <p:spPr>
                <a:xfrm>
                  <a:off x="3421508" y="3111411"/>
                  <a:ext cx="36099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dirty="0" err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σ</a:t>
                  </a:r>
                  <a:r>
                    <a:rPr lang="de-DE" baseline="30000" dirty="0" err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i</a:t>
                  </a:r>
                  <a:endParaRPr lang="de-DE" baseline="30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0" name="Legende mit Pfeil nach unten 46">
                  <a:extLst>
                    <a:ext uri="{FF2B5EF4-FFF2-40B4-BE49-F238E27FC236}">
                      <a16:creationId xmlns:a16="http://schemas.microsoft.com/office/drawing/2014/main" id="{C0B9A2B5-01A9-461D-8FD9-B149295A1751}"/>
                    </a:ext>
                  </a:extLst>
                </p:cNvPr>
                <p:cNvSpPr/>
                <p:nvPr/>
              </p:nvSpPr>
              <p:spPr>
                <a:xfrm>
                  <a:off x="3408808" y="3823332"/>
                  <a:ext cx="431625" cy="514662"/>
                </a:xfrm>
                <a:prstGeom prst="downArrowCallout">
                  <a:avLst/>
                </a:prstGeom>
                <a:ln w="28575" cmpd="sng"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1" name="Textfeld 40">
                  <a:extLst>
                    <a:ext uri="{FF2B5EF4-FFF2-40B4-BE49-F238E27FC236}">
                      <a16:creationId xmlns:a16="http://schemas.microsoft.com/office/drawing/2014/main" id="{AB77B6B9-FC95-47F9-8503-A7C642106974}"/>
                    </a:ext>
                  </a:extLst>
                </p:cNvPr>
                <p:cNvSpPr txBox="1"/>
                <p:nvPr/>
              </p:nvSpPr>
              <p:spPr>
                <a:xfrm>
                  <a:off x="3446908" y="3785232"/>
                  <a:ext cx="36099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dirty="0" err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σ</a:t>
                  </a:r>
                  <a:r>
                    <a:rPr lang="de-DE" baseline="30000" dirty="0" err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i</a:t>
                  </a:r>
                  <a:endParaRPr lang="de-DE" baseline="30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29" name="Textfeld 28">
                <a:extLst>
                  <a:ext uri="{FF2B5EF4-FFF2-40B4-BE49-F238E27FC236}">
                    <a16:creationId xmlns:a16="http://schemas.microsoft.com/office/drawing/2014/main" id="{4E004FEB-71DC-4F53-A9A1-8777B98CB75E}"/>
                  </a:ext>
                </a:extLst>
              </p:cNvPr>
              <p:cNvSpPr txBox="1"/>
              <p:nvPr/>
            </p:nvSpPr>
            <p:spPr>
              <a:xfrm>
                <a:off x="2528661" y="5192026"/>
                <a:ext cx="2876108" cy="11695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QQ </a:t>
                </a:r>
                <a:r>
                  <a:rPr lang="de-DE" sz="16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propagator</a:t>
                </a:r>
                <a:endParaRPr lang="de-DE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de-DE" sz="16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projected</a:t>
                </a:r>
                <a:r>
                  <a:rPr lang="de-DE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de-DE" sz="16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to</a:t>
                </a:r>
                <a:r>
                  <a:rPr lang="de-DE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 </a:t>
                </a:r>
                <a:r>
                  <a:rPr lang="de-DE" sz="16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certain</a:t>
                </a:r>
                <a:r>
                  <a:rPr lang="de-DE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de-DE" sz="16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channel</a:t>
                </a:r>
                <a:endParaRPr lang="de-DE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endParaRPr lang="de-DE" sz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de-DE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„</a:t>
                </a:r>
                <a:r>
                  <a:rPr lang="de-DE" sz="16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correlator</a:t>
                </a:r>
                <a:r>
                  <a:rPr lang="de-DE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de-DE" sz="16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of</a:t>
                </a:r>
                <a:r>
                  <a:rPr lang="de-DE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QQ </a:t>
                </a:r>
                <a:r>
                  <a:rPr lang="de-DE" sz="16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wavefct</a:t>
                </a:r>
                <a:r>
                  <a:rPr lang="de-DE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</a:p>
              <a:p>
                <a:pPr algn="ctr"/>
                <a:r>
                  <a:rPr lang="de-DE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</a:t>
                </a:r>
                <a:r>
                  <a:rPr lang="de-DE" sz="1600" baseline="-25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J/</a:t>
                </a:r>
                <a:r>
                  <a:rPr lang="de-DE" sz="1600" baseline="-250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ψ</a:t>
                </a:r>
                <a:r>
                  <a:rPr lang="de-DE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</a:t>
                </a:r>
                <a:r>
                  <a:rPr lang="de-DE" sz="16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τ</a:t>
                </a:r>
                <a:r>
                  <a:rPr lang="de-DE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 </a:t>
                </a:r>
                <a:r>
                  <a:rPr lang="de-DE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Heiti TC Light"/>
                    <a:cs typeface="Arial" panose="020B0604020202020204" pitchFamily="34" charset="0"/>
                  </a:rPr>
                  <a:t>≙</a:t>
                </a:r>
                <a:r>
                  <a:rPr lang="de-DE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&lt;</a:t>
                </a:r>
                <a:r>
                  <a:rPr lang="de-DE" sz="16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ψ</a:t>
                </a:r>
                <a:r>
                  <a:rPr lang="de-DE" sz="1600" baseline="-250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J</a:t>
                </a:r>
                <a:r>
                  <a:rPr lang="de-DE" sz="1600" baseline="-25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/</a:t>
                </a:r>
                <a:r>
                  <a:rPr lang="de-DE" sz="1600" baseline="-250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ψ</a:t>
                </a:r>
                <a:r>
                  <a:rPr lang="de-DE" sz="1600" baseline="30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de-DE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</a:t>
                </a:r>
                <a:r>
                  <a:rPr lang="de-DE" sz="16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τ</a:t>
                </a:r>
                <a:r>
                  <a:rPr lang="de-DE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r>
                  <a:rPr lang="de-DE" sz="16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ψ</a:t>
                </a:r>
                <a:r>
                  <a:rPr lang="de-DE" sz="1600" baseline="300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†</a:t>
                </a:r>
                <a:r>
                  <a:rPr lang="de-DE" sz="1600" baseline="-250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J</a:t>
                </a:r>
                <a:r>
                  <a:rPr lang="de-DE" sz="1600" baseline="-25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/</a:t>
                </a:r>
                <a:r>
                  <a:rPr lang="de-DE" sz="1600" baseline="-250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ψ</a:t>
                </a:r>
                <a:r>
                  <a:rPr lang="de-DE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(0)&gt; “</a:t>
                </a:r>
              </a:p>
            </p:txBody>
          </p:sp>
        </p:grpSp>
        <p:sp>
          <p:nvSpPr>
            <p:cNvPr id="27" name="Rechteck 26">
              <a:extLst>
                <a:ext uri="{FF2B5EF4-FFF2-40B4-BE49-F238E27FC236}">
                  <a16:creationId xmlns:a16="http://schemas.microsoft.com/office/drawing/2014/main" id="{BFB1DCBC-AF59-4B29-AAE5-96F7F7B2C369}"/>
                </a:ext>
              </a:extLst>
            </p:cNvPr>
            <p:cNvSpPr/>
            <p:nvPr/>
          </p:nvSpPr>
          <p:spPr>
            <a:xfrm>
              <a:off x="2493384" y="6322395"/>
              <a:ext cx="2934072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de-DE" sz="1000" dirty="0" err="1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Brambilla</a:t>
              </a:r>
              <a:r>
                <a:rPr lang="de-DE" sz="10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et. al. </a:t>
              </a:r>
              <a:r>
                <a:rPr lang="de-DE" sz="1000" dirty="0" err="1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Rev.Mod.Phys</a:t>
              </a:r>
              <a:r>
                <a:rPr lang="de-DE" sz="10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 77 (2005) 1423</a:t>
              </a:r>
              <a:endParaRPr lang="hu-HU" sz="10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6BE004FD-EF1C-4936-A3B0-85C36136C889}"/>
              </a:ext>
            </a:extLst>
          </p:cNvPr>
          <p:cNvGrpSpPr/>
          <p:nvPr/>
        </p:nvGrpSpPr>
        <p:grpSpPr>
          <a:xfrm>
            <a:off x="3954621" y="1185688"/>
            <a:ext cx="5057685" cy="4808595"/>
            <a:chOff x="3954621" y="1185688"/>
            <a:chExt cx="5057685" cy="4808595"/>
          </a:xfrm>
        </p:grpSpPr>
        <p:pic>
          <p:nvPicPr>
            <p:cNvPr id="47" name="Grafik 46">
              <a:extLst>
                <a:ext uri="{FF2B5EF4-FFF2-40B4-BE49-F238E27FC236}">
                  <a16:creationId xmlns:a16="http://schemas.microsoft.com/office/drawing/2014/main" id="{55954730-5EA4-4C96-94C2-395294A4CAC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664263" y="3762255"/>
              <a:ext cx="3348041" cy="2232028"/>
            </a:xfrm>
            <a:prstGeom prst="rect">
              <a:avLst/>
            </a:prstGeom>
          </p:spPr>
        </p:pic>
        <p:pic>
          <p:nvPicPr>
            <p:cNvPr id="48" name="Grafik 47">
              <a:extLst>
                <a:ext uri="{FF2B5EF4-FFF2-40B4-BE49-F238E27FC236}">
                  <a16:creationId xmlns:a16="http://schemas.microsoft.com/office/drawing/2014/main" id="{718C5120-A2E0-44A0-9ADF-8751A2FC01F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664264" y="1185688"/>
              <a:ext cx="3348042" cy="2232028"/>
            </a:xfrm>
            <a:prstGeom prst="rect">
              <a:avLst/>
            </a:prstGeom>
          </p:spPr>
        </p:pic>
        <p:grpSp>
          <p:nvGrpSpPr>
            <p:cNvPr id="50" name="Gruppierung 38">
              <a:extLst>
                <a:ext uri="{FF2B5EF4-FFF2-40B4-BE49-F238E27FC236}">
                  <a16:creationId xmlns:a16="http://schemas.microsoft.com/office/drawing/2014/main" id="{413796F2-02FF-4AE8-BDA0-0D067EB45BBF}"/>
                </a:ext>
              </a:extLst>
            </p:cNvPr>
            <p:cNvGrpSpPr/>
            <p:nvPr/>
          </p:nvGrpSpPr>
          <p:grpSpPr>
            <a:xfrm>
              <a:off x="3954621" y="1945426"/>
              <a:ext cx="1802096" cy="711730"/>
              <a:chOff x="4222600" y="2414525"/>
              <a:chExt cx="1802096" cy="711730"/>
            </a:xfrm>
          </p:grpSpPr>
          <p:grpSp>
            <p:nvGrpSpPr>
              <p:cNvPr id="51" name="Gruppierung 29">
                <a:extLst>
                  <a:ext uri="{FF2B5EF4-FFF2-40B4-BE49-F238E27FC236}">
                    <a16:creationId xmlns:a16="http://schemas.microsoft.com/office/drawing/2014/main" id="{CB7A52D2-1918-4F7A-8D35-098B845AD88B}"/>
                  </a:ext>
                </a:extLst>
              </p:cNvPr>
              <p:cNvGrpSpPr/>
              <p:nvPr/>
            </p:nvGrpSpPr>
            <p:grpSpPr>
              <a:xfrm>
                <a:off x="4222600" y="2464535"/>
                <a:ext cx="1802096" cy="661720"/>
                <a:chOff x="4222600" y="2464535"/>
                <a:chExt cx="1802096" cy="661720"/>
              </a:xfrm>
            </p:grpSpPr>
            <p:sp>
              <p:nvSpPr>
                <p:cNvPr id="55" name="Pfeil nach oben 14">
                  <a:extLst>
                    <a:ext uri="{FF2B5EF4-FFF2-40B4-BE49-F238E27FC236}">
                      <a16:creationId xmlns:a16="http://schemas.microsoft.com/office/drawing/2014/main" id="{0861894E-8109-4BA8-8C66-77D31CDC6111}"/>
                    </a:ext>
                  </a:extLst>
                </p:cNvPr>
                <p:cNvSpPr/>
                <p:nvPr/>
              </p:nvSpPr>
              <p:spPr>
                <a:xfrm rot="3648150">
                  <a:off x="4882641" y="2287451"/>
                  <a:ext cx="493159" cy="903510"/>
                </a:xfrm>
                <a:prstGeom prst="upArrow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6" name="Textfeld 55">
                  <a:extLst>
                    <a:ext uri="{FF2B5EF4-FFF2-40B4-BE49-F238E27FC236}">
                      <a16:creationId xmlns:a16="http://schemas.microsoft.com/office/drawing/2014/main" id="{5760FB0D-4C74-4749-BA6D-C4B43C072669}"/>
                    </a:ext>
                  </a:extLst>
                </p:cNvPr>
                <p:cNvSpPr txBox="1"/>
                <p:nvPr/>
              </p:nvSpPr>
              <p:spPr>
                <a:xfrm>
                  <a:off x="4222600" y="2464535"/>
                  <a:ext cx="1802096" cy="6617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sz="16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N</a:t>
                  </a:r>
                  <a:r>
                    <a:rPr lang="de-DE" sz="1600" baseline="-250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bb</a:t>
                  </a:r>
                  <a:r>
                    <a:rPr lang="de-DE" sz="16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(T=0)=400</a:t>
                  </a:r>
                </a:p>
                <a:p>
                  <a:endParaRPr lang="de-DE" sz="5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r>
                    <a:rPr lang="de-DE" sz="16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N</a:t>
                  </a:r>
                  <a:r>
                    <a:rPr lang="de-DE" sz="1600" baseline="-250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bb</a:t>
                  </a:r>
                  <a:r>
                    <a:rPr lang="de-DE" sz="16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(T&gt;0)=1-4x10</a:t>
                  </a:r>
                  <a:r>
                    <a:rPr lang="de-DE" sz="1600" baseline="30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3</a:t>
                  </a:r>
                </a:p>
              </p:txBody>
            </p:sp>
          </p:grpSp>
          <p:sp>
            <p:nvSpPr>
              <p:cNvPr id="52" name="Textfeld 51">
                <a:extLst>
                  <a:ext uri="{FF2B5EF4-FFF2-40B4-BE49-F238E27FC236}">
                    <a16:creationId xmlns:a16="http://schemas.microsoft.com/office/drawing/2014/main" id="{51DB9531-2331-4AF9-B8B0-0E2E26FA1848}"/>
                  </a:ext>
                </a:extLst>
              </p:cNvPr>
              <p:cNvSpPr txBox="1"/>
              <p:nvPr/>
            </p:nvSpPr>
            <p:spPr>
              <a:xfrm>
                <a:off x="4356235" y="2414525"/>
                <a:ext cx="43633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8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meas</a:t>
                </a:r>
                <a:endParaRPr lang="de-DE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Textfeld 52">
                <a:extLst>
                  <a:ext uri="{FF2B5EF4-FFF2-40B4-BE49-F238E27FC236}">
                    <a16:creationId xmlns:a16="http://schemas.microsoft.com/office/drawing/2014/main" id="{312E0AEB-1751-4DF3-8ED5-EE77639C713E}"/>
                  </a:ext>
                </a:extLst>
              </p:cNvPr>
              <p:cNvSpPr txBox="1"/>
              <p:nvPr/>
            </p:nvSpPr>
            <p:spPr>
              <a:xfrm>
                <a:off x="4363672" y="2734190"/>
                <a:ext cx="43633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8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meas</a:t>
                </a:r>
                <a:endParaRPr lang="de-DE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7" name="Gruppierung 41">
              <a:extLst>
                <a:ext uri="{FF2B5EF4-FFF2-40B4-BE49-F238E27FC236}">
                  <a16:creationId xmlns:a16="http://schemas.microsoft.com/office/drawing/2014/main" id="{D99DE956-4A3F-4A4E-9199-36CFBFA1CA54}"/>
                </a:ext>
              </a:extLst>
            </p:cNvPr>
            <p:cNvGrpSpPr/>
            <p:nvPr/>
          </p:nvGrpSpPr>
          <p:grpSpPr>
            <a:xfrm>
              <a:off x="4141371" y="3598845"/>
              <a:ext cx="1428596" cy="723882"/>
              <a:chOff x="4306423" y="3663034"/>
              <a:chExt cx="1428596" cy="723882"/>
            </a:xfrm>
          </p:grpSpPr>
          <p:grpSp>
            <p:nvGrpSpPr>
              <p:cNvPr id="58" name="Gruppierung 32">
                <a:extLst>
                  <a:ext uri="{FF2B5EF4-FFF2-40B4-BE49-F238E27FC236}">
                    <a16:creationId xmlns:a16="http://schemas.microsoft.com/office/drawing/2014/main" id="{BBD7464E-5580-4E92-9B48-99B16AE90E51}"/>
                  </a:ext>
                </a:extLst>
              </p:cNvPr>
              <p:cNvGrpSpPr/>
              <p:nvPr/>
            </p:nvGrpSpPr>
            <p:grpSpPr>
              <a:xfrm>
                <a:off x="4306423" y="3725196"/>
                <a:ext cx="1428596" cy="661720"/>
                <a:chOff x="4306423" y="3725196"/>
                <a:chExt cx="1428596" cy="661720"/>
              </a:xfrm>
            </p:grpSpPr>
            <p:sp>
              <p:nvSpPr>
                <p:cNvPr id="62" name="Pfeil nach oben 58">
                  <a:extLst>
                    <a:ext uri="{FF2B5EF4-FFF2-40B4-BE49-F238E27FC236}">
                      <a16:creationId xmlns:a16="http://schemas.microsoft.com/office/drawing/2014/main" id="{DA861C15-39C5-4120-B0CC-5963B6B9CA08}"/>
                    </a:ext>
                  </a:extLst>
                </p:cNvPr>
                <p:cNvSpPr/>
                <p:nvPr/>
              </p:nvSpPr>
              <p:spPr>
                <a:xfrm rot="7469696">
                  <a:off x="4895939" y="3638248"/>
                  <a:ext cx="493159" cy="903510"/>
                </a:xfrm>
                <a:prstGeom prst="upArrow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3" name="Textfeld 62">
                  <a:extLst>
                    <a:ext uri="{FF2B5EF4-FFF2-40B4-BE49-F238E27FC236}">
                      <a16:creationId xmlns:a16="http://schemas.microsoft.com/office/drawing/2014/main" id="{8BFE16F0-9DDC-455A-B48F-C4F2450D2AD9}"/>
                    </a:ext>
                  </a:extLst>
                </p:cNvPr>
                <p:cNvSpPr txBox="1"/>
                <p:nvPr/>
              </p:nvSpPr>
              <p:spPr>
                <a:xfrm>
                  <a:off x="4306423" y="3725196"/>
                  <a:ext cx="1428596" cy="6617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sz="16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N</a:t>
                  </a:r>
                  <a:r>
                    <a:rPr lang="de-DE" sz="1600" baseline="-250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cc</a:t>
                  </a:r>
                  <a:r>
                    <a:rPr lang="de-DE" sz="16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(T=0)=200</a:t>
                  </a:r>
                </a:p>
                <a:p>
                  <a:endParaRPr lang="de-DE" sz="5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r>
                    <a:rPr lang="de-DE" sz="16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N</a:t>
                  </a:r>
                  <a:r>
                    <a:rPr lang="de-DE" sz="1600" baseline="-250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cc</a:t>
                  </a:r>
                  <a:r>
                    <a:rPr lang="de-DE" sz="16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(T&gt;0)=400</a:t>
                  </a:r>
                  <a:endParaRPr lang="de-DE" sz="1600" baseline="30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59" name="Textfeld 58">
                <a:extLst>
                  <a:ext uri="{FF2B5EF4-FFF2-40B4-BE49-F238E27FC236}">
                    <a16:creationId xmlns:a16="http://schemas.microsoft.com/office/drawing/2014/main" id="{2052DEE3-EEA6-4CCD-B41C-F981960AA49C}"/>
                  </a:ext>
                </a:extLst>
              </p:cNvPr>
              <p:cNvSpPr txBox="1"/>
              <p:nvPr/>
            </p:nvSpPr>
            <p:spPr>
              <a:xfrm>
                <a:off x="4428291" y="3663034"/>
                <a:ext cx="43633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8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meas</a:t>
                </a:r>
                <a:endParaRPr lang="de-DE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Textfeld 59">
                <a:extLst>
                  <a:ext uri="{FF2B5EF4-FFF2-40B4-BE49-F238E27FC236}">
                    <a16:creationId xmlns:a16="http://schemas.microsoft.com/office/drawing/2014/main" id="{D15CC0F8-59A3-4734-88CD-8D26D2DE64D7}"/>
                  </a:ext>
                </a:extLst>
              </p:cNvPr>
              <p:cNvSpPr txBox="1"/>
              <p:nvPr/>
            </p:nvSpPr>
            <p:spPr>
              <a:xfrm>
                <a:off x="4444852" y="3993350"/>
                <a:ext cx="43633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8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meas</a:t>
                </a:r>
                <a:endParaRPr lang="de-DE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46588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BFF564-F292-4D5E-9D2A-94B3629D38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Bayesian spectral </a:t>
            </a:r>
            <a:r>
              <a:rPr lang="en-US" dirty="0" err="1"/>
              <a:t>reconstruciton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D3544AF-9883-413E-9F5A-31184F1A7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XIIIth Quark Confinement and the Hadron Spectrum Conference 2018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DD546C1-80F9-4F36-9F83-D773AB28E1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In-medium heavy quarkonium from lattice NRQCD</a:t>
            </a:r>
            <a:endParaRPr lang="de-DE" dirty="0"/>
          </a:p>
        </p:txBody>
      </p:sp>
      <p:sp>
        <p:nvSpPr>
          <p:cNvPr id="78" name="Rechteck 77">
            <a:extLst>
              <a:ext uri="{FF2B5EF4-FFF2-40B4-BE49-F238E27FC236}">
                <a16:creationId xmlns:a16="http://schemas.microsoft.com/office/drawing/2014/main" id="{A40D9A3B-939B-4EC4-BA78-6B0F888CCDE4}"/>
              </a:ext>
            </a:extLst>
          </p:cNvPr>
          <p:cNvSpPr/>
          <p:nvPr/>
        </p:nvSpPr>
        <p:spPr>
          <a:xfrm>
            <a:off x="684646" y="2701575"/>
            <a:ext cx="90000" cy="90000"/>
          </a:xfrm>
          <a:prstGeom prst="rect">
            <a:avLst/>
          </a:prstGeom>
          <a:solidFill>
            <a:srgbClr val="FF6600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3B6F1F21-65AD-49CA-9ACB-67C782237368}"/>
              </a:ext>
            </a:extLst>
          </p:cNvPr>
          <p:cNvGrpSpPr/>
          <p:nvPr/>
        </p:nvGrpSpPr>
        <p:grpSpPr>
          <a:xfrm>
            <a:off x="185429" y="1221919"/>
            <a:ext cx="10393671" cy="1725894"/>
            <a:chOff x="185429" y="1221919"/>
            <a:chExt cx="10393671" cy="1725894"/>
          </a:xfrm>
        </p:grpSpPr>
        <p:sp>
          <p:nvSpPr>
            <p:cNvPr id="66" name="Pfeil nach links und rechts 35">
              <a:extLst>
                <a:ext uri="{FF2B5EF4-FFF2-40B4-BE49-F238E27FC236}">
                  <a16:creationId xmlns:a16="http://schemas.microsoft.com/office/drawing/2014/main" id="{B2AC73A7-F613-4F20-98E3-463A05FFAF4E}"/>
                </a:ext>
              </a:extLst>
            </p:cNvPr>
            <p:cNvSpPr/>
            <p:nvPr/>
          </p:nvSpPr>
          <p:spPr>
            <a:xfrm>
              <a:off x="4014698" y="1703149"/>
              <a:ext cx="932702" cy="408597"/>
            </a:xfrm>
            <a:prstGeom prst="leftRightArrow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Fourier</a:t>
              </a:r>
            </a:p>
          </p:txBody>
        </p:sp>
        <p:sp>
          <p:nvSpPr>
            <p:cNvPr id="71" name="Textfeld 4">
              <a:extLst>
                <a:ext uri="{FF2B5EF4-FFF2-40B4-BE49-F238E27FC236}">
                  <a16:creationId xmlns:a16="http://schemas.microsoft.com/office/drawing/2014/main" id="{21901E90-9568-4EB0-A1F3-50B94E19CE8E}"/>
                </a:ext>
              </a:extLst>
            </p:cNvPr>
            <p:cNvSpPr txBox="1"/>
            <p:nvPr/>
          </p:nvSpPr>
          <p:spPr>
            <a:xfrm>
              <a:off x="823326" y="2609259"/>
              <a:ext cx="866389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14350" indent="-514350"/>
              <a:r>
                <a:rPr lang="en-US" sz="1600" b="1" dirty="0">
                  <a:solidFill>
                    <a:srgbClr val="404040"/>
                  </a:solidFill>
                  <a:latin typeface="Arial" panose="020B0604020202020204" pitchFamily="34" charset="0"/>
                  <a:ea typeface="Gill Sans SemiBold" charset="0"/>
                  <a:cs typeface="Arial" panose="020B0604020202020204" pitchFamily="34" charset="0"/>
                </a:rPr>
                <a:t>Ill-posed problem: </a:t>
              </a:r>
              <a:r>
                <a:rPr lang="en-US" sz="1600" dirty="0">
                  <a:solidFill>
                    <a:srgbClr val="404040"/>
                  </a:solidFill>
                  <a:latin typeface="Arial" panose="020B0604020202020204" pitchFamily="34" charset="0"/>
                  <a:ea typeface="Gill Sans" charset="0"/>
                  <a:cs typeface="Arial" panose="020B0604020202020204" pitchFamily="34" charset="0"/>
                </a:rPr>
                <a:t>naïve 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Gill Sans" charset="0"/>
                  <a:cs typeface="Arial" panose="020B0604020202020204" pitchFamily="34" charset="0"/>
                </a:rPr>
                <a:t>χ</a:t>
              </a:r>
              <a:r>
                <a:rPr lang="en-US" sz="1600" baseline="30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Gill Sans" charset="0"/>
                  <a:cs typeface="Arial" panose="020B0604020202020204" pitchFamily="34" charset="0"/>
                </a:rPr>
                <a:t>2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Gill Sans" charset="0"/>
                  <a:cs typeface="Arial" panose="020B0604020202020204" pitchFamily="34" charset="0"/>
                </a:rPr>
                <a:t> fit of spectrum leads to degenerate solutions</a:t>
              </a:r>
              <a:r>
                <a:rPr lang="en-US" sz="1600" dirty="0">
                  <a:solidFill>
                    <a:srgbClr val="404040"/>
                  </a:solidFill>
                  <a:latin typeface="Arial" panose="020B0604020202020204" pitchFamily="34" charset="0"/>
                  <a:ea typeface="Gill Sans" charset="0"/>
                  <a:cs typeface="Arial" panose="020B0604020202020204" pitchFamily="34" charset="0"/>
                </a:rPr>
                <a:t> </a:t>
              </a:r>
              <a:endParaRPr lang="en-US" sz="1600" baseline="-25000" dirty="0">
                <a:solidFill>
                  <a:srgbClr val="404040"/>
                </a:solidFill>
                <a:latin typeface="Arial" panose="020B0604020202020204" pitchFamily="34" charset="0"/>
                <a:ea typeface="Gill Sans" charset="0"/>
                <a:cs typeface="Arial" panose="020B0604020202020204" pitchFamily="34" charset="0"/>
              </a:endParaRPr>
            </a:p>
          </p:txBody>
        </p:sp>
        <p:grpSp>
          <p:nvGrpSpPr>
            <p:cNvPr id="6" name="Gruppieren 5">
              <a:extLst>
                <a:ext uri="{FF2B5EF4-FFF2-40B4-BE49-F238E27FC236}">
                  <a16:creationId xmlns:a16="http://schemas.microsoft.com/office/drawing/2014/main" id="{87BD5A6A-333B-4C64-A5AC-26102D854E47}"/>
                </a:ext>
              </a:extLst>
            </p:cNvPr>
            <p:cNvGrpSpPr/>
            <p:nvPr/>
          </p:nvGrpSpPr>
          <p:grpSpPr>
            <a:xfrm>
              <a:off x="185429" y="1221919"/>
              <a:ext cx="10393671" cy="369332"/>
              <a:chOff x="185429" y="1221919"/>
              <a:chExt cx="10393671" cy="369332"/>
            </a:xfrm>
          </p:grpSpPr>
          <p:sp>
            <p:nvSpPr>
              <p:cNvPr id="38" name="Textfeld 37">
                <a:extLst>
                  <a:ext uri="{FF2B5EF4-FFF2-40B4-BE49-F238E27FC236}">
                    <a16:creationId xmlns:a16="http://schemas.microsoft.com/office/drawing/2014/main" id="{2F3B95BB-CE1D-435A-B828-2EF65CBA6F30}"/>
                  </a:ext>
                </a:extLst>
              </p:cNvPr>
              <p:cNvSpPr txBox="1"/>
              <p:nvPr/>
            </p:nvSpPr>
            <p:spPr>
              <a:xfrm>
                <a:off x="458806" y="1221919"/>
                <a:ext cx="1012029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514350" indent="-514350"/>
                <a:r>
                  <a:rPr 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 NRQCD: data D and spectral function ρ are related via </a:t>
                </a:r>
                <a:r>
                  <a:rPr 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Laplace transform </a:t>
                </a:r>
                <a:endParaRPr lang="en-US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Rechteck 74">
                <a:extLst>
                  <a:ext uri="{FF2B5EF4-FFF2-40B4-BE49-F238E27FC236}">
                    <a16:creationId xmlns:a16="http://schemas.microsoft.com/office/drawing/2014/main" id="{C8467A02-31BF-4AB7-ADF9-33ABAB0BE04C}"/>
                  </a:ext>
                </a:extLst>
              </p:cNvPr>
              <p:cNvSpPr/>
              <p:nvPr/>
            </p:nvSpPr>
            <p:spPr>
              <a:xfrm>
                <a:off x="185429" y="1316585"/>
                <a:ext cx="180000" cy="180000"/>
              </a:xfrm>
              <a:prstGeom prst="rect">
                <a:avLst/>
              </a:prstGeom>
              <a:solidFill>
                <a:srgbClr val="FF6600"/>
              </a:solidFill>
              <a:ln w="57150"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" name="Gruppieren 7">
              <a:extLst>
                <a:ext uri="{FF2B5EF4-FFF2-40B4-BE49-F238E27FC236}">
                  <a16:creationId xmlns:a16="http://schemas.microsoft.com/office/drawing/2014/main" id="{BA5A5784-F64A-4E8B-9776-88682EA7D86E}"/>
                </a:ext>
              </a:extLst>
            </p:cNvPr>
            <p:cNvGrpSpPr/>
            <p:nvPr/>
          </p:nvGrpSpPr>
          <p:grpSpPr>
            <a:xfrm>
              <a:off x="684646" y="2273712"/>
              <a:ext cx="8797079" cy="338554"/>
              <a:chOff x="684646" y="2273712"/>
              <a:chExt cx="8797079" cy="338554"/>
            </a:xfrm>
          </p:grpSpPr>
          <p:sp>
            <p:nvSpPr>
              <p:cNvPr id="41" name="Textfeld 4">
                <a:extLst>
                  <a:ext uri="{FF2B5EF4-FFF2-40B4-BE49-F238E27FC236}">
                    <a16:creationId xmlns:a16="http://schemas.microsoft.com/office/drawing/2014/main" id="{E8AA23AF-5B73-4024-A1CA-204AD283717E}"/>
                  </a:ext>
                </a:extLst>
              </p:cNvPr>
              <p:cNvSpPr txBox="1"/>
              <p:nvPr/>
            </p:nvSpPr>
            <p:spPr>
              <a:xfrm>
                <a:off x="817830" y="2273712"/>
                <a:ext cx="866389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514350" indent="-514350"/>
                <a:r>
                  <a:rPr lang="en-US" sz="1600" b="1" dirty="0">
                    <a:solidFill>
                      <a:srgbClr val="404040"/>
                    </a:solidFill>
                    <a:latin typeface="Arial" panose="020B0604020202020204" pitchFamily="34" charset="0"/>
                    <a:ea typeface="Gill Sans SemiBold" charset="0"/>
                    <a:cs typeface="Arial" panose="020B0604020202020204" pitchFamily="34" charset="0"/>
                  </a:rPr>
                  <a:t>Improvement:  </a:t>
                </a:r>
                <a:r>
                  <a:rPr lang="en-US" sz="1600" dirty="0">
                    <a:solidFill>
                      <a:srgbClr val="404040"/>
                    </a:solidFill>
                    <a:latin typeface="Arial" panose="020B0604020202020204" pitchFamily="34" charset="0"/>
                    <a:ea typeface="Gill Sans" charset="0"/>
                    <a:cs typeface="Arial" panose="020B0604020202020204" pitchFamily="34" charset="0"/>
                  </a:rPr>
                  <a:t>incorporate both Euclidean and imaginary frequency data in unfolding</a:t>
                </a:r>
                <a:endParaRPr lang="en-US" sz="1600" baseline="-25000" dirty="0">
                  <a:solidFill>
                    <a:srgbClr val="404040"/>
                  </a:solidFill>
                  <a:latin typeface="Arial" panose="020B0604020202020204" pitchFamily="34" charset="0"/>
                  <a:ea typeface="Gill Sans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Rechteck 76">
                <a:extLst>
                  <a:ext uri="{FF2B5EF4-FFF2-40B4-BE49-F238E27FC236}">
                    <a16:creationId xmlns:a16="http://schemas.microsoft.com/office/drawing/2014/main" id="{82E50918-F840-411B-9085-5789F278F75D}"/>
                  </a:ext>
                </a:extLst>
              </p:cNvPr>
              <p:cNvSpPr/>
              <p:nvPr/>
            </p:nvSpPr>
            <p:spPr>
              <a:xfrm>
                <a:off x="684646" y="2385052"/>
                <a:ext cx="90000" cy="90000"/>
              </a:xfrm>
              <a:prstGeom prst="rect">
                <a:avLst/>
              </a:prstGeom>
              <a:solidFill>
                <a:srgbClr val="FF6600"/>
              </a:solidFill>
              <a:ln w="28575"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83" name="Grafik 82">
              <a:extLst>
                <a:ext uri="{FF2B5EF4-FFF2-40B4-BE49-F238E27FC236}">
                  <a16:creationId xmlns:a16="http://schemas.microsoft.com/office/drawing/2014/main" id="{8E023861-58CE-4B3D-9EBE-25D1FD1A501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16024" y="1670108"/>
              <a:ext cx="2328876" cy="505644"/>
            </a:xfrm>
            <a:prstGeom prst="rect">
              <a:avLst/>
            </a:prstGeom>
          </p:spPr>
        </p:pic>
        <p:pic>
          <p:nvPicPr>
            <p:cNvPr id="84" name="Grafik 83">
              <a:extLst>
                <a:ext uri="{FF2B5EF4-FFF2-40B4-BE49-F238E27FC236}">
                  <a16:creationId xmlns:a16="http://schemas.microsoft.com/office/drawing/2014/main" id="{B21C49C5-689B-4B1C-BAB9-BD0FDC8CE9C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09248" y="1682310"/>
              <a:ext cx="2510778" cy="489449"/>
            </a:xfrm>
            <a:prstGeom prst="rect">
              <a:avLst/>
            </a:prstGeom>
          </p:spPr>
        </p:pic>
      </p:grp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39E9FE85-B3D6-4CFC-AB44-B328BA1377D1}"/>
              </a:ext>
            </a:extLst>
          </p:cNvPr>
          <p:cNvGrpSpPr/>
          <p:nvPr/>
        </p:nvGrpSpPr>
        <p:grpSpPr>
          <a:xfrm>
            <a:off x="204463" y="3037149"/>
            <a:ext cx="13143060" cy="3453069"/>
            <a:chOff x="204463" y="3037149"/>
            <a:chExt cx="13143060" cy="3453069"/>
          </a:xfrm>
        </p:grpSpPr>
        <p:grpSp>
          <p:nvGrpSpPr>
            <p:cNvPr id="43" name="Gruppierung 68">
              <a:extLst>
                <a:ext uri="{FF2B5EF4-FFF2-40B4-BE49-F238E27FC236}">
                  <a16:creationId xmlns:a16="http://schemas.microsoft.com/office/drawing/2014/main" id="{BFA244D1-0509-404A-BC8E-021271DE6B29}"/>
                </a:ext>
              </a:extLst>
            </p:cNvPr>
            <p:cNvGrpSpPr/>
            <p:nvPr/>
          </p:nvGrpSpPr>
          <p:grpSpPr>
            <a:xfrm>
              <a:off x="1169354" y="6120886"/>
              <a:ext cx="6837300" cy="369332"/>
              <a:chOff x="1169354" y="6120886"/>
              <a:chExt cx="6837300" cy="369332"/>
            </a:xfrm>
          </p:grpSpPr>
          <p:sp>
            <p:nvSpPr>
              <p:cNvPr id="44" name="Textfeld 43">
                <a:extLst>
                  <a:ext uri="{FF2B5EF4-FFF2-40B4-BE49-F238E27FC236}">
                    <a16:creationId xmlns:a16="http://schemas.microsoft.com/office/drawing/2014/main" id="{E069ECC5-6F50-468C-85EB-8939990FC945}"/>
                  </a:ext>
                </a:extLst>
              </p:cNvPr>
              <p:cNvSpPr txBox="1"/>
              <p:nvPr/>
            </p:nvSpPr>
            <p:spPr>
              <a:xfrm>
                <a:off x="1169354" y="6120886"/>
                <a:ext cx="258275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„high </a:t>
                </a:r>
                <a:r>
                  <a:rPr lang="de-DE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gain</a:t>
                </a:r>
                <a:r>
                  <a:rPr lang="de-DE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– high </a:t>
                </a:r>
                <a:r>
                  <a:rPr lang="de-DE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noise</a:t>
                </a:r>
                <a:r>
                  <a:rPr lang="de-DE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“</a:t>
                </a:r>
              </a:p>
            </p:txBody>
          </p:sp>
          <p:sp>
            <p:nvSpPr>
              <p:cNvPr id="45" name="Textfeld 44">
                <a:extLst>
                  <a:ext uri="{FF2B5EF4-FFF2-40B4-BE49-F238E27FC236}">
                    <a16:creationId xmlns:a16="http://schemas.microsoft.com/office/drawing/2014/main" id="{D92BF137-8F9D-410A-8D3E-ED2A1B6A2E39}"/>
                  </a:ext>
                </a:extLst>
              </p:cNvPr>
              <p:cNvSpPr txBox="1"/>
              <p:nvPr/>
            </p:nvSpPr>
            <p:spPr>
              <a:xfrm>
                <a:off x="5603432" y="6120886"/>
                <a:ext cx="24032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„</a:t>
                </a:r>
                <a:r>
                  <a:rPr lang="de-DE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low</a:t>
                </a:r>
                <a:r>
                  <a:rPr lang="de-DE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de-DE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gain</a:t>
                </a:r>
                <a:r>
                  <a:rPr lang="de-DE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– </a:t>
                </a:r>
                <a:r>
                  <a:rPr lang="de-DE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low</a:t>
                </a:r>
                <a:r>
                  <a:rPr lang="de-DE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de-DE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noise</a:t>
                </a:r>
                <a:r>
                  <a:rPr lang="de-DE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“</a:t>
                </a:r>
              </a:p>
            </p:txBody>
          </p:sp>
        </p:grpSp>
        <p:sp>
          <p:nvSpPr>
            <p:cNvPr id="47" name="Rechteck 46">
              <a:extLst>
                <a:ext uri="{FF2B5EF4-FFF2-40B4-BE49-F238E27FC236}">
                  <a16:creationId xmlns:a16="http://schemas.microsoft.com/office/drawing/2014/main" id="{29FCF65B-3C5F-443A-800A-D904922AE534}"/>
                </a:ext>
              </a:extLst>
            </p:cNvPr>
            <p:cNvSpPr/>
            <p:nvPr/>
          </p:nvSpPr>
          <p:spPr>
            <a:xfrm>
              <a:off x="457200" y="3932533"/>
              <a:ext cx="4015339" cy="216237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Textfeld 47">
              <a:extLst>
                <a:ext uri="{FF2B5EF4-FFF2-40B4-BE49-F238E27FC236}">
                  <a16:creationId xmlns:a16="http://schemas.microsoft.com/office/drawing/2014/main" id="{B0C784B0-69BC-4396-BC35-6126E1F1D655}"/>
                </a:ext>
              </a:extLst>
            </p:cNvPr>
            <p:cNvSpPr txBox="1"/>
            <p:nvPr/>
          </p:nvSpPr>
          <p:spPr>
            <a:xfrm>
              <a:off x="1403648" y="3506315"/>
              <a:ext cx="27190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Standard BR </a:t>
              </a:r>
              <a:r>
                <a:rPr lang="de-DE" dirty="0" err="1">
                  <a:latin typeface="Arial" panose="020B0604020202020204" pitchFamily="34" charset="0"/>
                  <a:cs typeface="Arial" panose="020B0604020202020204" pitchFamily="34" charset="0"/>
                </a:rPr>
                <a:t>method</a:t>
              </a:r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2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(BR)</a:t>
              </a:r>
            </a:p>
          </p:txBody>
        </p:sp>
        <p:sp>
          <p:nvSpPr>
            <p:cNvPr id="54" name="Textfeld 4">
              <a:extLst>
                <a:ext uri="{FF2B5EF4-FFF2-40B4-BE49-F238E27FC236}">
                  <a16:creationId xmlns:a16="http://schemas.microsoft.com/office/drawing/2014/main" id="{055A75FF-1910-490D-9A1C-1A52759E3153}"/>
                </a:ext>
              </a:extLst>
            </p:cNvPr>
            <p:cNvSpPr txBox="1"/>
            <p:nvPr/>
          </p:nvSpPr>
          <p:spPr>
            <a:xfrm>
              <a:off x="678306" y="5472229"/>
              <a:ext cx="379423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14350" indent="-514350"/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Ringing in broad structures if recon-</a:t>
              </a:r>
            </a:p>
            <a:p>
              <a:pPr marL="514350" indent="-514350"/>
              <a:r>
                <a:rPr lang="en-US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structed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from small # of </a:t>
              </a:r>
              <a:r>
                <a:rPr lang="en-US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datapoints</a:t>
              </a:r>
              <a:endPara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Textfeld 4">
              <a:extLst>
                <a:ext uri="{FF2B5EF4-FFF2-40B4-BE49-F238E27FC236}">
                  <a16:creationId xmlns:a16="http://schemas.microsoft.com/office/drawing/2014/main" id="{62386FCA-44EF-4169-81F4-1091AD9124D2}"/>
                </a:ext>
              </a:extLst>
            </p:cNvPr>
            <p:cNvSpPr txBox="1"/>
            <p:nvPr/>
          </p:nvSpPr>
          <p:spPr>
            <a:xfrm>
              <a:off x="678307" y="4847605"/>
              <a:ext cx="40194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14350" indent="-514350"/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Resolves narrow peaked structures</a:t>
              </a:r>
            </a:p>
            <a:p>
              <a:pPr marL="514350" indent="-514350"/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with high accuracy</a:t>
              </a:r>
            </a:p>
          </p:txBody>
        </p:sp>
        <p:sp>
          <p:nvSpPr>
            <p:cNvPr id="57" name="Rechteck 56">
              <a:extLst>
                <a:ext uri="{FF2B5EF4-FFF2-40B4-BE49-F238E27FC236}">
                  <a16:creationId xmlns:a16="http://schemas.microsoft.com/office/drawing/2014/main" id="{135CF4F6-0673-461D-B205-E6709101810E}"/>
                </a:ext>
              </a:extLst>
            </p:cNvPr>
            <p:cNvSpPr/>
            <p:nvPr/>
          </p:nvSpPr>
          <p:spPr>
            <a:xfrm>
              <a:off x="4847125" y="3931167"/>
              <a:ext cx="4015339" cy="216237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Textfeld 57">
              <a:extLst>
                <a:ext uri="{FF2B5EF4-FFF2-40B4-BE49-F238E27FC236}">
                  <a16:creationId xmlns:a16="http://schemas.microsoft.com/office/drawing/2014/main" id="{0D03CF9D-9DA6-4428-8E24-D8FDC0F38962}"/>
                </a:ext>
              </a:extLst>
            </p:cNvPr>
            <p:cNvSpPr txBox="1"/>
            <p:nvPr/>
          </p:nvSpPr>
          <p:spPr>
            <a:xfrm>
              <a:off x="5461424" y="3506315"/>
              <a:ext cx="29306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Low </a:t>
              </a:r>
              <a:r>
                <a:rPr lang="de-DE" dirty="0" err="1">
                  <a:latin typeface="Arial" panose="020B0604020202020204" pitchFamily="34" charset="0"/>
                  <a:cs typeface="Arial" panose="020B0604020202020204" pitchFamily="34" charset="0"/>
                </a:rPr>
                <a:t>ringing</a:t>
              </a:r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 BR </a:t>
              </a:r>
              <a:r>
                <a:rPr lang="de-DE" dirty="0" err="1">
                  <a:latin typeface="Arial" panose="020B0604020202020204" pitchFamily="34" charset="0"/>
                  <a:cs typeface="Arial" panose="020B0604020202020204" pitchFamily="34" charset="0"/>
                </a:rPr>
                <a:t>method</a:t>
              </a:r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0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de-DE" sz="1000" dirty="0" err="1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BR</a:t>
              </a:r>
              <a:r>
                <a:rPr lang="de-DE" sz="1000" baseline="-25000" dirty="0" err="1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</a:t>
              </a:r>
              <a:r>
                <a:rPr lang="de-DE" sz="10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</p:txBody>
        </p:sp>
        <p:sp>
          <p:nvSpPr>
            <p:cNvPr id="64" name="Textfeld 4">
              <a:extLst>
                <a:ext uri="{FF2B5EF4-FFF2-40B4-BE49-F238E27FC236}">
                  <a16:creationId xmlns:a16="http://schemas.microsoft.com/office/drawing/2014/main" id="{BDBDCC0A-7DC9-4359-93EE-63714393460D}"/>
                </a:ext>
              </a:extLst>
            </p:cNvPr>
            <p:cNvSpPr txBox="1"/>
            <p:nvPr/>
          </p:nvSpPr>
          <p:spPr>
            <a:xfrm>
              <a:off x="5126576" y="5380978"/>
              <a:ext cx="822094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14350" indent="-514350"/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Efficiently removes ringing but may</a:t>
              </a:r>
            </a:p>
            <a:p>
              <a:pPr marL="514350" indent="-514350"/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lead to overestimated peak widths </a:t>
              </a:r>
            </a:p>
          </p:txBody>
        </p:sp>
        <p:sp>
          <p:nvSpPr>
            <p:cNvPr id="62" name="Textfeld 4">
              <a:extLst>
                <a:ext uri="{FF2B5EF4-FFF2-40B4-BE49-F238E27FC236}">
                  <a16:creationId xmlns:a16="http://schemas.microsoft.com/office/drawing/2014/main" id="{CAB2D234-E426-449E-A37B-F0797F0949B8}"/>
                </a:ext>
              </a:extLst>
            </p:cNvPr>
            <p:cNvSpPr txBox="1"/>
            <p:nvPr/>
          </p:nvSpPr>
          <p:spPr>
            <a:xfrm>
              <a:off x="5089874" y="4711309"/>
              <a:ext cx="822094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14350" indent="-514350"/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Introduces penalty on arc length of</a:t>
              </a:r>
            </a:p>
            <a:p>
              <a:pPr marL="514350" indent="-514350"/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reconstruction (</a:t>
              </a:r>
              <a:r>
                <a:rPr lang="en-US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dL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/</a:t>
              </a:r>
              <a:r>
                <a:rPr lang="en-US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dw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r>
                <a:rPr lang="en-US" sz="1600" baseline="30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=1+(</a:t>
              </a:r>
              <a:r>
                <a:rPr lang="en-US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dρ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/</a:t>
              </a:r>
              <a:r>
                <a:rPr lang="en-US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dw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r>
                <a:rPr lang="en-US" sz="1600" baseline="30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sp>
          <p:nvSpPr>
            <p:cNvPr id="73" name="Rechteck 72">
              <a:extLst>
                <a:ext uri="{FF2B5EF4-FFF2-40B4-BE49-F238E27FC236}">
                  <a16:creationId xmlns:a16="http://schemas.microsoft.com/office/drawing/2014/main" id="{154FCF91-5C84-4319-8F25-56B512605373}"/>
                </a:ext>
              </a:extLst>
            </p:cNvPr>
            <p:cNvSpPr/>
            <p:nvPr/>
          </p:nvSpPr>
          <p:spPr>
            <a:xfrm rot="16200000">
              <a:off x="-830436" y="4953319"/>
              <a:ext cx="2300630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hu-HU" sz="900" b="1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rPr>
                <a:t>Y. </a:t>
              </a:r>
              <a:r>
                <a:rPr lang="hu-HU" sz="900" b="1" dirty="0" err="1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rPr>
                <a:t>Burnier</a:t>
              </a:r>
              <a:r>
                <a:rPr lang="hu-HU" sz="900" b="1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rPr>
                <a:t>, A.R. PRL 111 (2013) 182003</a:t>
              </a:r>
              <a:endParaRPr lang="de-DE" sz="9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endParaRPr>
            </a:p>
          </p:txBody>
        </p:sp>
        <p:sp>
          <p:nvSpPr>
            <p:cNvPr id="74" name="Rechteck 73">
              <a:extLst>
                <a:ext uri="{FF2B5EF4-FFF2-40B4-BE49-F238E27FC236}">
                  <a16:creationId xmlns:a16="http://schemas.microsoft.com/office/drawing/2014/main" id="{A850CD11-60C4-4B9E-83AA-8E05A45207F8}"/>
                </a:ext>
              </a:extLst>
            </p:cNvPr>
            <p:cNvSpPr/>
            <p:nvPr/>
          </p:nvSpPr>
          <p:spPr>
            <a:xfrm rot="5400000">
              <a:off x="7722186" y="4953319"/>
              <a:ext cx="2454518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900" b="1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rPr>
                <a:t>c.f. C. </a:t>
              </a:r>
              <a:r>
                <a:rPr lang="en-US" sz="900" b="1" dirty="0" err="1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rPr>
                <a:t>Fsicher</a:t>
              </a:r>
              <a:r>
                <a:rPr lang="en-US" sz="900" b="1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rPr>
                <a:t> et.al. PRD98 (2018) 014009 </a:t>
              </a:r>
              <a:endParaRPr lang="de-DE" sz="9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endParaRPr>
            </a:p>
          </p:txBody>
        </p:sp>
        <p:grpSp>
          <p:nvGrpSpPr>
            <p:cNvPr id="7" name="Gruppieren 6">
              <a:extLst>
                <a:ext uri="{FF2B5EF4-FFF2-40B4-BE49-F238E27FC236}">
                  <a16:creationId xmlns:a16="http://schemas.microsoft.com/office/drawing/2014/main" id="{695FBB63-EFBA-4550-892F-EBD4CC48B083}"/>
                </a:ext>
              </a:extLst>
            </p:cNvPr>
            <p:cNvGrpSpPr/>
            <p:nvPr/>
          </p:nvGrpSpPr>
          <p:grpSpPr>
            <a:xfrm>
              <a:off x="232750" y="3037149"/>
              <a:ext cx="11121050" cy="400110"/>
              <a:chOff x="232750" y="3037149"/>
              <a:chExt cx="11121050" cy="400110"/>
            </a:xfrm>
          </p:grpSpPr>
          <p:sp>
            <p:nvSpPr>
              <p:cNvPr id="69" name="Textfeld 4">
                <a:extLst>
                  <a:ext uri="{FF2B5EF4-FFF2-40B4-BE49-F238E27FC236}">
                    <a16:creationId xmlns:a16="http://schemas.microsoft.com/office/drawing/2014/main" id="{FF34EDF7-4466-469C-870E-8A4D0A9B757D}"/>
                  </a:ext>
                </a:extLst>
              </p:cNvPr>
              <p:cNvSpPr txBox="1"/>
              <p:nvPr/>
            </p:nvSpPr>
            <p:spPr>
              <a:xfrm>
                <a:off x="458806" y="3037149"/>
                <a:ext cx="1089499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514350" indent="-514350"/>
                <a:r>
                  <a:rPr lang="en-US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Bayes: regulate χ</a:t>
                </a:r>
                <a:r>
                  <a:rPr lang="en-US" sz="2000" baseline="30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 </a:t>
                </a:r>
                <a:r>
                  <a:rPr lang="en-US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fit (likelihood L) with prior information (regulator S) </a:t>
                </a:r>
                <a:endParaRPr 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Rechteck 75">
                <a:extLst>
                  <a:ext uri="{FF2B5EF4-FFF2-40B4-BE49-F238E27FC236}">
                    <a16:creationId xmlns:a16="http://schemas.microsoft.com/office/drawing/2014/main" id="{85063814-BC92-40D8-B93A-93872D4B1E59}"/>
                  </a:ext>
                </a:extLst>
              </p:cNvPr>
              <p:cNvSpPr/>
              <p:nvPr/>
            </p:nvSpPr>
            <p:spPr>
              <a:xfrm>
                <a:off x="232750" y="3141680"/>
                <a:ext cx="180000" cy="180000"/>
              </a:xfrm>
              <a:prstGeom prst="rect">
                <a:avLst/>
              </a:prstGeom>
              <a:solidFill>
                <a:srgbClr val="FF6600"/>
              </a:solidFill>
              <a:ln w="57150"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79" name="Rechteck 78">
              <a:extLst>
                <a:ext uri="{FF2B5EF4-FFF2-40B4-BE49-F238E27FC236}">
                  <a16:creationId xmlns:a16="http://schemas.microsoft.com/office/drawing/2014/main" id="{FA6AB00E-F73A-4C5D-BD06-59F1C376E289}"/>
                </a:ext>
              </a:extLst>
            </p:cNvPr>
            <p:cNvSpPr/>
            <p:nvPr/>
          </p:nvSpPr>
          <p:spPr>
            <a:xfrm>
              <a:off x="588044" y="5589060"/>
              <a:ext cx="90000" cy="90000"/>
            </a:xfrm>
            <a:prstGeom prst="rect">
              <a:avLst/>
            </a:prstGeom>
            <a:solidFill>
              <a:srgbClr val="FF6600"/>
            </a:solidFill>
            <a:ln w="2857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Rechteck 79">
              <a:extLst>
                <a:ext uri="{FF2B5EF4-FFF2-40B4-BE49-F238E27FC236}">
                  <a16:creationId xmlns:a16="http://schemas.microsoft.com/office/drawing/2014/main" id="{04C5F8F4-F886-4403-9C9A-7A97DB6DE46F}"/>
                </a:ext>
              </a:extLst>
            </p:cNvPr>
            <p:cNvSpPr/>
            <p:nvPr/>
          </p:nvSpPr>
          <p:spPr>
            <a:xfrm>
              <a:off x="588044" y="4967174"/>
              <a:ext cx="90000" cy="90000"/>
            </a:xfrm>
            <a:prstGeom prst="rect">
              <a:avLst/>
            </a:prstGeom>
            <a:solidFill>
              <a:srgbClr val="FF6600"/>
            </a:solidFill>
            <a:ln w="2857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Rechteck 80">
              <a:extLst>
                <a:ext uri="{FF2B5EF4-FFF2-40B4-BE49-F238E27FC236}">
                  <a16:creationId xmlns:a16="http://schemas.microsoft.com/office/drawing/2014/main" id="{F7FAD471-1BA5-41D9-A265-07CAA2E01557}"/>
                </a:ext>
              </a:extLst>
            </p:cNvPr>
            <p:cNvSpPr/>
            <p:nvPr/>
          </p:nvSpPr>
          <p:spPr>
            <a:xfrm>
              <a:off x="4970205" y="4856274"/>
              <a:ext cx="90000" cy="90000"/>
            </a:xfrm>
            <a:prstGeom prst="rect">
              <a:avLst/>
            </a:prstGeom>
            <a:solidFill>
              <a:srgbClr val="FF6600"/>
            </a:solidFill>
            <a:ln w="2857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Rechteck 81">
              <a:extLst>
                <a:ext uri="{FF2B5EF4-FFF2-40B4-BE49-F238E27FC236}">
                  <a16:creationId xmlns:a16="http://schemas.microsoft.com/office/drawing/2014/main" id="{2CD1E4BA-8C60-44C8-8B48-FA7574B6C045}"/>
                </a:ext>
              </a:extLst>
            </p:cNvPr>
            <p:cNvSpPr/>
            <p:nvPr/>
          </p:nvSpPr>
          <p:spPr>
            <a:xfrm>
              <a:off x="4947400" y="5506633"/>
              <a:ext cx="90000" cy="90000"/>
            </a:xfrm>
            <a:prstGeom prst="rect">
              <a:avLst/>
            </a:prstGeom>
            <a:solidFill>
              <a:srgbClr val="FF6600"/>
            </a:solidFill>
            <a:ln w="2857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85" name="Grafik 84">
              <a:extLst>
                <a:ext uri="{FF2B5EF4-FFF2-40B4-BE49-F238E27FC236}">
                  <a16:creationId xmlns:a16="http://schemas.microsoft.com/office/drawing/2014/main" id="{2FE40A31-0F2F-4A7A-A23A-F40A7D4B88A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33044" y="4097682"/>
              <a:ext cx="3578697" cy="584775"/>
            </a:xfrm>
            <a:prstGeom prst="rect">
              <a:avLst/>
            </a:prstGeom>
          </p:spPr>
        </p:pic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7DFF1947-8342-4014-AD9E-38291832373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947400" y="4150265"/>
              <a:ext cx="3919495" cy="47539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10119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26A083-810E-442E-99E8-534A10DCAC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Calibrating the smooth BR method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A7CDE7B-8CBF-4146-B44B-8449EC331C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XIIIth Quark Confinement and the Hadron Spectrum Conference 2018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1B42A86-F5C9-44DD-9D15-C0388D610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In-medium heavy quarkonium from lattice NRQCD</a:t>
            </a:r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D38A0512-C3BE-4B5B-9210-5D75E41A71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17316" y="983261"/>
            <a:ext cx="5020129" cy="3346753"/>
          </a:xfrm>
          <a:prstGeom prst="rect">
            <a:avLst/>
          </a:prstGeom>
        </p:spPr>
      </p:pic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2A14D0E1-A521-4F1E-8818-8E5C2E5B11CE}"/>
              </a:ext>
            </a:extLst>
          </p:cNvPr>
          <p:cNvGrpSpPr/>
          <p:nvPr/>
        </p:nvGrpSpPr>
        <p:grpSpPr>
          <a:xfrm>
            <a:off x="305902" y="4374618"/>
            <a:ext cx="11121050" cy="400110"/>
            <a:chOff x="232750" y="3037149"/>
            <a:chExt cx="11121050" cy="400110"/>
          </a:xfrm>
        </p:grpSpPr>
        <p:sp>
          <p:nvSpPr>
            <p:cNvPr id="9" name="Textfeld 4">
              <a:extLst>
                <a:ext uri="{FF2B5EF4-FFF2-40B4-BE49-F238E27FC236}">
                  <a16:creationId xmlns:a16="http://schemas.microsoft.com/office/drawing/2014/main" id="{CA8BFCD6-EE97-463B-8D5E-6EE07355B649}"/>
                </a:ext>
              </a:extLst>
            </p:cNvPr>
            <p:cNvSpPr txBox="1"/>
            <p:nvPr/>
          </p:nvSpPr>
          <p:spPr>
            <a:xfrm>
              <a:off x="458806" y="3037149"/>
              <a:ext cx="1089499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14350" indent="-514350"/>
              <a:r>
                <a: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Hyperparameter </a:t>
              </a:r>
              <a:r>
                <a:rPr lang="el-GR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κ</a:t>
              </a:r>
              <a:r>
                <a: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needs to be self consistently selected</a:t>
              </a:r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C81A85C7-7C6A-4622-806D-FB1C364734CF}"/>
                </a:ext>
              </a:extLst>
            </p:cNvPr>
            <p:cNvSpPr/>
            <p:nvPr/>
          </p:nvSpPr>
          <p:spPr>
            <a:xfrm>
              <a:off x="232750" y="3141680"/>
              <a:ext cx="180000" cy="180000"/>
            </a:xfrm>
            <a:prstGeom prst="rect">
              <a:avLst/>
            </a:prstGeom>
            <a:solidFill>
              <a:srgbClr val="FF6600"/>
            </a:solidFill>
            <a:ln w="571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C0D5BDEC-7308-4A50-A88D-AB2C53E2F9CD}"/>
              </a:ext>
            </a:extLst>
          </p:cNvPr>
          <p:cNvGrpSpPr/>
          <p:nvPr/>
        </p:nvGrpSpPr>
        <p:grpSpPr>
          <a:xfrm>
            <a:off x="305902" y="4918277"/>
            <a:ext cx="11121050" cy="400110"/>
            <a:chOff x="232750" y="3037149"/>
            <a:chExt cx="11121050" cy="400110"/>
          </a:xfrm>
        </p:grpSpPr>
        <p:sp>
          <p:nvSpPr>
            <p:cNvPr id="12" name="Textfeld 4">
              <a:extLst>
                <a:ext uri="{FF2B5EF4-FFF2-40B4-BE49-F238E27FC236}">
                  <a16:creationId xmlns:a16="http://schemas.microsoft.com/office/drawing/2014/main" id="{B0830718-17E3-4B24-9D30-404B49D57769}"/>
                </a:ext>
              </a:extLst>
            </p:cNvPr>
            <p:cNvSpPr txBox="1"/>
            <p:nvPr/>
          </p:nvSpPr>
          <p:spPr>
            <a:xfrm>
              <a:off x="458806" y="3037149"/>
              <a:ext cx="1089499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14350" indent="-514350"/>
              <a:r>
                <a: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Use prior knowledge: free spectral functions known analytically</a:t>
              </a:r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49075463-01AF-4B56-BF96-A08761DEBB27}"/>
                </a:ext>
              </a:extLst>
            </p:cNvPr>
            <p:cNvSpPr/>
            <p:nvPr/>
          </p:nvSpPr>
          <p:spPr>
            <a:xfrm>
              <a:off x="232750" y="3141680"/>
              <a:ext cx="180000" cy="180000"/>
            </a:xfrm>
            <a:prstGeom prst="rect">
              <a:avLst/>
            </a:prstGeom>
            <a:solidFill>
              <a:srgbClr val="FF6600"/>
            </a:solidFill>
            <a:ln w="571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FC96273E-815D-4085-9F07-7C03BCC63E9A}"/>
              </a:ext>
            </a:extLst>
          </p:cNvPr>
          <p:cNvGrpSpPr/>
          <p:nvPr/>
        </p:nvGrpSpPr>
        <p:grpSpPr>
          <a:xfrm>
            <a:off x="305902" y="5461936"/>
            <a:ext cx="11121050" cy="400110"/>
            <a:chOff x="232750" y="3037149"/>
            <a:chExt cx="11121050" cy="400110"/>
          </a:xfrm>
        </p:grpSpPr>
        <p:sp>
          <p:nvSpPr>
            <p:cNvPr id="15" name="Textfeld 4">
              <a:extLst>
                <a:ext uri="{FF2B5EF4-FFF2-40B4-BE49-F238E27FC236}">
                  <a16:creationId xmlns:a16="http://schemas.microsoft.com/office/drawing/2014/main" id="{A9590F1C-6375-45C1-BC45-CAF8271FB38F}"/>
                </a:ext>
              </a:extLst>
            </p:cNvPr>
            <p:cNvSpPr txBox="1"/>
            <p:nvPr/>
          </p:nvSpPr>
          <p:spPr>
            <a:xfrm>
              <a:off x="458806" y="3037149"/>
              <a:ext cx="1089499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14350" indent="-514350"/>
              <a:r>
                <a: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 reconstruction from N</a:t>
              </a:r>
              <a:r>
                <a:rPr lang="el-GR" sz="2000" baseline="-25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τ</a:t>
              </a:r>
              <a:r>
                <a: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=12 data: </a:t>
              </a:r>
              <a:r>
                <a:rPr lang="el-GR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κ</a:t>
              </a:r>
              <a:r>
                <a: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=1 successfully suppresses ringing</a:t>
              </a:r>
            </a:p>
          </p:txBody>
        </p:sp>
        <p:sp>
          <p:nvSpPr>
            <p:cNvPr id="16" name="Rechteck 15">
              <a:extLst>
                <a:ext uri="{FF2B5EF4-FFF2-40B4-BE49-F238E27FC236}">
                  <a16:creationId xmlns:a16="http://schemas.microsoft.com/office/drawing/2014/main" id="{401A1284-4A51-4214-BBAA-D05989FDCE7C}"/>
                </a:ext>
              </a:extLst>
            </p:cNvPr>
            <p:cNvSpPr/>
            <p:nvPr/>
          </p:nvSpPr>
          <p:spPr>
            <a:xfrm>
              <a:off x="232750" y="3141680"/>
              <a:ext cx="180000" cy="180000"/>
            </a:xfrm>
            <a:prstGeom prst="rect">
              <a:avLst/>
            </a:prstGeom>
            <a:solidFill>
              <a:srgbClr val="FF6600"/>
            </a:solidFill>
            <a:ln w="571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7" name="Textfeld 16">
            <a:extLst>
              <a:ext uri="{FF2B5EF4-FFF2-40B4-BE49-F238E27FC236}">
                <a16:creationId xmlns:a16="http://schemas.microsoft.com/office/drawing/2014/main" id="{2A9D8316-9463-4971-B97C-9A9B9A018203}"/>
              </a:ext>
            </a:extLst>
          </p:cNvPr>
          <p:cNvSpPr txBox="1"/>
          <p:nvPr/>
        </p:nvSpPr>
        <p:spPr>
          <a:xfrm>
            <a:off x="3340059" y="840327"/>
            <a:ext cx="23535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de-DE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analytic</a:t>
            </a:r>
            <a:r>
              <a:rPr lang="de-DE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mock</a:t>
            </a:r>
            <a:r>
              <a:rPr lang="de-DE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endParaRPr lang="de-DE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F00691F9-ADBF-4695-A1F0-04484D449760}"/>
              </a:ext>
            </a:extLst>
          </p:cNvPr>
          <p:cNvSpPr txBox="1"/>
          <p:nvPr/>
        </p:nvSpPr>
        <p:spPr>
          <a:xfrm>
            <a:off x="2735766" y="1401059"/>
            <a:ext cx="1088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ma=2.76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E460D3D6-4F92-46D4-9934-36493AA1405C}"/>
              </a:ext>
            </a:extLst>
          </p:cNvPr>
          <p:cNvGrpSpPr/>
          <p:nvPr/>
        </p:nvGrpSpPr>
        <p:grpSpPr>
          <a:xfrm>
            <a:off x="305902" y="6005595"/>
            <a:ext cx="11121050" cy="400110"/>
            <a:chOff x="232750" y="3037149"/>
            <a:chExt cx="11121050" cy="400110"/>
          </a:xfrm>
        </p:grpSpPr>
        <p:sp>
          <p:nvSpPr>
            <p:cNvPr id="21" name="Textfeld 4">
              <a:extLst>
                <a:ext uri="{FF2B5EF4-FFF2-40B4-BE49-F238E27FC236}">
                  <a16:creationId xmlns:a16="http://schemas.microsoft.com/office/drawing/2014/main" id="{C9BBF10C-464E-4027-B2CB-C5FB9B7177E7}"/>
                </a:ext>
              </a:extLst>
            </p:cNvPr>
            <p:cNvSpPr txBox="1"/>
            <p:nvPr/>
          </p:nvSpPr>
          <p:spPr>
            <a:xfrm>
              <a:off x="458806" y="3037149"/>
              <a:ext cx="1089499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14350" indent="-514350"/>
              <a:r>
                <a: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Use smooth BR to verify peak existence, standard BR for peak position etc. </a:t>
              </a:r>
            </a:p>
          </p:txBody>
        </p:sp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3D582C49-6375-48A2-8AEC-376FE940A0A0}"/>
                </a:ext>
              </a:extLst>
            </p:cNvPr>
            <p:cNvSpPr/>
            <p:nvPr/>
          </p:nvSpPr>
          <p:spPr>
            <a:xfrm>
              <a:off x="232750" y="3141680"/>
              <a:ext cx="180000" cy="180000"/>
            </a:xfrm>
            <a:prstGeom prst="rect">
              <a:avLst/>
            </a:prstGeom>
            <a:solidFill>
              <a:srgbClr val="FF6600"/>
            </a:solidFill>
            <a:ln w="571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20857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E5535F-6220-4321-8F77-C0C1DAF2D1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6BFD895-0029-4CC7-A048-0596ECC818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XIIIth Quark Confinement and the Hadron Spectrum Conference 2018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8389A74-8945-4044-A1B3-D744FF45B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In-medium heavy quarkonium from lattice NRQCD</a:t>
            </a:r>
            <a:endParaRPr lang="de-DE" dirty="0"/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044D41EA-E361-4AF3-A3AC-75243CAC29EC}"/>
              </a:ext>
            </a:extLst>
          </p:cNvPr>
          <p:cNvGrpSpPr/>
          <p:nvPr/>
        </p:nvGrpSpPr>
        <p:grpSpPr>
          <a:xfrm>
            <a:off x="847583" y="1697422"/>
            <a:ext cx="4814799" cy="430887"/>
            <a:chOff x="711810" y="3465199"/>
            <a:chExt cx="4814799" cy="430887"/>
          </a:xfrm>
        </p:grpSpPr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6F0FF63B-4BB7-413C-9A78-29924ED5B632}"/>
                </a:ext>
              </a:extLst>
            </p:cNvPr>
            <p:cNvSpPr/>
            <p:nvPr/>
          </p:nvSpPr>
          <p:spPr>
            <a:xfrm>
              <a:off x="711810" y="3562907"/>
              <a:ext cx="180000" cy="180000"/>
            </a:xfrm>
            <a:prstGeom prst="rect">
              <a:avLst/>
            </a:prstGeom>
            <a:solidFill>
              <a:srgbClr val="FF6600"/>
            </a:solidFill>
            <a:ln w="571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B62515DA-45C9-4497-B593-9578D21F652F}"/>
                </a:ext>
              </a:extLst>
            </p:cNvPr>
            <p:cNvSpPr txBox="1"/>
            <p:nvPr/>
          </p:nvSpPr>
          <p:spPr>
            <a:xfrm>
              <a:off x="1042689" y="3465199"/>
              <a:ext cx="4483920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Numerical Setup (Lattice NRQCD)</a:t>
              </a:r>
              <a:endParaRPr lang="de-D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1E1CFF28-7DF4-4CA0-A4F4-34CF86698176}"/>
              </a:ext>
            </a:extLst>
          </p:cNvPr>
          <p:cNvGrpSpPr/>
          <p:nvPr/>
        </p:nvGrpSpPr>
        <p:grpSpPr>
          <a:xfrm>
            <a:off x="847583" y="2708179"/>
            <a:ext cx="3847932" cy="430887"/>
            <a:chOff x="711810" y="3465199"/>
            <a:chExt cx="3847932" cy="430887"/>
          </a:xfrm>
        </p:grpSpPr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8DE6F279-E55F-4104-9315-3B8D3CEF6B02}"/>
                </a:ext>
              </a:extLst>
            </p:cNvPr>
            <p:cNvSpPr/>
            <p:nvPr/>
          </p:nvSpPr>
          <p:spPr>
            <a:xfrm>
              <a:off x="711810" y="3562907"/>
              <a:ext cx="180000" cy="180000"/>
            </a:xfrm>
            <a:prstGeom prst="rect">
              <a:avLst/>
            </a:prstGeom>
            <a:solidFill>
              <a:srgbClr val="FF6600"/>
            </a:solidFill>
            <a:ln w="571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DC887A91-3B93-4778-AD24-0FA2C7799BD7}"/>
                </a:ext>
              </a:extLst>
            </p:cNvPr>
            <p:cNvSpPr txBox="1"/>
            <p:nvPr/>
          </p:nvSpPr>
          <p:spPr>
            <a:xfrm>
              <a:off x="1042689" y="3465199"/>
              <a:ext cx="3517053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Preparatory studies at T=0</a:t>
              </a:r>
              <a:endParaRPr lang="de-D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62EE9320-B139-47CA-9A3F-93C61A5282E0}"/>
              </a:ext>
            </a:extLst>
          </p:cNvPr>
          <p:cNvGrpSpPr/>
          <p:nvPr/>
        </p:nvGrpSpPr>
        <p:grpSpPr>
          <a:xfrm>
            <a:off x="847583" y="4729692"/>
            <a:ext cx="3513160" cy="430887"/>
            <a:chOff x="711810" y="3465199"/>
            <a:chExt cx="3513160" cy="430887"/>
          </a:xfrm>
        </p:grpSpPr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15CDCD00-1D2E-4272-92E0-549774234956}"/>
                </a:ext>
              </a:extLst>
            </p:cNvPr>
            <p:cNvSpPr/>
            <p:nvPr/>
          </p:nvSpPr>
          <p:spPr>
            <a:xfrm>
              <a:off x="711810" y="3562907"/>
              <a:ext cx="180000" cy="180000"/>
            </a:xfrm>
            <a:prstGeom prst="rect">
              <a:avLst/>
            </a:prstGeom>
            <a:solidFill>
              <a:srgbClr val="FF6600"/>
            </a:solidFill>
            <a:ln w="571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" name="Textfeld 18">
              <a:extLst>
                <a:ext uri="{FF2B5EF4-FFF2-40B4-BE49-F238E27FC236}">
                  <a16:creationId xmlns:a16="http://schemas.microsoft.com/office/drawing/2014/main" id="{BFFEFCCC-9D43-4D71-85CD-BF7259373A93}"/>
                </a:ext>
              </a:extLst>
            </p:cNvPr>
            <p:cNvSpPr txBox="1"/>
            <p:nvPr/>
          </p:nvSpPr>
          <p:spPr>
            <a:xfrm>
              <a:off x="1042689" y="3465199"/>
              <a:ext cx="3182281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Outlook and Conclusion</a:t>
              </a:r>
              <a:endParaRPr lang="de-D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7048B755-1649-4561-8A6E-611F8554ADB1}"/>
              </a:ext>
            </a:extLst>
          </p:cNvPr>
          <p:cNvGrpSpPr/>
          <p:nvPr/>
        </p:nvGrpSpPr>
        <p:grpSpPr>
          <a:xfrm>
            <a:off x="847583" y="3718935"/>
            <a:ext cx="5887208" cy="430887"/>
            <a:chOff x="711810" y="3465199"/>
            <a:chExt cx="5887208" cy="430887"/>
          </a:xfrm>
        </p:grpSpPr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6E8B6948-B287-45E0-8CA0-1200AE4CCF9C}"/>
                </a:ext>
              </a:extLst>
            </p:cNvPr>
            <p:cNvSpPr/>
            <p:nvPr/>
          </p:nvSpPr>
          <p:spPr>
            <a:xfrm>
              <a:off x="711810" y="3562907"/>
              <a:ext cx="180000" cy="180000"/>
            </a:xfrm>
            <a:prstGeom prst="rect">
              <a:avLst/>
            </a:prstGeom>
            <a:solidFill>
              <a:srgbClr val="FF6600"/>
            </a:solidFill>
            <a:ln w="571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3" name="Textfeld 22">
              <a:extLst>
                <a:ext uri="{FF2B5EF4-FFF2-40B4-BE49-F238E27FC236}">
                  <a16:creationId xmlns:a16="http://schemas.microsoft.com/office/drawing/2014/main" id="{D364B245-D8A9-48EC-809D-FD04C1404559}"/>
                </a:ext>
              </a:extLst>
            </p:cNvPr>
            <p:cNvSpPr txBox="1"/>
            <p:nvPr/>
          </p:nvSpPr>
          <p:spPr>
            <a:xfrm>
              <a:off x="1042689" y="3465199"/>
              <a:ext cx="5556329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In-medium properties of heavy quarkonium</a:t>
              </a:r>
              <a:endParaRPr lang="de-D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0" name="Rechteck 19">
            <a:extLst>
              <a:ext uri="{FF2B5EF4-FFF2-40B4-BE49-F238E27FC236}">
                <a16:creationId xmlns:a16="http://schemas.microsoft.com/office/drawing/2014/main" id="{4E7059F8-CA9B-4DC5-8C9C-86D427AA2888}"/>
              </a:ext>
            </a:extLst>
          </p:cNvPr>
          <p:cNvSpPr/>
          <p:nvPr/>
        </p:nvSpPr>
        <p:spPr>
          <a:xfrm>
            <a:off x="708130" y="1585026"/>
            <a:ext cx="6933764" cy="691769"/>
          </a:xfrm>
          <a:prstGeom prst="rect">
            <a:avLst/>
          </a:prstGeom>
          <a:solidFill>
            <a:schemeClr val="bg1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03195FFD-50D5-4EF7-8F2A-9FF26F785358}"/>
              </a:ext>
            </a:extLst>
          </p:cNvPr>
          <p:cNvSpPr/>
          <p:nvPr/>
        </p:nvSpPr>
        <p:spPr>
          <a:xfrm>
            <a:off x="708130" y="3570450"/>
            <a:ext cx="6933764" cy="1814594"/>
          </a:xfrm>
          <a:prstGeom prst="rect">
            <a:avLst/>
          </a:prstGeom>
          <a:solidFill>
            <a:schemeClr val="bg1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809365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feil: nach unten 23">
            <a:extLst>
              <a:ext uri="{FF2B5EF4-FFF2-40B4-BE49-F238E27FC236}">
                <a16:creationId xmlns:a16="http://schemas.microsoft.com/office/drawing/2014/main" id="{9530BA55-CD3D-482C-B8FA-40F7484D6F0C}"/>
              </a:ext>
            </a:extLst>
          </p:cNvPr>
          <p:cNvSpPr/>
          <p:nvPr/>
        </p:nvSpPr>
        <p:spPr>
          <a:xfrm>
            <a:off x="7329337" y="1885950"/>
            <a:ext cx="990600" cy="3459371"/>
          </a:xfrm>
          <a:prstGeom prst="down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C0C925-55BA-4D90-B9C6-7ACDB7579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Mass</a:t>
            </a:r>
            <a:r>
              <a:rPr lang="de-DE" dirty="0"/>
              <a:t> </a:t>
            </a:r>
            <a:r>
              <a:rPr lang="de-DE" dirty="0" err="1"/>
              <a:t>splittings</a:t>
            </a:r>
            <a:r>
              <a:rPr lang="de-DE" dirty="0"/>
              <a:t> at T=0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10C6643-9B5D-41FF-A70A-C1B55BDE0B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XIIIth Quark Confinement and the Hadron Spectrum Conference 2018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BC43C44-0157-46EB-A66C-00FBB8991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In-medium heavy quarkonium from lattice NRQCD</a:t>
            </a:r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CF4C2B74-9BBE-46A5-AC5C-5744D17B76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10964"/>
          <a:stretch/>
        </p:blipFill>
        <p:spPr>
          <a:xfrm>
            <a:off x="356898" y="1477440"/>
            <a:ext cx="3002741" cy="1336758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26EC89EE-65CC-40ED-B506-B6F8AD264AC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12909" b="10964"/>
          <a:stretch/>
        </p:blipFill>
        <p:spPr>
          <a:xfrm>
            <a:off x="3733147" y="1477439"/>
            <a:ext cx="2615108" cy="1336759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5CD96609-6FC8-46E1-809F-578295C8A0E0}"/>
              </a:ext>
            </a:extLst>
          </p:cNvPr>
          <p:cNvSpPr txBox="1"/>
          <p:nvPr/>
        </p:nvSpPr>
        <p:spPr>
          <a:xfrm>
            <a:off x="6531302" y="1567431"/>
            <a:ext cx="247856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Spin weighted difference</a:t>
            </a:r>
          </a:p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between S- and P-wave</a:t>
            </a:r>
          </a:p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(c.f. potential model: </a:t>
            </a:r>
          </a:p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dep. only on central pot.)</a:t>
            </a:r>
          </a:p>
          <a:p>
            <a:pPr algn="ctr"/>
            <a:endParaRPr lang="de-DE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5A5947E4-C719-4245-B0CA-23267C2635A1}"/>
              </a:ext>
            </a:extLst>
          </p:cNvPr>
          <p:cNvSpPr txBox="1"/>
          <p:nvPr/>
        </p:nvSpPr>
        <p:spPr>
          <a:xfrm>
            <a:off x="2147139" y="2267684"/>
            <a:ext cx="37907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000" b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</a:t>
            </a:r>
            <a:endParaRPr lang="de-DE" sz="3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5EFCA404-E4FD-45D7-BDB2-F18DC6E1E0F3}"/>
              </a:ext>
            </a:extLst>
          </p:cNvPr>
          <p:cNvSpPr txBox="1"/>
          <p:nvPr/>
        </p:nvSpPr>
        <p:spPr>
          <a:xfrm>
            <a:off x="5658652" y="2251452"/>
            <a:ext cx="37907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000" b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</a:t>
            </a:r>
            <a:endParaRPr lang="de-DE" sz="3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373DC307-6A36-486F-AD30-B8EA629C1448}"/>
              </a:ext>
            </a:extLst>
          </p:cNvPr>
          <p:cNvGrpSpPr/>
          <p:nvPr/>
        </p:nvGrpSpPr>
        <p:grpSpPr>
          <a:xfrm>
            <a:off x="356899" y="2959103"/>
            <a:ext cx="8646150" cy="1287323"/>
            <a:chOff x="356899" y="2959103"/>
            <a:chExt cx="8646150" cy="1287323"/>
          </a:xfrm>
        </p:grpSpPr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E572648F-EFA1-4DF9-B055-6C9D967E95A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 l="11379" b="10821"/>
            <a:stretch/>
          </p:blipFill>
          <p:spPr>
            <a:xfrm>
              <a:off x="3766200" y="2959103"/>
              <a:ext cx="2558578" cy="1287323"/>
            </a:xfrm>
            <a:prstGeom prst="rect">
              <a:avLst/>
            </a:prstGeom>
          </p:spPr>
        </p:pic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974F438F-A731-4B8C-B1A6-382745FD5F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 b="10821"/>
            <a:stretch/>
          </p:blipFill>
          <p:spPr>
            <a:xfrm>
              <a:off x="356899" y="2959103"/>
              <a:ext cx="2887075" cy="1287323"/>
            </a:xfrm>
            <a:prstGeom prst="rect">
              <a:avLst/>
            </a:prstGeom>
          </p:spPr>
        </p:pic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03E3B2BA-E28C-4DD2-8BB9-61483FF74C07}"/>
                </a:ext>
              </a:extLst>
            </p:cNvPr>
            <p:cNvSpPr txBox="1"/>
            <p:nvPr/>
          </p:nvSpPr>
          <p:spPr>
            <a:xfrm>
              <a:off x="6694405" y="3137779"/>
              <a:ext cx="230864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P-wave </a:t>
              </a:r>
              <a:r>
                <a:rPr lang="en-US" sz="1600" baseline="30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r>
                <a:rPr lang="en-US" sz="1600" baseline="-25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600" baseline="30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r>
                <a:rPr lang="en-US" sz="1600" baseline="-25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splitting</a:t>
              </a:r>
            </a:p>
            <a:p>
              <a:pPr algn="ctr"/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(c.f. potential model: </a:t>
              </a:r>
            </a:p>
            <a:p>
              <a:pPr algn="ctr"/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spin-orbit coupling)</a:t>
              </a:r>
            </a:p>
          </p:txBody>
        </p:sp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41F9E420-87D2-4B37-A1F7-3FB83734EC15}"/>
                </a:ext>
              </a:extLst>
            </p:cNvPr>
            <p:cNvSpPr txBox="1"/>
            <p:nvPr/>
          </p:nvSpPr>
          <p:spPr>
            <a:xfrm>
              <a:off x="2501388" y="3649213"/>
              <a:ext cx="379075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3000" b="1" dirty="0">
                  <a:solidFill>
                    <a:schemeClr val="accent6">
                      <a:lumMod val="75000"/>
                    </a:schemeClr>
                  </a:solidFill>
                  <a:sym typeface="Wingdings" panose="05000000000000000000" pitchFamily="2" charset="2"/>
                </a:rPr>
                <a:t></a:t>
              </a:r>
              <a:endParaRPr lang="de-DE" sz="30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7" name="Textfeld 26">
              <a:extLst>
                <a:ext uri="{FF2B5EF4-FFF2-40B4-BE49-F238E27FC236}">
                  <a16:creationId xmlns:a16="http://schemas.microsoft.com/office/drawing/2014/main" id="{52B1FD27-5D41-4800-87A9-9FA7C37464FB}"/>
                </a:ext>
              </a:extLst>
            </p:cNvPr>
            <p:cNvSpPr txBox="1"/>
            <p:nvPr/>
          </p:nvSpPr>
          <p:spPr>
            <a:xfrm>
              <a:off x="5689663" y="3390665"/>
              <a:ext cx="39652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3000" b="1" dirty="0">
                  <a:solidFill>
                    <a:srgbClr val="FEAE2D"/>
                  </a:solidFill>
                  <a:sym typeface="Wingdings" panose="05000000000000000000" pitchFamily="2" charset="2"/>
                </a:rPr>
                <a:t></a:t>
              </a:r>
              <a:endParaRPr lang="de-DE" sz="3000" b="1" dirty="0">
                <a:solidFill>
                  <a:srgbClr val="FEAE2D"/>
                </a:solidFill>
              </a:endParaRPr>
            </a:p>
          </p:txBody>
        </p:sp>
      </p:grpSp>
      <p:grpSp>
        <p:nvGrpSpPr>
          <p:cNvPr id="22" name="Gruppieren 21">
            <a:extLst>
              <a:ext uri="{FF2B5EF4-FFF2-40B4-BE49-F238E27FC236}">
                <a16:creationId xmlns:a16="http://schemas.microsoft.com/office/drawing/2014/main" id="{B6E941A9-0E00-469F-B8A6-A0FC83294D30}"/>
              </a:ext>
            </a:extLst>
          </p:cNvPr>
          <p:cNvGrpSpPr/>
          <p:nvPr/>
        </p:nvGrpSpPr>
        <p:grpSpPr>
          <a:xfrm>
            <a:off x="183961" y="5986824"/>
            <a:ext cx="8540370" cy="400110"/>
            <a:chOff x="711810" y="3465199"/>
            <a:chExt cx="8540370" cy="400110"/>
          </a:xfrm>
        </p:grpSpPr>
        <p:sp>
          <p:nvSpPr>
            <p:cNvPr id="25" name="Rechteck 24">
              <a:extLst>
                <a:ext uri="{FF2B5EF4-FFF2-40B4-BE49-F238E27FC236}">
                  <a16:creationId xmlns:a16="http://schemas.microsoft.com/office/drawing/2014/main" id="{B4F2A1C0-1D01-4349-8277-561DD0D54990}"/>
                </a:ext>
              </a:extLst>
            </p:cNvPr>
            <p:cNvSpPr/>
            <p:nvPr/>
          </p:nvSpPr>
          <p:spPr>
            <a:xfrm>
              <a:off x="711810" y="3562907"/>
              <a:ext cx="180000" cy="180000"/>
            </a:xfrm>
            <a:prstGeom prst="rect">
              <a:avLst/>
            </a:prstGeom>
            <a:solidFill>
              <a:srgbClr val="FF6600"/>
            </a:solidFill>
            <a:ln w="571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0" name="Textfeld 29">
              <a:extLst>
                <a:ext uri="{FF2B5EF4-FFF2-40B4-BE49-F238E27FC236}">
                  <a16:creationId xmlns:a16="http://schemas.microsoft.com/office/drawing/2014/main" id="{54326DEA-521C-43C9-81FB-C84EFED84DF6}"/>
                </a:ext>
              </a:extLst>
            </p:cNvPr>
            <p:cNvSpPr txBox="1"/>
            <p:nvPr/>
          </p:nvSpPr>
          <p:spPr>
            <a:xfrm>
              <a:off x="1042689" y="3465199"/>
              <a:ext cx="820949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Reasonable agreement but no competition with high-prec. T=0 NRQCD</a:t>
              </a:r>
              <a:endParaRPr lang="de-D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uppieren 30">
            <a:extLst>
              <a:ext uri="{FF2B5EF4-FFF2-40B4-BE49-F238E27FC236}">
                <a16:creationId xmlns:a16="http://schemas.microsoft.com/office/drawing/2014/main" id="{4664B22B-4829-4E09-A6EB-676965AB4B61}"/>
              </a:ext>
            </a:extLst>
          </p:cNvPr>
          <p:cNvGrpSpPr/>
          <p:nvPr/>
        </p:nvGrpSpPr>
        <p:grpSpPr>
          <a:xfrm>
            <a:off x="183961" y="1001787"/>
            <a:ext cx="8837375" cy="400110"/>
            <a:chOff x="711810" y="3465199"/>
            <a:chExt cx="8837375" cy="400110"/>
          </a:xfrm>
        </p:grpSpPr>
        <p:sp>
          <p:nvSpPr>
            <p:cNvPr id="32" name="Rechteck 31">
              <a:extLst>
                <a:ext uri="{FF2B5EF4-FFF2-40B4-BE49-F238E27FC236}">
                  <a16:creationId xmlns:a16="http://schemas.microsoft.com/office/drawing/2014/main" id="{738FD812-B9A1-425C-AFD7-B3407DBAD548}"/>
                </a:ext>
              </a:extLst>
            </p:cNvPr>
            <p:cNvSpPr/>
            <p:nvPr/>
          </p:nvSpPr>
          <p:spPr>
            <a:xfrm>
              <a:off x="711810" y="3562907"/>
              <a:ext cx="180000" cy="180000"/>
            </a:xfrm>
            <a:prstGeom prst="rect">
              <a:avLst/>
            </a:prstGeom>
            <a:solidFill>
              <a:srgbClr val="FF6600"/>
            </a:solidFill>
            <a:ln w="571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3" name="Textfeld 32">
              <a:extLst>
                <a:ext uri="{FF2B5EF4-FFF2-40B4-BE49-F238E27FC236}">
                  <a16:creationId xmlns:a16="http://schemas.microsoft.com/office/drawing/2014/main" id="{F744513D-D70E-45EA-A547-7C0FF6BA3053}"/>
                </a:ext>
              </a:extLst>
            </p:cNvPr>
            <p:cNvSpPr txBox="1"/>
            <p:nvPr/>
          </p:nvSpPr>
          <p:spPr>
            <a:xfrm>
              <a:off x="1042689" y="3465199"/>
              <a:ext cx="8506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With T&gt;0 spectra goal, no T=0 specific NRQCD improvements: Accuracy?</a:t>
              </a:r>
              <a:endParaRPr lang="de-D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98616895-BA0C-4584-841F-A952392BEE78}"/>
              </a:ext>
            </a:extLst>
          </p:cNvPr>
          <p:cNvGrpSpPr/>
          <p:nvPr/>
        </p:nvGrpSpPr>
        <p:grpSpPr>
          <a:xfrm>
            <a:off x="357752" y="4322731"/>
            <a:ext cx="8899329" cy="1484600"/>
            <a:chOff x="357752" y="4322731"/>
            <a:chExt cx="8899329" cy="1484600"/>
          </a:xfrm>
        </p:grpSpPr>
        <p:pic>
          <p:nvPicPr>
            <p:cNvPr id="14" name="Grafik 13">
              <a:extLst>
                <a:ext uri="{FF2B5EF4-FFF2-40B4-BE49-F238E27FC236}">
                  <a16:creationId xmlns:a16="http://schemas.microsoft.com/office/drawing/2014/main" id="{2D0052EF-DB38-4EA2-A311-A0A337143FC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 l="7282"/>
            <a:stretch/>
          </p:blipFill>
          <p:spPr>
            <a:xfrm>
              <a:off x="3645309" y="4322731"/>
              <a:ext cx="2676815" cy="1443537"/>
            </a:xfrm>
            <a:prstGeom prst="rect">
              <a:avLst/>
            </a:prstGeom>
          </p:spPr>
        </p:pic>
        <p:pic>
          <p:nvPicPr>
            <p:cNvPr id="16" name="Grafik 15">
              <a:extLst>
                <a:ext uri="{FF2B5EF4-FFF2-40B4-BE49-F238E27FC236}">
                  <a16:creationId xmlns:a16="http://schemas.microsoft.com/office/drawing/2014/main" id="{6B0B6CFE-37D4-47E5-B138-3EC041269B71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357752" y="4322731"/>
              <a:ext cx="2887074" cy="1443537"/>
            </a:xfrm>
            <a:prstGeom prst="rect">
              <a:avLst/>
            </a:prstGeom>
          </p:spPr>
        </p:pic>
        <p:sp>
          <p:nvSpPr>
            <p:cNvPr id="23" name="Textfeld 22">
              <a:extLst>
                <a:ext uri="{FF2B5EF4-FFF2-40B4-BE49-F238E27FC236}">
                  <a16:creationId xmlns:a16="http://schemas.microsoft.com/office/drawing/2014/main" id="{EACD5855-EB02-4697-B76C-317C02A046DE}"/>
                </a:ext>
              </a:extLst>
            </p:cNvPr>
            <p:cNvSpPr txBox="1"/>
            <p:nvPr/>
          </p:nvSpPr>
          <p:spPr>
            <a:xfrm>
              <a:off x="6563760" y="4553828"/>
              <a:ext cx="256993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S-wave splitting</a:t>
              </a:r>
            </a:p>
            <a:p>
              <a:pPr algn="ctr"/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(c.f. potential model: HFS)</a:t>
              </a:r>
            </a:p>
            <a:p>
              <a:pPr algn="ctr"/>
              <a:endParaRPr lang="de-DE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feld 25">
              <a:extLst>
                <a:ext uri="{FF2B5EF4-FFF2-40B4-BE49-F238E27FC236}">
                  <a16:creationId xmlns:a16="http://schemas.microsoft.com/office/drawing/2014/main" id="{CACCF63C-0102-46B4-8897-CA7FE415E009}"/>
                </a:ext>
              </a:extLst>
            </p:cNvPr>
            <p:cNvSpPr txBox="1"/>
            <p:nvPr/>
          </p:nvSpPr>
          <p:spPr>
            <a:xfrm>
              <a:off x="6392194" y="5222556"/>
              <a:ext cx="286488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Max 35MeV deviation. (HFS: </a:t>
              </a:r>
            </a:p>
            <a:p>
              <a:pPr algn="ctr"/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NRQCD O(v</a:t>
              </a:r>
              <a:r>
                <a:rPr lang="en-US" sz="1600" baseline="30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 and O(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</a:t>
              </a:r>
              <a:r>
                <a:rPr lang="en-US" sz="1600" baseline="-25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S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v</a:t>
              </a:r>
              <a:r>
                <a:rPr lang="en-US" sz="1600" baseline="30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4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 ) </a:t>
              </a:r>
              <a:endParaRPr lang="de-DE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feld 27">
              <a:extLst>
                <a:ext uri="{FF2B5EF4-FFF2-40B4-BE49-F238E27FC236}">
                  <a16:creationId xmlns:a16="http://schemas.microsoft.com/office/drawing/2014/main" id="{FAE05082-F97E-4114-8953-EDDFE07A71CF}"/>
                </a:ext>
              </a:extLst>
            </p:cNvPr>
            <p:cNvSpPr txBox="1"/>
            <p:nvPr/>
          </p:nvSpPr>
          <p:spPr>
            <a:xfrm>
              <a:off x="2480240" y="4659537"/>
              <a:ext cx="39652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3000" b="1" dirty="0">
                  <a:solidFill>
                    <a:srgbClr val="FEAE2D"/>
                  </a:solidFill>
                  <a:sym typeface="Wingdings" panose="05000000000000000000" pitchFamily="2" charset="2"/>
                </a:rPr>
                <a:t></a:t>
              </a:r>
              <a:endParaRPr lang="de-DE" sz="3000" b="1" dirty="0">
                <a:solidFill>
                  <a:srgbClr val="FEAE2D"/>
                </a:solidFill>
              </a:endParaRPr>
            </a:p>
          </p:txBody>
        </p:sp>
        <p:sp>
          <p:nvSpPr>
            <p:cNvPr id="29" name="Textfeld 28">
              <a:extLst>
                <a:ext uri="{FF2B5EF4-FFF2-40B4-BE49-F238E27FC236}">
                  <a16:creationId xmlns:a16="http://schemas.microsoft.com/office/drawing/2014/main" id="{AFE39981-C99C-4C41-9349-1D7B5BC1CF10}"/>
                </a:ext>
              </a:extLst>
            </p:cNvPr>
            <p:cNvSpPr txBox="1"/>
            <p:nvPr/>
          </p:nvSpPr>
          <p:spPr>
            <a:xfrm>
              <a:off x="5689663" y="4798575"/>
              <a:ext cx="39652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3000" b="1" dirty="0">
                  <a:solidFill>
                    <a:srgbClr val="FEAE2D"/>
                  </a:solidFill>
                  <a:sym typeface="Wingdings" panose="05000000000000000000" pitchFamily="2" charset="2"/>
                </a:rPr>
                <a:t></a:t>
              </a:r>
              <a:endParaRPr lang="de-DE" sz="3000" b="1" dirty="0">
                <a:solidFill>
                  <a:srgbClr val="FEAE2D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78159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2477</Words>
  <Application>Microsoft Office PowerPoint</Application>
  <PresentationFormat>Bildschirmpräsentation (4:3)</PresentationFormat>
  <Paragraphs>341</Paragraphs>
  <Slides>25</Slides>
  <Notes>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25</vt:i4>
      </vt:variant>
    </vt:vector>
  </HeadingPairs>
  <TitlesOfParts>
    <vt:vector size="33" baseType="lpstr">
      <vt:lpstr>Arial</vt:lpstr>
      <vt:lpstr>Calibri</vt:lpstr>
      <vt:lpstr>Gill Sans</vt:lpstr>
      <vt:lpstr>Gill Sans SemiBold</vt:lpstr>
      <vt:lpstr>Heiti TC Light</vt:lpstr>
      <vt:lpstr>Symbol</vt:lpstr>
      <vt:lpstr>Wingdings</vt:lpstr>
      <vt:lpstr>Office</vt:lpstr>
      <vt:lpstr>PowerPoint-Präsentation</vt:lpstr>
      <vt:lpstr>Motivation: Quarkonium in HIC</vt:lpstr>
      <vt:lpstr>Outline</vt:lpstr>
      <vt:lpstr>Lattice NRQCD</vt:lpstr>
      <vt:lpstr>NRQCD Euclidean correlators</vt:lpstr>
      <vt:lpstr>Bayesian spectral reconstruciton</vt:lpstr>
      <vt:lpstr>Calibrating the smooth BR method</vt:lpstr>
      <vt:lpstr>Outline</vt:lpstr>
      <vt:lpstr>Mass splittings at T=0</vt:lpstr>
      <vt:lpstr>Information content at T=0</vt:lpstr>
      <vt:lpstr>How to improve reconstructions?</vt:lpstr>
      <vt:lpstr>Towards finite temperature </vt:lpstr>
      <vt:lpstr>Outline</vt:lpstr>
      <vt:lpstr>Correlator ratios</vt:lpstr>
      <vt:lpstr>Bottomonium S-wave melting at T&gt;0</vt:lpstr>
      <vt:lpstr>Bottomonium P-wave melting at T&gt;0</vt:lpstr>
      <vt:lpstr>Charmonium S-wave melting at T&gt;0</vt:lpstr>
      <vt:lpstr>Charmonium P-wave melting at T&gt;0</vt:lpstr>
      <vt:lpstr>In-medium mass shifts</vt:lpstr>
      <vt:lpstr>Conclusion</vt:lpstr>
      <vt:lpstr>Energy calibration</vt:lpstr>
      <vt:lpstr>T=0 spectral reconstructions</vt:lpstr>
      <vt:lpstr>T=0 spectral reconstructions</vt:lpstr>
      <vt:lpstr>Interpreting the ratios</vt:lpstr>
      <vt:lpstr>In-medium mass shifts II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Alexander Karl Rothkopf</dc:creator>
  <cp:lastModifiedBy>Alexander Karl Rothkopf</cp:lastModifiedBy>
  <cp:revision>231</cp:revision>
  <dcterms:created xsi:type="dcterms:W3CDTF">2018-07-04T09:14:07Z</dcterms:created>
  <dcterms:modified xsi:type="dcterms:W3CDTF">2018-08-05T06:49:14Z</dcterms:modified>
</cp:coreProperties>
</file>