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8" r:id="rId3"/>
    <p:sldId id="260" r:id="rId4"/>
    <p:sldId id="261" r:id="rId5"/>
    <p:sldId id="262" r:id="rId6"/>
    <p:sldId id="263" r:id="rId7"/>
    <p:sldId id="264" r:id="rId8"/>
    <p:sldId id="265" r:id="rId9"/>
    <p:sldId id="267" r:id="rId10"/>
    <p:sldId id="268" r:id="rId11"/>
    <p:sldId id="270" r:id="rId12"/>
    <p:sldId id="271" r:id="rId13"/>
    <p:sldId id="272" r:id="rId14"/>
    <p:sldId id="273" r:id="rId15"/>
    <p:sldId id="274" r:id="rId16"/>
    <p:sldId id="275" r:id="rId17"/>
    <p:sldId id="276" r:id="rId18"/>
    <p:sldId id="277" r:id="rId19"/>
    <p:sldId id="278" r:id="rId20"/>
    <p:sldId id="321" r:id="rId21"/>
    <p:sldId id="322" r:id="rId22"/>
    <p:sldId id="320" r:id="rId23"/>
    <p:sldId id="279" r:id="rId24"/>
    <p:sldId id="281" r:id="rId25"/>
    <p:sldId id="323" r:id="rId26"/>
    <p:sldId id="324" r:id="rId27"/>
    <p:sldId id="282" r:id="rId28"/>
    <p:sldId id="283" r:id="rId29"/>
    <p:sldId id="29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83966" autoAdjust="0"/>
  </p:normalViewPr>
  <p:slideViewPr>
    <p:cSldViewPr>
      <p:cViewPr varScale="1">
        <p:scale>
          <a:sx n="85" d="100"/>
          <a:sy n="85" d="100"/>
        </p:scale>
        <p:origin x="-162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54641B-1765-4DA7-8946-A10BC50ADAF6}" type="datetimeFigureOut">
              <a:rPr lang="en-US" smtClean="0"/>
              <a:t>8/2/2018</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EEAD7C-DA23-4B95-B76B-A01781240380}" type="slidenum">
              <a:rPr lang="en-US" smtClean="0"/>
              <a:t>‹N›</a:t>
            </a:fld>
            <a:endParaRPr lang="en-US"/>
          </a:p>
        </p:txBody>
      </p:sp>
    </p:spTree>
    <p:extLst>
      <p:ext uri="{BB962C8B-B14F-4D97-AF65-F5344CB8AC3E}">
        <p14:creationId xmlns:p14="http://schemas.microsoft.com/office/powerpoint/2010/main" val="927214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pPr>
              <a:defRPr/>
            </a:pPr>
            <a:r>
              <a:rPr lang="en-US" sz="1600" b="1" dirty="0">
                <a:solidFill>
                  <a:schemeClr val="tx2"/>
                </a:solidFill>
              </a:rPr>
              <a:t>The Large Hadron Collider at CERN is the highest energy accelerator in the world and is </a:t>
            </a:r>
            <a:r>
              <a:rPr lang="en-GB" sz="1600" b="1" dirty="0">
                <a:solidFill>
                  <a:schemeClr val="tx2"/>
                </a:solidFill>
              </a:rPr>
              <a:t>one of  the largest and truly global scientific projects ever</a:t>
            </a:r>
            <a:r>
              <a:rPr lang="en-US" sz="1600" dirty="0">
                <a:solidFill>
                  <a:schemeClr val="tx2"/>
                </a:solidFill>
              </a:rPr>
              <a:t> </a:t>
            </a:r>
            <a:endParaRPr lang="en-US" sz="1600" dirty="0" smtClean="0">
              <a:solidFill>
                <a:schemeClr val="tx2"/>
              </a:solidFill>
            </a:endParaRPr>
          </a:p>
          <a:p>
            <a:pPr>
              <a:defRPr/>
            </a:pPr>
            <a:r>
              <a:rPr lang="en-US" sz="1600" b="1" dirty="0" smtClean="0">
                <a:solidFill>
                  <a:schemeClr val="tx2"/>
                </a:solidFill>
              </a:rPr>
              <a:t>4 interaction points, 2 housing two </a:t>
            </a:r>
            <a:r>
              <a:rPr lang="en-US" sz="1600" b="1" dirty="0">
                <a:solidFill>
                  <a:schemeClr val="tx2"/>
                </a:solidFill>
              </a:rPr>
              <a:t>general purpose detectors,  designed to search for the Higgs Boson: ATLAS and </a:t>
            </a:r>
            <a:r>
              <a:rPr lang="en-US" sz="1600" b="1" dirty="0" smtClean="0">
                <a:solidFill>
                  <a:schemeClr val="tx2"/>
                </a:solidFill>
              </a:rPr>
              <a:t>CMS</a:t>
            </a:r>
            <a:endParaRPr lang="en-US" sz="1600" b="1" dirty="0">
              <a:solidFill>
                <a:schemeClr val="tx2"/>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i="1" dirty="0" smtClean="0">
                <a:solidFill>
                  <a:srgbClr val="000000"/>
                </a:solidFill>
              </a:rPr>
              <a:t>The Large Hadron Collider is a </a:t>
            </a:r>
            <a:r>
              <a:rPr lang="en-US" sz="1600" i="1" baseline="0" dirty="0" smtClean="0">
                <a:solidFill>
                  <a:srgbClr val="000000"/>
                </a:solidFill>
              </a:rPr>
              <a:t> </a:t>
            </a:r>
            <a:r>
              <a:rPr lang="en-US" sz="1600" i="1" dirty="0" smtClean="0">
                <a:solidFill>
                  <a:srgbClr val="000000"/>
                </a:solidFill>
              </a:rPr>
              <a:t>27 km long </a:t>
            </a:r>
            <a:r>
              <a:rPr lang="en-US" sz="1600" i="1" dirty="0" err="1" smtClean="0">
                <a:solidFill>
                  <a:srgbClr val="000000"/>
                </a:solidFill>
              </a:rPr>
              <a:t>pp</a:t>
            </a:r>
            <a:r>
              <a:rPr lang="en-US" sz="1600" i="1" dirty="0" smtClean="0">
                <a:solidFill>
                  <a:srgbClr val="000000"/>
                </a:solidFill>
              </a:rPr>
              <a:t> collider ring</a:t>
            </a:r>
            <a:r>
              <a:rPr lang="en-US" sz="1600" i="1" baseline="0" dirty="0" smtClean="0">
                <a:solidFill>
                  <a:srgbClr val="000000"/>
                </a:solidFill>
              </a:rPr>
              <a:t> </a:t>
            </a:r>
            <a:r>
              <a:rPr lang="en-US" sz="1600" i="1" dirty="0" smtClean="0">
                <a:solidFill>
                  <a:srgbClr val="000000"/>
                </a:solidFill>
              </a:rPr>
              <a:t>housed in a tunnel about 100 m </a:t>
            </a:r>
            <a:r>
              <a:rPr lang="en-US" sz="1600" i="1" baseline="0" dirty="0" smtClean="0">
                <a:solidFill>
                  <a:srgbClr val="000000"/>
                </a:solidFill>
              </a:rPr>
              <a:t> </a:t>
            </a:r>
            <a:r>
              <a:rPr lang="en-US" sz="1600" i="1" dirty="0" smtClean="0">
                <a:solidFill>
                  <a:srgbClr val="000000"/>
                </a:solidFill>
              </a:rPr>
              <a:t>underground near Geneva. </a:t>
            </a:r>
          </a:p>
          <a:p>
            <a:endParaRPr lang="en-US" sz="1600" dirty="0"/>
          </a:p>
        </p:txBody>
      </p:sp>
      <p:sp>
        <p:nvSpPr>
          <p:cNvPr id="4" name="Slide Number Placeholder 3"/>
          <p:cNvSpPr>
            <a:spLocks noGrp="1"/>
          </p:cNvSpPr>
          <p:nvPr>
            <p:ph type="sldNum" sz="quarter" idx="10"/>
          </p:nvPr>
        </p:nvSpPr>
        <p:spPr/>
        <p:txBody>
          <a:bodyPr/>
          <a:lstStyle/>
          <a:p>
            <a:fld id="{1850F92E-9583-0B4E-B934-8E4931B1DCC2}" type="slidenum">
              <a:rPr lang="en-US" smtClean="0"/>
              <a:t>3</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r>
              <a:rPr lang="en-US" b="1" dirty="0"/>
              <a:t>FIG.  The measured double-differential cross sections times branching fractions of the prompt J/</a:t>
            </a:r>
            <a:r>
              <a:rPr lang="en-US" b="1" dirty="0" err="1"/>
              <a:t>ψ</a:t>
            </a:r>
            <a:r>
              <a:rPr lang="en-US" b="1" dirty="0"/>
              <a:t> and </a:t>
            </a:r>
            <a:r>
              <a:rPr lang="en-US" b="1" dirty="0" err="1"/>
              <a:t>ψ</a:t>
            </a:r>
            <a:r>
              <a:rPr lang="en-US" b="1" dirty="0"/>
              <a:t>(2S) (left) and the </a:t>
            </a:r>
            <a:r>
              <a:rPr lang="en-US" b="1" dirty="0" err="1"/>
              <a:t>ϒ</a:t>
            </a:r>
            <a:r>
              <a:rPr lang="en-US" b="1" dirty="0"/>
              <a:t>(</a:t>
            </a:r>
            <a:r>
              <a:rPr lang="en-US" b="1" dirty="0" err="1"/>
              <a:t>nS</a:t>
            </a:r>
            <a:r>
              <a:rPr lang="en-US" b="1" dirty="0"/>
              <a:t>) (right) mesons (markers), assuming </a:t>
            </a:r>
            <a:r>
              <a:rPr lang="en-US" b="1" dirty="0" err="1"/>
              <a:t>unpolarized</a:t>
            </a:r>
            <a:r>
              <a:rPr lang="en-US" b="1" dirty="0"/>
              <a:t> </a:t>
            </a:r>
            <a:r>
              <a:rPr lang="en-US" b="1" dirty="0" err="1"/>
              <a:t>dimuon</a:t>
            </a:r>
            <a:r>
              <a:rPr lang="en-US" b="1" dirty="0"/>
              <a:t> decays, as a function of </a:t>
            </a:r>
            <a:r>
              <a:rPr lang="en-US" b="1" dirty="0" err="1"/>
              <a:t>p_T</a:t>
            </a:r>
            <a:r>
              <a:rPr lang="en-US" b="1" dirty="0"/>
              <a:t>, for |y| &lt; 1.2, compared to NLO NRQCD predictions [43,44] (</a:t>
            </a:r>
            <a:r>
              <a:rPr lang="en-US" b="1" dirty="0" err="1"/>
              <a:t>sha-ded</a:t>
            </a:r>
            <a:r>
              <a:rPr lang="en-US" b="1" dirty="0"/>
              <a:t> bands). The inner vertical bars on the data represent the statistical uncertainty, while the outer bars show the statistical and systematic uncertainties, including the integrated luminosity uncertainty of 2.3%, added in quadrature. </a:t>
            </a:r>
            <a:endParaRPr lang="en-US" dirty="0"/>
          </a:p>
          <a:p>
            <a:r>
              <a:rPr lang="en-US" b="1" dirty="0"/>
              <a:t>The middle panels show the ratios of measurement to theory, where the vertical bars depict the total uncertainties in the measurement. The widths of the points represent the theoretical uncertainty, added in quadrature with the uncertainties in the </a:t>
            </a:r>
            <a:r>
              <a:rPr lang="en-US" b="1" dirty="0" err="1"/>
              <a:t>dimuon</a:t>
            </a:r>
            <a:r>
              <a:rPr lang="en-US" b="1" dirty="0"/>
              <a:t> branching fractions [36].  </a:t>
            </a:r>
            <a:endParaRPr lang="en-US" dirty="0"/>
          </a:p>
          <a:p>
            <a:r>
              <a:rPr lang="en-US" b="1" dirty="0"/>
              <a:t>The lower panels show the ratios of cross sections measured at 13 </a:t>
            </a:r>
            <a:r>
              <a:rPr lang="en-US" b="1" dirty="0" err="1"/>
              <a:t>TeV</a:t>
            </a:r>
            <a:r>
              <a:rPr lang="en-US" b="1" dirty="0"/>
              <a:t>. </a:t>
            </a:r>
            <a:endParaRPr lang="en-US" dirty="0"/>
          </a:p>
          <a:p>
            <a:r>
              <a:rPr lang="en-US" b="1" dirty="0">
                <a:solidFill>
                  <a:srgbClr val="1F497D"/>
                </a:solidFill>
              </a:rPr>
              <a:t>Results : cross sections at 13 </a:t>
            </a:r>
            <a:r>
              <a:rPr lang="en-US" b="1" dirty="0" err="1">
                <a:solidFill>
                  <a:srgbClr val="1F497D"/>
                </a:solidFill>
              </a:rPr>
              <a:t>Tev</a:t>
            </a:r>
            <a:r>
              <a:rPr lang="en-US" b="1" dirty="0">
                <a:solidFill>
                  <a:srgbClr val="1F497D"/>
                </a:solidFill>
              </a:rPr>
              <a:t> are a factor 2-3 larger than the </a:t>
            </a:r>
            <a:r>
              <a:rPr lang="en-US" b="1" dirty="0" err="1">
                <a:solidFill>
                  <a:srgbClr val="1F497D"/>
                </a:solidFill>
              </a:rPr>
              <a:t>correspo-nding</a:t>
            </a:r>
            <a:r>
              <a:rPr lang="en-US" b="1" dirty="0">
                <a:solidFill>
                  <a:srgbClr val="1F497D"/>
                </a:solidFill>
              </a:rPr>
              <a:t> values @7TeV and slowly increasing as a function of the </a:t>
            </a:r>
            <a:r>
              <a:rPr lang="en-US" b="1" dirty="0" err="1">
                <a:solidFill>
                  <a:srgbClr val="1F497D"/>
                </a:solidFill>
              </a:rPr>
              <a:t>dimuon</a:t>
            </a:r>
            <a:r>
              <a:rPr lang="en-US" b="1" dirty="0">
                <a:solidFill>
                  <a:srgbClr val="1F497D"/>
                </a:solidFill>
              </a:rPr>
              <a:t> </a:t>
            </a:r>
            <a:r>
              <a:rPr lang="en-US" b="1" dirty="0" err="1" smtClean="0">
                <a:solidFill>
                  <a:srgbClr val="1F497D"/>
                </a:solidFill>
              </a:rPr>
              <a:t>p_T</a:t>
            </a:r>
            <a:endParaRPr lang="en-US" dirty="0">
              <a:solidFill>
                <a:srgbClr val="1F497D"/>
              </a:solidFill>
            </a:endParaRPr>
          </a:p>
          <a:p>
            <a:r>
              <a:rPr lang="en-US" b="1" dirty="0">
                <a:solidFill>
                  <a:srgbClr val="1F497D"/>
                </a:solidFill>
              </a:rPr>
              <a:t>As expected from evolution of PDFs, cross sections increase with energy (factor 2-3 with respect to 7TeV)</a:t>
            </a:r>
            <a:endParaRPr lang="en-US" dirty="0">
              <a:solidFill>
                <a:srgbClr val="1F497D"/>
              </a:solidFill>
            </a:endParaRPr>
          </a:p>
          <a:p>
            <a:r>
              <a:rPr lang="en-US" b="1" dirty="0">
                <a:solidFill>
                  <a:srgbClr val="1F497D"/>
                </a:solidFill>
              </a:rPr>
              <a:t>NLO NRQCD describes well the cross section - NLO NRQCD predictions in agreement with </a:t>
            </a:r>
            <a:r>
              <a:rPr lang="en-US" b="1" dirty="0" smtClean="0">
                <a:solidFill>
                  <a:srgbClr val="1F497D"/>
                </a:solidFill>
              </a:rPr>
              <a:t>data. </a:t>
            </a:r>
            <a:endParaRPr lang="en-US" dirty="0">
              <a:solidFill>
                <a:srgbClr val="1F497D"/>
              </a:solidFill>
            </a:endParaRPr>
          </a:p>
          <a:p>
            <a:r>
              <a:rPr lang="en-US" b="1" dirty="0">
                <a:solidFill>
                  <a:srgbClr val="1F497D"/>
                </a:solidFill>
              </a:rPr>
              <a:t>These results show similar scaling for </a:t>
            </a:r>
            <a:r>
              <a:rPr lang="en-US" b="1" dirty="0" err="1">
                <a:solidFill>
                  <a:srgbClr val="1F497D"/>
                </a:solidFill>
              </a:rPr>
              <a:t>bottomonium</a:t>
            </a:r>
            <a:r>
              <a:rPr lang="en-US" b="1" dirty="0">
                <a:solidFill>
                  <a:srgbClr val="1F497D"/>
                </a:solidFill>
              </a:rPr>
              <a:t> and </a:t>
            </a:r>
            <a:r>
              <a:rPr lang="en-US" b="1" dirty="0" err="1">
                <a:solidFill>
                  <a:srgbClr val="1F497D"/>
                </a:solidFill>
              </a:rPr>
              <a:t>charmonium</a:t>
            </a:r>
            <a:r>
              <a:rPr lang="en-US" b="1" dirty="0">
                <a:solidFill>
                  <a:srgbClr val="1F497D"/>
                </a:solidFill>
              </a:rPr>
              <a:t> S-wave states and contribute to consolidate the underlying hypothesis of NRQCD and provide further input to constrain the theory parameters</a:t>
            </a:r>
            <a:r>
              <a:rPr lang="en-US" b="1" dirty="0" smtClean="0">
                <a:solidFill>
                  <a:srgbClr val="1F497D"/>
                </a:solidFill>
              </a:rPr>
              <a:t>.</a:t>
            </a:r>
          </a:p>
          <a:p>
            <a:r>
              <a:rPr lang="en-US" b="1" dirty="0">
                <a:solidFill>
                  <a:srgbClr val="1F497D"/>
                </a:solidFill>
              </a:rPr>
              <a:t>These measurements should reduce theoretical uncertainties from </a:t>
            </a:r>
            <a:r>
              <a:rPr lang="en-US" b="1" dirty="0" smtClean="0">
                <a:solidFill>
                  <a:srgbClr val="1F497D"/>
                </a:solidFill>
              </a:rPr>
              <a:t>the</a:t>
            </a:r>
            <a:r>
              <a:rPr lang="en-US" dirty="0">
                <a:solidFill>
                  <a:srgbClr val="1F497D"/>
                </a:solidFill>
              </a:rPr>
              <a:t> </a:t>
            </a:r>
            <a:r>
              <a:rPr lang="en-US" b="1" dirty="0" smtClean="0">
                <a:solidFill>
                  <a:srgbClr val="1F497D"/>
                </a:solidFill>
              </a:rPr>
              <a:t>extraction </a:t>
            </a:r>
            <a:r>
              <a:rPr lang="en-US" b="1" dirty="0">
                <a:solidFill>
                  <a:srgbClr val="1F497D"/>
                </a:solidFill>
              </a:rPr>
              <a:t>of LDMEs</a:t>
            </a:r>
            <a:endParaRPr lang="en-US" dirty="0">
              <a:solidFill>
                <a:srgbClr val="1F497D"/>
              </a:solidFill>
            </a:endParaRPr>
          </a:p>
          <a:p>
            <a:endParaRPr lang="en-US" b="1" dirty="0" smtClean="0"/>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12</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r>
              <a:rPr lang="en-US" b="1" dirty="0"/>
              <a:t>FIG.</a:t>
            </a:r>
            <a:r>
              <a:rPr lang="en-US" dirty="0"/>
              <a:t> </a:t>
            </a:r>
            <a:r>
              <a:rPr lang="en-US" b="1" dirty="0"/>
              <a:t>Ratios of the p T differential cross sections times </a:t>
            </a:r>
            <a:r>
              <a:rPr lang="en-US" b="1" dirty="0" err="1"/>
              <a:t>dimuon</a:t>
            </a:r>
            <a:r>
              <a:rPr lang="en-US" b="1" dirty="0"/>
              <a:t> branching</a:t>
            </a:r>
            <a:endParaRPr lang="en-US" dirty="0"/>
          </a:p>
          <a:p>
            <a:r>
              <a:rPr lang="en-US" b="1" dirty="0" err="1"/>
              <a:t>tions</a:t>
            </a:r>
            <a:r>
              <a:rPr lang="en-US" b="1" dirty="0"/>
              <a:t> of the prompt </a:t>
            </a:r>
            <a:r>
              <a:rPr lang="en-US" b="1" dirty="0" err="1"/>
              <a:t>ψ</a:t>
            </a:r>
            <a:r>
              <a:rPr lang="en-US" b="1" dirty="0"/>
              <a:t>(2S) to J/</a:t>
            </a:r>
            <a:r>
              <a:rPr lang="en-US" b="1" dirty="0" err="1"/>
              <a:t>ψ</a:t>
            </a:r>
            <a:r>
              <a:rPr lang="en-US" b="1" dirty="0"/>
              <a:t>, </a:t>
            </a:r>
            <a:r>
              <a:rPr lang="en-US" b="1" dirty="0" err="1"/>
              <a:t>ϒ</a:t>
            </a:r>
            <a:r>
              <a:rPr lang="en-US" b="1" dirty="0"/>
              <a:t>(2S) to </a:t>
            </a:r>
            <a:r>
              <a:rPr lang="en-US" b="1" dirty="0" err="1"/>
              <a:t>ϒ</a:t>
            </a:r>
            <a:r>
              <a:rPr lang="en-US" b="1" dirty="0"/>
              <a:t>(1S), and </a:t>
            </a:r>
            <a:r>
              <a:rPr lang="en-US" b="1" dirty="0" err="1"/>
              <a:t>ϒ</a:t>
            </a:r>
            <a:r>
              <a:rPr lang="en-US" b="1" dirty="0"/>
              <a:t>(3S) to </a:t>
            </a:r>
            <a:r>
              <a:rPr lang="en-US" b="1" dirty="0" err="1"/>
              <a:t>ϒ</a:t>
            </a:r>
            <a:r>
              <a:rPr lang="en-US" b="1" dirty="0"/>
              <a:t>(1S) for |y|&lt; 1.2. The inner vertical bars represent the statistical uncertainty, while outer bars show the statistical and systematic uncertainties added in </a:t>
            </a:r>
            <a:r>
              <a:rPr lang="en-US" b="1" dirty="0" smtClean="0"/>
              <a:t>quadrature. The </a:t>
            </a:r>
            <a:r>
              <a:rPr lang="en-US" b="1" dirty="0"/>
              <a:t>ratio of the </a:t>
            </a:r>
            <a:r>
              <a:rPr lang="en-US" b="1" dirty="0" err="1"/>
              <a:t>ψ</a:t>
            </a:r>
            <a:r>
              <a:rPr lang="en-US" b="1" dirty="0"/>
              <a:t>(2S) to J/</a:t>
            </a:r>
            <a:r>
              <a:rPr lang="en-US" b="1" dirty="0" err="1"/>
              <a:t>ψ</a:t>
            </a:r>
            <a:r>
              <a:rPr lang="en-US" b="1" dirty="0"/>
              <a:t> meson cross sections is multiplied by a factor </a:t>
            </a:r>
            <a:r>
              <a:rPr lang="en-US" b="1" dirty="0" smtClean="0"/>
              <a:t>for</a:t>
            </a:r>
            <a:r>
              <a:rPr lang="en-US" b="0" baseline="0" dirty="0"/>
              <a:t> </a:t>
            </a:r>
            <a:r>
              <a:rPr lang="en-US" b="1" dirty="0" smtClean="0"/>
              <a:t>better </a:t>
            </a:r>
            <a:r>
              <a:rPr lang="en-US" b="1" dirty="0"/>
              <a:t>visibility</a:t>
            </a:r>
            <a:r>
              <a:rPr lang="en-US" b="1" dirty="0" smtClean="0"/>
              <a:t>. 	</a:t>
            </a:r>
          </a:p>
          <a:p>
            <a:r>
              <a:rPr lang="en-US" b="1" dirty="0" smtClean="0"/>
              <a:t>Ratio</a:t>
            </a:r>
            <a:r>
              <a:rPr lang="en-US" b="1" dirty="0">
                <a:sym typeface="Wingdings"/>
              </a:rPr>
              <a:t></a:t>
            </a:r>
            <a:r>
              <a:rPr lang="en-US" b="1" dirty="0"/>
              <a:t> cancel out of </a:t>
            </a:r>
            <a:r>
              <a:rPr lang="en-US" b="1" dirty="0" err="1"/>
              <a:t>exper</a:t>
            </a:r>
            <a:r>
              <a:rPr lang="en-US" b="1" dirty="0"/>
              <a:t>. systematics  and </a:t>
            </a:r>
            <a:r>
              <a:rPr lang="en-US" b="1" dirty="0" err="1" smtClean="0"/>
              <a:t>theor</a:t>
            </a:r>
            <a:r>
              <a:rPr lang="en-US" b="1" dirty="0"/>
              <a:t>. uncertainties.  The error bars take into account correlations between measurements.</a:t>
            </a:r>
            <a:r>
              <a:rPr lang="en-US" b="1" baseline="30000" dirty="0"/>
              <a:t> </a:t>
            </a:r>
            <a:endParaRPr lang="en-US" b="1" baseline="30000" dirty="0" smtClean="0"/>
          </a:p>
          <a:p>
            <a:r>
              <a:rPr lang="en-US" b="1" dirty="0" smtClean="0">
                <a:solidFill>
                  <a:srgbClr val="FF0000"/>
                </a:solidFill>
              </a:rPr>
              <a:t>Ratio of cross sections can be considered to cancel out systematic experimental as well as theoretical</a:t>
            </a:r>
          </a:p>
          <a:p>
            <a:r>
              <a:rPr lang="en-US" b="1" dirty="0" smtClean="0">
                <a:solidFill>
                  <a:srgbClr val="FF0000"/>
                </a:solidFill>
              </a:rPr>
              <a:t>uncertainties. The error bars in this plot take into account correlations between the measurements.</a:t>
            </a:r>
          </a:p>
          <a:p>
            <a:endParaRPr lang="en-US" dirty="0" smtClean="0">
              <a:solidFill>
                <a:schemeClr val="tx2"/>
              </a:solidFill>
              <a:sym typeface="Wingdings"/>
            </a:endParaRPr>
          </a:p>
          <a:p>
            <a:pPr marL="342900" indent="-342900">
              <a:buFont typeface="Arial"/>
              <a:buChar char="•"/>
            </a:pPr>
            <a:endParaRPr lang="en-US" dirty="0" smtClean="0">
              <a:solidFill>
                <a:schemeClr val="tx2"/>
              </a:solidFill>
              <a:sym typeface="Wingdings"/>
            </a:endParaRPr>
          </a:p>
        </p:txBody>
      </p:sp>
      <p:sp>
        <p:nvSpPr>
          <p:cNvPr id="4" name="Slide Number Placeholder 3"/>
          <p:cNvSpPr>
            <a:spLocks noGrp="1"/>
          </p:cNvSpPr>
          <p:nvPr>
            <p:ph type="sldNum" sz="quarter" idx="10"/>
          </p:nvPr>
        </p:nvSpPr>
        <p:spPr/>
        <p:txBody>
          <a:bodyPr/>
          <a:lstStyle/>
          <a:p>
            <a:fld id="{1850F92E-9583-0B4E-B934-8E4931B1DCC2}" type="slidenum">
              <a:rPr lang="en-US" smtClean="0"/>
              <a:t>13</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r>
              <a:rPr lang="en-US" sz="1050" b="1" dirty="0" smtClean="0"/>
              <a:t>With its high </a:t>
            </a:r>
            <a:r>
              <a:rPr lang="en-US" sz="1050" b="1" dirty="0" err="1" smtClean="0"/>
              <a:t>lumi</a:t>
            </a:r>
            <a:r>
              <a:rPr lang="en-US" sz="1050" b="1" dirty="0" smtClean="0"/>
              <a:t> </a:t>
            </a:r>
            <a:r>
              <a:rPr lang="en-US" sz="1050" b="0" dirty="0" smtClean="0"/>
              <a:t>yields</a:t>
            </a:r>
            <a:r>
              <a:rPr lang="en-US" sz="1050" b="1" dirty="0" smtClean="0"/>
              <a:t> </a:t>
            </a:r>
            <a:r>
              <a:rPr lang="en-US" sz="1050" b="1" dirty="0"/>
              <a:t>at LHC one can explore new observables, detailed effects …</a:t>
            </a:r>
            <a:r>
              <a:rPr lang="en-US" sz="1050" b="1" dirty="0" smtClean="0"/>
              <a:t>. Experiment </a:t>
            </a:r>
            <a:r>
              <a:rPr lang="en-US" sz="1050" b="1" dirty="0"/>
              <a:t>at LHC have excellent </a:t>
            </a:r>
            <a:r>
              <a:rPr lang="en-US" sz="1050" b="1" dirty="0" err="1"/>
              <a:t>dimuon</a:t>
            </a:r>
            <a:r>
              <a:rPr lang="en-US" sz="1050" b="1" dirty="0"/>
              <a:t> mass resolution which allow to study P-wave </a:t>
            </a:r>
            <a:r>
              <a:rPr lang="en-US" sz="1050" b="1" dirty="0" err="1"/>
              <a:t>quarkonium</a:t>
            </a:r>
            <a:r>
              <a:rPr lang="en-US" sz="1050" b="1" dirty="0"/>
              <a:t> states through </a:t>
            </a:r>
            <a:r>
              <a:rPr lang="en-US" sz="1050" b="1" dirty="0" err="1"/>
              <a:t>radiative</a:t>
            </a:r>
            <a:r>
              <a:rPr lang="en-US" sz="1050" b="1" dirty="0"/>
              <a:t> decays. </a:t>
            </a:r>
          </a:p>
          <a:p>
            <a:pPr marL="0" indent="0">
              <a:lnSpc>
                <a:spcPct val="90000"/>
              </a:lnSpc>
              <a:buNone/>
            </a:pPr>
            <a:r>
              <a:rPr lang="en-US" sz="1050" b="1" dirty="0" smtClean="0"/>
              <a:t>Picture</a:t>
            </a:r>
            <a:r>
              <a:rPr lang="is-IS" sz="1050" b="1" dirty="0" smtClean="0"/>
              <a:t>…</a:t>
            </a:r>
            <a:r>
              <a:rPr lang="en-US" sz="1050" b="1" dirty="0" err="1" smtClean="0"/>
              <a:t>Quarkonium</a:t>
            </a:r>
            <a:r>
              <a:rPr lang="en-US" sz="1050" b="1" dirty="0" smtClean="0"/>
              <a:t> energy levels: only CP even  and below open charm threshold. </a:t>
            </a:r>
          </a:p>
          <a:p>
            <a:pPr marL="0" indent="0">
              <a:lnSpc>
                <a:spcPct val="90000"/>
              </a:lnSpc>
              <a:buNone/>
            </a:pPr>
            <a:r>
              <a:rPr lang="en-US" sz="1050" b="1" dirty="0" smtClean="0"/>
              <a:t>The </a:t>
            </a:r>
            <a:r>
              <a:rPr lang="en-US" sz="1050" b="1" dirty="0" err="1" smtClean="0"/>
              <a:t>bottomonium</a:t>
            </a:r>
            <a:r>
              <a:rPr lang="en-US" sz="1050" b="1" dirty="0" smtClean="0"/>
              <a:t> family</a:t>
            </a:r>
            <a:r>
              <a:rPr lang="is-IS" sz="1050" b="1" dirty="0" smtClean="0"/>
              <a:t>….</a:t>
            </a:r>
          </a:p>
          <a:p>
            <a:pPr marL="0" marR="0" indent="0" algn="l" defTabSz="457200" rtl="0" eaLnBrk="1" fontAlgn="auto" latinLnBrk="0" hangingPunct="1">
              <a:lnSpc>
                <a:spcPct val="9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In parentheses it is sufficient to give the radial quantum number and the orbital angular momentum to specify the states with all their quantum numbers </a:t>
            </a:r>
            <a:endParaRPr lang="en-US" sz="1050" b="1" i="1" dirty="0" smtClean="0"/>
          </a:p>
          <a:p>
            <a:pPr marL="0" indent="0">
              <a:lnSpc>
                <a:spcPct val="90000"/>
              </a:lnSpc>
              <a:buNone/>
            </a:pPr>
            <a:r>
              <a:rPr lang="en-US" sz="1050" b="0" i="1" dirty="0" smtClean="0"/>
              <a:t>With its high </a:t>
            </a:r>
            <a:r>
              <a:rPr lang="en-US" sz="1050" b="0" i="1" dirty="0" err="1" smtClean="0"/>
              <a:t>lumi</a:t>
            </a:r>
            <a:r>
              <a:rPr lang="en-US" sz="1050" b="0" i="1" dirty="0" smtClean="0"/>
              <a:t> the production </a:t>
            </a:r>
            <a:r>
              <a:rPr lang="en-US" sz="1050" b="0" i="1" dirty="0" err="1" smtClean="0"/>
              <a:t>xsection</a:t>
            </a:r>
            <a:r>
              <a:rPr lang="en-US" sz="1050" b="0" i="1" dirty="0" smtClean="0"/>
              <a:t> </a:t>
            </a:r>
            <a:r>
              <a:rPr lang="en-US" sz="1000" b="0" i="1" dirty="0" smtClean="0"/>
              <a:t>and possibly </a:t>
            </a:r>
            <a:r>
              <a:rPr lang="en-US" sz="1000" b="0" i="1" dirty="0" err="1" smtClean="0"/>
              <a:t>polariz</a:t>
            </a:r>
            <a:r>
              <a:rPr lang="en-US" sz="1000" b="0" i="1" dirty="0" smtClean="0"/>
              <a:t> of states </a:t>
            </a:r>
            <a:r>
              <a:rPr lang="en-US" sz="1050" b="0" i="1" dirty="0" smtClean="0"/>
              <a:t>as </a:t>
            </a:r>
            <a:r>
              <a:rPr lang="en-US" sz="1050" b="0" i="1" dirty="0" err="1" smtClean="0"/>
              <a:t>Chi_c</a:t>
            </a:r>
            <a:r>
              <a:rPr lang="en-US" sz="1050" b="0" i="1" dirty="0" smtClean="0"/>
              <a:t> and </a:t>
            </a:r>
            <a:r>
              <a:rPr lang="en-US" sz="1050" b="0" i="1" dirty="0" err="1" smtClean="0"/>
              <a:t>Chi_b</a:t>
            </a:r>
            <a:r>
              <a:rPr lang="en-US" sz="1050" b="0" i="1" dirty="0" smtClean="0"/>
              <a:t> might become available at LHC.</a:t>
            </a:r>
          </a:p>
          <a:p>
            <a:pPr marL="0" indent="0">
              <a:lnSpc>
                <a:spcPct val="90000"/>
              </a:lnSpc>
              <a:buNone/>
            </a:pPr>
            <a:r>
              <a:rPr lang="en-US" sz="1050" i="1" dirty="0" err="1" smtClean="0"/>
              <a:t>Quarkonia</a:t>
            </a:r>
            <a:r>
              <a:rPr lang="en-US" sz="1050" i="1" dirty="0" smtClean="0"/>
              <a:t> are probes of hadron formation, but production is not yet understood: </a:t>
            </a:r>
          </a:p>
          <a:p>
            <a:r>
              <a:rPr lang="en-US" sz="1050" i="1" dirty="0" smtClean="0"/>
              <a:t>Historically physicist tried to understand the </a:t>
            </a:r>
            <a:r>
              <a:rPr lang="en-US" sz="1050" i="1" dirty="0" err="1" smtClean="0"/>
              <a:t>quarkonium</a:t>
            </a:r>
            <a:r>
              <a:rPr lang="en-US" sz="1050" i="1" dirty="0" smtClean="0"/>
              <a:t> production mechanism and polarization. Even after decades of theoretical and experimental research </a:t>
            </a:r>
            <a:r>
              <a:rPr lang="en-US" sz="1050" i="1" dirty="0" smtClean="0">
                <a:sym typeface="Wingdings"/>
              </a:rPr>
              <a:t></a:t>
            </a:r>
            <a:r>
              <a:rPr lang="en-US" sz="1050" i="1" dirty="0" smtClean="0"/>
              <a:t> No theory has simultaneously explained experimental measurements of both production </a:t>
            </a:r>
            <a:r>
              <a:rPr lang="en-US" sz="1050" i="1" dirty="0" err="1" smtClean="0"/>
              <a:t>xsection</a:t>
            </a:r>
            <a:r>
              <a:rPr lang="en-US" sz="1050" i="1" dirty="0" smtClean="0"/>
              <a:t>  and polarization. </a:t>
            </a:r>
          </a:p>
          <a:p>
            <a:r>
              <a:rPr lang="en-US" sz="1050" i="1" dirty="0" smtClean="0"/>
              <a:t>Some popular models in the market are:  *Color singlet model (CSM), - color octet mechanism (COM /NRQCD)  *color evaporation model (CEM)  *K_T factorization….</a:t>
            </a:r>
          </a:p>
          <a:p>
            <a:r>
              <a:rPr lang="en-US" sz="1050" i="1" dirty="0" smtClean="0"/>
              <a:t>A combination of COM and CSM seems to describe the </a:t>
            </a:r>
            <a:r>
              <a:rPr lang="en-US" sz="1050" i="1" dirty="0" err="1" smtClean="0"/>
              <a:t>p_T</a:t>
            </a:r>
            <a:r>
              <a:rPr lang="en-US" sz="1050" i="1" dirty="0" smtClean="0"/>
              <a:t> spectrum and </a:t>
            </a:r>
            <a:r>
              <a:rPr lang="en-US" sz="1050" i="1" dirty="0" err="1" smtClean="0"/>
              <a:t>xsection</a:t>
            </a:r>
            <a:r>
              <a:rPr lang="en-US" sz="1050" i="1" dirty="0" smtClean="0"/>
              <a:t> measured at </a:t>
            </a:r>
            <a:r>
              <a:rPr lang="en-US" sz="1050" i="1" dirty="0" err="1" smtClean="0"/>
              <a:t>Tevatron</a:t>
            </a:r>
            <a:r>
              <a:rPr lang="en-US" sz="1050" i="1" dirty="0" smtClean="0"/>
              <a:t>. However a satisfactory description of polarization remains elusive. </a:t>
            </a:r>
          </a:p>
          <a:p>
            <a:r>
              <a:rPr lang="en-US" sz="1050" i="1" dirty="0" smtClean="0"/>
              <a:t>Complex</a:t>
            </a:r>
            <a:r>
              <a:rPr lang="en-US" sz="1050" i="1" baseline="0" dirty="0" smtClean="0"/>
              <a:t> system, requires careful investigation of many nuanced effects. </a:t>
            </a:r>
          </a:p>
          <a:p>
            <a:r>
              <a:rPr lang="en-US" sz="1050" i="1" baseline="0" dirty="0" smtClean="0"/>
              <a:t>   Ideal Testing ground for QCD calculations at the </a:t>
            </a:r>
            <a:r>
              <a:rPr lang="en-US" sz="1050" i="1" baseline="0" dirty="0" err="1" smtClean="0"/>
              <a:t>perturbative</a:t>
            </a:r>
            <a:r>
              <a:rPr lang="en-US" sz="1050" i="1" baseline="0" dirty="0" smtClean="0"/>
              <a:t> and non-</a:t>
            </a:r>
            <a:r>
              <a:rPr lang="en-US" sz="1050" i="1" baseline="0" dirty="0" err="1" smtClean="0"/>
              <a:t>perturbative</a:t>
            </a:r>
            <a:r>
              <a:rPr lang="en-US" sz="1050" i="1" baseline="0" dirty="0" smtClean="0"/>
              <a:t> boundary. </a:t>
            </a:r>
          </a:p>
          <a:p>
            <a:r>
              <a:rPr lang="en-US" sz="1050" i="1" dirty="0" smtClean="0"/>
              <a:t>  **Ideal Testing ground for QCD described by NRQCD: *</a:t>
            </a:r>
            <a:r>
              <a:rPr lang="en-US" sz="1050" i="1" dirty="0" err="1" smtClean="0"/>
              <a:t>Perturbative</a:t>
            </a:r>
            <a:r>
              <a:rPr lang="en-US" sz="1050" i="1" dirty="0" smtClean="0"/>
              <a:t> </a:t>
            </a:r>
            <a:r>
              <a:rPr lang="en-US" sz="1050" i="1" baseline="0" dirty="0" smtClean="0"/>
              <a:t>short distance process</a:t>
            </a:r>
            <a:r>
              <a:rPr lang="en-US" sz="1050" i="1" dirty="0" smtClean="0"/>
              <a:t> *Non-</a:t>
            </a:r>
            <a:r>
              <a:rPr lang="en-US" sz="1050" i="1" dirty="0" err="1" smtClean="0"/>
              <a:t>perturbative</a:t>
            </a:r>
            <a:r>
              <a:rPr lang="en-US" sz="1050" i="1" dirty="0" smtClean="0"/>
              <a:t> </a:t>
            </a:r>
            <a:r>
              <a:rPr lang="en-US" sz="1050" i="1" dirty="0" err="1" smtClean="0"/>
              <a:t>longdistance</a:t>
            </a:r>
            <a:r>
              <a:rPr lang="en-US" sz="1050" i="1" dirty="0" smtClean="0"/>
              <a:t> process  *</a:t>
            </a:r>
            <a:r>
              <a:rPr lang="en-US" sz="1050" i="1" baseline="0" dirty="0" smtClean="0"/>
              <a:t>Color</a:t>
            </a:r>
            <a:r>
              <a:rPr lang="en-US" sz="1050" i="1" dirty="0" smtClean="0"/>
              <a:t> octet and color singlet </a:t>
            </a:r>
            <a:r>
              <a:rPr lang="en-US" sz="1050" i="1" baseline="0" dirty="0" smtClean="0"/>
              <a:t>B mesons, searches….</a:t>
            </a:r>
            <a:r>
              <a:rPr lang="en-US" sz="1050" i="1" dirty="0" smtClean="0"/>
              <a:t> **Other production models include CE   **Role of double </a:t>
            </a:r>
            <a:r>
              <a:rPr lang="en-US" sz="1050" i="1" dirty="0" err="1" smtClean="0"/>
              <a:t>parton</a:t>
            </a:r>
            <a:r>
              <a:rPr lang="en-US" sz="1050" i="1" dirty="0" smtClean="0"/>
              <a:t> scattering (DPS) </a:t>
            </a:r>
          </a:p>
          <a:p>
            <a:r>
              <a:rPr lang="en-US" sz="1050" i="1" dirty="0" smtClean="0"/>
              <a:t>	Other observable (double charm production…) have been proposed to solve the puzzle. </a:t>
            </a:r>
          </a:p>
          <a:p>
            <a:r>
              <a:rPr lang="en-US" sz="1050" i="1" dirty="0" smtClean="0"/>
              <a:t>With its high </a:t>
            </a:r>
            <a:r>
              <a:rPr lang="en-US" sz="1050" i="1" dirty="0" err="1" smtClean="0"/>
              <a:t>lumi</a:t>
            </a:r>
            <a:r>
              <a:rPr lang="en-US" sz="1050" i="1" dirty="0" smtClean="0"/>
              <a:t> the production </a:t>
            </a:r>
            <a:r>
              <a:rPr lang="en-US" sz="1050" i="1" dirty="0" err="1" smtClean="0"/>
              <a:t>xsection</a:t>
            </a:r>
            <a:r>
              <a:rPr lang="en-US" sz="1050" i="1" dirty="0" smtClean="0"/>
              <a:t> and possibly </a:t>
            </a:r>
            <a:r>
              <a:rPr lang="en-US" sz="1050" i="1" dirty="0" err="1" smtClean="0"/>
              <a:t>polariz</a:t>
            </a:r>
            <a:r>
              <a:rPr lang="en-US" sz="1050" i="1" dirty="0" smtClean="0"/>
              <a:t> of states as </a:t>
            </a:r>
            <a:r>
              <a:rPr lang="en-US" sz="1050" i="1" dirty="0" err="1" smtClean="0"/>
              <a:t>Chi_c</a:t>
            </a:r>
            <a:r>
              <a:rPr lang="en-US" sz="1050" i="1" dirty="0" smtClean="0"/>
              <a:t> and </a:t>
            </a:r>
            <a:r>
              <a:rPr lang="en-US" sz="1050" i="1" dirty="0" err="1" smtClean="0"/>
              <a:t>Chi_b</a:t>
            </a:r>
            <a:r>
              <a:rPr lang="en-US" sz="1050" i="1" dirty="0" smtClean="0"/>
              <a:t> might become available at LHC.</a:t>
            </a:r>
          </a:p>
          <a:p>
            <a:r>
              <a:rPr lang="en-US" sz="1050" i="1" dirty="0" err="1" smtClean="0"/>
              <a:t>Quarkonium</a:t>
            </a:r>
            <a:r>
              <a:rPr lang="en-US" sz="1050" i="1" dirty="0" smtClean="0"/>
              <a:t> Polarization is sensitive to the production mechanism.</a:t>
            </a:r>
          </a:p>
          <a:p>
            <a:r>
              <a:rPr lang="en-US" sz="1050" i="1" dirty="0" smtClean="0"/>
              <a:t>No theory has simultaneously explained experimental measurements of both production </a:t>
            </a:r>
            <a:r>
              <a:rPr lang="en-US" sz="1050" i="1" dirty="0" err="1" smtClean="0"/>
              <a:t>xsection</a:t>
            </a:r>
            <a:r>
              <a:rPr lang="en-US" sz="1050" i="1" dirty="0" smtClean="0"/>
              <a:t>  and polarization. More data is needed. </a:t>
            </a:r>
            <a:endParaRPr lang="en-US" sz="1050" i="1" baseline="0" dirty="0" smtClean="0"/>
          </a:p>
          <a:p>
            <a:r>
              <a:rPr lang="en-US" sz="1050" i="1" dirty="0" smtClean="0"/>
              <a:t>Also excellent test of </a:t>
            </a:r>
            <a:r>
              <a:rPr lang="en-US" sz="1050" i="1" dirty="0" err="1" smtClean="0"/>
              <a:t>pQCD</a:t>
            </a:r>
            <a:r>
              <a:rPr lang="en-US" sz="1050" i="1" dirty="0" smtClean="0"/>
              <a:t> and </a:t>
            </a:r>
            <a:r>
              <a:rPr lang="en-US" sz="1050" i="1" dirty="0" err="1" smtClean="0"/>
              <a:t>nonpQCD</a:t>
            </a:r>
            <a:r>
              <a:rPr lang="en-US" sz="1050" i="1" dirty="0" smtClean="0"/>
              <a:t>, +tune of MC generators at new energies, HF background to many searches, calibration and understanding of the detector. </a:t>
            </a:r>
          </a:p>
          <a:p>
            <a:r>
              <a:rPr lang="en-US" sz="1050" i="1" dirty="0" smtClean="0">
                <a:sym typeface="Wingdings"/>
              </a:rPr>
              <a:t>Most models are for direct production only but experiments cannot separate all, at all, or all the time the direct production.</a:t>
            </a:r>
            <a:endParaRPr lang="en-US" sz="1050" i="1"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14</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err="1" smtClean="0">
                <a:solidFill>
                  <a:schemeClr val="tx1"/>
                </a:solidFill>
                <a:effectLst/>
                <a:latin typeface="+mn-lt"/>
                <a:ea typeface="+mn-ea"/>
                <a:cs typeface="+mn-cs"/>
              </a:rPr>
              <a:t>Controllare</a:t>
            </a:r>
            <a:r>
              <a:rPr lang="en-US" sz="1200" b="1" kern="1200" dirty="0" smtClean="0">
                <a:solidFill>
                  <a:schemeClr val="tx1"/>
                </a:solidFill>
                <a:effectLst/>
                <a:latin typeface="+mn-lt"/>
                <a:ea typeface="+mn-ea"/>
                <a:cs typeface="+mn-cs"/>
              </a:rPr>
              <a:t> le masse!!!!</a:t>
            </a:r>
          </a:p>
          <a:p>
            <a:pPr algn="ctr"/>
            <a:r>
              <a:rPr lang="en-US" dirty="0" smtClean="0">
                <a:solidFill>
                  <a:srgbClr val="FF0000"/>
                </a:solidFill>
                <a:effectLst/>
              </a:rPr>
              <a:t>Mass χ</a:t>
            </a:r>
            <a:r>
              <a:rPr lang="en-US" baseline="-25000" dirty="0" smtClean="0">
                <a:solidFill>
                  <a:srgbClr val="FF0000"/>
                </a:solidFill>
                <a:effectLst/>
              </a:rPr>
              <a:t>c1</a:t>
            </a:r>
            <a:r>
              <a:rPr lang="en-US" dirty="0" smtClean="0">
                <a:solidFill>
                  <a:srgbClr val="FF0000"/>
                </a:solidFill>
                <a:effectLst/>
              </a:rPr>
              <a:t>(1P) = 3.504 ± 0.001 (stat) </a:t>
            </a:r>
            <a:r>
              <a:rPr lang="en-US" dirty="0" err="1" smtClean="0">
                <a:solidFill>
                  <a:srgbClr val="FF0000"/>
                </a:solidFill>
                <a:effectLst/>
              </a:rPr>
              <a:t>GeV</a:t>
            </a:r>
            <a:endParaRPr lang="en-US" dirty="0" smtClean="0">
              <a:solidFill>
                <a:srgbClr val="FF0000"/>
              </a:solidFill>
              <a:effectLst/>
            </a:endParaRPr>
          </a:p>
          <a:p>
            <a:pPr algn="ctr"/>
            <a:endParaRPr lang="en-US" dirty="0" smtClean="0">
              <a:solidFill>
                <a:srgbClr val="FF0000"/>
              </a:solidFill>
            </a:endParaRPr>
          </a:p>
          <a:p>
            <a:pPr algn="ctr"/>
            <a:r>
              <a:rPr lang="en-US" dirty="0" smtClean="0">
                <a:solidFill>
                  <a:srgbClr val="FF0000"/>
                </a:solidFill>
              </a:rPr>
              <a:t>Mass χ</a:t>
            </a:r>
            <a:r>
              <a:rPr lang="en-US" baseline="-25000" dirty="0" smtClean="0">
                <a:solidFill>
                  <a:srgbClr val="FF0000"/>
                </a:solidFill>
              </a:rPr>
              <a:t>c2</a:t>
            </a:r>
            <a:r>
              <a:rPr lang="en-US" dirty="0" smtClean="0">
                <a:solidFill>
                  <a:srgbClr val="FF0000"/>
                </a:solidFill>
              </a:rPr>
              <a:t>(1P) = 3.548 ± 0.001 (stat) </a:t>
            </a:r>
            <a:r>
              <a:rPr lang="en-US" dirty="0" err="1" smtClean="0">
                <a:solidFill>
                  <a:srgbClr val="FF0000"/>
                </a:solidFill>
              </a:rPr>
              <a:t>GeV</a:t>
            </a:r>
            <a:endParaRPr lang="en-US" dirty="0" smtClean="0">
              <a:solidFill>
                <a:srgbClr val="FF0000"/>
              </a:solidFill>
            </a:endParaRPr>
          </a:p>
          <a:p>
            <a:pPr algn="ctr"/>
            <a:r>
              <a:rPr lang="en-US" sz="1200" kern="1200" dirty="0" smtClean="0">
                <a:solidFill>
                  <a:schemeClr val="tx1"/>
                </a:solidFill>
                <a:latin typeface="+mn-lt"/>
                <a:ea typeface="+mn-ea"/>
                <a:cs typeface="+mn-cs"/>
              </a:rPr>
              <a:t>le masse </a:t>
            </a:r>
            <a:r>
              <a:rPr lang="en-US" sz="1200" kern="1200" dirty="0" err="1" smtClean="0">
                <a:solidFill>
                  <a:schemeClr val="tx1"/>
                </a:solidFill>
                <a:latin typeface="+mn-lt"/>
                <a:ea typeface="+mn-ea"/>
                <a:cs typeface="+mn-cs"/>
              </a:rPr>
              <a:t>nel</a:t>
            </a:r>
            <a:r>
              <a:rPr lang="en-US" sz="1200" kern="1200" dirty="0" smtClean="0">
                <a:solidFill>
                  <a:schemeClr val="tx1"/>
                </a:solidFill>
                <a:latin typeface="+mn-lt"/>
                <a:ea typeface="+mn-ea"/>
                <a:cs typeface="+mn-cs"/>
              </a:rPr>
              <a:t> DP </a:t>
            </a:r>
            <a:r>
              <a:rPr lang="en-US" sz="1200" kern="1200" dirty="0" err="1" smtClean="0">
                <a:solidFill>
                  <a:schemeClr val="tx1"/>
                </a:solidFill>
                <a:latin typeface="+mn-lt"/>
                <a:ea typeface="+mn-ea"/>
                <a:cs typeface="+mn-cs"/>
              </a:rPr>
              <a:t>sono</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quelle</a:t>
            </a:r>
            <a:r>
              <a:rPr lang="en-US" sz="1200" kern="1200" dirty="0" smtClean="0">
                <a:solidFill>
                  <a:schemeClr val="tx1"/>
                </a:solidFill>
                <a:latin typeface="+mn-lt"/>
                <a:ea typeface="+mn-ea"/>
                <a:cs typeface="+mn-cs"/>
              </a:rPr>
              <a:t> del fit, </a:t>
            </a:r>
            <a:r>
              <a:rPr lang="en-US" sz="1200" kern="1200" dirty="0" err="1" smtClean="0">
                <a:solidFill>
                  <a:schemeClr val="tx1"/>
                </a:solidFill>
                <a:latin typeface="+mn-lt"/>
                <a:ea typeface="+mn-ea"/>
                <a:cs typeface="+mn-cs"/>
              </a:rPr>
              <a:t>senza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correzioni</a:t>
            </a:r>
            <a:r>
              <a:rPr lang="en-US" sz="1200" kern="1200" dirty="0" smtClean="0">
                <a:solidFill>
                  <a:schemeClr val="tx1"/>
                </a:solidFill>
                <a:latin typeface="+mn-lt"/>
                <a:ea typeface="+mn-ea"/>
                <a:cs typeface="+mn-cs"/>
              </a:rPr>
              <a:t> di </a:t>
            </a:r>
            <a:r>
              <a:rPr lang="en-US" sz="1200" kern="1200" dirty="0" err="1" smtClean="0">
                <a:solidFill>
                  <a:schemeClr val="tx1"/>
                </a:solidFill>
                <a:latin typeface="+mn-lt"/>
                <a:ea typeface="+mn-ea"/>
                <a:cs typeface="+mn-cs"/>
              </a:rPr>
              <a:t>scala</a:t>
            </a:r>
            <a:r>
              <a:rPr lang="en-US" sz="1200" kern="1200" dirty="0" smtClean="0">
                <a:solidFill>
                  <a:schemeClr val="tx1"/>
                </a:solidFill>
                <a:latin typeface="+mn-lt"/>
                <a:ea typeface="+mn-ea"/>
                <a:cs typeface="+mn-cs"/>
              </a:rPr>
              <a:t>, e </a:t>
            </a:r>
            <a:r>
              <a:rPr lang="en-US" sz="1200" kern="1200" dirty="0" err="1" smtClean="0">
                <a:solidFill>
                  <a:schemeClr val="tx1"/>
                </a:solidFill>
                <a:latin typeface="+mn-lt"/>
                <a:ea typeface="+mn-ea"/>
                <a:cs typeface="+mn-cs"/>
              </a:rPr>
              <a:t>quindi</a:t>
            </a:r>
            <a:r>
              <a:rPr lang="en-US" sz="1200" kern="1200" dirty="0" smtClean="0">
                <a:solidFill>
                  <a:schemeClr val="tx1"/>
                </a:solidFill>
                <a:latin typeface="+mn-lt"/>
                <a:ea typeface="+mn-ea"/>
                <a:cs typeface="+mn-cs"/>
              </a:rPr>
              <a:t> non </a:t>
            </a:r>
            <a:r>
              <a:rPr lang="en-US" sz="1200" kern="1200" dirty="0" err="1" smtClean="0">
                <a:solidFill>
                  <a:schemeClr val="tx1"/>
                </a:solidFill>
                <a:latin typeface="+mn-lt"/>
                <a:ea typeface="+mn-ea"/>
                <a:cs typeface="+mn-cs"/>
              </a:rPr>
              <a:t>hanno</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senso</a:t>
            </a:r>
            <a:r>
              <a:rPr lang="en-US" sz="1200" kern="1200" dirty="0" smtClean="0">
                <a:solidFill>
                  <a:schemeClr val="tx1"/>
                </a:solidFill>
                <a:latin typeface="+mn-lt"/>
                <a:ea typeface="+mn-ea"/>
                <a:cs typeface="+mn-cs"/>
              </a:rPr>
              <a:t>. La </a:t>
            </a:r>
            <a:r>
              <a:rPr lang="en-US" sz="1200" kern="1200" dirty="0" err="1" smtClean="0">
                <a:solidFill>
                  <a:schemeClr val="tx1"/>
                </a:solidFill>
                <a:latin typeface="+mn-lt"/>
                <a:ea typeface="+mn-ea"/>
                <a:cs typeface="+mn-cs"/>
              </a:rPr>
              <a:t>massa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della</a:t>
            </a:r>
            <a:r>
              <a:rPr lang="en-US" sz="1200" kern="1200" dirty="0" smtClean="0">
                <a:solidFill>
                  <a:schemeClr val="tx1"/>
                </a:solidFill>
                <a:latin typeface="+mn-lt"/>
                <a:ea typeface="+mn-ea"/>
                <a:cs typeface="+mn-cs"/>
              </a:rPr>
              <a:t> chi2 e'  3556 MeV.</a:t>
            </a:r>
            <a:endParaRPr lang="en-US" dirty="0" smtClean="0">
              <a:solidFill>
                <a:srgbClr val="FF0000"/>
              </a:solidFill>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400" dirty="0"/>
          </a:p>
        </p:txBody>
      </p:sp>
      <p:sp>
        <p:nvSpPr>
          <p:cNvPr id="4" name="Slide Number Placeholder 3"/>
          <p:cNvSpPr>
            <a:spLocks noGrp="1"/>
          </p:cNvSpPr>
          <p:nvPr>
            <p:ph type="sldNum" sz="quarter" idx="10"/>
          </p:nvPr>
        </p:nvSpPr>
        <p:spPr/>
        <p:txBody>
          <a:bodyPr/>
          <a:lstStyle/>
          <a:p>
            <a:fld id="{1850F92E-9583-0B4E-B934-8E4931B1DCC2}" type="slidenum">
              <a:rPr lang="en-US" smtClean="0"/>
              <a:t>15</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r>
              <a:rPr lang="en-US" sz="1200" kern="1200" dirty="0" smtClean="0">
                <a:solidFill>
                  <a:schemeClr val="tx1"/>
                </a:solidFill>
                <a:effectLst/>
                <a:latin typeface="+mn-lt"/>
                <a:ea typeface="+mn-ea"/>
                <a:cs typeface="+mn-cs"/>
              </a:rPr>
              <a:t>Although quantum </a:t>
            </a:r>
            <a:r>
              <a:rPr lang="en-US" sz="1200" kern="1200" dirty="0" err="1" smtClean="0">
                <a:solidFill>
                  <a:schemeClr val="tx1"/>
                </a:solidFill>
                <a:effectLst/>
                <a:latin typeface="+mn-lt"/>
                <a:ea typeface="+mn-ea"/>
                <a:cs typeface="+mn-cs"/>
              </a:rPr>
              <a:t>chromodynamics</a:t>
            </a:r>
            <a:r>
              <a:rPr lang="en-US" sz="1200" kern="1200" dirty="0" smtClean="0">
                <a:solidFill>
                  <a:schemeClr val="tx1"/>
                </a:solidFill>
                <a:effectLst/>
                <a:latin typeface="+mn-lt"/>
                <a:ea typeface="+mn-ea"/>
                <a:cs typeface="+mn-cs"/>
              </a:rPr>
              <a:t> (QCD) is well established as the theory of the strong in- </a:t>
            </a:r>
            <a:r>
              <a:rPr lang="en-US" sz="1200" kern="1200" dirty="0" err="1" smtClean="0">
                <a:solidFill>
                  <a:schemeClr val="tx1"/>
                </a:solidFill>
                <a:effectLst/>
                <a:latin typeface="+mn-lt"/>
                <a:ea typeface="+mn-ea"/>
                <a:cs typeface="+mn-cs"/>
              </a:rPr>
              <a:t>teraction</a:t>
            </a:r>
            <a:r>
              <a:rPr lang="en-US" sz="1200" kern="1200" dirty="0" smtClean="0">
                <a:solidFill>
                  <a:schemeClr val="tx1"/>
                </a:solidFill>
                <a:effectLst/>
                <a:latin typeface="+mn-lt"/>
                <a:ea typeface="+mn-ea"/>
                <a:cs typeface="+mn-cs"/>
              </a:rPr>
              <a:t>, a complete understanding of the (</a:t>
            </a:r>
            <a:r>
              <a:rPr lang="en-US" sz="1200" kern="1200" dirty="0" err="1" smtClean="0">
                <a:solidFill>
                  <a:schemeClr val="tx1"/>
                </a:solidFill>
                <a:effectLst/>
                <a:latin typeface="+mn-lt"/>
                <a:ea typeface="+mn-ea"/>
                <a:cs typeface="+mn-cs"/>
              </a:rPr>
              <a:t>nonperturbative</a:t>
            </a:r>
            <a:r>
              <a:rPr lang="en-US" sz="1200" kern="1200" dirty="0" smtClean="0">
                <a:solidFill>
                  <a:schemeClr val="tx1"/>
                </a:solidFill>
                <a:effectLst/>
                <a:latin typeface="+mn-lt"/>
                <a:ea typeface="+mn-ea"/>
                <a:cs typeface="+mn-cs"/>
              </a:rPr>
              <a:t>) processes that lead to the binding of quarks and gluons into hadrons is still lacking [1–3]. The </a:t>
            </a:r>
            <a:r>
              <a:rPr lang="en-US" sz="1200" kern="1200" dirty="0" err="1" smtClean="0">
                <a:solidFill>
                  <a:schemeClr val="tx1"/>
                </a:solidFill>
                <a:effectLst/>
                <a:latin typeface="+mn-lt"/>
                <a:ea typeface="+mn-ea"/>
                <a:cs typeface="+mn-cs"/>
              </a:rPr>
              <a:t>bottomonium</a:t>
            </a:r>
            <a:r>
              <a:rPr lang="en-US" sz="1200" kern="1200" dirty="0" smtClean="0">
                <a:solidFill>
                  <a:schemeClr val="tx1"/>
                </a:solidFill>
                <a:effectLst/>
                <a:latin typeface="+mn-lt"/>
                <a:ea typeface="+mn-ea"/>
                <a:cs typeface="+mn-cs"/>
              </a:rPr>
              <a:t> family, comprised of beauty quark-antiquark bound states, bb, plays a special role in understanding how the strong force binds quarks into hadrons because the large quark mass allows two important theoretical simplifications. First, the hard-scattering production of a proto-</a:t>
            </a:r>
            <a:r>
              <a:rPr lang="en-US" sz="1200" kern="1200" dirty="0" err="1" smtClean="0">
                <a:solidFill>
                  <a:schemeClr val="tx1"/>
                </a:solidFill>
                <a:effectLst/>
                <a:latin typeface="+mn-lt"/>
                <a:ea typeface="+mn-ea"/>
                <a:cs typeface="+mn-cs"/>
              </a:rPr>
              <a:t>quarkonium</a:t>
            </a:r>
            <a:r>
              <a:rPr lang="en-US" sz="1200" kern="1200" dirty="0" smtClean="0">
                <a:solidFill>
                  <a:schemeClr val="tx1"/>
                </a:solidFill>
                <a:effectLst/>
                <a:latin typeface="+mn-lt"/>
                <a:ea typeface="+mn-ea"/>
                <a:cs typeface="+mn-cs"/>
              </a:rPr>
              <a:t> quark-antiquark pair can be described in perturbation theory [4–6]. Second, the binding of the quark-antiquark pair can be described in terms of lattice-calculable nonrelativistic potentials [7–9]. Particularly stringent tests of current theories of </a:t>
            </a:r>
            <a:r>
              <a:rPr lang="en-US" sz="1200" kern="1200" dirty="0" err="1" smtClean="0">
                <a:solidFill>
                  <a:schemeClr val="tx1"/>
                </a:solidFill>
                <a:effectLst/>
                <a:latin typeface="+mn-lt"/>
                <a:ea typeface="+mn-ea"/>
                <a:cs typeface="+mn-cs"/>
              </a:rPr>
              <a:t>quarkonium</a:t>
            </a:r>
            <a:r>
              <a:rPr lang="en-US" sz="1200" kern="1200" dirty="0" smtClean="0">
                <a:solidFill>
                  <a:schemeClr val="tx1"/>
                </a:solidFill>
                <a:effectLst/>
                <a:latin typeface="+mn-lt"/>
                <a:ea typeface="+mn-ea"/>
                <a:cs typeface="+mn-cs"/>
              </a:rPr>
              <a:t> production can be achieved by examining the individual spin states of the </a:t>
            </a:r>
            <a:r>
              <a:rPr lang="en-US" sz="1200" kern="1200" dirty="0" err="1" smtClean="0">
                <a:solidFill>
                  <a:schemeClr val="tx1"/>
                </a:solidFill>
                <a:effectLst/>
                <a:latin typeface="+mn-lt"/>
                <a:ea typeface="+mn-ea"/>
                <a:cs typeface="+mn-cs"/>
              </a:rPr>
              <a:t>quarkonium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multiplets</a:t>
            </a:r>
            <a:r>
              <a:rPr lang="en-US" sz="1200" kern="1200" dirty="0" smtClean="0">
                <a:solidFill>
                  <a:schemeClr val="tx1"/>
                </a:solidFill>
                <a:effectLst/>
                <a:latin typeface="+mn-lt"/>
                <a:ea typeface="+mn-ea"/>
                <a:cs typeface="+mn-cs"/>
              </a:rPr>
              <a:t> </a:t>
            </a:r>
          </a:p>
          <a:p>
            <a:r>
              <a:rPr lang="en-US" sz="1200" b="1" kern="1200" dirty="0" err="1" smtClean="0">
                <a:solidFill>
                  <a:schemeClr val="tx1"/>
                </a:solidFill>
                <a:effectLst/>
                <a:latin typeface="+mn-lt"/>
                <a:ea typeface="+mn-ea"/>
                <a:cs typeface="+mn-cs"/>
              </a:rPr>
              <a:t>χ</a:t>
            </a:r>
            <a:r>
              <a:rPr lang="en-US" sz="1200" b="1" kern="1200" baseline="-25000" dirty="0" err="1" smtClean="0">
                <a:solidFill>
                  <a:schemeClr val="tx1"/>
                </a:solidFill>
                <a:effectLst/>
                <a:latin typeface="+mn-lt"/>
                <a:ea typeface="+mn-ea"/>
                <a:cs typeface="+mn-cs"/>
              </a:rPr>
              <a:t>b</a:t>
            </a:r>
            <a:r>
              <a:rPr lang="en-US" sz="1200" b="1" kern="1200" dirty="0" smtClean="0">
                <a:solidFill>
                  <a:schemeClr val="tx1"/>
                </a:solidFill>
                <a:effectLst/>
                <a:latin typeface="+mn-lt"/>
                <a:ea typeface="+mn-ea"/>
                <a:cs typeface="+mn-cs"/>
              </a:rPr>
              <a:t>(3P) state first discovered by ATLAS </a:t>
            </a:r>
            <a:r>
              <a:rPr lang="en-US" sz="1200" b="1" i="1" kern="1200" dirty="0" smtClean="0">
                <a:solidFill>
                  <a:schemeClr val="tx1"/>
                </a:solidFill>
                <a:effectLst/>
                <a:latin typeface="+mn-lt"/>
                <a:ea typeface="+mn-ea"/>
                <a:cs typeface="+mn-cs"/>
              </a:rPr>
              <a:t>(PRL</a:t>
            </a:r>
            <a:r>
              <a:rPr lang="is-IS" sz="1200" b="1" i="1" kern="1200" dirty="0" smtClean="0">
                <a:solidFill>
                  <a:schemeClr val="tx1"/>
                </a:solidFill>
                <a:effectLst/>
                <a:latin typeface="+mn-lt"/>
                <a:ea typeface="+mn-ea"/>
                <a:cs typeface="+mn-cs"/>
              </a:rPr>
              <a:t>102 (2012) 1528001).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New result from the first observation of resolved χ</a:t>
            </a:r>
            <a:r>
              <a:rPr lang="en-US" sz="1200" b="1" kern="1200" baseline="-25000" dirty="0" smtClean="0">
                <a:solidFill>
                  <a:schemeClr val="tx1"/>
                </a:solidFill>
                <a:effectLst/>
                <a:latin typeface="+mn-lt"/>
                <a:ea typeface="+mn-ea"/>
                <a:cs typeface="+mn-cs"/>
              </a:rPr>
              <a:t>b1</a:t>
            </a:r>
            <a:r>
              <a:rPr lang="en-US" sz="1200" b="1" kern="1200" dirty="0" smtClean="0">
                <a:solidFill>
                  <a:schemeClr val="tx1"/>
                </a:solidFill>
                <a:effectLst/>
                <a:latin typeface="+mn-lt"/>
                <a:ea typeface="+mn-ea"/>
                <a:cs typeface="+mn-cs"/>
              </a:rPr>
              <a:t>(3P) and χ</a:t>
            </a:r>
            <a:r>
              <a:rPr lang="en-US" sz="1200" b="1" kern="1200" baseline="-25000" dirty="0" smtClean="0">
                <a:solidFill>
                  <a:schemeClr val="tx1"/>
                </a:solidFill>
                <a:effectLst/>
                <a:latin typeface="+mn-lt"/>
                <a:ea typeface="+mn-ea"/>
                <a:cs typeface="+mn-cs"/>
              </a:rPr>
              <a:t>b2</a:t>
            </a:r>
            <a:r>
              <a:rPr lang="en-US" sz="1200" b="1" kern="1200" dirty="0" smtClean="0">
                <a:solidFill>
                  <a:schemeClr val="tx1"/>
                </a:solidFill>
                <a:effectLst/>
                <a:latin typeface="+mn-lt"/>
                <a:ea typeface="+mn-ea"/>
                <a:cs typeface="+mn-cs"/>
              </a:rPr>
              <a:t>(3P) states and their masses measurement through the decay channel: </a:t>
            </a:r>
            <a:endParaRPr lang="en-US" sz="1200" kern="1200" dirty="0" smtClean="0">
              <a:solidFill>
                <a:schemeClr val="tx1"/>
              </a:solidFill>
              <a:effectLst/>
              <a:latin typeface="+mn-lt"/>
              <a:ea typeface="+mn-ea"/>
              <a:cs typeface="+mn-cs"/>
            </a:endParaRPr>
          </a:p>
          <a:p>
            <a:r>
              <a:rPr lang="en-US" sz="1200" b="1" kern="1200" dirty="0" err="1" smtClean="0">
                <a:solidFill>
                  <a:schemeClr val="tx1"/>
                </a:solidFill>
                <a:effectLst/>
                <a:latin typeface="+mn-lt"/>
                <a:ea typeface="+mn-ea"/>
                <a:cs typeface="+mn-cs"/>
              </a:rPr>
              <a:t>χ</a:t>
            </a:r>
            <a:r>
              <a:rPr lang="en-US" sz="1200" b="1" kern="1200" baseline="-25000" dirty="0" err="1" smtClean="0">
                <a:solidFill>
                  <a:schemeClr val="tx1"/>
                </a:solidFill>
                <a:effectLst/>
                <a:latin typeface="+mn-lt"/>
                <a:ea typeface="+mn-ea"/>
                <a:cs typeface="+mn-cs"/>
              </a:rPr>
              <a:t>b</a:t>
            </a:r>
            <a:r>
              <a:rPr lang="en-US" sz="1200" b="1" kern="1200" dirty="0" smtClean="0">
                <a:solidFill>
                  <a:schemeClr val="tx1"/>
                </a:solidFill>
                <a:effectLst/>
                <a:latin typeface="+mn-lt"/>
                <a:ea typeface="+mn-ea"/>
                <a:cs typeface="+mn-cs"/>
              </a:rPr>
              <a:t>(3P)</a:t>
            </a:r>
            <a:r>
              <a:rPr lang="en-US" sz="1200" b="1" kern="1200" dirty="0" smtClean="0">
                <a:solidFill>
                  <a:schemeClr val="tx1"/>
                </a:solidFill>
                <a:effectLst/>
                <a:latin typeface="+mn-lt"/>
                <a:ea typeface="+mn-ea"/>
                <a:cs typeface="+mn-cs"/>
                <a:sym typeface="Wingdings"/>
              </a:rPr>
              <a:t></a:t>
            </a:r>
            <a:r>
              <a:rPr lang="en-US" sz="1200" b="1" kern="1200" dirty="0" err="1" smtClean="0">
                <a:solidFill>
                  <a:schemeClr val="tx1"/>
                </a:solidFill>
                <a:effectLst/>
                <a:latin typeface="+mn-lt"/>
                <a:ea typeface="+mn-ea"/>
                <a:cs typeface="+mn-cs"/>
              </a:rPr>
              <a:t>ϒ</a:t>
            </a:r>
            <a:r>
              <a:rPr lang="en-US" sz="1200" b="1" kern="1200" dirty="0" smtClean="0">
                <a:solidFill>
                  <a:schemeClr val="tx1"/>
                </a:solidFill>
                <a:effectLst/>
                <a:latin typeface="+mn-lt"/>
                <a:ea typeface="+mn-ea"/>
                <a:cs typeface="+mn-cs"/>
              </a:rPr>
              <a:t> (3S) </a:t>
            </a:r>
            <a:r>
              <a:rPr lang="en-US" sz="1200" b="1" kern="1200" dirty="0" err="1" smtClean="0">
                <a:solidFill>
                  <a:schemeClr val="tx1"/>
                </a:solidFill>
                <a:effectLst/>
                <a:latin typeface="+mn-lt"/>
                <a:ea typeface="+mn-ea"/>
                <a:cs typeface="+mn-cs"/>
              </a:rPr>
              <a:t>γ</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chi_b</a:t>
            </a:r>
            <a:r>
              <a:rPr lang="en-US" sz="1200" kern="1200" dirty="0" smtClean="0">
                <a:solidFill>
                  <a:schemeClr val="tx1"/>
                </a:solidFill>
                <a:effectLst/>
                <a:latin typeface="+mn-lt"/>
                <a:ea typeface="+mn-ea"/>
                <a:cs typeface="+mn-cs"/>
              </a:rPr>
              <a:t>(3P), observed at a mass of 10.5 </a:t>
            </a:r>
            <a:r>
              <a:rPr lang="en-US" sz="1200" kern="1200" dirty="0" err="1" smtClean="0">
                <a:solidFill>
                  <a:schemeClr val="tx1"/>
                </a:solidFill>
                <a:effectLst/>
                <a:latin typeface="+mn-lt"/>
                <a:ea typeface="+mn-ea"/>
                <a:cs typeface="+mn-cs"/>
              </a:rPr>
              <a:t>GeV</a:t>
            </a:r>
            <a:r>
              <a:rPr lang="en-US" sz="1200" kern="1200" dirty="0" smtClean="0">
                <a:solidFill>
                  <a:schemeClr val="tx1"/>
                </a:solidFill>
                <a:effectLst/>
                <a:latin typeface="+mn-lt"/>
                <a:ea typeface="+mn-ea"/>
                <a:cs typeface="+mn-cs"/>
              </a:rPr>
              <a:t> by the ATLAS, D0, and </a:t>
            </a:r>
            <a:r>
              <a:rPr lang="en-US" sz="1200" kern="1200" dirty="0" err="1" smtClean="0">
                <a:solidFill>
                  <a:schemeClr val="tx1"/>
                </a:solidFill>
                <a:effectLst/>
                <a:latin typeface="+mn-lt"/>
                <a:ea typeface="+mn-ea"/>
                <a:cs typeface="+mn-cs"/>
              </a:rPr>
              <a:t>LHCb</a:t>
            </a:r>
            <a:r>
              <a:rPr lang="en-US" sz="1200" kern="1200" dirty="0" smtClean="0">
                <a:solidFill>
                  <a:schemeClr val="tx1"/>
                </a:solidFill>
                <a:effectLst/>
                <a:latin typeface="+mn-lt"/>
                <a:ea typeface="+mn-ea"/>
                <a:cs typeface="+mn-cs"/>
              </a:rPr>
              <a:t> Collaborations [15–18], is especially interesting given that its properties could be affected by the proximity of the open-beauty (BB) threshold. Measurements of the masses of the </a:t>
            </a:r>
            <a:r>
              <a:rPr lang="en-US" sz="1200" kern="1200" dirty="0" err="1" smtClean="0">
                <a:solidFill>
                  <a:schemeClr val="tx1"/>
                </a:solidFill>
                <a:effectLst/>
                <a:latin typeface="+mn-lt"/>
                <a:ea typeface="+mn-ea"/>
                <a:cs typeface="+mn-cs"/>
              </a:rPr>
              <a:t>cbJ</a:t>
            </a:r>
            <a:r>
              <a:rPr lang="en-US" sz="1200" kern="1200" dirty="0" smtClean="0">
                <a:solidFill>
                  <a:schemeClr val="tx1"/>
                </a:solidFill>
                <a:effectLst/>
                <a:latin typeface="+mn-lt"/>
                <a:ea typeface="+mn-ea"/>
                <a:cs typeface="+mn-cs"/>
              </a:rPr>
              <a:t>(3P) triplet states, with total angular momentum J = 0, 1, and 2, probe details of the bb interaction and test theoretical treatments of the influence of open-beauty states on the </a:t>
            </a:r>
            <a:r>
              <a:rPr lang="en-US" sz="1200" kern="1200" dirty="0" err="1" smtClean="0">
                <a:solidFill>
                  <a:schemeClr val="tx1"/>
                </a:solidFill>
                <a:effectLst/>
                <a:latin typeface="+mn-lt"/>
                <a:ea typeface="+mn-ea"/>
                <a:cs typeface="+mn-cs"/>
              </a:rPr>
              <a:t>bottomonium</a:t>
            </a:r>
            <a:r>
              <a:rPr lang="en-US" sz="1200" kern="1200" dirty="0" smtClean="0">
                <a:solidFill>
                  <a:schemeClr val="tx1"/>
                </a:solidFill>
                <a:effectLst/>
                <a:latin typeface="+mn-lt"/>
                <a:ea typeface="+mn-ea"/>
                <a:cs typeface="+mn-cs"/>
              </a:rPr>
              <a:t> spectrum. These measurements may also help clarify the nature of several unexpected </a:t>
            </a:r>
            <a:r>
              <a:rPr lang="en-US" sz="1200" kern="1200" dirty="0" err="1" smtClean="0">
                <a:solidFill>
                  <a:schemeClr val="tx1"/>
                </a:solidFill>
                <a:effectLst/>
                <a:latin typeface="+mn-lt"/>
                <a:ea typeface="+mn-ea"/>
                <a:cs typeface="+mn-cs"/>
              </a:rPr>
              <a:t>charmonium</a:t>
            </a:r>
            <a:r>
              <a:rPr lang="en-US" sz="1200" kern="1200" dirty="0" smtClean="0">
                <a:solidFill>
                  <a:schemeClr val="tx1"/>
                </a:solidFill>
                <a:effectLst/>
                <a:latin typeface="+mn-lt"/>
                <a:ea typeface="+mn-ea"/>
                <a:cs typeface="+mn-cs"/>
              </a:rPr>
              <a:t>-like states, including the enigmatic X(3872) [19]. Contending interpretations include the possibility that it is a mixture of a cc1(2P) state and a DD_ molecule or a compact </a:t>
            </a:r>
            <a:r>
              <a:rPr lang="en-US" sz="1200" kern="1200" dirty="0" err="1" smtClean="0">
                <a:solidFill>
                  <a:schemeClr val="tx1"/>
                </a:solidFill>
                <a:effectLst/>
                <a:latin typeface="+mn-lt"/>
                <a:ea typeface="+mn-ea"/>
                <a:cs typeface="+mn-cs"/>
              </a:rPr>
              <a:t>tetraquark</a:t>
            </a:r>
            <a:r>
              <a:rPr lang="en-US" sz="1200" kern="1200" dirty="0" smtClean="0">
                <a:solidFill>
                  <a:schemeClr val="tx1"/>
                </a:solidFill>
                <a:effectLst/>
                <a:latin typeface="+mn-lt"/>
                <a:ea typeface="+mn-ea"/>
                <a:cs typeface="+mn-cs"/>
              </a:rPr>
              <a:t> [20–22] or that it is the cc1(2P), modified by strong-interaction effects associated with the coincident DD_ threshold [23]. The </a:t>
            </a:r>
            <a:r>
              <a:rPr lang="en-US" sz="1200" kern="1200" dirty="0" err="1" smtClean="0">
                <a:solidFill>
                  <a:schemeClr val="tx1"/>
                </a:solidFill>
                <a:effectLst/>
                <a:latin typeface="+mn-lt"/>
                <a:ea typeface="+mn-ea"/>
                <a:cs typeface="+mn-cs"/>
              </a:rPr>
              <a:t>bottomonium</a:t>
            </a:r>
            <a:r>
              <a:rPr lang="en-US" sz="1200" kern="1200" dirty="0" smtClean="0">
                <a:solidFill>
                  <a:schemeClr val="tx1"/>
                </a:solidFill>
                <a:effectLst/>
                <a:latin typeface="+mn-lt"/>
                <a:ea typeface="+mn-ea"/>
                <a:cs typeface="+mn-cs"/>
              </a:rPr>
              <a:t> analogues of the cc1(2P) and X(3872) states would be the (bb) Chi_b1(3P) state and a possible </a:t>
            </a:r>
            <a:r>
              <a:rPr lang="en-US" sz="1200" kern="1200" dirty="0" err="1" smtClean="0">
                <a:solidFill>
                  <a:schemeClr val="tx1"/>
                </a:solidFill>
                <a:effectLst/>
                <a:latin typeface="+mn-lt"/>
                <a:ea typeface="+mn-ea"/>
                <a:cs typeface="+mn-cs"/>
              </a:rPr>
              <a:t>Xb</a:t>
            </a:r>
            <a:r>
              <a:rPr lang="en-US" sz="1200" kern="1200" dirty="0" smtClean="0">
                <a:solidFill>
                  <a:schemeClr val="tx1"/>
                </a:solidFill>
                <a:effectLst/>
                <a:latin typeface="+mn-lt"/>
                <a:ea typeface="+mn-ea"/>
                <a:cs typeface="+mn-cs"/>
              </a:rPr>
              <a:t> state at the BB_ threshold. Confirming that the cb1(3P) is well below the open-beauty threshold would suggest differences with the </a:t>
            </a:r>
            <a:r>
              <a:rPr lang="en-US" sz="1200" kern="1200" dirty="0" err="1" smtClean="0">
                <a:solidFill>
                  <a:schemeClr val="tx1"/>
                </a:solidFill>
                <a:effectLst/>
                <a:latin typeface="+mn-lt"/>
                <a:ea typeface="+mn-ea"/>
                <a:cs typeface="+mn-cs"/>
              </a:rPr>
              <a:t>charmonium</a:t>
            </a:r>
            <a:r>
              <a:rPr lang="en-US" sz="1200" kern="1200" dirty="0" smtClean="0">
                <a:solidFill>
                  <a:schemeClr val="tx1"/>
                </a:solidFill>
                <a:effectLst/>
                <a:latin typeface="+mn-lt"/>
                <a:ea typeface="+mn-ea"/>
                <a:cs typeface="+mn-cs"/>
              </a:rPr>
              <a:t> system, where the Chi_c1(2P) state is expected approximately 100MeV above the DD threshold [24]. Among various possibilities, the 10.5 </a:t>
            </a:r>
            <a:r>
              <a:rPr lang="en-US" sz="1200" kern="1200" dirty="0" err="1" smtClean="0">
                <a:solidFill>
                  <a:schemeClr val="tx1"/>
                </a:solidFill>
                <a:effectLst/>
                <a:latin typeface="+mn-lt"/>
                <a:ea typeface="+mn-ea"/>
                <a:cs typeface="+mn-cs"/>
              </a:rPr>
              <a:t>GeV</a:t>
            </a:r>
            <a:r>
              <a:rPr lang="en-US" sz="1200" kern="1200" dirty="0" smtClean="0">
                <a:solidFill>
                  <a:schemeClr val="tx1"/>
                </a:solidFill>
                <a:effectLst/>
                <a:latin typeface="+mn-lt"/>
                <a:ea typeface="+mn-ea"/>
                <a:cs typeface="+mn-cs"/>
              </a:rPr>
              <a:t> peak could be the </a:t>
            </a:r>
            <a:r>
              <a:rPr lang="en-US" sz="1200" kern="1200" dirty="0" err="1" smtClean="0">
                <a:solidFill>
                  <a:schemeClr val="tx1"/>
                </a:solidFill>
                <a:effectLst/>
                <a:latin typeface="+mn-lt"/>
                <a:ea typeface="+mn-ea"/>
                <a:cs typeface="+mn-cs"/>
              </a:rPr>
              <a:t>Xb</a:t>
            </a:r>
            <a:r>
              <a:rPr lang="en-US" sz="1200" kern="1200" dirty="0" smtClean="0">
                <a:solidFill>
                  <a:schemeClr val="tx1"/>
                </a:solidFill>
                <a:effectLst/>
                <a:latin typeface="+mn-lt"/>
                <a:ea typeface="+mn-ea"/>
                <a:cs typeface="+mn-cs"/>
              </a:rPr>
              <a:t> or a mixture of the cb1(3P) and the </a:t>
            </a:r>
            <a:r>
              <a:rPr lang="en-US" sz="1200" kern="1200" dirty="0" err="1" smtClean="0">
                <a:solidFill>
                  <a:schemeClr val="tx1"/>
                </a:solidFill>
                <a:effectLst/>
                <a:latin typeface="+mn-lt"/>
                <a:ea typeface="+mn-ea"/>
                <a:cs typeface="+mn-cs"/>
              </a:rPr>
              <a:t>Xb</a:t>
            </a:r>
            <a:r>
              <a:rPr lang="en-US" sz="1200" kern="1200" dirty="0" smtClean="0">
                <a:solidFill>
                  <a:schemeClr val="tx1"/>
                </a:solidFill>
                <a:effectLst/>
                <a:latin typeface="+mn-lt"/>
                <a:ea typeface="+mn-ea"/>
                <a:cs typeface="+mn-cs"/>
              </a:rPr>
              <a:t> [25]; it could also simply be the conventional (unresolved) </a:t>
            </a:r>
            <a:r>
              <a:rPr lang="en-US" sz="1200" kern="1200" dirty="0" err="1" smtClean="0">
                <a:solidFill>
                  <a:schemeClr val="tx1"/>
                </a:solidFill>
                <a:effectLst/>
                <a:latin typeface="+mn-lt"/>
                <a:ea typeface="+mn-ea"/>
                <a:cs typeface="+mn-cs"/>
              </a:rPr>
              <a:t>Chi_b</a:t>
            </a:r>
            <a:r>
              <a:rPr lang="en-US" sz="1200" kern="1200" dirty="0" smtClean="0">
                <a:solidFill>
                  <a:schemeClr val="tx1"/>
                </a:solidFill>
                <a:effectLst/>
                <a:latin typeface="+mn-lt"/>
                <a:ea typeface="+mn-ea"/>
                <a:cs typeface="+mn-cs"/>
              </a:rPr>
              <a:t>(3P), in which case an hypothetical </a:t>
            </a:r>
            <a:r>
              <a:rPr lang="en-US" sz="1200" kern="1200" dirty="0" err="1" smtClean="0">
                <a:solidFill>
                  <a:schemeClr val="tx1"/>
                </a:solidFill>
                <a:effectLst/>
                <a:latin typeface="+mn-lt"/>
                <a:ea typeface="+mn-ea"/>
                <a:cs typeface="+mn-cs"/>
              </a:rPr>
              <a:t>Xb</a:t>
            </a:r>
            <a:r>
              <a:rPr lang="en-US" sz="1200" kern="1200" dirty="0" smtClean="0">
                <a:solidFill>
                  <a:schemeClr val="tx1"/>
                </a:solidFill>
                <a:effectLst/>
                <a:latin typeface="+mn-lt"/>
                <a:ea typeface="+mn-ea"/>
                <a:cs typeface="+mn-cs"/>
              </a:rPr>
              <a:t> might exist with a mass close to the BB_ threshold. The observation of a doublet structure in the 10.5 </a:t>
            </a:r>
            <a:r>
              <a:rPr lang="en-US" sz="1200" kern="1200" dirty="0" err="1" smtClean="0">
                <a:solidFill>
                  <a:schemeClr val="tx1"/>
                </a:solidFill>
                <a:effectLst/>
                <a:latin typeface="+mn-lt"/>
                <a:ea typeface="+mn-ea"/>
                <a:cs typeface="+mn-cs"/>
              </a:rPr>
              <a:t>GeV</a:t>
            </a:r>
            <a:r>
              <a:rPr lang="en-US" sz="1200" kern="1200" dirty="0" smtClean="0">
                <a:solidFill>
                  <a:schemeClr val="tx1"/>
                </a:solidFill>
                <a:effectLst/>
                <a:latin typeface="+mn-lt"/>
                <a:ea typeface="+mn-ea"/>
                <a:cs typeface="+mn-cs"/>
              </a:rPr>
              <a:t> peak and a precise measurement of the mass splitting should confirm the nature of the state and clarify the existence or absence of effects induced by the nearby open-beauty threshold.</a:t>
            </a:r>
          </a:p>
          <a:p>
            <a:r>
              <a:rPr lang="en-US" sz="1200" b="1" kern="1200" dirty="0" smtClean="0">
                <a:solidFill>
                  <a:schemeClr val="tx1"/>
                </a:solidFill>
                <a:effectLst/>
                <a:latin typeface="+mn-lt"/>
                <a:ea typeface="+mn-ea"/>
                <a:cs typeface="+mn-cs"/>
              </a:rPr>
              <a:t>Figure 1: The </a:t>
            </a:r>
            <a:r>
              <a:rPr lang="en-US" sz="1200" b="1" kern="1200" dirty="0" err="1" smtClean="0">
                <a:solidFill>
                  <a:schemeClr val="tx1"/>
                </a:solidFill>
                <a:effectLst/>
                <a:latin typeface="+mn-lt"/>
                <a:ea typeface="+mn-ea"/>
                <a:cs typeface="+mn-cs"/>
              </a:rPr>
              <a:t>dimuon</a:t>
            </a:r>
            <a:r>
              <a:rPr lang="en-US" sz="1200" b="1" kern="1200" dirty="0" smtClean="0">
                <a:solidFill>
                  <a:schemeClr val="tx1"/>
                </a:solidFill>
                <a:effectLst/>
                <a:latin typeface="+mn-lt"/>
                <a:ea typeface="+mn-ea"/>
                <a:cs typeface="+mn-cs"/>
              </a:rPr>
              <a:t> invariant mass distribution, in two equidistant </a:t>
            </a:r>
            <a:r>
              <a:rPr lang="en-US" sz="1200" b="1" kern="1200" dirty="0" err="1" smtClean="0">
                <a:solidFill>
                  <a:schemeClr val="tx1"/>
                </a:solidFill>
                <a:effectLst/>
                <a:latin typeface="+mn-lt"/>
                <a:ea typeface="+mn-ea"/>
                <a:cs typeface="+mn-cs"/>
              </a:rPr>
              <a:t>jyj</a:t>
            </a:r>
            <a:r>
              <a:rPr lang="en-US" sz="1200" b="1" kern="1200" dirty="0" smtClean="0">
                <a:solidFill>
                  <a:schemeClr val="tx1"/>
                </a:solidFill>
                <a:effectLst/>
                <a:latin typeface="+mn-lt"/>
                <a:ea typeface="+mn-ea"/>
                <a:cs typeface="+mn-cs"/>
              </a:rPr>
              <a:t> ranges. The </a:t>
            </a:r>
            <a:r>
              <a:rPr lang="en-US" sz="1200" b="1" kern="1200" dirty="0" err="1" smtClean="0">
                <a:solidFill>
                  <a:schemeClr val="tx1"/>
                </a:solidFill>
                <a:effectLst/>
                <a:latin typeface="+mn-lt"/>
                <a:ea typeface="+mn-ea"/>
                <a:cs typeface="+mn-cs"/>
              </a:rPr>
              <a:t>midrapidity</a:t>
            </a:r>
            <a:r>
              <a:rPr lang="en-US" sz="1200" b="1"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dimuons</a:t>
            </a:r>
            <a:r>
              <a:rPr lang="en-US" sz="1200" b="1" kern="1200" dirty="0" smtClean="0">
                <a:solidFill>
                  <a:schemeClr val="tx1"/>
                </a:solidFill>
                <a:effectLst/>
                <a:latin typeface="+mn-lt"/>
                <a:ea typeface="+mn-ea"/>
                <a:cs typeface="+mn-cs"/>
              </a:rPr>
              <a:t> have a significantly better mass resolution.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Figure 1 shows the invariant mass distributions of the selected </a:t>
            </a:r>
            <a:r>
              <a:rPr lang="en-US" sz="1200" kern="1200" dirty="0" err="1" smtClean="0">
                <a:solidFill>
                  <a:schemeClr val="tx1"/>
                </a:solidFill>
                <a:effectLst/>
                <a:latin typeface="+mn-lt"/>
                <a:ea typeface="+mn-ea"/>
                <a:cs typeface="+mn-cs"/>
              </a:rPr>
              <a:t>dimuons</a:t>
            </a:r>
            <a:r>
              <a:rPr lang="en-US" sz="1200" kern="1200" dirty="0" smtClean="0">
                <a:solidFill>
                  <a:schemeClr val="tx1"/>
                </a:solidFill>
                <a:effectLst/>
                <a:latin typeface="+mn-lt"/>
                <a:ea typeface="+mn-ea"/>
                <a:cs typeface="+mn-cs"/>
              </a:rPr>
              <a:t>, in two halves of the covered rapidity range.</a:t>
            </a:r>
          </a:p>
          <a:p>
            <a:r>
              <a:rPr lang="en-US" sz="1200" kern="1200" dirty="0" smtClean="0">
                <a:solidFill>
                  <a:schemeClr val="tx1"/>
                </a:solidFill>
                <a:effectLst/>
                <a:latin typeface="+mn-lt"/>
                <a:ea typeface="+mn-ea"/>
                <a:cs typeface="+mn-cs"/>
              </a:rPr>
              <a:t>Fitting such distributions in fine |y| bins reveals that the </a:t>
            </a:r>
            <a:r>
              <a:rPr lang="en-US" sz="1200" kern="1200" dirty="0" err="1" smtClean="0">
                <a:solidFill>
                  <a:schemeClr val="tx1"/>
                </a:solidFill>
                <a:effectLst/>
                <a:latin typeface="+mn-lt"/>
                <a:ea typeface="+mn-ea"/>
                <a:cs typeface="+mn-cs"/>
              </a:rPr>
              <a:t>dimuon</a:t>
            </a:r>
            <a:r>
              <a:rPr lang="en-US" sz="1200" kern="1200" dirty="0" smtClean="0">
                <a:solidFill>
                  <a:schemeClr val="tx1"/>
                </a:solidFill>
                <a:effectLst/>
                <a:latin typeface="+mn-lt"/>
                <a:ea typeface="+mn-ea"/>
                <a:cs typeface="+mn-cs"/>
              </a:rPr>
              <a:t> mass resolution </a:t>
            </a:r>
            <a:r>
              <a:rPr lang="en-US" sz="1200" kern="1200" dirty="0" err="1" smtClean="0">
                <a:solidFill>
                  <a:schemeClr val="tx1"/>
                </a:solidFill>
                <a:effectLst/>
                <a:latin typeface="+mn-lt"/>
                <a:ea typeface="+mn-ea"/>
                <a:cs typeface="+mn-cs"/>
              </a:rPr>
              <a:t>sm</a:t>
            </a:r>
            <a:r>
              <a:rPr lang="en-US" sz="1200" kern="1200" dirty="0" smtClean="0">
                <a:solidFill>
                  <a:schemeClr val="tx1"/>
                </a:solidFill>
                <a:effectLst/>
                <a:latin typeface="+mn-lt"/>
                <a:ea typeface="+mn-ea"/>
                <a:cs typeface="+mn-cs"/>
              </a:rPr>
              <a:t> varies </a:t>
            </a:r>
            <a:r>
              <a:rPr lang="en-US" sz="1200" kern="1200" dirty="0" err="1" smtClean="0">
                <a:solidFill>
                  <a:schemeClr val="tx1"/>
                </a:solidFill>
                <a:effectLst/>
                <a:latin typeface="+mn-lt"/>
                <a:ea typeface="+mn-ea"/>
                <a:cs typeface="+mn-cs"/>
              </a:rPr>
              <a:t>quadratically</a:t>
            </a:r>
            <a:r>
              <a:rPr lang="en-US" sz="1200" kern="1200" dirty="0" smtClean="0">
                <a:solidFill>
                  <a:schemeClr val="tx1"/>
                </a:solidFill>
                <a:effectLst/>
                <a:latin typeface="+mn-lt"/>
                <a:ea typeface="+mn-ea"/>
                <a:cs typeface="+mn-cs"/>
              </a:rPr>
              <a:t> from 60MeV at y = 0 to 120MeV at |y| = 1.2. The background in the mass distribution of the </a:t>
            </a:r>
            <a:r>
              <a:rPr lang="en-US" sz="1200" kern="1200" dirty="0" err="1" smtClean="0">
                <a:solidFill>
                  <a:schemeClr val="tx1"/>
                </a:solidFill>
                <a:effectLst/>
                <a:latin typeface="+mn-lt"/>
                <a:ea typeface="+mn-ea"/>
                <a:cs typeface="+mn-cs"/>
              </a:rPr>
              <a:t>Chi_b</a:t>
            </a:r>
            <a:r>
              <a:rPr lang="en-US" sz="1200" kern="1200" dirty="0" smtClean="0">
                <a:solidFill>
                  <a:schemeClr val="tx1"/>
                </a:solidFill>
                <a:effectLst/>
                <a:latin typeface="+mn-lt"/>
                <a:ea typeface="+mn-ea"/>
                <a:cs typeface="+mn-cs"/>
              </a:rPr>
              <a:t>(3P) candidates is reduced by selecting </a:t>
            </a:r>
            <a:r>
              <a:rPr lang="en-US" sz="1200" kern="1200" dirty="0" err="1" smtClean="0">
                <a:solidFill>
                  <a:schemeClr val="tx1"/>
                </a:solidFill>
                <a:effectLst/>
                <a:latin typeface="+mn-lt"/>
                <a:ea typeface="+mn-ea"/>
                <a:cs typeface="+mn-cs"/>
              </a:rPr>
              <a:t>dimuons</a:t>
            </a:r>
            <a:r>
              <a:rPr lang="en-US" sz="1200" kern="1200" dirty="0" smtClean="0">
                <a:solidFill>
                  <a:schemeClr val="tx1"/>
                </a:solidFill>
                <a:effectLst/>
                <a:latin typeface="+mn-lt"/>
                <a:ea typeface="+mn-ea"/>
                <a:cs typeface="+mn-cs"/>
              </a:rPr>
              <a:t> with invariant mass between M(Upsilon(3S)) 􀀀 ns </a:t>
            </a:r>
            <a:r>
              <a:rPr lang="en-US" sz="1200" kern="1200" dirty="0" err="1" smtClean="0">
                <a:solidFill>
                  <a:schemeClr val="tx1"/>
                </a:solidFill>
                <a:effectLst/>
                <a:latin typeface="+mn-lt"/>
                <a:ea typeface="+mn-ea"/>
                <a:cs typeface="+mn-cs"/>
              </a:rPr>
              <a:t>sm</a:t>
            </a:r>
            <a:r>
              <a:rPr lang="en-US" sz="1200" kern="1200" dirty="0" smtClean="0">
                <a:solidFill>
                  <a:schemeClr val="tx1"/>
                </a:solidFill>
                <a:effectLst/>
                <a:latin typeface="+mn-lt"/>
                <a:ea typeface="+mn-ea"/>
                <a:cs typeface="+mn-cs"/>
              </a:rPr>
              <a:t>(y) and M(U(3S)) + 2.5 </a:t>
            </a:r>
            <a:r>
              <a:rPr lang="en-US" sz="1200" kern="1200" dirty="0" err="1" smtClean="0">
                <a:solidFill>
                  <a:schemeClr val="tx1"/>
                </a:solidFill>
                <a:effectLst/>
                <a:latin typeface="+mn-lt"/>
                <a:ea typeface="+mn-ea"/>
                <a:cs typeface="+mn-cs"/>
              </a:rPr>
              <a:t>sm</a:t>
            </a:r>
            <a:r>
              <a:rPr lang="en-US" sz="1200" kern="1200" dirty="0" smtClean="0">
                <a:solidFill>
                  <a:schemeClr val="tx1"/>
                </a:solidFill>
                <a:effectLst/>
                <a:latin typeface="+mn-lt"/>
                <a:ea typeface="+mn-ea"/>
                <a:cs typeface="+mn-cs"/>
              </a:rPr>
              <a:t>(y), where M(U(3S)) is the world-average U(3S)</a:t>
            </a:r>
          </a:p>
          <a:p>
            <a:r>
              <a:rPr lang="en-US" sz="1200" kern="1200" dirty="0" smtClean="0">
                <a:solidFill>
                  <a:schemeClr val="tx1"/>
                </a:solidFill>
                <a:effectLst/>
                <a:latin typeface="+mn-lt"/>
                <a:ea typeface="+mn-ea"/>
                <a:cs typeface="+mn-cs"/>
              </a:rPr>
              <a:t>mass [33]. The low-mass edge of the U(3S) signal window is defined by ns = 2 for </a:t>
            </a:r>
            <a:r>
              <a:rPr lang="en-US" sz="1200" kern="1200" dirty="0" err="1" smtClean="0">
                <a:solidFill>
                  <a:schemeClr val="tx1"/>
                </a:solidFill>
                <a:effectLst/>
                <a:latin typeface="+mn-lt"/>
                <a:ea typeface="+mn-ea"/>
                <a:cs typeface="+mn-cs"/>
              </a:rPr>
              <a:t>jyj</a:t>
            </a:r>
            <a:r>
              <a:rPr lang="en-US" sz="1200" kern="1200" dirty="0" smtClean="0">
                <a:solidFill>
                  <a:schemeClr val="tx1"/>
                </a:solidFill>
                <a:effectLst/>
                <a:latin typeface="+mn-lt"/>
                <a:ea typeface="+mn-ea"/>
                <a:cs typeface="+mn-cs"/>
              </a:rPr>
              <a:t> &lt; 0.9</a:t>
            </a:r>
          </a:p>
          <a:p>
            <a:r>
              <a:rPr lang="en-US" sz="1200" kern="1200" dirty="0" smtClean="0">
                <a:solidFill>
                  <a:schemeClr val="tx1"/>
                </a:solidFill>
                <a:effectLst/>
                <a:latin typeface="+mn-lt"/>
                <a:ea typeface="+mn-ea"/>
                <a:cs typeface="+mn-cs"/>
              </a:rPr>
              <a:t>and ns = 1.5 for 0.9 &lt; </a:t>
            </a:r>
            <a:r>
              <a:rPr lang="en-US" sz="1200" kern="1200" dirty="0" err="1" smtClean="0">
                <a:solidFill>
                  <a:schemeClr val="tx1"/>
                </a:solidFill>
                <a:effectLst/>
                <a:latin typeface="+mn-lt"/>
                <a:ea typeface="+mn-ea"/>
                <a:cs typeface="+mn-cs"/>
              </a:rPr>
              <a:t>jyj</a:t>
            </a:r>
            <a:r>
              <a:rPr lang="en-US" sz="1200" kern="1200" dirty="0" smtClean="0">
                <a:solidFill>
                  <a:schemeClr val="tx1"/>
                </a:solidFill>
                <a:effectLst/>
                <a:latin typeface="+mn-lt"/>
                <a:ea typeface="+mn-ea"/>
                <a:cs typeface="+mn-cs"/>
              </a:rPr>
              <a:t> &lt; 1.2, to minimize the contamination from the U(2S) resonance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mass of the </a:t>
            </a:r>
            <a:r>
              <a:rPr lang="en-US" sz="1200" kern="1200" dirty="0" err="1" smtClean="0">
                <a:solidFill>
                  <a:schemeClr val="tx1"/>
                </a:solidFill>
                <a:effectLst/>
                <a:latin typeface="+mn-lt"/>
                <a:ea typeface="+mn-ea"/>
                <a:cs typeface="+mn-cs"/>
              </a:rPr>
              <a:t>dimuon</a:t>
            </a:r>
            <a:r>
              <a:rPr lang="en-US" sz="1200" kern="1200" dirty="0" smtClean="0">
                <a:solidFill>
                  <a:schemeClr val="tx1"/>
                </a:solidFill>
                <a:effectLst/>
                <a:latin typeface="+mn-lt"/>
                <a:ea typeface="+mn-ea"/>
                <a:cs typeface="+mn-cs"/>
              </a:rPr>
              <a:t> is fixed to the U(3S) world-average mass, 10.3552 </a:t>
            </a:r>
            <a:r>
              <a:rPr lang="en-US" sz="1200" kern="1200" dirty="0" err="1" smtClean="0">
                <a:solidFill>
                  <a:schemeClr val="tx1"/>
                </a:solidFill>
                <a:effectLst/>
                <a:latin typeface="+mn-lt"/>
                <a:ea typeface="+mn-ea"/>
                <a:cs typeface="+mn-cs"/>
              </a:rPr>
              <a:t>GeV</a:t>
            </a:r>
            <a:r>
              <a:rPr lang="en-US" sz="1200" kern="1200" dirty="0" smtClean="0">
                <a:solidFill>
                  <a:schemeClr val="tx1"/>
                </a:solidFill>
                <a:effectLst/>
                <a:latin typeface="+mn-lt"/>
                <a:ea typeface="+mn-ea"/>
                <a:cs typeface="+mn-cs"/>
              </a:rPr>
              <a:t> [33]; the electron-positron pair is constrained to have a common vertex and zero mass; and the two </a:t>
            </a:r>
            <a:r>
              <a:rPr lang="en-US" sz="1200" kern="1200" dirty="0" err="1" smtClean="0">
                <a:solidFill>
                  <a:schemeClr val="tx1"/>
                </a:solidFill>
                <a:effectLst/>
                <a:latin typeface="+mn-lt"/>
                <a:ea typeface="+mn-ea"/>
                <a:cs typeface="+mn-cs"/>
              </a:rPr>
              <a:t>muons</a:t>
            </a:r>
            <a:r>
              <a:rPr lang="en-US" sz="1200" kern="1200" dirty="0" smtClean="0">
                <a:solidFill>
                  <a:schemeClr val="tx1"/>
                </a:solidFill>
                <a:effectLst/>
                <a:latin typeface="+mn-lt"/>
                <a:ea typeface="+mn-ea"/>
                <a:cs typeface="+mn-cs"/>
              </a:rPr>
              <a:t> and the photon are constrained to have a common vertex. The </a:t>
            </a:r>
            <a:r>
              <a:rPr lang="en-US" sz="1200" kern="1200" dirty="0" err="1" smtClean="0">
                <a:solidFill>
                  <a:schemeClr val="tx1"/>
                </a:solidFill>
                <a:effectLst/>
                <a:latin typeface="+mn-lt"/>
                <a:ea typeface="+mn-ea"/>
                <a:cs typeface="+mn-cs"/>
              </a:rPr>
              <a:t>cb</a:t>
            </a:r>
            <a:r>
              <a:rPr lang="en-US" sz="1200" kern="1200" dirty="0" smtClean="0">
                <a:solidFill>
                  <a:schemeClr val="tx1"/>
                </a:solidFill>
                <a:effectLst/>
                <a:latin typeface="+mn-lt"/>
                <a:ea typeface="+mn-ea"/>
                <a:cs typeface="+mn-cs"/>
              </a:rPr>
              <a:t>(3P) candidate is kept if the c2 probability of the kinematic fit exceeds 1%. Two or more candidates are found in about 1% of the events; only the one with the best fit is retained.</a:t>
            </a:r>
          </a:p>
          <a:p>
            <a:r>
              <a:rPr lang="en-US" sz="1200" kern="1200" dirty="0" smtClean="0">
                <a:solidFill>
                  <a:schemeClr val="tx1"/>
                </a:solidFill>
                <a:effectLst/>
                <a:latin typeface="+mn-lt"/>
                <a:ea typeface="+mn-ea"/>
                <a:cs typeface="+mn-cs"/>
              </a:rPr>
              <a:t> </a:t>
            </a:r>
          </a:p>
          <a:p>
            <a:endParaRPr lang="en-US" sz="1400" dirty="0"/>
          </a:p>
        </p:txBody>
      </p:sp>
      <p:sp>
        <p:nvSpPr>
          <p:cNvPr id="4" name="Slide Number Placeholder 3"/>
          <p:cNvSpPr>
            <a:spLocks noGrp="1"/>
          </p:cNvSpPr>
          <p:nvPr>
            <p:ph type="sldNum" sz="quarter" idx="10"/>
          </p:nvPr>
        </p:nvSpPr>
        <p:spPr/>
        <p:txBody>
          <a:bodyPr/>
          <a:lstStyle/>
          <a:p>
            <a:fld id="{1850F92E-9583-0B4E-B934-8E4931B1DCC2}" type="slidenum">
              <a:rPr lang="en-US" smtClean="0"/>
              <a:t>16</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r>
              <a:rPr lang="en-US" sz="1200" kern="1200" dirty="0" smtClean="0">
                <a:solidFill>
                  <a:schemeClr val="tx1"/>
                </a:solidFill>
                <a:effectLst/>
                <a:latin typeface="+mn-lt"/>
                <a:ea typeface="+mn-ea"/>
                <a:cs typeface="+mn-cs"/>
              </a:rPr>
              <a:t>To accurately measure the invariant mass of the </a:t>
            </a:r>
            <a:r>
              <a:rPr lang="en-US" sz="1200" kern="1200" dirty="0" err="1" smtClean="0">
                <a:solidFill>
                  <a:schemeClr val="tx1"/>
                </a:solidFill>
                <a:effectLst/>
                <a:latin typeface="+mn-lt"/>
                <a:ea typeface="+mn-ea"/>
                <a:cs typeface="+mn-cs"/>
              </a:rPr>
              <a:t>Chi_b</a:t>
            </a:r>
            <a:r>
              <a:rPr lang="en-US" sz="1200" kern="1200" dirty="0" smtClean="0">
                <a:solidFill>
                  <a:schemeClr val="tx1"/>
                </a:solidFill>
                <a:effectLst/>
                <a:latin typeface="+mn-lt"/>
                <a:ea typeface="+mn-ea"/>
                <a:cs typeface="+mn-cs"/>
              </a:rPr>
              <a:t>(3P) candidate, the photon energy scale</a:t>
            </a:r>
          </a:p>
          <a:p>
            <a:r>
              <a:rPr lang="en-US" sz="1200" kern="1200" dirty="0" smtClean="0">
                <a:solidFill>
                  <a:schemeClr val="tx1"/>
                </a:solidFill>
                <a:effectLst/>
                <a:latin typeface="+mn-lt"/>
                <a:ea typeface="+mn-ea"/>
                <a:cs typeface="+mn-cs"/>
              </a:rPr>
              <a:t>(PES) must be calibrated. The PES, defined as the ratio between the reconstructed and true</a:t>
            </a:r>
          </a:p>
          <a:p>
            <a:r>
              <a:rPr lang="en-US" sz="1200" kern="1200" dirty="0" smtClean="0">
                <a:solidFill>
                  <a:schemeClr val="tx1"/>
                </a:solidFill>
                <a:effectLst/>
                <a:latin typeface="+mn-lt"/>
                <a:ea typeface="+mn-ea"/>
                <a:cs typeface="+mn-cs"/>
              </a:rPr>
              <a:t>energy, is measured using a sample of Chi_c1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J/psi gamma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mu+mu</a:t>
            </a:r>
            <a:r>
              <a:rPr lang="en-US" sz="1200" kern="1200" dirty="0" smtClean="0">
                <a:solidFill>
                  <a:schemeClr val="tx1"/>
                </a:solidFill>
                <a:effectLst/>
                <a:latin typeface="+mn-lt"/>
                <a:ea typeface="+mn-ea"/>
                <a:cs typeface="+mn-cs"/>
              </a:rPr>
              <a:t>- gamma events, through the ratio …where invariant masses, and M(cc1) and M(J/y) are the world-average masses [33] of the Chi_c1 and J/psi states. The </a:t>
            </a:r>
            <a:r>
              <a:rPr lang="en-US" sz="1200" kern="1200" dirty="0" err="1" smtClean="0">
                <a:solidFill>
                  <a:schemeClr val="tx1"/>
                </a:solidFill>
                <a:effectLst/>
                <a:latin typeface="+mn-lt"/>
                <a:ea typeface="+mn-ea"/>
                <a:cs typeface="+mn-cs"/>
              </a:rPr>
              <a:t>valuesare</a:t>
            </a:r>
            <a:r>
              <a:rPr lang="en-US" sz="1200" kern="1200" dirty="0" smtClean="0">
                <a:solidFill>
                  <a:schemeClr val="tx1"/>
                </a:solidFill>
                <a:effectLst/>
                <a:latin typeface="+mn-lt"/>
                <a:ea typeface="+mn-ea"/>
                <a:cs typeface="+mn-cs"/>
              </a:rPr>
              <a:t> obtained in several bins of photon  energy, profiting from a large J/psi</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mu mu data sample collected in the same running periods as the </a:t>
            </a:r>
            <a:r>
              <a:rPr lang="en-US" sz="1200" kern="1200" dirty="0" err="1" smtClean="0">
                <a:solidFill>
                  <a:schemeClr val="tx1"/>
                </a:solidFill>
                <a:effectLst/>
                <a:latin typeface="+mn-lt"/>
                <a:ea typeface="+mn-ea"/>
                <a:cs typeface="+mn-cs"/>
              </a:rPr>
              <a:t>Yupsilon</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sym typeface="Wingdings"/>
              </a:rPr>
              <a:t></a:t>
            </a:r>
            <a:r>
              <a:rPr lang="en-US" sz="1200" kern="1200" dirty="0" smtClean="0">
                <a:solidFill>
                  <a:schemeClr val="tx1"/>
                </a:solidFill>
                <a:effectLst/>
                <a:latin typeface="+mn-lt"/>
                <a:ea typeface="+mn-ea"/>
                <a:cs typeface="+mn-cs"/>
              </a:rPr>
              <a:t>  mm data. The energy spectrum of the cc1 ! J/y g photons covers the range relevant for the U g analysis. The PES values, shown in Fig. 2 as a function of the measured photon energy, </a:t>
            </a:r>
            <a:r>
              <a:rPr lang="en-US" sz="1200" kern="1200" dirty="0" err="1" smtClean="0">
                <a:solidFill>
                  <a:schemeClr val="tx1"/>
                </a:solidFill>
                <a:effectLst/>
                <a:latin typeface="+mn-lt"/>
                <a:ea typeface="+mn-ea"/>
                <a:cs typeface="+mn-cs"/>
              </a:rPr>
              <a:t>Eg</a:t>
            </a:r>
            <a:r>
              <a:rPr lang="en-US" sz="1200" kern="1200" dirty="0" smtClean="0">
                <a:solidFill>
                  <a:schemeClr val="tx1"/>
                </a:solidFill>
                <a:effectLst/>
                <a:latin typeface="+mn-lt"/>
                <a:ea typeface="+mn-ea"/>
                <a:cs typeface="+mn-cs"/>
              </a:rPr>
              <a:t>, are </a:t>
            </a:r>
            <a:r>
              <a:rPr lang="en-US" sz="1200" kern="1200" dirty="0" err="1" smtClean="0">
                <a:solidFill>
                  <a:schemeClr val="tx1"/>
                </a:solidFill>
                <a:effectLst/>
                <a:latin typeface="+mn-lt"/>
                <a:ea typeface="+mn-ea"/>
                <a:cs typeface="+mn-cs"/>
              </a:rPr>
              <a:t>parametrized</a:t>
            </a:r>
            <a:r>
              <a:rPr lang="en-US" sz="1200" kern="1200" dirty="0" smtClean="0">
                <a:solidFill>
                  <a:schemeClr val="tx1"/>
                </a:solidFill>
                <a:effectLst/>
                <a:latin typeface="+mn-lt"/>
                <a:ea typeface="+mn-ea"/>
                <a:cs typeface="+mn-cs"/>
              </a:rPr>
              <a:t> with the function p0 + p1 </a:t>
            </a:r>
            <a:r>
              <a:rPr lang="en-US" sz="1200" kern="1200" dirty="0" err="1" smtClean="0">
                <a:solidFill>
                  <a:schemeClr val="tx1"/>
                </a:solidFill>
                <a:effectLst/>
                <a:latin typeface="+mn-lt"/>
                <a:ea typeface="+mn-ea"/>
                <a:cs typeface="+mn-cs"/>
              </a:rPr>
              <a:t>exp</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Eg</a:t>
            </a:r>
            <a:r>
              <a:rPr lang="en-US" sz="1200" kern="1200" dirty="0" smtClean="0">
                <a:solidFill>
                  <a:schemeClr val="tx1"/>
                </a:solidFill>
                <a:effectLst/>
                <a:latin typeface="+mn-lt"/>
                <a:ea typeface="+mn-ea"/>
                <a:cs typeface="+mn-cs"/>
              </a:rPr>
              <a:t>/p2), where p0, p1, and p2 are free parameters in the fit. The resulting function is then used for the event-by-event correction of the photon energy in the computation of the U g invariant mass. </a:t>
            </a:r>
          </a:p>
          <a:p>
            <a:r>
              <a:rPr lang="en-US" sz="1200" kern="1200" dirty="0" smtClean="0">
                <a:solidFill>
                  <a:schemeClr val="tx1"/>
                </a:solidFill>
                <a:effectLst/>
                <a:latin typeface="+mn-lt"/>
                <a:ea typeface="+mn-ea"/>
                <a:cs typeface="+mn-cs"/>
              </a:rPr>
              <a:t>Figure 2: The PES as a function of the measured photon energy, obtained using cc1 ! J/y g</a:t>
            </a:r>
          </a:p>
          <a:p>
            <a:r>
              <a:rPr lang="en-US" sz="1200" kern="1200" dirty="0" smtClean="0">
                <a:solidFill>
                  <a:schemeClr val="tx1"/>
                </a:solidFill>
                <a:effectLst/>
                <a:latin typeface="+mn-lt"/>
                <a:ea typeface="+mn-ea"/>
                <a:cs typeface="+mn-cs"/>
              </a:rPr>
              <a:t>decays from the 2015–2016 (open circles) and 2017 (filled circles) data samples. The points are drawn at the average </a:t>
            </a:r>
            <a:r>
              <a:rPr lang="en-US" sz="1200" kern="1200" dirty="0" err="1" smtClean="0">
                <a:solidFill>
                  <a:schemeClr val="tx1"/>
                </a:solidFill>
                <a:effectLst/>
                <a:latin typeface="+mn-lt"/>
                <a:ea typeface="+mn-ea"/>
                <a:cs typeface="+mn-cs"/>
              </a:rPr>
              <a:t>Eg</a:t>
            </a:r>
            <a:r>
              <a:rPr lang="en-US" sz="1200" kern="1200" dirty="0" smtClean="0">
                <a:solidFill>
                  <a:schemeClr val="tx1"/>
                </a:solidFill>
                <a:effectLst/>
                <a:latin typeface="+mn-lt"/>
                <a:ea typeface="+mn-ea"/>
                <a:cs typeface="+mn-cs"/>
              </a:rPr>
              <a:t> in each bin. The curve represents the </a:t>
            </a:r>
            <a:r>
              <a:rPr lang="en-US" sz="1200" kern="1200" dirty="0" err="1" smtClean="0">
                <a:solidFill>
                  <a:schemeClr val="tx1"/>
                </a:solidFill>
                <a:effectLst/>
                <a:latin typeface="+mn-lt"/>
                <a:ea typeface="+mn-ea"/>
                <a:cs typeface="+mn-cs"/>
              </a:rPr>
              <a:t>parametrization</a:t>
            </a:r>
            <a:r>
              <a:rPr lang="en-US" sz="1200" kern="1200" dirty="0" smtClean="0">
                <a:solidFill>
                  <a:schemeClr val="tx1"/>
                </a:solidFill>
                <a:effectLst/>
                <a:latin typeface="+mn-lt"/>
                <a:ea typeface="+mn-ea"/>
                <a:cs typeface="+mn-cs"/>
              </a:rPr>
              <a:t> mentioned in the text.</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Photon energy scale (PES) as a function of photon energy, measured using χ</a:t>
            </a:r>
            <a:r>
              <a:rPr lang="en-US" sz="1400" baseline="-25000" dirty="0" smtClean="0"/>
              <a:t>c1</a:t>
            </a:r>
            <a:r>
              <a:rPr lang="en-US" sz="1400" dirty="0" smtClean="0">
                <a:sym typeface="Wingdings"/>
              </a:rPr>
              <a:t></a:t>
            </a:r>
            <a:r>
              <a:rPr lang="en-US" sz="1400" dirty="0" smtClean="0"/>
              <a:t> J/</a:t>
            </a:r>
            <a:r>
              <a:rPr lang="en-US" sz="1400" dirty="0" err="1" smtClean="0"/>
              <a:t>ψ</a:t>
            </a:r>
            <a:r>
              <a:rPr lang="en-US" sz="1400" dirty="0" smtClean="0"/>
              <a:t> </a:t>
            </a:r>
            <a:r>
              <a:rPr lang="en-US" sz="1400" dirty="0" err="1" smtClean="0"/>
              <a:t>γ</a:t>
            </a:r>
            <a:r>
              <a:rPr lang="en-US" sz="1400" dirty="0" smtClean="0"/>
              <a:t> </a:t>
            </a:r>
            <a:r>
              <a:rPr lang="en-US" sz="1400" dirty="0" smtClean="0">
                <a:sym typeface="Wingdings"/>
              </a:rPr>
              <a:t> </a:t>
            </a:r>
            <a:r>
              <a:rPr lang="en-US" sz="1400" dirty="0" err="1" smtClean="0">
                <a:sym typeface="Wingdings"/>
              </a:rPr>
              <a:t>μ</a:t>
            </a:r>
            <a:r>
              <a:rPr lang="en-US" sz="1400" baseline="30000" dirty="0" err="1" smtClean="0">
                <a:sym typeface="Wingdings"/>
              </a:rPr>
              <a:t>+</a:t>
            </a:r>
            <a:r>
              <a:rPr lang="en-US" sz="1400" dirty="0" err="1" smtClean="0">
                <a:sym typeface="Wingdings"/>
              </a:rPr>
              <a:t>μ</a:t>
            </a:r>
            <a:r>
              <a:rPr lang="en-US" sz="1400" baseline="30000" dirty="0" smtClean="0">
                <a:sym typeface="Wingdings"/>
              </a:rPr>
              <a:t>-</a:t>
            </a:r>
            <a:r>
              <a:rPr lang="en-US" sz="1400" dirty="0" smtClean="0">
                <a:sym typeface="Wingdings"/>
              </a:rPr>
              <a:t> </a:t>
            </a:r>
            <a:r>
              <a:rPr lang="en-US" sz="1400" dirty="0" err="1" smtClean="0"/>
              <a:t>γ</a:t>
            </a:r>
            <a:r>
              <a:rPr lang="en-US" sz="1400" dirty="0" smtClean="0">
                <a:sym typeface="Wingdings"/>
              </a:rPr>
              <a:t> </a:t>
            </a:r>
            <a:r>
              <a:rPr lang="en-US" sz="1400" dirty="0" smtClean="0"/>
              <a:t>events, for the 2016 (open circles) and 2017 (closed circles) samples.</a:t>
            </a:r>
          </a:p>
          <a:p>
            <a:r>
              <a:rPr lang="en-US" sz="1400" dirty="0" smtClean="0"/>
              <a:t>The energy spectrum of the chi_c1 </a:t>
            </a:r>
            <a:r>
              <a:rPr lang="en-US" sz="1400" dirty="0" smtClean="0">
                <a:sym typeface="Wingdings"/>
              </a:rPr>
              <a:t></a:t>
            </a:r>
            <a:r>
              <a:rPr lang="en-US" sz="1400" dirty="0" smtClean="0"/>
              <a:t> J/y gamma photons covers the</a:t>
            </a:r>
            <a:r>
              <a:rPr lang="en-US" sz="1400" baseline="0" dirty="0" smtClean="0"/>
              <a:t> </a:t>
            </a:r>
            <a:r>
              <a:rPr lang="en-US" sz="1400" dirty="0" smtClean="0"/>
              <a:t>range relevant for the Upsilon  gamma  analysis. </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The results are fitted, </a:t>
            </a:r>
            <a:r>
              <a:rPr lang="en-US" sz="1200" i="1" dirty="0" smtClean="0"/>
              <a:t>with the function p0 + p1 </a:t>
            </a:r>
            <a:r>
              <a:rPr lang="en-US" sz="1200" i="1" dirty="0" err="1" smtClean="0"/>
              <a:t>exp</a:t>
            </a:r>
            <a:r>
              <a:rPr lang="en-US" sz="1200" i="1" dirty="0" smtClean="0"/>
              <a:t>(-</a:t>
            </a:r>
            <a:r>
              <a:rPr lang="en-US" sz="1200" i="1" dirty="0" err="1" smtClean="0"/>
              <a:t>E</a:t>
            </a:r>
            <a:r>
              <a:rPr lang="en-US" sz="1200" i="1" baseline="-25000" dirty="0" err="1" smtClean="0"/>
              <a:t>γ</a:t>
            </a:r>
            <a:r>
              <a:rPr lang="en-US" sz="1200" i="1" dirty="0" smtClean="0"/>
              <a:t>/p2)</a:t>
            </a:r>
            <a:r>
              <a:rPr lang="en-US" sz="1400" dirty="0" smtClean="0"/>
              <a:t>, then used for the event-by-event correction of the photon energy entering in the computation of the </a:t>
            </a:r>
            <a:r>
              <a:rPr lang="en-US" sz="1400" dirty="0" err="1" smtClean="0"/>
              <a:t>ϒγ</a:t>
            </a:r>
            <a:r>
              <a:rPr lang="en-US" sz="1400" dirty="0" smtClean="0"/>
              <a:t>  invariant mass.</a:t>
            </a:r>
          </a:p>
          <a:p>
            <a:endParaRPr lang="en-US" sz="1400" dirty="0"/>
          </a:p>
        </p:txBody>
      </p:sp>
      <p:sp>
        <p:nvSpPr>
          <p:cNvPr id="4" name="Slide Number Placeholder 3"/>
          <p:cNvSpPr>
            <a:spLocks noGrp="1"/>
          </p:cNvSpPr>
          <p:nvPr>
            <p:ph type="sldNum" sz="quarter" idx="10"/>
          </p:nvPr>
        </p:nvSpPr>
        <p:spPr/>
        <p:txBody>
          <a:bodyPr/>
          <a:lstStyle/>
          <a:p>
            <a:fld id="{1850F92E-9583-0B4E-B934-8E4931B1DCC2}" type="slidenum">
              <a:rPr lang="en-US" smtClean="0"/>
              <a:t>17</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r>
              <a:rPr lang="en-US" sz="1200" kern="1200" dirty="0" smtClean="0">
                <a:solidFill>
                  <a:schemeClr val="tx1"/>
                </a:solidFill>
                <a:latin typeface="+mn-lt"/>
                <a:ea typeface="+mn-ea"/>
                <a:cs typeface="+mn-cs"/>
              </a:rPr>
              <a:t>la </a:t>
            </a:r>
            <a:r>
              <a:rPr lang="en-US" sz="1200" kern="1200" dirty="0" err="1" smtClean="0">
                <a:solidFill>
                  <a:schemeClr val="tx1"/>
                </a:solidFill>
                <a:latin typeface="+mn-lt"/>
                <a:ea typeface="+mn-ea"/>
                <a:cs typeface="+mn-cs"/>
              </a:rPr>
              <a:t>riflessione</a:t>
            </a:r>
            <a:r>
              <a:rPr lang="en-US" sz="1200" kern="1200" dirty="0" smtClean="0">
                <a:solidFill>
                  <a:schemeClr val="tx1"/>
                </a:solidFill>
                <a:latin typeface="+mn-lt"/>
                <a:ea typeface="+mn-ea"/>
                <a:cs typeface="+mn-cs"/>
              </a:rPr>
              <a:t> e' Y2S -&gt; </a:t>
            </a:r>
            <a:r>
              <a:rPr lang="en-US" sz="1200" kern="1200" dirty="0" err="1" smtClean="0">
                <a:solidFill>
                  <a:schemeClr val="tx1"/>
                </a:solidFill>
                <a:latin typeface="+mn-lt"/>
                <a:ea typeface="+mn-ea"/>
                <a:cs typeface="+mn-cs"/>
              </a:rPr>
              <a:t>chib</a:t>
            </a:r>
            <a:r>
              <a:rPr lang="en-US" sz="1200" kern="1200" dirty="0" smtClean="0">
                <a:solidFill>
                  <a:schemeClr val="tx1"/>
                </a:solidFill>
                <a:latin typeface="+mn-lt"/>
                <a:ea typeface="+mn-ea"/>
                <a:cs typeface="+mn-cs"/>
              </a:rPr>
              <a:t>(1P) + gamma -&gt; Y1S + gamma,  e </a:t>
            </a:r>
            <a:r>
              <a:rPr lang="en-US" sz="1200" kern="1200" dirty="0" err="1" smtClean="0">
                <a:solidFill>
                  <a:schemeClr val="tx1"/>
                </a:solidFill>
                <a:latin typeface="+mn-lt"/>
                <a:ea typeface="+mn-ea"/>
                <a:cs typeface="+mn-cs"/>
              </a:rPr>
              <a:t>tu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associ</a:t>
            </a:r>
            <a:r>
              <a:rPr lang="en-US" sz="1200" kern="1200" dirty="0" smtClean="0">
                <a:solidFill>
                  <a:schemeClr val="tx1"/>
                </a:solidFill>
                <a:latin typeface="+mn-lt"/>
                <a:ea typeface="+mn-ea"/>
                <a:cs typeface="+mn-cs"/>
              </a:rPr>
              <a:t> con </a:t>
            </a:r>
            <a:r>
              <a:rPr lang="en-US" sz="1200" kern="1200" dirty="0" err="1" smtClean="0">
                <a:solidFill>
                  <a:schemeClr val="tx1"/>
                </a:solidFill>
                <a:latin typeface="+mn-lt"/>
                <a:ea typeface="+mn-ea"/>
                <a:cs typeface="+mn-cs"/>
              </a:rPr>
              <a:t>il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fotone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sbagliato</a:t>
            </a:r>
            <a:endParaRPr lang="en-US" sz="1200" kern="1200" dirty="0" smtClean="0">
              <a:solidFill>
                <a:schemeClr val="tx1"/>
              </a:solidFill>
              <a:latin typeface="+mn-lt"/>
              <a:ea typeface="+mn-ea"/>
              <a:cs typeface="+mn-cs"/>
            </a:endParaRPr>
          </a:p>
          <a:p>
            <a:r>
              <a:rPr lang="en-US" sz="1000" kern="1200" dirty="0" smtClean="0">
                <a:solidFill>
                  <a:schemeClr val="tx1"/>
                </a:solidFill>
                <a:effectLst/>
                <a:latin typeface="+mn-lt"/>
                <a:ea typeface="+mn-ea"/>
                <a:cs typeface="+mn-cs"/>
              </a:rPr>
              <a:t>This is the first time that the two states are individually observed. </a:t>
            </a:r>
          </a:p>
          <a:p>
            <a:r>
              <a:rPr lang="en-US" sz="1000" kern="1200" dirty="0" smtClean="0">
                <a:solidFill>
                  <a:schemeClr val="tx1"/>
                </a:solidFill>
                <a:effectLst/>
                <a:latin typeface="+mn-lt"/>
                <a:ea typeface="+mn-ea"/>
                <a:cs typeface="+mn-cs"/>
              </a:rPr>
              <a:t>This measurement fills a gap in the spin-dependent </a:t>
            </a:r>
            <a:r>
              <a:rPr lang="en-US" sz="1000" kern="1200" dirty="0" err="1" smtClean="0">
                <a:solidFill>
                  <a:schemeClr val="tx1"/>
                </a:solidFill>
                <a:effectLst/>
                <a:latin typeface="+mn-lt"/>
                <a:ea typeface="+mn-ea"/>
                <a:cs typeface="+mn-cs"/>
              </a:rPr>
              <a:t>bottomonium</a:t>
            </a:r>
            <a:r>
              <a:rPr lang="en-US" sz="1000" kern="1200" dirty="0" smtClean="0">
                <a:solidFill>
                  <a:schemeClr val="tx1"/>
                </a:solidFill>
                <a:effectLst/>
                <a:latin typeface="+mn-lt"/>
                <a:ea typeface="+mn-ea"/>
                <a:cs typeface="+mn-cs"/>
              </a:rPr>
              <a:t> spectrum below the </a:t>
            </a:r>
            <a:r>
              <a:rPr lang="en-US" sz="1000" kern="1200" dirty="0" err="1" smtClean="0">
                <a:solidFill>
                  <a:schemeClr val="tx1"/>
                </a:solidFill>
                <a:effectLst/>
                <a:latin typeface="+mn-lt"/>
                <a:ea typeface="+mn-ea"/>
                <a:cs typeface="+mn-cs"/>
              </a:rPr>
              <a:t>openbeauty</a:t>
            </a:r>
            <a:r>
              <a:rPr lang="en-US" sz="1000" kern="1200" dirty="0" smtClean="0">
                <a:solidFill>
                  <a:schemeClr val="tx1"/>
                </a:solidFill>
                <a:effectLst/>
                <a:latin typeface="+mn-lt"/>
                <a:ea typeface="+mn-ea"/>
                <a:cs typeface="+mn-cs"/>
              </a:rPr>
              <a:t> threshold and should significantly contribute to an improved understanding of the </a:t>
            </a:r>
            <a:r>
              <a:rPr lang="en-US" sz="1000" kern="1200" dirty="0" err="1" smtClean="0">
                <a:solidFill>
                  <a:schemeClr val="tx1"/>
                </a:solidFill>
                <a:effectLst/>
                <a:latin typeface="+mn-lt"/>
                <a:ea typeface="+mn-ea"/>
                <a:cs typeface="+mn-cs"/>
              </a:rPr>
              <a:t>nonperturbative</a:t>
            </a:r>
            <a:r>
              <a:rPr lang="en-US" sz="1000" dirty="0"/>
              <a:t> </a:t>
            </a:r>
            <a:r>
              <a:rPr lang="en-US" sz="1000" kern="1200" dirty="0" smtClean="0">
                <a:solidFill>
                  <a:schemeClr val="tx1"/>
                </a:solidFill>
                <a:effectLst/>
                <a:latin typeface="+mn-lt"/>
                <a:ea typeface="+mn-ea"/>
                <a:cs typeface="+mn-cs"/>
              </a:rPr>
              <a:t>spin-orbit interactions affecting </a:t>
            </a:r>
            <a:r>
              <a:rPr lang="en-US" sz="1000" kern="1200" dirty="0" err="1" smtClean="0">
                <a:solidFill>
                  <a:schemeClr val="tx1"/>
                </a:solidFill>
                <a:effectLst/>
                <a:latin typeface="+mn-lt"/>
                <a:ea typeface="+mn-ea"/>
                <a:cs typeface="+mn-cs"/>
              </a:rPr>
              <a:t>quarkonium</a:t>
            </a:r>
            <a:r>
              <a:rPr lang="en-US" sz="1000" dirty="0"/>
              <a:t> </a:t>
            </a:r>
            <a:r>
              <a:rPr lang="en-US" sz="1000" kern="1200" dirty="0" smtClean="0">
                <a:solidFill>
                  <a:schemeClr val="tx1"/>
                </a:solidFill>
                <a:effectLst/>
                <a:latin typeface="+mn-lt"/>
                <a:ea typeface="+mn-ea"/>
                <a:cs typeface="+mn-cs"/>
              </a:rPr>
              <a:t>spectroscopy</a:t>
            </a:r>
          </a:p>
          <a:p>
            <a:r>
              <a:rPr lang="en-US" sz="1000" kern="1200" dirty="0" smtClean="0">
                <a:solidFill>
                  <a:schemeClr val="tx1"/>
                </a:solidFill>
                <a:effectLst/>
                <a:latin typeface="+mn-lt"/>
                <a:ea typeface="+mn-ea"/>
                <a:cs typeface="+mn-cs"/>
              </a:rPr>
              <a:t>This is the first time that the J = 1 and 2 states are well resolved and their masses individually measured: </a:t>
            </a:r>
          </a:p>
          <a:p>
            <a:r>
              <a:rPr lang="en-US" sz="1000" kern="1200" dirty="0" smtClean="0">
                <a:solidFill>
                  <a:schemeClr val="tx1"/>
                </a:solidFill>
                <a:effectLst/>
                <a:latin typeface="+mn-lt"/>
                <a:ea typeface="+mn-ea"/>
                <a:cs typeface="+mn-cs"/>
              </a:rPr>
              <a:t>10 513.42 _ 0.41 (stat) _ 0.18 (</a:t>
            </a:r>
            <a:r>
              <a:rPr lang="en-US" sz="1000" kern="1200" dirty="0" err="1" smtClean="0">
                <a:solidFill>
                  <a:schemeClr val="tx1"/>
                </a:solidFill>
                <a:effectLst/>
                <a:latin typeface="+mn-lt"/>
                <a:ea typeface="+mn-ea"/>
                <a:cs typeface="+mn-cs"/>
              </a:rPr>
              <a:t>syst</a:t>
            </a:r>
            <a:r>
              <a:rPr lang="en-US" sz="1000" kern="1200" dirty="0" smtClean="0">
                <a:solidFill>
                  <a:schemeClr val="tx1"/>
                </a:solidFill>
                <a:effectLst/>
                <a:latin typeface="+mn-lt"/>
                <a:ea typeface="+mn-ea"/>
                <a:cs typeface="+mn-cs"/>
              </a:rPr>
              <a:t>)MeV      and 10 524.02 _ 0.57 (stat) _ 0.18 (</a:t>
            </a:r>
            <a:r>
              <a:rPr lang="en-US" sz="1000" kern="1200" dirty="0" err="1" smtClean="0">
                <a:solidFill>
                  <a:schemeClr val="tx1"/>
                </a:solidFill>
                <a:effectLst/>
                <a:latin typeface="+mn-lt"/>
                <a:ea typeface="+mn-ea"/>
                <a:cs typeface="+mn-cs"/>
              </a:rPr>
              <a:t>syst</a:t>
            </a:r>
            <a:r>
              <a:rPr lang="en-US" sz="1000" kern="1200" dirty="0" smtClean="0">
                <a:solidFill>
                  <a:schemeClr val="tx1"/>
                </a:solidFill>
                <a:effectLst/>
                <a:latin typeface="+mn-lt"/>
                <a:ea typeface="+mn-ea"/>
                <a:cs typeface="+mn-cs"/>
              </a:rPr>
              <a:t>)MeV; </a:t>
            </a:r>
          </a:p>
          <a:p>
            <a:r>
              <a:rPr lang="en-US" sz="1000" kern="1200" dirty="0" smtClean="0">
                <a:solidFill>
                  <a:schemeClr val="tx1"/>
                </a:solidFill>
                <a:effectLst/>
                <a:latin typeface="+mn-lt"/>
                <a:ea typeface="+mn-ea"/>
                <a:cs typeface="+mn-cs"/>
              </a:rPr>
              <a:t>they are determined with respect to the world-average value of the U(3S) mass, which has an uncertainty of 0.5MeV. </a:t>
            </a:r>
          </a:p>
          <a:p>
            <a:r>
              <a:rPr lang="en-US" sz="1000" kern="1200" dirty="0" smtClean="0">
                <a:solidFill>
                  <a:schemeClr val="tx1"/>
                </a:solidFill>
                <a:effectLst/>
                <a:latin typeface="+mn-lt"/>
                <a:ea typeface="+mn-ea"/>
                <a:cs typeface="+mn-cs"/>
              </a:rPr>
              <a:t>The mass splitting is measured to be 10.60 _ 0.64 (stat) _ 0.17 (</a:t>
            </a:r>
            <a:r>
              <a:rPr lang="en-US" sz="1000" kern="1200" dirty="0" err="1" smtClean="0">
                <a:solidFill>
                  <a:schemeClr val="tx1"/>
                </a:solidFill>
                <a:effectLst/>
                <a:latin typeface="+mn-lt"/>
                <a:ea typeface="+mn-ea"/>
                <a:cs typeface="+mn-cs"/>
              </a:rPr>
              <a:t>syst</a:t>
            </a:r>
            <a:r>
              <a:rPr lang="en-US" sz="1000" kern="1200" dirty="0" smtClean="0">
                <a:solidFill>
                  <a:schemeClr val="tx1"/>
                </a:solidFill>
                <a:effectLst/>
                <a:latin typeface="+mn-lt"/>
                <a:ea typeface="+mn-ea"/>
                <a:cs typeface="+mn-cs"/>
              </a:rPr>
              <a:t>)MeV.</a:t>
            </a:r>
          </a:p>
          <a:p>
            <a:r>
              <a:rPr lang="en-US" sz="1000" dirty="0"/>
              <a:t>*</a:t>
            </a:r>
            <a:r>
              <a:rPr lang="en-US" sz="1000" kern="1200" dirty="0" smtClean="0">
                <a:solidFill>
                  <a:schemeClr val="tx1"/>
                </a:solidFill>
                <a:effectLst/>
                <a:latin typeface="+mn-lt"/>
                <a:ea typeface="+mn-ea"/>
                <a:cs typeface="+mn-cs"/>
              </a:rPr>
              <a:t>Figure 3: The invariant mass distributions of the </a:t>
            </a:r>
            <a:r>
              <a:rPr lang="en-US" sz="1000" kern="1200" dirty="0" err="1" smtClean="0">
                <a:solidFill>
                  <a:schemeClr val="tx1"/>
                </a:solidFill>
                <a:effectLst/>
                <a:latin typeface="+mn-lt"/>
                <a:ea typeface="+mn-ea"/>
                <a:cs typeface="+mn-cs"/>
              </a:rPr>
              <a:t>cbJ</a:t>
            </a:r>
            <a:r>
              <a:rPr lang="en-US" sz="1000" kern="1200" dirty="0" smtClean="0">
                <a:solidFill>
                  <a:schemeClr val="tx1"/>
                </a:solidFill>
                <a:effectLst/>
                <a:latin typeface="+mn-lt"/>
                <a:ea typeface="+mn-ea"/>
                <a:cs typeface="+mn-cs"/>
              </a:rPr>
              <a:t> ! U(</a:t>
            </a:r>
            <a:r>
              <a:rPr lang="en-US" sz="1000" kern="1200" dirty="0" err="1" smtClean="0">
                <a:solidFill>
                  <a:schemeClr val="tx1"/>
                </a:solidFill>
                <a:effectLst/>
                <a:latin typeface="+mn-lt"/>
                <a:ea typeface="+mn-ea"/>
                <a:cs typeface="+mn-cs"/>
              </a:rPr>
              <a:t>nS</a:t>
            </a:r>
            <a:r>
              <a:rPr lang="en-US" sz="1000" kern="1200" dirty="0" smtClean="0">
                <a:solidFill>
                  <a:schemeClr val="tx1"/>
                </a:solidFill>
                <a:effectLst/>
                <a:latin typeface="+mn-lt"/>
                <a:ea typeface="+mn-ea"/>
                <a:cs typeface="+mn-cs"/>
              </a:rPr>
              <a:t>) g candidates (n = 1, 2, 3), after the PES correction. The inset shows the cb1(1P) and cb1(2P) masses fitted before (open squares) and after (filled circles) the PES correction, with vertical bars representing the statistical uncertainties.</a:t>
            </a:r>
          </a:p>
          <a:p>
            <a:r>
              <a:rPr lang="en-US" sz="1000" kern="1200" dirty="0" smtClean="0">
                <a:solidFill>
                  <a:schemeClr val="tx1"/>
                </a:solidFill>
                <a:effectLst/>
                <a:latin typeface="+mn-lt"/>
                <a:ea typeface="+mn-ea"/>
                <a:cs typeface="+mn-cs"/>
              </a:rPr>
              <a:t>The world-average values [33] are shown by the horizontal bands, with dashed lines representing their total uncertainties.</a:t>
            </a:r>
          </a:p>
          <a:p>
            <a:r>
              <a:rPr lang="en-US" sz="1000" kern="1200" dirty="0" smtClean="0">
                <a:solidFill>
                  <a:schemeClr val="tx1"/>
                </a:solidFill>
                <a:effectLst/>
                <a:latin typeface="+mn-lt"/>
                <a:ea typeface="+mn-ea"/>
                <a:cs typeface="+mn-cs"/>
              </a:rPr>
              <a:t>*THE Figure shows the PES-corrected U(</a:t>
            </a:r>
            <a:r>
              <a:rPr lang="en-US" sz="1000" kern="1200" dirty="0" err="1" smtClean="0">
                <a:solidFill>
                  <a:schemeClr val="tx1"/>
                </a:solidFill>
                <a:effectLst/>
                <a:latin typeface="+mn-lt"/>
                <a:ea typeface="+mn-ea"/>
                <a:cs typeface="+mn-cs"/>
              </a:rPr>
              <a:t>nS</a:t>
            </a:r>
            <a:r>
              <a:rPr lang="en-US" sz="1000" kern="1200" dirty="0" smtClean="0">
                <a:solidFill>
                  <a:schemeClr val="tx1"/>
                </a:solidFill>
                <a:effectLst/>
                <a:latin typeface="+mn-lt"/>
                <a:ea typeface="+mn-ea"/>
                <a:cs typeface="+mn-cs"/>
              </a:rPr>
              <a:t>)-photon invariant mass distributions, with n = 1, 2, 3.</a:t>
            </a:r>
          </a:p>
          <a:p>
            <a:r>
              <a:rPr lang="en-US" sz="1000" kern="1200" dirty="0" smtClean="0">
                <a:solidFill>
                  <a:schemeClr val="tx1"/>
                </a:solidFill>
                <a:effectLst/>
                <a:latin typeface="+mn-lt"/>
                <a:ea typeface="+mn-ea"/>
                <a:cs typeface="+mn-cs"/>
              </a:rPr>
              <a:t>The U(1S) g and U(2S) g events are selected with the same criteria as used for the U(3S) gamma events, except that the </a:t>
            </a:r>
            <a:r>
              <a:rPr lang="en-US" sz="1000" kern="1200" dirty="0" err="1" smtClean="0">
                <a:solidFill>
                  <a:schemeClr val="tx1"/>
                </a:solidFill>
                <a:effectLst/>
                <a:latin typeface="+mn-lt"/>
                <a:ea typeface="+mn-ea"/>
                <a:cs typeface="+mn-cs"/>
              </a:rPr>
              <a:t>dimuon</a:t>
            </a:r>
            <a:r>
              <a:rPr lang="en-US" sz="1000" kern="1200" dirty="0" smtClean="0">
                <a:solidFill>
                  <a:schemeClr val="tx1"/>
                </a:solidFill>
                <a:effectLst/>
                <a:latin typeface="+mn-lt"/>
                <a:ea typeface="+mn-ea"/>
                <a:cs typeface="+mn-cs"/>
              </a:rPr>
              <a:t> invariant mass is required to be between M(U(1S)) 􀀀 2.5 </a:t>
            </a:r>
            <a:r>
              <a:rPr lang="en-US" sz="1000" kern="1200" dirty="0" err="1" smtClean="0">
                <a:solidFill>
                  <a:schemeClr val="tx1"/>
                </a:solidFill>
                <a:effectLst/>
                <a:latin typeface="+mn-lt"/>
                <a:ea typeface="+mn-ea"/>
                <a:cs typeface="+mn-cs"/>
              </a:rPr>
              <a:t>sm</a:t>
            </a:r>
            <a:r>
              <a:rPr lang="en-US" sz="1000" kern="1200" dirty="0" smtClean="0">
                <a:solidFill>
                  <a:schemeClr val="tx1"/>
                </a:solidFill>
                <a:effectLst/>
                <a:latin typeface="+mn-lt"/>
                <a:ea typeface="+mn-ea"/>
                <a:cs typeface="+mn-cs"/>
              </a:rPr>
              <a:t>(y)  and M(U(1S)) + 2 </a:t>
            </a:r>
            <a:r>
              <a:rPr lang="en-US" sz="1000" kern="1200" dirty="0" err="1" smtClean="0">
                <a:solidFill>
                  <a:schemeClr val="tx1"/>
                </a:solidFill>
                <a:effectLst/>
                <a:latin typeface="+mn-lt"/>
                <a:ea typeface="+mn-ea"/>
                <a:cs typeface="+mn-cs"/>
              </a:rPr>
              <a:t>sm</a:t>
            </a:r>
            <a:r>
              <a:rPr lang="en-US" sz="1000" kern="1200" dirty="0" smtClean="0">
                <a:solidFill>
                  <a:schemeClr val="tx1"/>
                </a:solidFill>
                <a:effectLst/>
                <a:latin typeface="+mn-lt"/>
                <a:ea typeface="+mn-ea"/>
                <a:cs typeface="+mn-cs"/>
              </a:rPr>
              <a:t>(y) and within M(U(2S)) _ 2 </a:t>
            </a:r>
            <a:r>
              <a:rPr lang="en-US" sz="1000" kern="1200" dirty="0" err="1" smtClean="0">
                <a:solidFill>
                  <a:schemeClr val="tx1"/>
                </a:solidFill>
                <a:effectLst/>
                <a:latin typeface="+mn-lt"/>
                <a:ea typeface="+mn-ea"/>
                <a:cs typeface="+mn-cs"/>
              </a:rPr>
              <a:t>sm</a:t>
            </a:r>
            <a:r>
              <a:rPr lang="en-US" sz="1000" kern="1200" dirty="0" smtClean="0">
                <a:solidFill>
                  <a:schemeClr val="tx1"/>
                </a:solidFill>
                <a:effectLst/>
                <a:latin typeface="+mn-lt"/>
                <a:ea typeface="+mn-ea"/>
                <a:cs typeface="+mn-cs"/>
              </a:rPr>
              <a:t>(y), respectively.</a:t>
            </a:r>
          </a:p>
          <a:p>
            <a:r>
              <a:rPr lang="en-US" sz="1000" kern="1200" dirty="0" smtClean="0">
                <a:solidFill>
                  <a:schemeClr val="tx1"/>
                </a:solidFill>
                <a:effectLst/>
                <a:latin typeface="+mn-lt"/>
                <a:ea typeface="+mn-ea"/>
                <a:cs typeface="+mn-cs"/>
              </a:rPr>
              <a:t>The prominent </a:t>
            </a:r>
            <a:r>
              <a:rPr lang="en-US" sz="1000" kern="1200" dirty="0" err="1" smtClean="0">
                <a:solidFill>
                  <a:schemeClr val="tx1"/>
                </a:solidFill>
                <a:effectLst/>
                <a:latin typeface="+mn-lt"/>
                <a:ea typeface="+mn-ea"/>
                <a:cs typeface="+mn-cs"/>
              </a:rPr>
              <a:t>cb</a:t>
            </a:r>
            <a:r>
              <a:rPr lang="en-US" sz="1000" kern="1200" dirty="0" smtClean="0">
                <a:solidFill>
                  <a:schemeClr val="tx1"/>
                </a:solidFill>
                <a:effectLst/>
                <a:latin typeface="+mn-lt"/>
                <a:ea typeface="+mn-ea"/>
                <a:cs typeface="+mn-cs"/>
              </a:rPr>
              <a:t>(1P) and </a:t>
            </a:r>
            <a:r>
              <a:rPr lang="en-US" sz="1000" kern="1200" dirty="0" err="1" smtClean="0">
                <a:solidFill>
                  <a:schemeClr val="tx1"/>
                </a:solidFill>
                <a:effectLst/>
                <a:latin typeface="+mn-lt"/>
                <a:ea typeface="+mn-ea"/>
                <a:cs typeface="+mn-cs"/>
              </a:rPr>
              <a:t>cb</a:t>
            </a:r>
            <a:r>
              <a:rPr lang="en-US" sz="1000" kern="1200" dirty="0" smtClean="0">
                <a:solidFill>
                  <a:schemeClr val="tx1"/>
                </a:solidFill>
                <a:effectLst/>
                <a:latin typeface="+mn-lt"/>
                <a:ea typeface="+mn-ea"/>
                <a:cs typeface="+mn-cs"/>
              </a:rPr>
              <a:t>(2P) peaks seen in the U(1S) g and U(2S) g distributions in Fig. 3 are fit using a procedure analogous to the one described in the next paragraph. The resulting Chi_b1(1P) and Chi_b1(2P) masses are in agreement with the world-average values [33], as shown in the inset, confirming the validity of the PES correction function.</a:t>
            </a:r>
          </a:p>
          <a:p>
            <a:r>
              <a:rPr lang="en-US" sz="1000" dirty="0"/>
              <a:t>*</a:t>
            </a:r>
            <a:r>
              <a:rPr lang="en-US" sz="1000" b="1" i="0" u="none" strike="noStrike" kern="1200" baseline="0" dirty="0" smtClean="0">
                <a:solidFill>
                  <a:schemeClr val="tx1"/>
                </a:solidFill>
                <a:latin typeface="+mn-lt"/>
                <a:ea typeface="+mn-ea"/>
                <a:cs typeface="+mn-cs"/>
              </a:rPr>
              <a:t>Fig. Invariant mass distribution of the </a:t>
            </a:r>
            <a:r>
              <a:rPr lang="en-US" sz="1000" b="1" i="0" u="none" strike="noStrike" kern="1200" baseline="0" dirty="0" err="1" smtClean="0">
                <a:solidFill>
                  <a:schemeClr val="tx1"/>
                </a:solidFill>
                <a:latin typeface="+mn-lt"/>
                <a:ea typeface="+mn-ea"/>
                <a:cs typeface="+mn-cs"/>
              </a:rPr>
              <a:t>cbJ</a:t>
            </a:r>
            <a:r>
              <a:rPr lang="en-US" sz="1000" b="1" i="0" u="none" strike="noStrike" kern="1200" baseline="0" dirty="0" smtClean="0">
                <a:solidFill>
                  <a:schemeClr val="tx1"/>
                </a:solidFill>
                <a:latin typeface="+mn-lt"/>
                <a:ea typeface="+mn-ea"/>
                <a:cs typeface="+mn-cs"/>
              </a:rPr>
              <a:t> ! U(</a:t>
            </a:r>
            <a:r>
              <a:rPr lang="en-US" sz="1000" b="1" i="0" u="none" strike="noStrike" kern="1200" baseline="0" dirty="0" err="1" smtClean="0">
                <a:solidFill>
                  <a:schemeClr val="tx1"/>
                </a:solidFill>
                <a:latin typeface="+mn-lt"/>
                <a:ea typeface="+mn-ea"/>
                <a:cs typeface="+mn-cs"/>
              </a:rPr>
              <a:t>nS</a:t>
            </a:r>
            <a:r>
              <a:rPr lang="en-US" sz="1000" b="1" i="0" u="none" strike="noStrike" kern="1200" baseline="0" dirty="0" smtClean="0">
                <a:solidFill>
                  <a:schemeClr val="tx1"/>
                </a:solidFill>
                <a:latin typeface="+mn-lt"/>
                <a:ea typeface="+mn-ea"/>
                <a:cs typeface="+mn-cs"/>
              </a:rPr>
              <a:t>) g candidates (n = 1, 2, 3), after PES</a:t>
            </a:r>
            <a:r>
              <a:rPr lang="en-US" sz="1000" b="1" i="0" u="none" strike="noStrike" kern="1200" dirty="0" smtClean="0">
                <a:solidFill>
                  <a:schemeClr val="tx1"/>
                </a:solidFill>
                <a:latin typeface="+mn-lt"/>
                <a:ea typeface="+mn-ea"/>
                <a:cs typeface="+mn-cs"/>
              </a:rPr>
              <a:t> </a:t>
            </a:r>
            <a:r>
              <a:rPr lang="en-US" sz="1000" b="1" i="0" u="none" strike="noStrike" kern="1200" baseline="0" dirty="0" smtClean="0">
                <a:solidFill>
                  <a:schemeClr val="tx1"/>
                </a:solidFill>
                <a:latin typeface="+mn-lt"/>
                <a:ea typeface="+mn-ea"/>
                <a:cs typeface="+mn-cs"/>
              </a:rPr>
              <a:t>correction. The inset shows the cb1(1P) and cb1(2P) masses fitted before (open squares) and</a:t>
            </a:r>
            <a:r>
              <a:rPr lang="en-US" sz="1000" b="1" i="0" u="none" strike="noStrike" kern="1200" dirty="0" smtClean="0">
                <a:solidFill>
                  <a:schemeClr val="tx1"/>
                </a:solidFill>
                <a:latin typeface="+mn-lt"/>
                <a:ea typeface="+mn-ea"/>
                <a:cs typeface="+mn-cs"/>
              </a:rPr>
              <a:t> </a:t>
            </a:r>
            <a:r>
              <a:rPr lang="en-US" sz="1000" b="1" i="0" u="none" strike="noStrike" kern="1200" baseline="0" dirty="0" smtClean="0">
                <a:solidFill>
                  <a:schemeClr val="tx1"/>
                </a:solidFill>
                <a:latin typeface="+mn-lt"/>
                <a:ea typeface="+mn-ea"/>
                <a:cs typeface="+mn-cs"/>
              </a:rPr>
              <a:t>after (closed circles) the PES correction, with error bars representing statistical uncertainties.</a:t>
            </a:r>
          </a:p>
          <a:p>
            <a:r>
              <a:rPr lang="en-US" sz="1000" b="1" i="0" u="none" strike="noStrike" kern="1200" baseline="0" dirty="0" smtClean="0">
                <a:solidFill>
                  <a:schemeClr val="tx1"/>
                </a:solidFill>
                <a:latin typeface="+mn-lt"/>
                <a:ea typeface="+mn-ea"/>
                <a:cs typeface="+mn-cs"/>
              </a:rPr>
              <a:t>The world-average values [8] are represented by the horizontal bands, of widths equal to their</a:t>
            </a:r>
            <a:r>
              <a:rPr lang="en-US" sz="1000" b="1" i="0" u="none" strike="noStrike" kern="1200" dirty="0" smtClean="0">
                <a:solidFill>
                  <a:schemeClr val="tx1"/>
                </a:solidFill>
                <a:latin typeface="+mn-lt"/>
                <a:ea typeface="+mn-ea"/>
                <a:cs typeface="+mn-cs"/>
              </a:rPr>
              <a:t> </a:t>
            </a:r>
            <a:r>
              <a:rPr lang="en-US" sz="1000" b="1" i="0" u="none" strike="noStrike" kern="1200" baseline="0" dirty="0" smtClean="0">
                <a:solidFill>
                  <a:schemeClr val="tx1"/>
                </a:solidFill>
                <a:latin typeface="+mn-lt"/>
                <a:ea typeface="+mn-ea"/>
                <a:cs typeface="+mn-cs"/>
              </a:rPr>
              <a:t>total uncertainties</a:t>
            </a:r>
            <a:r>
              <a:rPr lang="en-US" sz="1000" b="0" i="0" u="none" strike="noStrike" kern="1200" baseline="0" dirty="0" smtClean="0">
                <a:solidFill>
                  <a:schemeClr val="tx1"/>
                </a:solidFill>
                <a:latin typeface="+mn-lt"/>
                <a:ea typeface="+mn-ea"/>
                <a:cs typeface="+mn-cs"/>
              </a:rPr>
              <a:t>.</a:t>
            </a:r>
            <a:endParaRPr lang="en-US" sz="1050" dirty="0"/>
          </a:p>
        </p:txBody>
      </p:sp>
      <p:sp>
        <p:nvSpPr>
          <p:cNvPr id="4" name="Slide Number Placeholder 3"/>
          <p:cNvSpPr>
            <a:spLocks noGrp="1"/>
          </p:cNvSpPr>
          <p:nvPr>
            <p:ph type="sldNum" sz="quarter" idx="10"/>
          </p:nvPr>
        </p:nvSpPr>
        <p:spPr/>
        <p:txBody>
          <a:bodyPr/>
          <a:lstStyle/>
          <a:p>
            <a:fld id="{1850F92E-9583-0B4E-B934-8E4931B1DCC2}" type="slidenum">
              <a:rPr lang="en-US" smtClean="0"/>
              <a:t>18</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r>
              <a:rPr lang="en-US" sz="1000" b="0" i="0" u="none" strike="noStrike" kern="1200" baseline="0" dirty="0" smtClean="0">
                <a:solidFill>
                  <a:schemeClr val="tx1"/>
                </a:solidFill>
              </a:rPr>
              <a:t>Figure 4: Invariant mass distribution of the </a:t>
            </a:r>
            <a:r>
              <a:rPr lang="en-US" sz="1000" b="0" i="0" u="none" strike="noStrike" kern="1200" baseline="0" dirty="0" err="1" smtClean="0">
                <a:solidFill>
                  <a:schemeClr val="tx1"/>
                </a:solidFill>
              </a:rPr>
              <a:t>cbJ</a:t>
            </a:r>
            <a:r>
              <a:rPr lang="en-US" sz="1000" b="0" i="0" u="none" strike="noStrike" kern="1200" baseline="0" dirty="0" smtClean="0">
                <a:solidFill>
                  <a:schemeClr val="tx1"/>
                </a:solidFill>
              </a:rPr>
              <a:t>(3P) ! U(3S) g candidates. </a:t>
            </a:r>
            <a:r>
              <a:rPr lang="en-US" sz="1000" kern="1200" dirty="0" smtClean="0">
                <a:solidFill>
                  <a:schemeClr val="tx1"/>
                </a:solidFill>
                <a:effectLst/>
              </a:rPr>
              <a:t>The vertical bars are the statistical uncertainties.</a:t>
            </a:r>
            <a:r>
              <a:rPr lang="en-US" sz="1000" dirty="0" smtClean="0">
                <a:effectLst/>
              </a:rPr>
              <a:t> </a:t>
            </a:r>
            <a:r>
              <a:rPr lang="en-US" sz="1000" b="0" i="0" u="none" strike="noStrike" kern="1200" baseline="0" dirty="0" smtClean="0">
                <a:solidFill>
                  <a:schemeClr val="tx1"/>
                </a:solidFill>
              </a:rPr>
              <a:t>The curves represent the contributions from the two signal peaks, the continuum background, and their sum.</a:t>
            </a:r>
          </a:p>
          <a:p>
            <a:r>
              <a:rPr lang="en-US" sz="1000" b="0" i="0" u="none" strike="noStrike" kern="1200" baseline="0" dirty="0" smtClean="0">
                <a:solidFill>
                  <a:schemeClr val="tx1"/>
                </a:solidFill>
              </a:rPr>
              <a:t>In summary,  data samples collected by CMS in </a:t>
            </a:r>
            <a:r>
              <a:rPr lang="en-US" sz="1000" b="0" i="0" u="none" strike="noStrike" kern="1200" baseline="0" dirty="0" err="1" smtClean="0">
                <a:solidFill>
                  <a:schemeClr val="tx1"/>
                </a:solidFill>
              </a:rPr>
              <a:t>pp</a:t>
            </a:r>
            <a:r>
              <a:rPr lang="en-US" sz="1000" b="0" i="0" u="none" strike="noStrike" kern="1200" baseline="0" dirty="0" smtClean="0">
                <a:solidFill>
                  <a:schemeClr val="tx1"/>
                </a:solidFill>
              </a:rPr>
              <a:t> collisions at 13 </a:t>
            </a:r>
            <a:r>
              <a:rPr lang="en-US" sz="1000" b="0" i="0" u="none" strike="noStrike" kern="1200" baseline="0" dirty="0" err="1" smtClean="0">
                <a:solidFill>
                  <a:schemeClr val="tx1"/>
                </a:solidFill>
              </a:rPr>
              <a:t>TeV</a:t>
            </a:r>
            <a:r>
              <a:rPr lang="en-US" sz="1000" b="0" i="0" u="none" strike="noStrike" kern="1200" baseline="0" dirty="0" smtClean="0">
                <a:solidFill>
                  <a:schemeClr val="tx1"/>
                </a:solidFill>
              </a:rPr>
              <a:t>, in the years 2015, 2016, and 2017, were used to measure the invariant mass distribution of the </a:t>
            </a:r>
            <a:r>
              <a:rPr lang="en-US" sz="1000" b="0" i="0" u="none" strike="noStrike" kern="1200" baseline="0" dirty="0" err="1" smtClean="0">
                <a:solidFill>
                  <a:schemeClr val="tx1"/>
                </a:solidFill>
              </a:rPr>
              <a:t>cb</a:t>
            </a:r>
            <a:r>
              <a:rPr lang="en-US" sz="1000" b="0" i="0" u="none" strike="noStrike" kern="1200" baseline="0" dirty="0" smtClean="0">
                <a:solidFill>
                  <a:schemeClr val="tx1"/>
                </a:solidFill>
              </a:rPr>
              <a:t>(3P) ! U(3S) g candidates, with the U(3S) detected in the </a:t>
            </a:r>
            <a:r>
              <a:rPr lang="en-US" sz="1000" b="0" i="0" u="none" strike="noStrike" kern="1200" baseline="0" dirty="0" err="1" smtClean="0">
                <a:solidFill>
                  <a:schemeClr val="tx1"/>
                </a:solidFill>
              </a:rPr>
              <a:t>dimuon</a:t>
            </a:r>
            <a:r>
              <a:rPr lang="en-US" sz="1000" b="0" i="0" u="none" strike="noStrike" kern="1200" baseline="0" dirty="0" smtClean="0">
                <a:solidFill>
                  <a:schemeClr val="tx1"/>
                </a:solidFill>
              </a:rPr>
              <a:t> decay channel and the photon reconstructed through conversions to </a:t>
            </a:r>
            <a:r>
              <a:rPr lang="en-US" sz="1000" b="0" i="0" u="none" strike="noStrike" kern="1200" baseline="0" dirty="0" err="1" smtClean="0">
                <a:solidFill>
                  <a:schemeClr val="tx1"/>
                </a:solidFill>
              </a:rPr>
              <a:t>e+e</a:t>
            </a:r>
            <a:r>
              <a:rPr lang="en-US" sz="1000" b="0" i="0" u="none" strike="noStrike" kern="1200" baseline="0" dirty="0" smtClean="0">
                <a:solidFill>
                  <a:schemeClr val="tx1"/>
                </a:solidFill>
              </a:rPr>
              <a:t>􀀀 pairs. The measured distribution is well reproduced by the super position of the cb1(3P) and cb2(3P) </a:t>
            </a:r>
            <a:r>
              <a:rPr lang="en-US" sz="1000" b="0" i="0" u="none" strike="noStrike" kern="1200" baseline="0" dirty="0" err="1" smtClean="0">
                <a:solidFill>
                  <a:schemeClr val="tx1"/>
                </a:solidFill>
              </a:rPr>
              <a:t>quarkonium</a:t>
            </a:r>
            <a:r>
              <a:rPr lang="en-US" sz="1000" b="0" i="0" u="none" strike="noStrike" kern="1200" baseline="0" dirty="0" smtClean="0">
                <a:solidFill>
                  <a:schemeClr val="tx1"/>
                </a:solidFill>
              </a:rPr>
              <a:t> states, on the top of a smooth underlying continuum caused by uncorrelated </a:t>
            </a:r>
            <a:r>
              <a:rPr lang="en-US" sz="1000" b="0" i="0" u="none" strike="noStrike" kern="1200" baseline="0" dirty="0" err="1" smtClean="0">
                <a:solidFill>
                  <a:schemeClr val="tx1"/>
                </a:solidFill>
              </a:rPr>
              <a:t>dimuon</a:t>
            </a:r>
            <a:r>
              <a:rPr lang="en-US" sz="1000" b="0" i="0" u="none" strike="noStrike" kern="1200" baseline="0" dirty="0" smtClean="0">
                <a:solidFill>
                  <a:schemeClr val="tx1"/>
                </a:solidFill>
              </a:rPr>
              <a:t>-photon combinations.</a:t>
            </a:r>
          </a:p>
          <a:p>
            <a:r>
              <a:rPr lang="en-US" sz="1000" dirty="0" smtClean="0"/>
              <a:t>The mass difference  between the J = 1</a:t>
            </a:r>
            <a:r>
              <a:rPr lang="en-US" sz="1000" baseline="0" dirty="0" smtClean="0"/>
              <a:t> </a:t>
            </a:r>
            <a:r>
              <a:rPr lang="en-US" sz="1000" dirty="0" smtClean="0"/>
              <a:t>and 2 states is measured to be:</a:t>
            </a:r>
            <a:r>
              <a:rPr lang="is-IS" sz="1000" dirty="0" smtClean="0"/>
              <a:t>…</a:t>
            </a:r>
            <a:endParaRPr lang="en-US" sz="1000" dirty="0" smtClean="0"/>
          </a:p>
          <a:p>
            <a:r>
              <a:rPr lang="en-US" sz="1000" dirty="0" smtClean="0"/>
              <a:t>The DM between the J = 1 and 2 states is significantly larger than 2 MeV: this supports the standard</a:t>
            </a:r>
            <a:r>
              <a:rPr lang="en-US" sz="1000" baseline="0" dirty="0" smtClean="0"/>
              <a:t> </a:t>
            </a:r>
            <a:r>
              <a:rPr lang="en-US" sz="1000" dirty="0" smtClean="0"/>
              <a:t>mass hierarchy.</a:t>
            </a:r>
          </a:p>
          <a:p>
            <a:r>
              <a:rPr lang="en-US" sz="1000" b="0" i="0" u="none" strike="noStrike" kern="1200" baseline="0" dirty="0" smtClean="0">
                <a:solidFill>
                  <a:schemeClr val="tx1"/>
                </a:solidFill>
              </a:rPr>
              <a:t>This measurement fills a gap in the spin-dependent </a:t>
            </a:r>
            <a:r>
              <a:rPr lang="en-US" sz="1000" b="0" i="0" u="none" strike="noStrike" kern="1200" baseline="0" dirty="0" err="1" smtClean="0">
                <a:solidFill>
                  <a:schemeClr val="tx1"/>
                </a:solidFill>
              </a:rPr>
              <a:t>bottomonium</a:t>
            </a:r>
            <a:r>
              <a:rPr lang="en-US" sz="1000" b="0" i="0" u="none" strike="noStrike" kern="1200" baseline="0" dirty="0" smtClean="0">
                <a:solidFill>
                  <a:schemeClr val="tx1"/>
                </a:solidFill>
              </a:rPr>
              <a:t> spectrum below the open beauty threshold and should significantly contribute to an improved understanding of the </a:t>
            </a:r>
            <a:r>
              <a:rPr lang="en-US" sz="1000" b="0" i="0" u="none" strike="noStrike" kern="1200" baseline="0" dirty="0" err="1" smtClean="0">
                <a:solidFill>
                  <a:schemeClr val="tx1"/>
                </a:solidFill>
              </a:rPr>
              <a:t>nonperturbative</a:t>
            </a:r>
            <a:r>
              <a:rPr lang="en-US" sz="1000" b="0" i="0" u="none" strike="noStrike" kern="1200" baseline="0" dirty="0" smtClean="0">
                <a:solidFill>
                  <a:schemeClr val="tx1"/>
                </a:solidFill>
              </a:rPr>
              <a:t> spin-orbit interactions affecting </a:t>
            </a:r>
            <a:r>
              <a:rPr lang="en-US" sz="1000" b="0" i="0" u="none" strike="noStrike" kern="1200" baseline="0" dirty="0" err="1" smtClean="0">
                <a:solidFill>
                  <a:schemeClr val="tx1"/>
                </a:solidFill>
              </a:rPr>
              <a:t>quarkonium</a:t>
            </a:r>
            <a:r>
              <a:rPr lang="en-US" sz="1000" b="0" i="0" u="none" strike="noStrike" kern="1200" baseline="0" dirty="0" smtClean="0">
                <a:solidFill>
                  <a:schemeClr val="tx1"/>
                </a:solidFill>
              </a:rPr>
              <a:t> spectroscopy.</a:t>
            </a:r>
          </a:p>
          <a:p>
            <a:r>
              <a:rPr lang="en-US" sz="1000" b="0" i="0" u="none" strike="noStrike" kern="1200" baseline="0" dirty="0" smtClean="0">
                <a:solidFill>
                  <a:schemeClr val="tx1"/>
                </a:solidFill>
              </a:rPr>
              <a:t>The J = 1 and J = 2 states are well resolved thanks to a mass resolution around 2.2MeV.</a:t>
            </a:r>
          </a:p>
          <a:p>
            <a:r>
              <a:rPr lang="en-US" sz="1000" b="0" i="0" u="none" strike="noStrike" kern="1200" baseline="0" dirty="0" smtClean="0">
                <a:solidFill>
                  <a:schemeClr val="tx1"/>
                </a:solidFill>
              </a:rPr>
              <a:t>Figure 4 compares the measured U(3S) g invariant mass distribution with the result of an </a:t>
            </a:r>
            <a:r>
              <a:rPr lang="en-US" sz="1000" b="0" i="0" u="none" strike="noStrike" kern="1200" baseline="0" dirty="0" err="1" smtClean="0">
                <a:solidFill>
                  <a:schemeClr val="tx1"/>
                </a:solidFill>
              </a:rPr>
              <a:t>unbinned</a:t>
            </a:r>
            <a:r>
              <a:rPr lang="en-US" sz="1000" b="0" i="0" u="none" strike="noStrike" kern="1200" baseline="0" dirty="0" smtClean="0">
                <a:solidFill>
                  <a:schemeClr val="tx1"/>
                </a:solidFill>
              </a:rPr>
              <a:t> extended maximum-likelihood fit to the superposition of the cb1(3P) and cb2(3P) signal peaks plus a smooth underlying background resulting from uncorrelated </a:t>
            </a:r>
            <a:r>
              <a:rPr lang="en-US" sz="1000" b="0" i="0" u="none" strike="noStrike" kern="1200" baseline="0" dirty="0" err="1" smtClean="0">
                <a:solidFill>
                  <a:schemeClr val="tx1"/>
                </a:solidFill>
              </a:rPr>
              <a:t>dimuon</a:t>
            </a:r>
            <a:r>
              <a:rPr lang="en-US" sz="1000" b="0" i="0" u="none" strike="noStrike" kern="1200" baseline="0" dirty="0" smtClean="0">
                <a:solidFill>
                  <a:schemeClr val="tx1"/>
                </a:solidFill>
              </a:rPr>
              <a:t>-photon</a:t>
            </a:r>
            <a:r>
              <a:rPr lang="en-US" sz="1000" b="0" i="0" u="none" strike="noStrike" kern="1200" dirty="0" smtClean="0">
                <a:solidFill>
                  <a:schemeClr val="tx1"/>
                </a:solidFill>
              </a:rPr>
              <a:t> </a:t>
            </a:r>
            <a:r>
              <a:rPr lang="en-US" sz="1000" b="0" i="0" u="none" strike="noStrike" kern="1200" baseline="0" dirty="0" smtClean="0">
                <a:solidFill>
                  <a:schemeClr val="tx1"/>
                </a:solidFill>
              </a:rPr>
              <a:t>pairs. The background contribution is described by the function (m 􀀀 q0)l  </a:t>
            </a:r>
            <a:r>
              <a:rPr lang="en-US" sz="1000" b="0" i="0" u="none" strike="noStrike" kern="1200" baseline="0" dirty="0" err="1" smtClean="0">
                <a:solidFill>
                  <a:schemeClr val="tx1"/>
                </a:solidFill>
              </a:rPr>
              <a:t>exp</a:t>
            </a:r>
            <a:r>
              <a:rPr lang="en-US" sz="1000" b="0" i="0" u="none" strike="noStrike" kern="1200" baseline="0" dirty="0" smtClean="0">
                <a:solidFill>
                  <a:schemeClr val="tx1"/>
                </a:solidFill>
              </a:rPr>
              <a:t> [n(m 􀀀 q0)],</a:t>
            </a:r>
          </a:p>
          <a:p>
            <a:r>
              <a:rPr lang="en-US" sz="1000" b="0" i="0" u="none" strike="noStrike" kern="1200" baseline="0" dirty="0" smtClean="0">
                <a:solidFill>
                  <a:schemeClr val="tx1"/>
                </a:solidFill>
              </a:rPr>
              <a:t>previously used in Refs. [6, 7], where m is the </a:t>
            </a:r>
            <a:r>
              <a:rPr lang="en-US" sz="1000" b="0" i="0" u="none" strike="noStrike" kern="1200" baseline="0" dirty="0" err="1" smtClean="0">
                <a:solidFill>
                  <a:schemeClr val="tx1"/>
                </a:solidFill>
              </a:rPr>
              <a:t>cb</a:t>
            </a:r>
            <a:r>
              <a:rPr lang="en-US" sz="1000" b="0" i="0" u="none" strike="noStrike" kern="1200" baseline="0" dirty="0" smtClean="0">
                <a:solidFill>
                  <a:schemeClr val="tx1"/>
                </a:solidFill>
              </a:rPr>
              <a:t>(3P) candidate invariant mass, l and n are free</a:t>
            </a:r>
            <a:r>
              <a:rPr lang="en-US" sz="1000" b="0" i="0" u="none" strike="noStrike" kern="1200" dirty="0" smtClean="0">
                <a:solidFill>
                  <a:schemeClr val="tx1"/>
                </a:solidFill>
              </a:rPr>
              <a:t> </a:t>
            </a:r>
            <a:r>
              <a:rPr lang="en-US" sz="1000" b="0" i="0" u="none" strike="noStrike" kern="1200" baseline="0" dirty="0" smtClean="0">
                <a:solidFill>
                  <a:schemeClr val="tx1"/>
                </a:solidFill>
              </a:rPr>
              <a:t>parameters, and q0 is fixed to 10.4GeV. Each of the two signal peaks is described by a double</a:t>
            </a:r>
            <a:r>
              <a:rPr lang="en-US" sz="1000" b="0" i="0" u="none" strike="noStrike" kern="1200" dirty="0" smtClean="0">
                <a:solidFill>
                  <a:schemeClr val="tx1"/>
                </a:solidFill>
              </a:rPr>
              <a:t> </a:t>
            </a:r>
            <a:r>
              <a:rPr lang="en-US" sz="1000" b="0" i="0" u="none" strike="noStrike" kern="1200" baseline="0" dirty="0" smtClean="0">
                <a:solidFill>
                  <a:schemeClr val="tx1"/>
                </a:solidFill>
              </a:rPr>
              <a:t>sided Crystal Ball function [9], which complements a Gaussian core with low- and high-</a:t>
            </a:r>
            <a:r>
              <a:rPr lang="en-US" sz="1000" b="0" i="0" u="none" strike="noStrike" kern="1200" baseline="0" dirty="0" err="1" smtClean="0">
                <a:solidFill>
                  <a:schemeClr val="tx1"/>
                </a:solidFill>
              </a:rPr>
              <a:t>masspower</a:t>
            </a:r>
            <a:r>
              <a:rPr lang="en-US" sz="1000" b="0" i="0" u="none" strike="noStrike" kern="1200" baseline="0" dirty="0" smtClean="0">
                <a:solidFill>
                  <a:schemeClr val="tx1"/>
                </a:solidFill>
              </a:rPr>
              <a:t>-law tails, defined by the transition points (</a:t>
            </a:r>
            <a:r>
              <a:rPr lang="en-US" sz="1000" b="0" i="0" u="none" strike="noStrike" kern="1200" baseline="0" dirty="0" err="1" smtClean="0">
                <a:solidFill>
                  <a:schemeClr val="tx1"/>
                </a:solidFill>
              </a:rPr>
              <a:t>aL,H</a:t>
            </a:r>
            <a:r>
              <a:rPr lang="en-US" sz="1000" b="0" i="0" u="none" strike="noStrike" kern="1200" baseline="0" dirty="0" smtClean="0">
                <a:solidFill>
                  <a:schemeClr val="tx1"/>
                </a:solidFill>
              </a:rPr>
              <a:t>) and the power-law exponents (</a:t>
            </a:r>
            <a:r>
              <a:rPr lang="en-US" sz="1000" b="0" i="0" u="none" strike="noStrike" kern="1200" baseline="0" dirty="0" err="1" smtClean="0">
                <a:solidFill>
                  <a:schemeClr val="tx1"/>
                </a:solidFill>
              </a:rPr>
              <a:t>nL,H</a:t>
            </a:r>
            <a:r>
              <a:rPr lang="en-US" sz="1000" b="0" i="0" u="none" strike="noStrike" kern="1200" baseline="0" dirty="0" smtClean="0">
                <a:solidFill>
                  <a:schemeClr val="tx1"/>
                </a:solidFill>
              </a:rPr>
              <a:t>).</a:t>
            </a:r>
            <a:r>
              <a:rPr lang="en-US" sz="1000" b="0" i="0" u="none" strike="noStrike" kern="1200" dirty="0" smtClean="0">
                <a:solidFill>
                  <a:schemeClr val="tx1"/>
                </a:solidFill>
              </a:rPr>
              <a:t> </a:t>
            </a:r>
            <a:r>
              <a:rPr lang="en-US" sz="1000" b="0" i="0" u="none" strike="noStrike" kern="1200" baseline="0" dirty="0" smtClean="0">
                <a:solidFill>
                  <a:schemeClr val="tx1"/>
                </a:solidFill>
              </a:rPr>
              <a:t>The tails of the signal functions, identical for both </a:t>
            </a:r>
            <a:r>
              <a:rPr lang="en-US" sz="1000" b="0" i="0" u="none" strike="noStrike" kern="1200" baseline="0" dirty="0" err="1" smtClean="0">
                <a:solidFill>
                  <a:schemeClr val="tx1"/>
                </a:solidFill>
              </a:rPr>
              <a:t>cbJ</a:t>
            </a:r>
            <a:r>
              <a:rPr lang="en-US" sz="1000" b="0" i="0" u="none" strike="noStrike" kern="1200" baseline="0" dirty="0" smtClean="0">
                <a:solidFill>
                  <a:schemeClr val="tx1"/>
                </a:solidFill>
              </a:rPr>
              <a:t> peaks, are defined by the parame93</a:t>
            </a:r>
            <a:endParaRPr lang="en-US" sz="1050" dirty="0"/>
          </a:p>
        </p:txBody>
      </p:sp>
      <p:sp>
        <p:nvSpPr>
          <p:cNvPr id="4" name="Slide Number Placeholder 3"/>
          <p:cNvSpPr>
            <a:spLocks noGrp="1"/>
          </p:cNvSpPr>
          <p:nvPr>
            <p:ph type="sldNum" sz="quarter" idx="10"/>
          </p:nvPr>
        </p:nvSpPr>
        <p:spPr/>
        <p:txBody>
          <a:bodyPr/>
          <a:lstStyle/>
          <a:p>
            <a:fld id="{1850F92E-9583-0B4E-B934-8E4931B1DCC2}" type="slidenum">
              <a:rPr lang="en-US" smtClean="0"/>
              <a:t>19</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pPr marL="0" indent="0">
              <a:lnSpc>
                <a:spcPct val="90000"/>
              </a:lnSpc>
              <a:buNone/>
            </a:pPr>
            <a:endParaRPr lang="en-US" sz="1600"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22</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rgbClr val="FF0000"/>
                </a:solidFill>
              </a:rPr>
              <a:t>A </a:t>
            </a:r>
            <a:r>
              <a:rPr lang="en-US" b="1" dirty="0" err="1">
                <a:solidFill>
                  <a:srgbClr val="FF0000"/>
                </a:solidFill>
              </a:rPr>
              <a:t>dimuon</a:t>
            </a:r>
            <a:r>
              <a:rPr lang="en-US" b="1" dirty="0">
                <a:solidFill>
                  <a:srgbClr val="FF0000"/>
                </a:solidFill>
              </a:rPr>
              <a:t> mass resolution of 18-40 MeV (depending on rapidity), a secondary vertex resolution of 25 </a:t>
            </a:r>
            <a:r>
              <a:rPr lang="en-US" b="1" dirty="0" err="1">
                <a:solidFill>
                  <a:srgbClr val="FF0000"/>
                </a:solidFill>
              </a:rPr>
              <a:t>μm</a:t>
            </a:r>
            <a:r>
              <a:rPr lang="en-US" b="1" dirty="0">
                <a:solidFill>
                  <a:srgbClr val="FF0000"/>
                </a:solidFill>
              </a:rPr>
              <a:t>, and high </a:t>
            </a:r>
            <a:r>
              <a:rPr lang="en-US" b="1" dirty="0" err="1">
                <a:solidFill>
                  <a:srgbClr val="FF0000"/>
                </a:solidFill>
              </a:rPr>
              <a:t>muon</a:t>
            </a:r>
            <a:r>
              <a:rPr lang="en-US" b="1" dirty="0">
                <a:solidFill>
                  <a:srgbClr val="FF0000"/>
                </a:solidFill>
              </a:rPr>
              <a:t> detection and identification capabilities made this possible. Over 15 </a:t>
            </a:r>
            <a:r>
              <a:rPr lang="en-US" b="1" dirty="0" err="1">
                <a:solidFill>
                  <a:srgbClr val="FF0000"/>
                </a:solidFill>
              </a:rPr>
              <a:t>onia</a:t>
            </a:r>
            <a:r>
              <a:rPr lang="en-US" b="1" dirty="0">
                <a:solidFill>
                  <a:srgbClr val="FF0000"/>
                </a:solidFill>
              </a:rPr>
              <a:t>-related publications.</a:t>
            </a:r>
            <a:endParaRPr lang="it-IT" b="1" dirty="0">
              <a:solidFill>
                <a:srgbClr val="FF0000"/>
              </a:solidFill>
              <a:latin typeface="Calibri" charset="0"/>
            </a:endParaRPr>
          </a:p>
          <a:p>
            <a:r>
              <a:rPr lang="en-US" sz="1200" dirty="0" smtClean="0"/>
              <a:t>In summary, data samples collected by CMS in </a:t>
            </a:r>
            <a:r>
              <a:rPr lang="en-US" sz="1200" dirty="0" err="1" smtClean="0"/>
              <a:t>pp</a:t>
            </a:r>
            <a:r>
              <a:rPr lang="en-US" sz="1200" dirty="0" smtClean="0"/>
              <a:t> collisions at 13 </a:t>
            </a:r>
            <a:r>
              <a:rPr lang="en-US" sz="1200" dirty="0" err="1" smtClean="0"/>
              <a:t>TeV</a:t>
            </a:r>
            <a:r>
              <a:rPr lang="en-US" sz="1200" dirty="0" smtClean="0"/>
              <a:t>, in the years 2015, 2016,</a:t>
            </a:r>
          </a:p>
          <a:p>
            <a:r>
              <a:rPr lang="en-US" sz="1200" dirty="0" smtClean="0"/>
              <a:t>and 2017, were used to produce several competitive results on </a:t>
            </a:r>
            <a:r>
              <a:rPr lang="en-US" sz="1200" dirty="0" err="1" smtClean="0"/>
              <a:t>quarkonium</a:t>
            </a:r>
            <a:r>
              <a:rPr lang="en-US" sz="1200" dirty="0" smtClean="0"/>
              <a:t> properties. </a:t>
            </a:r>
          </a:p>
          <a:p>
            <a:r>
              <a:rPr lang="en-US" sz="1200" dirty="0" smtClean="0"/>
              <a:t>measure the invariant mass distribution of the </a:t>
            </a:r>
            <a:r>
              <a:rPr lang="en-US" sz="1200" dirty="0" err="1" smtClean="0"/>
              <a:t>cb</a:t>
            </a:r>
            <a:r>
              <a:rPr lang="en-US" sz="1200" dirty="0" smtClean="0"/>
              <a:t>(3P) ! U(3S) g can152</a:t>
            </a:r>
          </a:p>
          <a:p>
            <a:r>
              <a:rPr lang="en-US" sz="1200" dirty="0" err="1" smtClean="0"/>
              <a:t>didates</a:t>
            </a:r>
            <a:r>
              <a:rPr lang="en-US" sz="1200" dirty="0" smtClean="0"/>
              <a:t>, with the U(3S) detected in the </a:t>
            </a:r>
            <a:r>
              <a:rPr lang="en-US" sz="1200" dirty="0" err="1" smtClean="0"/>
              <a:t>dimuon</a:t>
            </a:r>
            <a:r>
              <a:rPr lang="en-US" sz="1200" dirty="0" smtClean="0"/>
              <a:t> decay channel and the photon reconstructed</a:t>
            </a:r>
          </a:p>
          <a:p>
            <a:r>
              <a:rPr lang="en-US" sz="1200" dirty="0" smtClean="0"/>
              <a:t>153 through conversions to </a:t>
            </a:r>
            <a:r>
              <a:rPr lang="en-US" sz="1200" dirty="0" err="1" smtClean="0"/>
              <a:t>e+e</a:t>
            </a:r>
            <a:r>
              <a:rPr lang="en-US" sz="1200" dirty="0" smtClean="0"/>
              <a:t>􀀀 </a:t>
            </a:r>
            <a:r>
              <a:rPr lang="en-US" sz="1200" dirty="0" err="1" smtClean="0"/>
              <a:t>pairs.This</a:t>
            </a:r>
            <a:r>
              <a:rPr lang="en-US" sz="1200" dirty="0" smtClean="0"/>
              <a:t> measure</a:t>
            </a:r>
            <a:r>
              <a:rPr lang="en-US" sz="500" dirty="0" smtClean="0"/>
              <a:t>158</a:t>
            </a:r>
          </a:p>
          <a:p>
            <a:r>
              <a:rPr lang="en-US" sz="1200" dirty="0" err="1" smtClean="0"/>
              <a:t>ment</a:t>
            </a:r>
            <a:r>
              <a:rPr lang="en-US" sz="1200" dirty="0" smtClean="0"/>
              <a:t> fills a gap in the spin-dependent </a:t>
            </a:r>
            <a:r>
              <a:rPr lang="en-US" sz="1200" dirty="0" err="1" smtClean="0"/>
              <a:t>bottomonium</a:t>
            </a:r>
            <a:r>
              <a:rPr lang="en-US" sz="1200" dirty="0" smtClean="0"/>
              <a:t> spectrum below the open beauty thresh</a:t>
            </a:r>
            <a:r>
              <a:rPr lang="en-US" sz="500" dirty="0" smtClean="0"/>
              <a:t>159</a:t>
            </a:r>
          </a:p>
          <a:p>
            <a:r>
              <a:rPr lang="en-US" sz="1200" dirty="0" smtClean="0"/>
              <a:t>old and should significantly contribute to an improved understanding of the </a:t>
            </a:r>
            <a:r>
              <a:rPr lang="en-US" sz="1200" dirty="0" err="1" smtClean="0"/>
              <a:t>nonperturbative</a:t>
            </a:r>
            <a:endParaRPr lang="en-US" sz="1200" dirty="0" smtClean="0"/>
          </a:p>
          <a:p>
            <a:r>
              <a:rPr lang="en-US" sz="500" dirty="0" smtClean="0"/>
              <a:t>160 </a:t>
            </a:r>
            <a:r>
              <a:rPr lang="en-US" sz="1200" dirty="0" smtClean="0"/>
              <a:t>spin-orbit interactions affecting </a:t>
            </a:r>
            <a:r>
              <a:rPr lang="en-US" sz="1200" dirty="0" err="1" smtClean="0"/>
              <a:t>quarkonium</a:t>
            </a:r>
            <a:r>
              <a:rPr lang="en-US" sz="1200" dirty="0" smtClean="0"/>
              <a:t> spectroscopy.</a:t>
            </a:r>
          </a:p>
          <a:p>
            <a:endParaRPr lang="en-US" sz="1200" dirty="0" smtClean="0"/>
          </a:p>
          <a:p>
            <a:r>
              <a:rPr lang="en-US" sz="1200" b="0" i="0" u="none" strike="noStrike" kern="1200" baseline="0" dirty="0" smtClean="0">
                <a:solidFill>
                  <a:schemeClr val="tx1"/>
                </a:solidFill>
                <a:latin typeface="+mn-lt"/>
                <a:ea typeface="+mn-ea"/>
                <a:cs typeface="+mn-cs"/>
              </a:rPr>
              <a:t>Cross section measurements show good consistency with NLO NRQCD</a:t>
            </a:r>
          </a:p>
          <a:p>
            <a:r>
              <a:rPr lang="en-US" sz="1200" b="0" i="0" u="none" strike="noStrike" kern="1200" baseline="0" dirty="0" smtClean="0">
                <a:solidFill>
                  <a:schemeClr val="tx1"/>
                </a:solidFill>
                <a:latin typeface="+mn-lt"/>
                <a:ea typeface="+mn-ea"/>
                <a:cs typeface="+mn-cs"/>
              </a:rPr>
              <a:t>for prompt and FONLL non-prompt productions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rgbClr val="1F497D"/>
                </a:solidFill>
              </a:rPr>
              <a:t>The measurements of </a:t>
            </a:r>
            <a:r>
              <a:rPr lang="en-US" sz="1600" dirty="0" err="1" smtClean="0">
                <a:solidFill>
                  <a:srgbClr val="1F497D"/>
                </a:solidFill>
              </a:rPr>
              <a:t>quarkonium</a:t>
            </a:r>
            <a:r>
              <a:rPr lang="en-US" sz="1600" dirty="0" smtClean="0">
                <a:solidFill>
                  <a:srgbClr val="1F497D"/>
                </a:solidFill>
              </a:rPr>
              <a:t> production by </a:t>
            </a:r>
            <a:r>
              <a:rPr lang="en-US" sz="1600" dirty="0" err="1" smtClean="0">
                <a:solidFill>
                  <a:srgbClr val="1F497D"/>
                </a:solidFill>
              </a:rPr>
              <a:t>LHCb</a:t>
            </a:r>
            <a:r>
              <a:rPr lang="en-US" sz="1600" dirty="0" smtClean="0">
                <a:solidFill>
                  <a:srgbClr val="1F497D"/>
                </a:solidFill>
              </a:rPr>
              <a:t>, CMS, and ATLAS show that current NRQCD models well describe cross sections, (but fail to account for the null polarization) </a:t>
            </a:r>
          </a:p>
          <a:p>
            <a:endParaRPr lang="en-US" sz="1600" dirty="0"/>
          </a:p>
        </p:txBody>
      </p:sp>
      <p:sp>
        <p:nvSpPr>
          <p:cNvPr id="4" name="Slide Number Placeholder 3"/>
          <p:cNvSpPr>
            <a:spLocks noGrp="1"/>
          </p:cNvSpPr>
          <p:nvPr>
            <p:ph type="sldNum" sz="quarter" idx="10"/>
          </p:nvPr>
        </p:nvSpPr>
        <p:spPr/>
        <p:txBody>
          <a:bodyPr/>
          <a:lstStyle/>
          <a:p>
            <a:fld id="{1850F92E-9583-0B4E-B934-8E4931B1DCC2}" type="slidenum">
              <a:rPr lang="en-US" smtClean="0"/>
              <a:t>23</a:t>
            </a:fld>
            <a:endParaRPr lang="en-US"/>
          </a:p>
        </p:txBody>
      </p:sp>
    </p:spTree>
    <p:extLst>
      <p:ext uri="{BB962C8B-B14F-4D97-AF65-F5344CB8AC3E}">
        <p14:creationId xmlns:p14="http://schemas.microsoft.com/office/powerpoint/2010/main" val="152108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800600"/>
          </a:xfrm>
        </p:spPr>
        <p:txBody>
          <a:bodyPr/>
          <a:lstStyle/>
          <a:p>
            <a:r>
              <a:rPr lang="en-US" sz="1400" b="1" i="0" u="none" strike="noStrike" kern="1200" baseline="0" dirty="0" smtClean="0">
                <a:solidFill>
                  <a:srgbClr val="1F497D"/>
                </a:solidFill>
                <a:ea typeface="+mn-ea"/>
                <a:cs typeface="+mn-cs"/>
              </a:rPr>
              <a:t>Classical collider general purpose detector. Highlighted you see the present configuration with the upgrade implemented during LS1. </a:t>
            </a:r>
          </a:p>
          <a:p>
            <a:r>
              <a:rPr lang="en-US" sz="1400" b="1" i="0" u="none" strike="noStrike" kern="1200" baseline="0" dirty="0" smtClean="0">
                <a:solidFill>
                  <a:srgbClr val="1F497D"/>
                </a:solidFill>
                <a:ea typeface="+mn-ea"/>
                <a:cs typeface="+mn-cs"/>
              </a:rPr>
              <a:t>Taking data, RUN2, at 13 </a:t>
            </a:r>
            <a:r>
              <a:rPr lang="en-US" sz="1400" b="1" i="0" u="none" strike="noStrike" kern="1200" baseline="0" dirty="0" err="1" smtClean="0">
                <a:solidFill>
                  <a:srgbClr val="1F497D"/>
                </a:solidFill>
                <a:ea typeface="+mn-ea"/>
                <a:cs typeface="+mn-cs"/>
              </a:rPr>
              <a:t>Tev</a:t>
            </a:r>
            <a:r>
              <a:rPr lang="en-US" sz="1400" b="1" i="0" u="none" strike="noStrike" kern="1200" baseline="0" dirty="0" smtClean="0">
                <a:solidFill>
                  <a:srgbClr val="1F497D"/>
                </a:solidFill>
                <a:ea typeface="+mn-ea"/>
                <a:cs typeface="+mn-cs"/>
              </a:rPr>
              <a:t> since 2015-6-7-8 Expect an extensive upgrade efforts during next few years of LS2 2019-2020</a:t>
            </a:r>
          </a:p>
          <a:p>
            <a:r>
              <a:rPr lang="en-US" sz="1400" b="0" i="1" u="none" strike="noStrike" kern="1200" baseline="0" dirty="0" smtClean="0">
                <a:solidFill>
                  <a:schemeClr val="tx1"/>
                </a:solidFill>
                <a:ea typeface="+mn-ea"/>
                <a:cs typeface="+mn-cs"/>
              </a:rPr>
              <a:t>Detector upgrades: •Presently Phase I upgrade continuing well, some installations scheduled for next EYETS . </a:t>
            </a:r>
          </a:p>
          <a:p>
            <a:r>
              <a:rPr lang="en-US" sz="1400" b="0" i="1" u="none" strike="noStrike" kern="1200" baseline="0" dirty="0" smtClean="0">
                <a:solidFill>
                  <a:schemeClr val="tx1"/>
                </a:solidFill>
                <a:ea typeface="+mn-ea"/>
                <a:cs typeface="+mn-cs"/>
              </a:rPr>
              <a:t>•Phase II upgrade for HL-LHC is being crystalized.  Extensive R&amp;D efforts during next few years. </a:t>
            </a:r>
            <a:r>
              <a:rPr lang="en-US" sz="1400" b="0" i="1" u="none" strike="noStrike" kern="1200" baseline="0" dirty="0" smtClean="0">
                <a:solidFill>
                  <a:schemeClr val="tx1"/>
                </a:solidFill>
                <a:latin typeface="Wingdings"/>
                <a:ea typeface="+mn-ea"/>
                <a:cs typeface="+mn-cs"/>
              </a:rPr>
              <a:t> </a:t>
            </a:r>
            <a:r>
              <a:rPr lang="en-US" sz="1400" b="0" i="1" u="none" strike="noStrike" kern="1200" baseline="0" dirty="0" smtClean="0">
                <a:solidFill>
                  <a:schemeClr val="tx1"/>
                </a:solidFill>
                <a:ea typeface="+mn-ea"/>
                <a:cs typeface="+mn-cs"/>
              </a:rPr>
              <a:t>Technical Design Reports for upgrade of various subsystems during 2017. </a:t>
            </a:r>
          </a:p>
          <a:p>
            <a:r>
              <a:rPr lang="en-US" sz="1400" b="1" i="1" dirty="0" smtClean="0">
                <a:solidFill>
                  <a:srgbClr val="FF0000"/>
                </a:solidFill>
              </a:rPr>
              <a:t>Main challenge: mitigate the effects of radiation on the performance of the Tracker</a:t>
            </a:r>
            <a:endParaRPr lang="en-US" sz="1400" b="1" i="1" dirty="0" smtClean="0"/>
          </a:p>
          <a:p>
            <a:pPr>
              <a:buNone/>
            </a:pPr>
            <a:r>
              <a:rPr lang="en-US" sz="1400" b="1" i="1" dirty="0" smtClean="0"/>
              <a:t>	Addressed by equipping it to operate at low temperatures (down to -20°C). Cooling plant and cooling distribution were modified to prevent condensation.</a:t>
            </a:r>
          </a:p>
          <a:p>
            <a:r>
              <a:rPr lang="en-US" sz="1400" i="1" dirty="0" smtClean="0">
                <a:solidFill>
                  <a:srgbClr val="FF0000"/>
                </a:solidFill>
              </a:rPr>
              <a:t>Planning ahead</a:t>
            </a:r>
            <a:r>
              <a:rPr lang="en-US" sz="1400" i="1" dirty="0" smtClean="0"/>
              <a:t>: </a:t>
            </a:r>
            <a:r>
              <a:rPr lang="en-US" sz="1400" b="1" i="1" dirty="0" smtClean="0"/>
              <a:t>Central </a:t>
            </a:r>
            <a:r>
              <a:rPr lang="en-US" sz="1400" b="1" i="1" dirty="0" err="1" smtClean="0"/>
              <a:t>beampipe</a:t>
            </a:r>
            <a:r>
              <a:rPr lang="en-US" sz="1400" b="1" i="1" dirty="0" smtClean="0"/>
              <a:t> was replaced by a narrower one </a:t>
            </a:r>
            <a:r>
              <a:rPr lang="en-US" sz="1400" i="1" dirty="0" smtClean="0"/>
              <a:t>in preparation for the installation in 2016-‘17 of a new Pixel Tracker that will better measure the momenta and points of origin of charged particles. </a:t>
            </a:r>
          </a:p>
          <a:p>
            <a:r>
              <a:rPr lang="en-US" sz="1400" i="1" dirty="0" smtClean="0">
                <a:solidFill>
                  <a:srgbClr val="FF0000"/>
                </a:solidFill>
              </a:rPr>
              <a:t>Better </a:t>
            </a:r>
            <a:r>
              <a:rPr lang="en-US" sz="1400" i="1" dirty="0" err="1" smtClean="0">
                <a:solidFill>
                  <a:srgbClr val="FF0000"/>
                </a:solidFill>
              </a:rPr>
              <a:t>muon</a:t>
            </a:r>
            <a:r>
              <a:rPr lang="en-US" sz="1400" i="1" dirty="0" smtClean="0">
                <a:solidFill>
                  <a:srgbClr val="FF0000"/>
                </a:solidFill>
              </a:rPr>
              <a:t> system: </a:t>
            </a:r>
            <a:r>
              <a:rPr lang="en-US" sz="1400" b="1" i="1" dirty="0" smtClean="0"/>
              <a:t>A fourth measuring station was added to each </a:t>
            </a:r>
            <a:r>
              <a:rPr lang="en-US" sz="1400" b="1" i="1" dirty="0" err="1" smtClean="0"/>
              <a:t>muon</a:t>
            </a:r>
            <a:r>
              <a:rPr lang="en-US" sz="1400" b="1" i="1" dirty="0" smtClean="0"/>
              <a:t> </a:t>
            </a:r>
            <a:r>
              <a:rPr lang="en-US" sz="1400" b="1" i="1" dirty="0" err="1" smtClean="0"/>
              <a:t>endcap</a:t>
            </a:r>
            <a:r>
              <a:rPr lang="en-US" sz="1400" b="1" i="1" dirty="0" smtClean="0"/>
              <a:t>, in order to maintain discrimination between low-momentum </a:t>
            </a:r>
            <a:r>
              <a:rPr lang="en-US" sz="1400" b="1" i="1" dirty="0" err="1" smtClean="0"/>
              <a:t>muons</a:t>
            </a:r>
            <a:r>
              <a:rPr lang="en-US" sz="1400" b="1" i="1" dirty="0" smtClean="0"/>
              <a:t> and background as the LHC beam intensities increase</a:t>
            </a:r>
            <a:r>
              <a:rPr lang="en-US" sz="1400" i="1" dirty="0" smtClean="0"/>
              <a:t>. </a:t>
            </a:r>
            <a:r>
              <a:rPr lang="en-US" sz="1400" b="1" i="1" dirty="0" smtClean="0"/>
              <a:t>This was complemented by  two 125-ton shielding at each end of detector, reducing neutron backgrounds</a:t>
            </a:r>
            <a:r>
              <a:rPr lang="en-US" sz="1400" i="1" dirty="0" smtClean="0"/>
              <a:t>. </a:t>
            </a:r>
          </a:p>
          <a:p>
            <a:r>
              <a:rPr lang="en-US" sz="1400" i="1" dirty="0" smtClean="0">
                <a:solidFill>
                  <a:srgbClr val="FF0000"/>
                </a:solidFill>
              </a:rPr>
              <a:t>Better luminosity measurement: </a:t>
            </a:r>
            <a:r>
              <a:rPr lang="en-US" sz="1400" i="1" dirty="0" smtClean="0"/>
              <a:t>A luminosity-measuring device, the Pixel Luminosity Telescope, was installed on either side of the collision point around the beam-pipe. </a:t>
            </a:r>
          </a:p>
          <a:p>
            <a:r>
              <a:rPr lang="en-US" sz="1400" i="1" dirty="0" smtClean="0">
                <a:solidFill>
                  <a:srgbClr val="FF0000"/>
                </a:solidFill>
              </a:rPr>
              <a:t>Other improvements: </a:t>
            </a:r>
            <a:r>
              <a:rPr lang="en-US" sz="1400" i="1" dirty="0" smtClean="0"/>
              <a:t>Photo-detectors in the hadron calorimeter were replaced by better-performing designs, moving the </a:t>
            </a:r>
            <a:r>
              <a:rPr lang="en-US" sz="1400" i="1" dirty="0" err="1" smtClean="0"/>
              <a:t>muon</a:t>
            </a:r>
            <a:r>
              <a:rPr lang="en-US" sz="1400" i="1" dirty="0" smtClean="0"/>
              <a:t> readout to more accessible locations for maintenance; a first stage of a new hardware triggering system was installed.</a:t>
            </a:r>
          </a:p>
          <a:p>
            <a:pPr lvl="1"/>
            <a:r>
              <a:rPr lang="en-US" sz="1400" i="1" dirty="0" smtClean="0"/>
              <a:t>The software and computing systems underwent a significant overhaul during the shutdown to reduce the time needed to produce analysis datasets.</a:t>
            </a:r>
          </a:p>
        </p:txBody>
      </p:sp>
      <p:sp>
        <p:nvSpPr>
          <p:cNvPr id="4" name="Slide Number Placeholder 3"/>
          <p:cNvSpPr>
            <a:spLocks noGrp="1"/>
          </p:cNvSpPr>
          <p:nvPr>
            <p:ph type="sldNum" sz="quarter" idx="10"/>
          </p:nvPr>
        </p:nvSpPr>
        <p:spPr/>
        <p:txBody>
          <a:bodyPr/>
          <a:lstStyle/>
          <a:p>
            <a:fld id="{1850F92E-9583-0B4E-B934-8E4931B1DCC2}" type="slidenum">
              <a:rPr lang="en-US" smtClean="0"/>
              <a:t>4</a:t>
            </a:fld>
            <a:endParaRPr lang="en-US"/>
          </a:p>
        </p:txBody>
      </p:sp>
    </p:spTree>
    <p:extLst>
      <p:ext uri="{BB962C8B-B14F-4D97-AF65-F5344CB8AC3E}">
        <p14:creationId xmlns:p14="http://schemas.microsoft.com/office/powerpoint/2010/main" val="2028768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50F92E-9583-0B4E-B934-8E4931B1DCC2}" type="slidenum">
              <a:rPr lang="en-US" smtClean="0"/>
              <a:t>24</a:t>
            </a:fld>
            <a:endParaRPr lang="en-US"/>
          </a:p>
        </p:txBody>
      </p:sp>
    </p:spTree>
    <p:extLst>
      <p:ext uri="{BB962C8B-B14F-4D97-AF65-F5344CB8AC3E}">
        <p14:creationId xmlns:p14="http://schemas.microsoft.com/office/powerpoint/2010/main" val="28345985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Prompt: direct production or feed-down from heavier </a:t>
            </a:r>
            <a:r>
              <a:rPr lang="en-US" b="1" dirty="0" err="1" smtClean="0"/>
              <a:t>quarkonium</a:t>
            </a:r>
            <a:r>
              <a:rPr lang="en-US" b="1" dirty="0" smtClean="0"/>
              <a:t> states, no long pseudo-proper-time tail - </a:t>
            </a:r>
            <a:r>
              <a:rPr lang="en-US" b="1" dirty="0" err="1" smtClean="0"/>
              <a:t>NonPrompt</a:t>
            </a:r>
            <a:r>
              <a:rPr lang="en-US" b="1" dirty="0" smtClean="0"/>
              <a:t>: i.e. from decays of B hadrons, long pseudo-proper-time tail , fitted to produce fractions</a:t>
            </a:r>
          </a:p>
          <a:p>
            <a:r>
              <a:rPr lang="en-US" b="1" dirty="0" smtClean="0"/>
              <a:t>To </a:t>
            </a:r>
            <a:r>
              <a:rPr lang="en-US" b="1" dirty="0"/>
              <a:t>measure prompt and non-prompt yields simultaneously and disentangle the two contributions CMS exploits </a:t>
            </a:r>
            <a:r>
              <a:rPr lang="en-US" b="1" dirty="0" smtClean="0"/>
              <a:t>an </a:t>
            </a:r>
            <a:r>
              <a:rPr lang="en-US" b="1" dirty="0" err="1"/>
              <a:t>unbinned</a:t>
            </a:r>
            <a:r>
              <a:rPr lang="en-US" b="1" dirty="0"/>
              <a:t>  fit to 2D </a:t>
            </a:r>
            <a:r>
              <a:rPr lang="en-US" b="1" dirty="0" err="1"/>
              <a:t>dimuon</a:t>
            </a:r>
            <a:r>
              <a:rPr lang="en-US" b="1" dirty="0"/>
              <a:t> mass and pseudo-proper time. </a:t>
            </a:r>
            <a:endParaRPr lang="en-US" b="1" dirty="0" smtClean="0"/>
          </a:p>
          <a:p>
            <a:r>
              <a:rPr lang="en-US" b="1" dirty="0" smtClean="0"/>
              <a:t>FIG</a:t>
            </a:r>
            <a:r>
              <a:rPr lang="en-US" b="1" dirty="0"/>
              <a:t>. L Projections on the </a:t>
            </a:r>
            <a:r>
              <a:rPr lang="en-US" b="1" dirty="0" err="1"/>
              <a:t>dimuon</a:t>
            </a:r>
            <a:r>
              <a:rPr lang="en-US" b="1" dirty="0"/>
              <a:t> invariant mass (left) and pseudo-proper-decay-length (right) axes, for the J/</a:t>
            </a:r>
            <a:r>
              <a:rPr lang="en-US" b="1" dirty="0" err="1"/>
              <a:t>ψ</a:t>
            </a:r>
            <a:r>
              <a:rPr lang="en-US" b="1" dirty="0"/>
              <a:t> (top) and </a:t>
            </a:r>
            <a:r>
              <a:rPr lang="en-US" b="1" dirty="0" err="1"/>
              <a:t>ψ</a:t>
            </a:r>
            <a:r>
              <a:rPr lang="en-US" b="1" dirty="0"/>
              <a:t>(2S) (bottom) events in the kinematic bins given in the plots. The right panels show </a:t>
            </a:r>
            <a:r>
              <a:rPr lang="en-US" b="1" dirty="0" err="1"/>
              <a:t>dimuons</a:t>
            </a:r>
            <a:r>
              <a:rPr lang="en-US" b="1" dirty="0"/>
              <a:t> of invariant mass within +-3σ_CB of the pole masses. The curves, identified in the legends, represent the result of the fits described in the text. The vertical bars on the data points show the statistical </a:t>
            </a:r>
            <a:r>
              <a:rPr lang="en-US" b="1" dirty="0" smtClean="0"/>
              <a:t>uncertainties.</a:t>
            </a:r>
            <a:endParaRPr lang="en-US" dirty="0"/>
          </a:p>
          <a:p>
            <a:r>
              <a:rPr lang="en-US" b="1" dirty="0" err="1"/>
              <a:t>Fig.R</a:t>
            </a:r>
            <a:r>
              <a:rPr lang="en-US" b="1" dirty="0"/>
              <a:t>. Results of the fits to the </a:t>
            </a:r>
            <a:r>
              <a:rPr lang="en-US" b="1" dirty="0" err="1"/>
              <a:t>dimuon</a:t>
            </a:r>
            <a:r>
              <a:rPr lang="en-US" b="1" dirty="0"/>
              <a:t> invariant mass distribution for events in two bins: (a): |</a:t>
            </a:r>
            <a:r>
              <a:rPr lang="en-US" b="1" i="1" dirty="0"/>
              <a:t>y</a:t>
            </a:r>
            <a:r>
              <a:rPr lang="en-US" b="1" dirty="0"/>
              <a:t>| </a:t>
            </a:r>
            <a:r>
              <a:rPr lang="en-US" b="1" i="1" dirty="0"/>
              <a:t>&lt;</a:t>
            </a:r>
            <a:r>
              <a:rPr lang="en-US" b="1" dirty="0"/>
              <a:t>0</a:t>
            </a:r>
            <a:r>
              <a:rPr lang="en-US" b="1" i="1" dirty="0"/>
              <a:t>.</a:t>
            </a:r>
            <a:r>
              <a:rPr lang="en-US" b="1" dirty="0"/>
              <a:t>6, 10 </a:t>
            </a:r>
            <a:r>
              <a:rPr lang="en-US" b="1" i="1" dirty="0"/>
              <a:t>&lt;</a:t>
            </a:r>
            <a:r>
              <a:rPr lang="en-US" b="1" i="1" dirty="0" err="1"/>
              <a:t>p</a:t>
            </a:r>
            <a:r>
              <a:rPr lang="en-US" b="1" dirty="0" err="1"/>
              <a:t>T</a:t>
            </a:r>
            <a:r>
              <a:rPr lang="en-US" b="1" i="1" dirty="0"/>
              <a:t>&lt;</a:t>
            </a:r>
            <a:r>
              <a:rPr lang="en-US" b="1" dirty="0"/>
              <a:t>12 </a:t>
            </a:r>
            <a:r>
              <a:rPr lang="en-US" b="1" dirty="0" err="1" smtClean="0"/>
              <a:t>GeV</a:t>
            </a:r>
            <a:r>
              <a:rPr lang="en-US" b="1" dirty="0" smtClean="0"/>
              <a:t> and </a:t>
            </a:r>
            <a:r>
              <a:rPr lang="en-US" b="1" dirty="0"/>
              <a:t>(b): 0</a:t>
            </a:r>
            <a:r>
              <a:rPr lang="en-US" b="1" i="1" dirty="0"/>
              <a:t>.</a:t>
            </a:r>
            <a:r>
              <a:rPr lang="en-US" b="1" dirty="0"/>
              <a:t>6 </a:t>
            </a:r>
            <a:r>
              <a:rPr lang="en-US" b="1" i="1" dirty="0"/>
              <a:t>&lt;</a:t>
            </a:r>
            <a:r>
              <a:rPr lang="en-US" b="1" dirty="0"/>
              <a:t>|</a:t>
            </a:r>
            <a:r>
              <a:rPr lang="en-US" b="1" i="1" dirty="0"/>
              <a:t>y</a:t>
            </a:r>
            <a:r>
              <a:rPr lang="en-US" b="1" dirty="0"/>
              <a:t>| </a:t>
            </a:r>
            <a:r>
              <a:rPr lang="en-US" b="1" i="1" dirty="0"/>
              <a:t>&lt;</a:t>
            </a:r>
            <a:r>
              <a:rPr lang="en-US" b="1" dirty="0"/>
              <a:t>1</a:t>
            </a:r>
            <a:r>
              <a:rPr lang="en-US" b="1" i="1" dirty="0"/>
              <a:t>.</a:t>
            </a:r>
            <a:r>
              <a:rPr lang="en-US" b="1" dirty="0"/>
              <a:t>2, 50 </a:t>
            </a:r>
            <a:r>
              <a:rPr lang="en-US" b="1" i="1" dirty="0"/>
              <a:t>&lt;</a:t>
            </a:r>
            <a:r>
              <a:rPr lang="en-US" b="1" i="1" dirty="0" err="1"/>
              <a:t>p</a:t>
            </a:r>
            <a:r>
              <a:rPr lang="en-US" b="1" dirty="0" err="1"/>
              <a:t>T</a:t>
            </a:r>
            <a:r>
              <a:rPr lang="en-US" b="1" i="1" dirty="0"/>
              <a:t>&lt;</a:t>
            </a:r>
            <a:r>
              <a:rPr lang="en-US" b="1" dirty="0"/>
              <a:t>55 </a:t>
            </a:r>
            <a:r>
              <a:rPr lang="en-US" b="1" dirty="0" err="1"/>
              <a:t>GeV</a:t>
            </a:r>
            <a:r>
              <a:rPr lang="en-US" b="1" dirty="0"/>
              <a:t>. The solid line is the result of the full fit. The dash-dotted line is the </a:t>
            </a:r>
            <a:r>
              <a:rPr lang="en-US" b="1" i="1" dirty="0" err="1"/>
              <a:t>ϒ</a:t>
            </a:r>
            <a:r>
              <a:rPr lang="en-US" b="1" i="1" dirty="0"/>
              <a:t>(</a:t>
            </a:r>
            <a:r>
              <a:rPr lang="en-US" b="1" dirty="0"/>
              <a:t>1S</a:t>
            </a:r>
            <a:r>
              <a:rPr lang="en-US" b="1" i="1" dirty="0"/>
              <a:t>)</a:t>
            </a:r>
            <a:r>
              <a:rPr lang="en-US" b="1" dirty="0"/>
              <a:t>signal fit, the long-dashed line is the </a:t>
            </a:r>
            <a:r>
              <a:rPr lang="en-US" b="1" i="1" dirty="0" err="1"/>
              <a:t>ϒ</a:t>
            </a:r>
            <a:r>
              <a:rPr lang="en-US" b="1" i="1" dirty="0"/>
              <a:t>(</a:t>
            </a:r>
            <a:r>
              <a:rPr lang="en-US" b="1" dirty="0"/>
              <a:t>2S</a:t>
            </a:r>
            <a:r>
              <a:rPr lang="en-US" b="1" i="1" dirty="0"/>
              <a:t>)</a:t>
            </a:r>
            <a:r>
              <a:rPr lang="en-US" b="1" dirty="0"/>
              <a:t>signal fit, and the dotted line is the </a:t>
            </a:r>
            <a:r>
              <a:rPr lang="en-US" b="1" i="1" dirty="0" err="1"/>
              <a:t>ϒ</a:t>
            </a:r>
            <a:r>
              <a:rPr lang="en-US" b="1" i="1" dirty="0"/>
              <a:t>(</a:t>
            </a:r>
            <a:r>
              <a:rPr lang="en-US" b="1" dirty="0"/>
              <a:t>3S</a:t>
            </a:r>
            <a:r>
              <a:rPr lang="en-US" b="1" i="1" dirty="0"/>
              <a:t>)</a:t>
            </a:r>
            <a:r>
              <a:rPr lang="en-US" b="1" dirty="0"/>
              <a:t>signal fit. The short-dashed line is the background contribution. The lower plots show the pull for each mass bin.</a:t>
            </a:r>
            <a:endParaRPr lang="en-US" dirty="0"/>
          </a:p>
          <a:p>
            <a:r>
              <a:rPr lang="en-US" dirty="0" smtClean="0"/>
              <a:t> </a:t>
            </a:r>
            <a:r>
              <a:rPr lang="en-US" i="1" dirty="0" smtClean="0"/>
              <a:t> Prompt </a:t>
            </a:r>
            <a:r>
              <a:rPr lang="en-US" i="1" dirty="0"/>
              <a:t>produced in primary vertex or from feed down. Non prompt J/psi and psi(2S) from B hadrons. </a:t>
            </a:r>
            <a:endParaRPr lang="en-US" i="1" dirty="0" smtClean="0"/>
          </a:p>
          <a:p>
            <a:r>
              <a:rPr lang="en-US" b="1" i="1" dirty="0" smtClean="0">
                <a:solidFill>
                  <a:srgbClr val="800000"/>
                </a:solidFill>
              </a:rPr>
              <a:t>	</a:t>
            </a:r>
            <a:r>
              <a:rPr lang="en-US" b="1" i="1" dirty="0" err="1" smtClean="0">
                <a:solidFill>
                  <a:srgbClr val="800000"/>
                </a:solidFill>
              </a:rPr>
              <a:t>Υ</a:t>
            </a:r>
            <a:r>
              <a:rPr lang="en-US" b="1" i="1" dirty="0" smtClean="0">
                <a:solidFill>
                  <a:srgbClr val="800000"/>
                </a:solidFill>
              </a:rPr>
              <a:t>(</a:t>
            </a:r>
            <a:r>
              <a:rPr lang="en-US" b="1" i="1" dirty="0" err="1" smtClean="0">
                <a:solidFill>
                  <a:srgbClr val="800000"/>
                </a:solidFill>
              </a:rPr>
              <a:t>nS</a:t>
            </a:r>
            <a:r>
              <a:rPr lang="en-US" b="1" i="1" dirty="0" smtClean="0">
                <a:solidFill>
                  <a:srgbClr val="800000"/>
                </a:solidFill>
              </a:rPr>
              <a:t>)→</a:t>
            </a:r>
            <a:r>
              <a:rPr lang="en-US" b="1" i="1" dirty="0" err="1" smtClean="0">
                <a:solidFill>
                  <a:srgbClr val="800000"/>
                </a:solidFill>
              </a:rPr>
              <a:t>μ</a:t>
            </a:r>
            <a:r>
              <a:rPr lang="en-US" b="1" i="1" baseline="30000" dirty="0" err="1" smtClean="0">
                <a:solidFill>
                  <a:srgbClr val="800000"/>
                </a:solidFill>
              </a:rPr>
              <a:t>+</a:t>
            </a:r>
            <a:r>
              <a:rPr lang="en-US" b="1" i="1" dirty="0" err="1" smtClean="0">
                <a:solidFill>
                  <a:srgbClr val="800000"/>
                </a:solidFill>
              </a:rPr>
              <a:t>μ</a:t>
            </a:r>
            <a:r>
              <a:rPr lang="en-US" b="1" i="1" baseline="30000" dirty="0" smtClean="0">
                <a:solidFill>
                  <a:srgbClr val="800000"/>
                </a:solidFill>
              </a:rPr>
              <a:t>-</a:t>
            </a:r>
            <a:r>
              <a:rPr lang="en-US" i="1" dirty="0" smtClean="0">
                <a:solidFill>
                  <a:srgbClr val="800000"/>
                </a:solidFill>
              </a:rPr>
              <a:t> decays</a:t>
            </a:r>
          </a:p>
          <a:p>
            <a:pPr marL="342900" indent="-342900">
              <a:buFont typeface="Arial"/>
              <a:buChar char="•"/>
            </a:pPr>
            <a:r>
              <a:rPr lang="en-US" i="1" dirty="0" err="1" smtClean="0">
                <a:solidFill>
                  <a:schemeClr val="tx2"/>
                </a:solidFill>
              </a:rPr>
              <a:t>Fiducial</a:t>
            </a:r>
            <a:r>
              <a:rPr lang="en-US" i="1" dirty="0" smtClean="0">
                <a:solidFill>
                  <a:schemeClr val="tx2"/>
                </a:solidFill>
              </a:rPr>
              <a:t> cross section </a:t>
            </a:r>
            <a:r>
              <a:rPr lang="en-US" i="1" dirty="0" smtClean="0">
                <a:solidFill>
                  <a:schemeClr val="tx2"/>
                </a:solidFill>
                <a:sym typeface="Wingdings"/>
              </a:rPr>
              <a:t> correcting only for reconstruction and trigger </a:t>
            </a:r>
            <a:r>
              <a:rPr lang="en-US" i="1" dirty="0" err="1" smtClean="0">
                <a:solidFill>
                  <a:schemeClr val="tx2"/>
                </a:solidFill>
                <a:sym typeface="Wingdings"/>
              </a:rPr>
              <a:t>ε</a:t>
            </a:r>
            <a:r>
              <a:rPr lang="en-US" i="1" dirty="0" smtClean="0">
                <a:solidFill>
                  <a:schemeClr val="tx2"/>
                </a:solidFill>
                <a:sym typeface="Wingdings"/>
              </a:rPr>
              <a:t> in a restricted phase-space</a:t>
            </a:r>
          </a:p>
          <a:p>
            <a:pPr marL="342900" indent="-342900">
              <a:buFont typeface="Arial"/>
              <a:buChar char="•"/>
            </a:pPr>
            <a:r>
              <a:rPr lang="en-US" i="1" dirty="0" smtClean="0">
                <a:solidFill>
                  <a:schemeClr val="tx2"/>
                </a:solidFill>
                <a:sym typeface="Wingdings"/>
              </a:rPr>
              <a:t>Corrected cross section, correct also </a:t>
            </a:r>
            <a:r>
              <a:rPr lang="en-US" i="1" dirty="0" err="1" smtClean="0">
                <a:solidFill>
                  <a:schemeClr val="tx2"/>
                </a:solidFill>
                <a:sym typeface="Wingdings"/>
              </a:rPr>
              <a:t>ϒ</a:t>
            </a:r>
            <a:r>
              <a:rPr lang="en-US" i="1" dirty="0" smtClean="0">
                <a:solidFill>
                  <a:schemeClr val="tx2"/>
                </a:solidFill>
                <a:sym typeface="Wingdings"/>
              </a:rPr>
              <a:t> kinematic acceptance, full phase space</a:t>
            </a:r>
          </a:p>
          <a:p>
            <a:r>
              <a:rPr lang="en-US" b="1" i="1" dirty="0" smtClean="0">
                <a:solidFill>
                  <a:srgbClr val="FF0000"/>
                </a:solidFill>
              </a:rPr>
              <a:t>The </a:t>
            </a:r>
            <a:r>
              <a:rPr lang="en-US" b="1" i="1" dirty="0" err="1" smtClean="0">
                <a:solidFill>
                  <a:srgbClr val="FF0000"/>
                </a:solidFill>
              </a:rPr>
              <a:t>ct</a:t>
            </a:r>
            <a:r>
              <a:rPr lang="en-US" b="1" i="1" dirty="0" smtClean="0">
                <a:solidFill>
                  <a:srgbClr val="FF0000"/>
                </a:solidFill>
              </a:rPr>
              <a:t> signal is the sum of a delta (P) and decay (NP) function, convolved with a </a:t>
            </a:r>
            <a:r>
              <a:rPr lang="en-US" b="1" i="1" dirty="0" err="1" smtClean="0">
                <a:solidFill>
                  <a:srgbClr val="FF0000"/>
                </a:solidFill>
              </a:rPr>
              <a:t>gaussian</a:t>
            </a:r>
            <a:r>
              <a:rPr lang="en-US" b="1" i="1" dirty="0" smtClean="0">
                <a:solidFill>
                  <a:srgbClr val="FF0000"/>
                </a:solidFill>
              </a:rPr>
              <a:t> resolution function.</a:t>
            </a:r>
          </a:p>
          <a:p>
            <a:r>
              <a:rPr lang="en-US" b="1" i="1" dirty="0" smtClean="0">
                <a:solidFill>
                  <a:srgbClr val="FF0000"/>
                </a:solidFill>
              </a:rPr>
              <a:t>The </a:t>
            </a:r>
            <a:r>
              <a:rPr lang="en-US" b="1" i="1" dirty="0" err="1" smtClean="0">
                <a:solidFill>
                  <a:srgbClr val="FF0000"/>
                </a:solidFill>
              </a:rPr>
              <a:t>ct</a:t>
            </a:r>
            <a:r>
              <a:rPr lang="en-US" b="1" i="1" dirty="0" smtClean="0">
                <a:solidFill>
                  <a:srgbClr val="FF0000"/>
                </a:solidFill>
              </a:rPr>
              <a:t> background also has P and NP components</a:t>
            </a:r>
          </a:p>
          <a:p>
            <a:pPr defTabSz="914400" eaLnBrk="0" fontAlgn="base" hangingPunct="0">
              <a:spcBef>
                <a:spcPct val="30000"/>
              </a:spcBef>
              <a:spcAft>
                <a:spcPct val="0"/>
              </a:spcAft>
              <a:defRPr/>
            </a:pPr>
            <a:endParaRPr lang="en-US" i="1" dirty="0"/>
          </a:p>
          <a:p>
            <a:endParaRPr lang="en-US" i="1"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25</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05299"/>
            <a:ext cx="6856413" cy="4799013"/>
          </a:xfrm>
        </p:spPr>
        <p:txBody>
          <a:bodyPr/>
          <a:lstStyle/>
          <a:p>
            <a:r>
              <a:rPr lang="en-US" sz="900" dirty="0"/>
              <a:t> </a:t>
            </a:r>
            <a:r>
              <a:rPr lang="en-US" sz="900" b="1" dirty="0"/>
              <a:t>FIG. TOP L. The J/</a:t>
            </a:r>
            <a:r>
              <a:rPr lang="en-US" sz="900" b="1" dirty="0" err="1"/>
              <a:t>ψ</a:t>
            </a:r>
            <a:r>
              <a:rPr lang="en-US" sz="900" b="1" dirty="0"/>
              <a:t> and </a:t>
            </a:r>
            <a:r>
              <a:rPr lang="en-US" sz="900" b="1" dirty="0" err="1"/>
              <a:t>ψ</a:t>
            </a:r>
            <a:r>
              <a:rPr lang="en-US" sz="900" b="1" dirty="0"/>
              <a:t>(2S) differential </a:t>
            </a:r>
            <a:r>
              <a:rPr lang="en-US" sz="900" b="1" dirty="0" err="1"/>
              <a:t>pT</a:t>
            </a:r>
            <a:r>
              <a:rPr lang="en-US" sz="900" b="1" dirty="0"/>
              <a:t> cross sections times the </a:t>
            </a:r>
            <a:r>
              <a:rPr lang="en-US" sz="900" b="1" dirty="0" err="1"/>
              <a:t>dimuon</a:t>
            </a:r>
            <a:r>
              <a:rPr lang="en-US" sz="900" b="1" dirty="0"/>
              <a:t> branching fractions for four rapidity bins and integrated over the range |</a:t>
            </a:r>
            <a:r>
              <a:rPr lang="en-US" sz="900" b="1" dirty="0" smtClean="0"/>
              <a:t>y| </a:t>
            </a:r>
            <a:r>
              <a:rPr lang="en-US" sz="900" b="1" dirty="0"/>
              <a:t>&lt; 1.2 (scaled up by a factor of 2 for presentation purposes), assuming the </a:t>
            </a:r>
            <a:r>
              <a:rPr lang="en-US" sz="900" b="1" dirty="0" err="1"/>
              <a:t>unpolarized</a:t>
            </a:r>
            <a:r>
              <a:rPr lang="en-US" sz="900" b="1" dirty="0"/>
              <a:t> scenario. The vertical bars show the statistical and systematic uncertainties added in quadrature.</a:t>
            </a:r>
            <a:endParaRPr lang="en-US" sz="900" dirty="0"/>
          </a:p>
          <a:p>
            <a:r>
              <a:rPr lang="en-US" sz="900" b="1" dirty="0"/>
              <a:t>FIG. TOP R. The J/</a:t>
            </a:r>
            <a:r>
              <a:rPr lang="en-US" sz="900" b="1" dirty="0" err="1"/>
              <a:t>ψ</a:t>
            </a:r>
            <a:r>
              <a:rPr lang="en-US" sz="900" b="1" dirty="0"/>
              <a:t> (open symbols) and </a:t>
            </a:r>
            <a:r>
              <a:rPr lang="en-US" sz="900" b="1" dirty="0" err="1"/>
              <a:t>ψ</a:t>
            </a:r>
            <a:r>
              <a:rPr lang="en-US" sz="900" b="1" dirty="0"/>
              <a:t>(2S). (closed symbols) differential (</a:t>
            </a:r>
            <a:r>
              <a:rPr lang="en-US" sz="900" b="1" dirty="0" err="1"/>
              <a:t>unpolarized</a:t>
            </a:r>
            <a:r>
              <a:rPr lang="en-US" sz="900" b="1" dirty="0"/>
              <a:t>) cross sections from this analysis (circles) and from ATLAS (squares) [14,15]. The vertical bars show the statistical and systematic uncertainties added in quadrature, not including the uncertainties from integrated luminosities and branching fractions, which are indicated by the percentages given in the legend. The curve shows a fit of the J=</a:t>
            </a:r>
            <a:r>
              <a:rPr lang="en-US" sz="900" b="1" dirty="0" err="1"/>
              <a:t>ψ</a:t>
            </a:r>
            <a:r>
              <a:rPr lang="en-US" sz="900" b="1" dirty="0"/>
              <a:t> cross section measured in this analysis to a power-law function, while the band labeled FKLSW represents a calculation of the ψ.2S. cross section using LDMEs determined with lower </a:t>
            </a:r>
            <a:r>
              <a:rPr lang="en-US" sz="900" b="1" dirty="0" err="1"/>
              <a:t>pT</a:t>
            </a:r>
            <a:r>
              <a:rPr lang="en-US" sz="900" b="1" dirty="0"/>
              <a:t> </a:t>
            </a:r>
            <a:r>
              <a:rPr lang="pt-BR" sz="900" b="1" dirty="0"/>
              <a:t>LHC data [6]. </a:t>
            </a:r>
            <a:endParaRPr lang="en-US" sz="900" dirty="0"/>
          </a:p>
          <a:p>
            <a:r>
              <a:rPr lang="en-US" sz="900" dirty="0"/>
              <a:t> </a:t>
            </a:r>
            <a:r>
              <a:rPr lang="en-US" sz="900" dirty="0" smtClean="0"/>
              <a:t>     </a:t>
            </a:r>
            <a:r>
              <a:rPr lang="pt-BR" sz="900" dirty="0"/>
              <a:t> </a:t>
            </a:r>
            <a:r>
              <a:rPr lang="en-US" sz="900" b="1" dirty="0"/>
              <a:t>In summary, the double-differential cross sections of the J/</a:t>
            </a:r>
            <a:r>
              <a:rPr lang="en-US" sz="900" b="1" dirty="0" err="1"/>
              <a:t>ψ</a:t>
            </a:r>
            <a:r>
              <a:rPr lang="en-US" sz="900" b="1" dirty="0"/>
              <a:t> and </a:t>
            </a:r>
            <a:r>
              <a:rPr lang="en-US" sz="900" b="1" dirty="0" err="1"/>
              <a:t>ψ</a:t>
            </a:r>
            <a:r>
              <a:rPr lang="en-US" sz="900" b="1" dirty="0"/>
              <a:t>(2S)  mesons promptly produced in </a:t>
            </a:r>
            <a:r>
              <a:rPr lang="en-US" sz="900" b="1" dirty="0" err="1"/>
              <a:t>pp</a:t>
            </a:r>
            <a:r>
              <a:rPr lang="en-US" sz="900" b="1" dirty="0"/>
              <a:t> collisions at 7 </a:t>
            </a:r>
            <a:r>
              <a:rPr lang="en-US" sz="900" b="1" dirty="0" err="1"/>
              <a:t>TeV</a:t>
            </a:r>
            <a:r>
              <a:rPr lang="en-US" sz="900" b="1" dirty="0"/>
              <a:t> have been measured as a function of </a:t>
            </a:r>
            <a:r>
              <a:rPr lang="en-US" sz="900" b="1" dirty="0" err="1"/>
              <a:t>pT</a:t>
            </a:r>
            <a:r>
              <a:rPr lang="en-US" sz="900" b="1" dirty="0"/>
              <a:t> </a:t>
            </a:r>
            <a:r>
              <a:rPr lang="en-US" sz="900" b="1" dirty="0" smtClean="0"/>
              <a:t>in four </a:t>
            </a:r>
            <a:r>
              <a:rPr lang="en-US" sz="900" b="1" dirty="0"/>
              <a:t>|</a:t>
            </a:r>
            <a:r>
              <a:rPr lang="en-US" sz="900" b="1" dirty="0" smtClean="0"/>
              <a:t>y| </a:t>
            </a:r>
            <a:r>
              <a:rPr lang="en-US" sz="900" b="1" dirty="0"/>
              <a:t>bins, as well as integrated over the |y| &lt; 1.2 range, extending up to or beyond </a:t>
            </a:r>
            <a:r>
              <a:rPr lang="en-US" sz="900" b="1" dirty="0" err="1"/>
              <a:t>p_T</a:t>
            </a:r>
            <a:r>
              <a:rPr lang="en-US" sz="900" b="1" dirty="0"/>
              <a:t>=100 </a:t>
            </a:r>
            <a:r>
              <a:rPr lang="en-US" sz="900" b="1" dirty="0" err="1"/>
              <a:t>GeV</a:t>
            </a:r>
            <a:r>
              <a:rPr lang="en-US" sz="900" b="1" dirty="0"/>
              <a:t>. New global fits of cross sections and polarizations, including these high-</a:t>
            </a:r>
            <a:r>
              <a:rPr lang="en-US" sz="900" b="1" dirty="0" err="1"/>
              <a:t>p_T</a:t>
            </a:r>
            <a:r>
              <a:rPr lang="en-US" sz="900" b="1" dirty="0"/>
              <a:t> measurements, will probe the theoretical calculations in a kinematical region where NRQCD factorization is believed to be most reliable. The new data should also provide input to stringent tests of recent theory developments, such as those described [32-34]</a:t>
            </a:r>
            <a:r>
              <a:rPr lang="en-US" sz="900" dirty="0"/>
              <a:t> </a:t>
            </a:r>
            <a:endParaRPr lang="en-US" sz="900" dirty="0" smtClean="0"/>
          </a:p>
          <a:p>
            <a:r>
              <a:rPr lang="en-US" sz="900" b="1" dirty="0" smtClean="0">
                <a:solidFill>
                  <a:schemeClr val="tx2"/>
                </a:solidFill>
              </a:rPr>
              <a:t>Blue curve shows a power-law fit to 4 y bins |y| &lt; 1.2 J/</a:t>
            </a:r>
            <a:r>
              <a:rPr lang="en-US" sz="900" b="1" dirty="0" err="1" smtClean="0">
                <a:solidFill>
                  <a:schemeClr val="tx2"/>
                </a:solidFill>
              </a:rPr>
              <a:t>ψ</a:t>
            </a:r>
            <a:r>
              <a:rPr lang="en-US" sz="900" b="1" dirty="0" smtClean="0">
                <a:solidFill>
                  <a:schemeClr val="tx2"/>
                </a:solidFill>
              </a:rPr>
              <a:t> cross sections - </a:t>
            </a:r>
            <a:r>
              <a:rPr lang="en-US" sz="900" b="1" dirty="0" smtClean="0">
                <a:solidFill>
                  <a:srgbClr val="008000"/>
                </a:solidFill>
              </a:rPr>
              <a:t>FKLSW: calculation of the </a:t>
            </a:r>
            <a:r>
              <a:rPr lang="en-US" sz="900" b="1" dirty="0" err="1" smtClean="0">
                <a:solidFill>
                  <a:srgbClr val="008000"/>
                </a:solidFill>
              </a:rPr>
              <a:t>ψ</a:t>
            </a:r>
            <a:r>
              <a:rPr lang="en-US" sz="900" b="1" dirty="0" smtClean="0">
                <a:solidFill>
                  <a:srgbClr val="008000"/>
                </a:solidFill>
              </a:rPr>
              <a:t>(2S) cross sec. using LDMEs determined in a global fit of cross </a:t>
            </a:r>
            <a:r>
              <a:rPr lang="en-US" sz="900" b="1" dirty="0" err="1" smtClean="0">
                <a:solidFill>
                  <a:srgbClr val="008000"/>
                </a:solidFill>
              </a:rPr>
              <a:t>secs</a:t>
            </a:r>
            <a:r>
              <a:rPr lang="en-US" sz="900" b="1" dirty="0" smtClean="0">
                <a:solidFill>
                  <a:srgbClr val="008000"/>
                </a:solidFill>
              </a:rPr>
              <a:t>. And polarizations : 	</a:t>
            </a:r>
            <a:r>
              <a:rPr lang="en-US" sz="900" b="1" dirty="0" err="1" smtClean="0">
                <a:solidFill>
                  <a:srgbClr val="008000"/>
                </a:solidFill>
              </a:rPr>
              <a:t>ψ</a:t>
            </a:r>
            <a:r>
              <a:rPr lang="en-US" sz="900" b="1" dirty="0" smtClean="0">
                <a:solidFill>
                  <a:srgbClr val="008000"/>
                </a:solidFill>
              </a:rPr>
              <a:t>(2S) predominantly </a:t>
            </a:r>
            <a:r>
              <a:rPr lang="en-US" sz="900" b="1" dirty="0" err="1" smtClean="0">
                <a:solidFill>
                  <a:srgbClr val="008000"/>
                </a:solidFill>
              </a:rPr>
              <a:t>unpolarized</a:t>
            </a:r>
            <a:endParaRPr lang="en-US" sz="900" dirty="0" smtClean="0"/>
          </a:p>
          <a:p>
            <a:r>
              <a:rPr lang="en-US" sz="900" b="1" i="0" u="none" strike="noStrike" kern="1200" baseline="0" dirty="0" err="1" smtClean="0">
                <a:solidFill>
                  <a:schemeClr val="tx1"/>
                </a:solidFill>
              </a:rPr>
              <a:t>Fig.Bot</a:t>
            </a:r>
            <a:endParaRPr lang="en-US" sz="900" b="1" i="0" u="none" strike="noStrike" kern="1200" baseline="0" dirty="0" smtClean="0">
              <a:solidFill>
                <a:schemeClr val="tx1"/>
              </a:solidFill>
            </a:endParaRPr>
          </a:p>
          <a:p>
            <a:r>
              <a:rPr lang="en-US" sz="900" b="1" i="0" u="none" strike="noStrike" kern="1200" baseline="0" dirty="0" smtClean="0">
                <a:solidFill>
                  <a:schemeClr val="tx1"/>
                </a:solidFill>
              </a:rPr>
              <a:t>(a) The </a:t>
            </a:r>
            <a:r>
              <a:rPr lang="en-US" sz="900" b="1" i="1" u="none" strike="noStrike" kern="1200" baseline="0" dirty="0" err="1" smtClean="0">
                <a:solidFill>
                  <a:schemeClr val="tx1"/>
                </a:solidFill>
              </a:rPr>
              <a:t>ϒ</a:t>
            </a:r>
            <a:r>
              <a:rPr lang="en-US" sz="900" b="1" i="1" u="none" strike="noStrike" kern="1200" baseline="0" dirty="0" smtClean="0">
                <a:solidFill>
                  <a:schemeClr val="tx1"/>
                </a:solidFill>
              </a:rPr>
              <a:t>(</a:t>
            </a:r>
            <a:r>
              <a:rPr lang="en-US" sz="900" b="1" i="1" u="none" strike="noStrike" kern="1200" baseline="0" dirty="0" err="1" smtClean="0">
                <a:solidFill>
                  <a:schemeClr val="tx1"/>
                </a:solidFill>
              </a:rPr>
              <a:t>n</a:t>
            </a:r>
            <a:r>
              <a:rPr lang="en-US" sz="900" b="1" i="0" u="none" strike="noStrike" kern="1200" baseline="0" dirty="0" err="1" smtClean="0">
                <a:solidFill>
                  <a:schemeClr val="tx1"/>
                </a:solidFill>
              </a:rPr>
              <a:t>S</a:t>
            </a:r>
            <a:r>
              <a:rPr lang="en-US" sz="900" b="1" i="1" u="none" strike="noStrike" kern="1200" baseline="0" dirty="0" smtClean="0">
                <a:solidFill>
                  <a:schemeClr val="tx1"/>
                </a:solidFill>
              </a:rPr>
              <a:t>) </a:t>
            </a:r>
            <a:r>
              <a:rPr lang="en-US" sz="900" b="1" i="0" u="none" strike="noStrike" kern="1200" baseline="0" dirty="0" smtClean="0">
                <a:solidFill>
                  <a:schemeClr val="tx1"/>
                </a:solidFill>
              </a:rPr>
              <a:t>differential </a:t>
            </a:r>
            <a:r>
              <a:rPr lang="en-US" sz="900" b="1" i="1" u="none" strike="noStrike" kern="1200" baseline="0" dirty="0" err="1" smtClean="0">
                <a:solidFill>
                  <a:schemeClr val="tx1"/>
                </a:solidFill>
              </a:rPr>
              <a:t>p</a:t>
            </a:r>
            <a:r>
              <a:rPr lang="en-US" sz="900" b="1" i="0" u="none" strike="noStrike" kern="1200" baseline="0" dirty="0" err="1" smtClean="0">
                <a:solidFill>
                  <a:schemeClr val="tx1"/>
                </a:solidFill>
              </a:rPr>
              <a:t>T</a:t>
            </a:r>
            <a:r>
              <a:rPr lang="en-US" sz="900" b="1" i="0" u="none" strike="noStrike" kern="1200" baseline="0" dirty="0" smtClean="0">
                <a:solidFill>
                  <a:schemeClr val="tx1"/>
                </a:solidFill>
              </a:rPr>
              <a:t> cross sections times </a:t>
            </a:r>
            <a:r>
              <a:rPr lang="en-US" sz="900" b="1" i="0" u="none" strike="noStrike" kern="1200" baseline="0" dirty="0" err="1" smtClean="0">
                <a:solidFill>
                  <a:schemeClr val="tx1"/>
                </a:solidFill>
              </a:rPr>
              <a:t>dimuon</a:t>
            </a:r>
            <a:r>
              <a:rPr lang="en-US" sz="900" b="1" i="0" u="none" strike="noStrike" kern="1200" baseline="0" dirty="0" smtClean="0">
                <a:solidFill>
                  <a:schemeClr val="tx1"/>
                </a:solidFill>
              </a:rPr>
              <a:t> branching fractions for |</a:t>
            </a:r>
            <a:r>
              <a:rPr lang="en-US" sz="900" b="1" i="1" u="none" strike="noStrike" kern="1200" baseline="0" dirty="0" smtClean="0">
                <a:solidFill>
                  <a:schemeClr val="tx1"/>
                </a:solidFill>
              </a:rPr>
              <a:t>y</a:t>
            </a:r>
            <a:r>
              <a:rPr lang="en-US" sz="900" b="1" i="0" u="none" strike="noStrike" kern="1200" baseline="0" dirty="0" smtClean="0">
                <a:solidFill>
                  <a:schemeClr val="tx1"/>
                </a:solidFill>
              </a:rPr>
              <a:t>|</a:t>
            </a:r>
            <a:r>
              <a:rPr lang="en-US" sz="900" b="1" i="1" u="none" strike="noStrike" kern="1200" baseline="0" dirty="0" smtClean="0">
                <a:solidFill>
                  <a:schemeClr val="tx1"/>
                </a:solidFill>
              </a:rPr>
              <a:t>&lt;</a:t>
            </a:r>
            <a:r>
              <a:rPr lang="en-US" sz="900" b="1" i="0" u="none" strike="noStrike" kern="1200" baseline="0" dirty="0" smtClean="0">
                <a:solidFill>
                  <a:schemeClr val="tx1"/>
                </a:solidFill>
              </a:rPr>
              <a:t>1</a:t>
            </a:r>
            <a:r>
              <a:rPr lang="en-US" sz="900" b="1" i="1" u="none" strike="noStrike" kern="1200" baseline="0" dirty="0" smtClean="0">
                <a:solidFill>
                  <a:schemeClr val="tx1"/>
                </a:solidFill>
              </a:rPr>
              <a:t>.</a:t>
            </a:r>
            <a:r>
              <a:rPr lang="en-US" sz="900" b="1" i="0" u="none" strike="noStrike" kern="1200" baseline="0" dirty="0" smtClean="0">
                <a:solidFill>
                  <a:schemeClr val="tx1"/>
                </a:solidFill>
              </a:rPr>
              <a:t>2. The </a:t>
            </a:r>
            <a:r>
              <a:rPr lang="en-US" sz="900" b="1" i="1" u="none" strike="noStrike" kern="1200" baseline="0" dirty="0" err="1" smtClean="0">
                <a:solidFill>
                  <a:schemeClr val="tx1"/>
                </a:solidFill>
              </a:rPr>
              <a:t>ϒ</a:t>
            </a:r>
            <a:r>
              <a:rPr lang="en-US" sz="900" b="1" i="1" u="none" strike="noStrike" kern="1200" baseline="0" dirty="0" smtClean="0">
                <a:solidFill>
                  <a:schemeClr val="tx1"/>
                </a:solidFill>
              </a:rPr>
              <a:t>(</a:t>
            </a:r>
            <a:r>
              <a:rPr lang="en-US" sz="900" b="1" i="0" u="none" strike="noStrike" kern="1200" baseline="0" dirty="0" smtClean="0">
                <a:solidFill>
                  <a:schemeClr val="tx1"/>
                </a:solidFill>
              </a:rPr>
              <a:t>2S</a:t>
            </a:r>
            <a:r>
              <a:rPr lang="en-US" sz="900" b="1" i="1" u="none" strike="noStrike" kern="1200" baseline="0" dirty="0" smtClean="0">
                <a:solidFill>
                  <a:schemeClr val="tx1"/>
                </a:solidFill>
              </a:rPr>
              <a:t>)</a:t>
            </a:r>
            <a:r>
              <a:rPr lang="en-US" sz="900" b="1" i="0" u="none" strike="noStrike" kern="1200" baseline="0" dirty="0" smtClean="0">
                <a:solidFill>
                  <a:schemeClr val="tx1"/>
                </a:solidFill>
              </a:rPr>
              <a:t>and </a:t>
            </a:r>
            <a:r>
              <a:rPr lang="en-US" sz="900" b="1" i="1" u="none" strike="noStrike" kern="1200" baseline="0" dirty="0" err="1" smtClean="0">
                <a:solidFill>
                  <a:schemeClr val="tx1"/>
                </a:solidFill>
              </a:rPr>
              <a:t>ϒ</a:t>
            </a:r>
            <a:r>
              <a:rPr lang="en-US" sz="900" b="1" i="1" u="none" strike="noStrike" kern="1200" baseline="0" dirty="0" smtClean="0">
                <a:solidFill>
                  <a:schemeClr val="tx1"/>
                </a:solidFill>
              </a:rPr>
              <a:t>(</a:t>
            </a:r>
            <a:r>
              <a:rPr lang="en-US" sz="900" b="1" i="0" u="none" strike="noStrike" kern="1200" baseline="0" dirty="0" smtClean="0">
                <a:solidFill>
                  <a:schemeClr val="tx1"/>
                </a:solidFill>
              </a:rPr>
              <a:t>3S</a:t>
            </a:r>
            <a:r>
              <a:rPr lang="en-US" sz="900" b="1" i="1" u="none" strike="noStrike" kern="1200" baseline="0" dirty="0" smtClean="0">
                <a:solidFill>
                  <a:schemeClr val="tx1"/>
                </a:solidFill>
              </a:rPr>
              <a:t>)</a:t>
            </a:r>
            <a:r>
              <a:rPr lang="en-US" sz="900" b="1" i="0" u="none" strike="noStrike" kern="1200" baseline="0" dirty="0" smtClean="0">
                <a:solidFill>
                  <a:schemeClr val="tx1"/>
                </a:solidFill>
              </a:rPr>
              <a:t>measurements are scaled by 0.1 and 0.01, respectively, for display purposes. The vertical bars show the total uncertainty, excluding the systematic uncertainty in the integrated luminosity. The horizontal bars show the bin widths. Previous CMS measurements for |</a:t>
            </a:r>
            <a:r>
              <a:rPr lang="en-US" sz="900" b="1" i="1" u="none" strike="noStrike" kern="1200" baseline="0" dirty="0" smtClean="0">
                <a:solidFill>
                  <a:schemeClr val="tx1"/>
                </a:solidFill>
              </a:rPr>
              <a:t>y</a:t>
            </a:r>
            <a:r>
              <a:rPr lang="en-US" sz="900" b="1" i="0" u="none" strike="noStrike" kern="1200" baseline="0" dirty="0" smtClean="0">
                <a:solidFill>
                  <a:schemeClr val="tx1"/>
                </a:solidFill>
              </a:rPr>
              <a:t>|</a:t>
            </a:r>
            <a:r>
              <a:rPr lang="en-US" sz="900" b="1" i="1" u="none" strike="noStrike" kern="1200" baseline="0" dirty="0" smtClean="0">
                <a:solidFill>
                  <a:schemeClr val="tx1"/>
                </a:solidFill>
              </a:rPr>
              <a:t>&lt;</a:t>
            </a:r>
            <a:r>
              <a:rPr lang="en-US" sz="900" b="1" i="0" u="none" strike="noStrike" kern="1200" baseline="0" dirty="0" smtClean="0">
                <a:solidFill>
                  <a:schemeClr val="tx1"/>
                </a:solidFill>
              </a:rPr>
              <a:t>2</a:t>
            </a:r>
            <a:r>
              <a:rPr lang="en-US" sz="900" b="1" i="1" u="none" strike="noStrike" kern="1200" baseline="0" dirty="0" smtClean="0">
                <a:solidFill>
                  <a:schemeClr val="tx1"/>
                </a:solidFill>
              </a:rPr>
              <a:t>.</a:t>
            </a:r>
            <a:r>
              <a:rPr lang="en-US" sz="900" b="1" i="0" u="none" strike="noStrike" kern="1200" baseline="0" dirty="0" smtClean="0">
                <a:solidFill>
                  <a:schemeClr val="tx1"/>
                </a:solidFill>
              </a:rPr>
              <a:t>4 are shown as violet cross-hatched areas[2]. These results have been scaled by 0.5 to account for the smaller |</a:t>
            </a:r>
            <a:r>
              <a:rPr lang="en-US" sz="900" b="1" i="1" u="none" strike="noStrike" kern="1200" baseline="0" dirty="0" err="1" smtClean="0">
                <a:solidFill>
                  <a:schemeClr val="tx1"/>
                </a:solidFill>
              </a:rPr>
              <a:t>y</a:t>
            </a:r>
            <a:r>
              <a:rPr lang="en-US" sz="900" b="1" i="0" u="none" strike="noStrike" kern="1200" baseline="0" dirty="0" err="1" smtClean="0">
                <a:solidFill>
                  <a:schemeClr val="tx1"/>
                </a:solidFill>
              </a:rPr>
              <a:t>|range</a:t>
            </a:r>
            <a:r>
              <a:rPr lang="en-US" sz="900" b="1" i="0" u="none" strike="noStrike" kern="1200" baseline="0" dirty="0" smtClean="0">
                <a:solidFill>
                  <a:schemeClr val="tx1"/>
                </a:solidFill>
              </a:rPr>
              <a:t> in the latest measurement, where the scaling assumes that the rapidity distribution is flat. The solid lines are the NLO calculations from Ref.[13] extended by the authors to cover the range </a:t>
            </a:r>
            <a:r>
              <a:rPr lang="en-US" sz="900" b="1" i="1" u="none" strike="noStrike" kern="1200" baseline="0" dirty="0" err="1" smtClean="0">
                <a:solidFill>
                  <a:schemeClr val="tx1"/>
                </a:solidFill>
              </a:rPr>
              <a:t>p</a:t>
            </a:r>
            <a:r>
              <a:rPr lang="en-US" sz="900" b="1" i="0" u="none" strike="noStrike" kern="1200" baseline="0" dirty="0" err="1" smtClean="0">
                <a:solidFill>
                  <a:schemeClr val="tx1"/>
                </a:solidFill>
              </a:rPr>
              <a:t>T</a:t>
            </a:r>
            <a:r>
              <a:rPr lang="en-US" sz="900" b="1" i="1" u="none" strike="noStrike" kern="1200" baseline="0" dirty="0" smtClean="0">
                <a:solidFill>
                  <a:schemeClr val="tx1"/>
                </a:solidFill>
              </a:rPr>
              <a:t>&lt;</a:t>
            </a:r>
            <a:r>
              <a:rPr lang="en-US" sz="900" b="1" i="0" u="none" strike="noStrike" kern="1200" baseline="0" dirty="0" smtClean="0">
                <a:solidFill>
                  <a:schemeClr val="tx1"/>
                </a:solidFill>
              </a:rPr>
              <a:t>100 </a:t>
            </a:r>
            <a:r>
              <a:rPr lang="en-US" sz="900" b="1" i="0" u="none" strike="noStrike" kern="1200" baseline="0" dirty="0" err="1" smtClean="0">
                <a:solidFill>
                  <a:schemeClr val="tx1"/>
                </a:solidFill>
              </a:rPr>
              <a:t>GeV</a:t>
            </a:r>
            <a:r>
              <a:rPr lang="en-US" sz="900" b="1" i="0" u="none" strike="noStrike" kern="1200" baseline="0" dirty="0" smtClean="0">
                <a:solidFill>
                  <a:schemeClr val="tx1"/>
                </a:solidFill>
              </a:rPr>
              <a:t>. </a:t>
            </a:r>
          </a:p>
          <a:p>
            <a:r>
              <a:rPr lang="en-US" sz="900" b="1" i="0" u="none" strike="noStrike" kern="1200" baseline="0" dirty="0" smtClean="0">
                <a:solidFill>
                  <a:schemeClr val="tx1"/>
                </a:solidFill>
              </a:rPr>
              <a:t>(b) Details of the </a:t>
            </a:r>
            <a:r>
              <a:rPr lang="en-US" sz="900" b="1" i="0" u="none" strike="noStrike" kern="1200" baseline="0" dirty="0" err="1" smtClean="0">
                <a:solidFill>
                  <a:schemeClr val="tx1"/>
                </a:solidFill>
              </a:rPr>
              <a:t>parametrized</a:t>
            </a:r>
            <a:r>
              <a:rPr lang="en-US" sz="900" b="1" i="0" u="none" strike="noStrike" kern="1200" baseline="0" dirty="0" smtClean="0">
                <a:solidFill>
                  <a:schemeClr val="tx1"/>
                </a:solidFill>
              </a:rPr>
              <a:t> cross section fit described in the text for </a:t>
            </a:r>
            <a:r>
              <a:rPr lang="en-US" sz="900" b="1" i="1" u="none" strike="noStrike" kern="1200" baseline="0" dirty="0" err="1" smtClean="0">
                <a:solidFill>
                  <a:schemeClr val="tx1"/>
                </a:solidFill>
              </a:rPr>
              <a:t>ϒ</a:t>
            </a:r>
            <a:r>
              <a:rPr lang="en-US" sz="900" b="1" i="1" u="none" strike="noStrike" kern="1200" baseline="0" dirty="0" smtClean="0">
                <a:solidFill>
                  <a:schemeClr val="tx1"/>
                </a:solidFill>
              </a:rPr>
              <a:t>(</a:t>
            </a:r>
            <a:r>
              <a:rPr lang="en-US" sz="900" b="1" i="0" u="none" strike="noStrike" kern="1200" baseline="0" dirty="0" smtClean="0">
                <a:solidFill>
                  <a:schemeClr val="tx1"/>
                </a:solidFill>
              </a:rPr>
              <a:t>1S</a:t>
            </a:r>
            <a:r>
              <a:rPr lang="en-US" sz="900" b="1" i="1" u="none" strike="noStrike" kern="1200" baseline="0" dirty="0" smtClean="0">
                <a:solidFill>
                  <a:schemeClr val="tx1"/>
                </a:solidFill>
              </a:rPr>
              <a:t>)</a:t>
            </a:r>
            <a:r>
              <a:rPr lang="en-US" sz="900" b="1" i="0" u="none" strike="noStrike" kern="1200" baseline="0" dirty="0" smtClean="0">
                <a:solidFill>
                  <a:schemeClr val="tx1"/>
                </a:solidFill>
              </a:rPr>
              <a:t>with |</a:t>
            </a:r>
            <a:r>
              <a:rPr lang="en-US" sz="900" b="1" i="1" u="none" strike="noStrike" kern="1200" baseline="0" dirty="0" smtClean="0">
                <a:solidFill>
                  <a:schemeClr val="tx1"/>
                </a:solidFill>
              </a:rPr>
              <a:t>y</a:t>
            </a:r>
            <a:r>
              <a:rPr lang="en-US" sz="900" b="1" i="0" u="none" strike="noStrike" kern="1200" baseline="0" dirty="0" smtClean="0">
                <a:solidFill>
                  <a:schemeClr val="tx1"/>
                </a:solidFill>
              </a:rPr>
              <a:t>| </a:t>
            </a:r>
            <a:r>
              <a:rPr lang="en-US" sz="900" b="1" i="1" u="none" strike="noStrike" kern="1200" baseline="0" dirty="0" smtClean="0">
                <a:solidFill>
                  <a:schemeClr val="tx1"/>
                </a:solidFill>
              </a:rPr>
              <a:t>&lt;</a:t>
            </a:r>
            <a:r>
              <a:rPr lang="en-US" sz="900" b="1" i="0" u="none" strike="noStrike" kern="1200" baseline="0" dirty="0" smtClean="0">
                <a:solidFill>
                  <a:schemeClr val="tx1"/>
                </a:solidFill>
              </a:rPr>
              <a:t>1</a:t>
            </a:r>
            <a:r>
              <a:rPr lang="en-US" sz="900" b="1" i="1" u="none" strike="noStrike" kern="1200" baseline="0" dirty="0" smtClean="0">
                <a:solidFill>
                  <a:schemeClr val="tx1"/>
                </a:solidFill>
              </a:rPr>
              <a:t>.</a:t>
            </a:r>
            <a:r>
              <a:rPr lang="en-US" sz="900" b="1" i="0" u="none" strike="noStrike" kern="1200" baseline="0" dirty="0" smtClean="0">
                <a:solidFill>
                  <a:schemeClr val="tx1"/>
                </a:solidFill>
              </a:rPr>
              <a:t>2. In this plot the solid line is the result of the power-law fit (see Eq.(6)) for </a:t>
            </a:r>
            <a:r>
              <a:rPr lang="en-US" sz="900" b="1" i="1" u="none" strike="noStrike" kern="1200" baseline="0" dirty="0" err="1" smtClean="0">
                <a:solidFill>
                  <a:schemeClr val="tx1"/>
                </a:solidFill>
              </a:rPr>
              <a:t>p</a:t>
            </a:r>
            <a:r>
              <a:rPr lang="en-US" sz="900" b="1" i="0" u="none" strike="noStrike" kern="1200" baseline="0" dirty="0" err="1" smtClean="0">
                <a:solidFill>
                  <a:schemeClr val="tx1"/>
                </a:solidFill>
              </a:rPr>
              <a:t>T</a:t>
            </a:r>
            <a:r>
              <a:rPr lang="en-US" sz="900" b="1" i="1" u="none" strike="noStrike" kern="1200" baseline="0" dirty="0" smtClean="0">
                <a:solidFill>
                  <a:schemeClr val="tx1"/>
                </a:solidFill>
              </a:rPr>
              <a:t>&gt;</a:t>
            </a:r>
            <a:r>
              <a:rPr lang="en-US" sz="900" b="1" i="0" u="none" strike="noStrike" kern="1200" baseline="0" dirty="0" smtClean="0">
                <a:solidFill>
                  <a:schemeClr val="tx1"/>
                </a:solidFill>
              </a:rPr>
              <a:t>20 </a:t>
            </a:r>
            <a:r>
              <a:rPr lang="en-US" sz="900" b="1" i="0" u="none" strike="noStrike" kern="1200" baseline="0" dirty="0" err="1" smtClean="0">
                <a:solidFill>
                  <a:schemeClr val="tx1"/>
                </a:solidFill>
              </a:rPr>
              <a:t>GeV</a:t>
            </a:r>
            <a:r>
              <a:rPr lang="en-US" sz="900" b="1" i="0" u="none" strike="noStrike" kern="1200" baseline="0" dirty="0" smtClean="0">
                <a:solidFill>
                  <a:schemeClr val="tx1"/>
                </a:solidFill>
              </a:rPr>
              <a:t>. The dashed line shows an exponential fit to the data for 10 </a:t>
            </a:r>
            <a:r>
              <a:rPr lang="en-US" sz="900" b="1" i="1" u="none" strike="noStrike" kern="1200" baseline="0" dirty="0" smtClean="0">
                <a:solidFill>
                  <a:schemeClr val="tx1"/>
                </a:solidFill>
              </a:rPr>
              <a:t>&lt;</a:t>
            </a:r>
            <a:r>
              <a:rPr lang="en-US" sz="900" b="1" i="1" u="none" strike="noStrike" kern="1200" baseline="0" dirty="0" err="1" smtClean="0">
                <a:solidFill>
                  <a:schemeClr val="tx1"/>
                </a:solidFill>
              </a:rPr>
              <a:t>p</a:t>
            </a:r>
            <a:r>
              <a:rPr lang="en-US" sz="900" b="1" i="0" u="none" strike="noStrike" kern="1200" baseline="0" dirty="0" err="1" smtClean="0">
                <a:solidFill>
                  <a:schemeClr val="tx1"/>
                </a:solidFill>
              </a:rPr>
              <a:t>T</a:t>
            </a:r>
            <a:r>
              <a:rPr lang="en-US" sz="900" b="1" i="1" u="none" strike="noStrike" kern="1200" baseline="0" dirty="0" smtClean="0">
                <a:solidFill>
                  <a:schemeClr val="tx1"/>
                </a:solidFill>
              </a:rPr>
              <a:t>&lt;</a:t>
            </a:r>
            <a:r>
              <a:rPr lang="en-US" sz="900" b="1" i="0" u="none" strike="noStrike" kern="1200" baseline="0" dirty="0" smtClean="0">
                <a:solidFill>
                  <a:schemeClr val="tx1"/>
                </a:solidFill>
              </a:rPr>
              <a:t>20 </a:t>
            </a:r>
            <a:r>
              <a:rPr lang="en-US" sz="900" b="1" i="0" u="none" strike="noStrike" kern="1200" baseline="0" dirty="0" err="1" smtClean="0">
                <a:solidFill>
                  <a:schemeClr val="tx1"/>
                </a:solidFill>
              </a:rPr>
              <a:t>GeV</a:t>
            </a:r>
            <a:r>
              <a:rPr lang="en-US" sz="900" b="1" i="0" u="none" strike="noStrike" kern="1200" baseline="0" dirty="0" smtClean="0">
                <a:solidFill>
                  <a:schemeClr val="tx1"/>
                </a:solidFill>
              </a:rPr>
              <a:t>. The lower plot shows the pulls of the fit as defined in the text.</a:t>
            </a:r>
          </a:p>
          <a:p>
            <a:r>
              <a:rPr lang="en-US" sz="900" dirty="0"/>
              <a:t>	</a:t>
            </a:r>
            <a:r>
              <a:rPr lang="en-US" sz="900" dirty="0" smtClean="0">
                <a:solidFill>
                  <a:srgbClr val="800000"/>
                </a:solidFill>
              </a:rPr>
              <a:t>- </a:t>
            </a:r>
            <a:r>
              <a:rPr lang="is-IS" sz="900" b="1" dirty="0" smtClean="0">
                <a:solidFill>
                  <a:srgbClr val="800000"/>
                </a:solidFill>
              </a:rPr>
              <a:t>ℬ dsigma^2/(dy dp_T) </a:t>
            </a:r>
            <a:r>
              <a:rPr lang="en-US" sz="900" b="1" dirty="0" smtClean="0">
                <a:solidFill>
                  <a:srgbClr val="800000"/>
                </a:solidFill>
              </a:rPr>
              <a:t>Significant improvement in terms of precision and </a:t>
            </a:r>
            <a:r>
              <a:rPr lang="en-US" sz="900" b="1" dirty="0" err="1" smtClean="0">
                <a:solidFill>
                  <a:srgbClr val="800000"/>
                </a:solidFill>
              </a:rPr>
              <a:t>pT</a:t>
            </a:r>
            <a:r>
              <a:rPr lang="en-US" sz="900" b="1" dirty="0" smtClean="0">
                <a:solidFill>
                  <a:srgbClr val="800000"/>
                </a:solidFill>
              </a:rPr>
              <a:t> reach ( </a:t>
            </a:r>
            <a:r>
              <a:rPr lang="en-US" sz="900" b="1" dirty="0" err="1" smtClean="0">
                <a:solidFill>
                  <a:srgbClr val="800000"/>
                </a:solidFill>
              </a:rPr>
              <a:t>pT</a:t>
            </a:r>
            <a:r>
              <a:rPr lang="en-US" sz="900" b="1" dirty="0" smtClean="0">
                <a:solidFill>
                  <a:srgbClr val="800000"/>
                </a:solidFill>
              </a:rPr>
              <a:t> ≈ 100GeV ) </a:t>
            </a:r>
            <a:r>
              <a:rPr lang="en-US" sz="900" b="1" dirty="0" err="1" smtClean="0">
                <a:solidFill>
                  <a:srgbClr val="800000"/>
                </a:solidFill>
              </a:rPr>
              <a:t>w.r.t</a:t>
            </a:r>
            <a:r>
              <a:rPr lang="en-US" sz="900" b="1" dirty="0" smtClean="0">
                <a:solidFill>
                  <a:srgbClr val="800000"/>
                </a:solidFill>
              </a:rPr>
              <a:t>. previous 	CMS 	results CMS ,e.g. [1]</a:t>
            </a:r>
          </a:p>
          <a:p>
            <a:r>
              <a:rPr lang="en-US" sz="900" b="1" dirty="0" smtClean="0">
                <a:solidFill>
                  <a:srgbClr val="800000"/>
                </a:solidFill>
              </a:rPr>
              <a:t>	</a:t>
            </a:r>
            <a:r>
              <a:rPr lang="is-IS" sz="900" b="1" dirty="0" smtClean="0">
                <a:solidFill>
                  <a:srgbClr val="800000"/>
                </a:solidFill>
              </a:rPr>
              <a:t>- ℬ dsigma/dp_T </a:t>
            </a:r>
            <a:r>
              <a:rPr lang="en-US" sz="900" b="1" dirty="0" smtClean="0">
                <a:solidFill>
                  <a:srgbClr val="800000"/>
                </a:solidFill>
              </a:rPr>
              <a:t>All 3 Y(</a:t>
            </a:r>
            <a:r>
              <a:rPr lang="en-US" sz="900" b="1" dirty="0" err="1" smtClean="0">
                <a:solidFill>
                  <a:srgbClr val="800000"/>
                </a:solidFill>
              </a:rPr>
              <a:t>nS</a:t>
            </a:r>
            <a:r>
              <a:rPr lang="en-US" sz="900" b="1" dirty="0" smtClean="0">
                <a:solidFill>
                  <a:srgbClr val="800000"/>
                </a:solidFill>
              </a:rPr>
              <a:t>) states show similar trends</a:t>
            </a:r>
          </a:p>
          <a:p>
            <a:r>
              <a:rPr lang="en-US" sz="900" b="1" dirty="0" smtClean="0">
                <a:solidFill>
                  <a:srgbClr val="800000"/>
                </a:solidFill>
              </a:rPr>
              <a:t>	Transition from exponential to </a:t>
            </a:r>
            <a:r>
              <a:rPr lang="en-US" sz="900" b="1" dirty="0" err="1" smtClean="0">
                <a:solidFill>
                  <a:srgbClr val="800000"/>
                </a:solidFill>
              </a:rPr>
              <a:t>powerlaw</a:t>
            </a:r>
            <a:r>
              <a:rPr lang="en-US" sz="900" b="1" dirty="0" smtClean="0">
                <a:solidFill>
                  <a:srgbClr val="800000"/>
                </a:solidFill>
              </a:rPr>
              <a:t> </a:t>
            </a:r>
            <a:r>
              <a:rPr lang="en-US" sz="900" b="1" dirty="0" err="1" smtClean="0">
                <a:solidFill>
                  <a:srgbClr val="800000"/>
                </a:solidFill>
              </a:rPr>
              <a:t>behaviour</a:t>
            </a:r>
            <a:r>
              <a:rPr lang="en-US" sz="900" b="1" dirty="0" smtClean="0">
                <a:solidFill>
                  <a:srgbClr val="800000"/>
                </a:solidFill>
              </a:rPr>
              <a:t> at </a:t>
            </a:r>
            <a:r>
              <a:rPr lang="en-US" sz="900" b="1" dirty="0" err="1" smtClean="0">
                <a:solidFill>
                  <a:srgbClr val="800000"/>
                </a:solidFill>
              </a:rPr>
              <a:t>pT</a:t>
            </a:r>
            <a:r>
              <a:rPr lang="en-US" sz="900" b="1" dirty="0" smtClean="0">
                <a:solidFill>
                  <a:srgbClr val="800000"/>
                </a:solidFill>
              </a:rPr>
              <a:t> ~ 20 </a:t>
            </a:r>
            <a:r>
              <a:rPr lang="en-US" sz="900" b="1" dirty="0" err="1" smtClean="0">
                <a:solidFill>
                  <a:srgbClr val="800000"/>
                </a:solidFill>
              </a:rPr>
              <a:t>GeV</a:t>
            </a:r>
            <a:r>
              <a:rPr lang="en-US" sz="900" b="1" dirty="0" smtClean="0">
                <a:solidFill>
                  <a:srgbClr val="800000"/>
                </a:solidFill>
              </a:rPr>
              <a:t> (fit holds for all the 3 states) NLO calculations from [PRL 112,</a:t>
            </a:r>
          </a:p>
          <a:p>
            <a:r>
              <a:rPr lang="en-US" sz="900" b="1" dirty="0" smtClean="0">
                <a:solidFill>
                  <a:srgbClr val="800000"/>
                </a:solidFill>
              </a:rPr>
              <a:t>	032001] have been extended to cover the range </a:t>
            </a:r>
            <a:r>
              <a:rPr lang="en-US" sz="900" b="1" dirty="0" err="1" smtClean="0">
                <a:solidFill>
                  <a:srgbClr val="800000"/>
                </a:solidFill>
              </a:rPr>
              <a:t>pT</a:t>
            </a:r>
            <a:r>
              <a:rPr lang="en-US" sz="900" b="1" dirty="0" smtClean="0">
                <a:solidFill>
                  <a:srgbClr val="800000"/>
                </a:solidFill>
              </a:rPr>
              <a:t> &lt; 100 </a:t>
            </a:r>
            <a:r>
              <a:rPr lang="en-US" sz="900" b="1" dirty="0" err="1" smtClean="0">
                <a:solidFill>
                  <a:srgbClr val="800000"/>
                </a:solidFill>
              </a:rPr>
              <a:t>GeV</a:t>
            </a:r>
            <a:r>
              <a:rPr lang="en-US" sz="900" b="1" dirty="0" smtClean="0">
                <a:solidFill>
                  <a:srgbClr val="800000"/>
                </a:solidFill>
              </a:rPr>
              <a:t> and  describe data trend for all 3 Y(</a:t>
            </a:r>
            <a:r>
              <a:rPr lang="en-US" sz="900" b="1" dirty="0" err="1" smtClean="0">
                <a:solidFill>
                  <a:srgbClr val="800000"/>
                </a:solidFill>
              </a:rPr>
              <a:t>nS</a:t>
            </a:r>
            <a:r>
              <a:rPr lang="en-US" sz="900" b="1" dirty="0" smtClean="0">
                <a:solidFill>
                  <a:srgbClr val="800000"/>
                </a:solidFill>
              </a:rPr>
              <a:t>) states</a:t>
            </a:r>
          </a:p>
          <a:p>
            <a:r>
              <a:rPr lang="en-US" sz="900" dirty="0"/>
              <a:t>The measurements show a transition from an exponential to a power-law behavior at </a:t>
            </a:r>
            <a:r>
              <a:rPr lang="en-US" sz="900" i="1" dirty="0"/>
              <a:t>p</a:t>
            </a:r>
            <a:r>
              <a:rPr lang="en-US" sz="900" dirty="0"/>
              <a:t>T≈20 </a:t>
            </a:r>
            <a:r>
              <a:rPr lang="en-US" sz="900" dirty="0" err="1"/>
              <a:t>GeVfor</a:t>
            </a:r>
            <a:r>
              <a:rPr lang="en-US" sz="900" dirty="0"/>
              <a:t> the three </a:t>
            </a:r>
            <a:r>
              <a:rPr lang="en-US" sz="900" i="1" dirty="0" err="1" smtClean="0"/>
              <a:t>ϒ</a:t>
            </a:r>
            <a:r>
              <a:rPr lang="en-US" sz="900" i="1" dirty="0" smtClean="0"/>
              <a:t> </a:t>
            </a:r>
            <a:r>
              <a:rPr lang="en-US" sz="900" dirty="0" smtClean="0"/>
              <a:t>states</a:t>
            </a:r>
            <a:r>
              <a:rPr lang="en-US" sz="900" dirty="0"/>
              <a:t>. Above that transition, the </a:t>
            </a:r>
            <a:r>
              <a:rPr lang="en-US" sz="900" i="1" dirty="0" err="1"/>
              <a:t>ϒ</a:t>
            </a:r>
            <a:r>
              <a:rPr lang="en-US" sz="900" i="1" dirty="0"/>
              <a:t>(</a:t>
            </a:r>
            <a:r>
              <a:rPr lang="en-US" sz="900" dirty="0"/>
              <a:t>3S</a:t>
            </a:r>
            <a:r>
              <a:rPr lang="en-US" sz="900" i="1" dirty="0" smtClean="0"/>
              <a:t>) </a:t>
            </a:r>
            <a:r>
              <a:rPr lang="en-US" sz="900" dirty="0" smtClean="0"/>
              <a:t>spectrum </a:t>
            </a:r>
            <a:r>
              <a:rPr lang="en-US" sz="900" dirty="0"/>
              <a:t>is significantly harder than that of the </a:t>
            </a:r>
            <a:r>
              <a:rPr lang="en-US" sz="900" i="1" dirty="0" err="1"/>
              <a:t>ϒ</a:t>
            </a:r>
            <a:r>
              <a:rPr lang="en-US" sz="900" i="1" dirty="0"/>
              <a:t>(</a:t>
            </a:r>
            <a:r>
              <a:rPr lang="en-US" sz="900" dirty="0"/>
              <a:t>1S</a:t>
            </a:r>
            <a:r>
              <a:rPr lang="en-US" sz="900" i="1" dirty="0"/>
              <a:t>)</a:t>
            </a:r>
            <a:r>
              <a:rPr lang="en-US" sz="900" dirty="0"/>
              <a:t>. The ratios of the </a:t>
            </a:r>
            <a:r>
              <a:rPr lang="en-US" sz="900" i="1" dirty="0" err="1"/>
              <a:t>ϒ</a:t>
            </a:r>
            <a:r>
              <a:rPr lang="en-US" sz="900" i="1" dirty="0"/>
              <a:t>(</a:t>
            </a:r>
            <a:r>
              <a:rPr lang="en-US" sz="900" dirty="0"/>
              <a:t>3S</a:t>
            </a:r>
            <a:r>
              <a:rPr lang="en-US" sz="900" i="1" dirty="0"/>
              <a:t>)</a:t>
            </a:r>
            <a:r>
              <a:rPr lang="en-US" sz="900" dirty="0"/>
              <a:t>and </a:t>
            </a:r>
            <a:r>
              <a:rPr lang="en-US" sz="900" i="1" dirty="0" err="1"/>
              <a:t>ϒ</a:t>
            </a:r>
            <a:r>
              <a:rPr lang="en-US" sz="900" i="1" dirty="0"/>
              <a:t>(</a:t>
            </a:r>
            <a:r>
              <a:rPr lang="en-US" sz="900" dirty="0"/>
              <a:t>2S</a:t>
            </a:r>
            <a:r>
              <a:rPr lang="en-US" sz="900" i="1" dirty="0"/>
              <a:t>)</a:t>
            </a:r>
            <a:r>
              <a:rPr lang="en-US" sz="900" dirty="0"/>
              <a:t>differential cross sections to the </a:t>
            </a:r>
            <a:r>
              <a:rPr lang="en-US" sz="900" i="1" dirty="0" err="1"/>
              <a:t>ϒ</a:t>
            </a:r>
            <a:r>
              <a:rPr lang="en-US" sz="900" i="1" dirty="0"/>
              <a:t>(</a:t>
            </a:r>
            <a:r>
              <a:rPr lang="en-US" sz="900" dirty="0"/>
              <a:t>1S</a:t>
            </a:r>
            <a:r>
              <a:rPr lang="en-US" sz="900" i="1" dirty="0"/>
              <a:t>)</a:t>
            </a:r>
            <a:r>
              <a:rPr lang="en-US" sz="900" dirty="0"/>
              <a:t>cross section show a rise as </a:t>
            </a:r>
            <a:r>
              <a:rPr lang="en-US" sz="900" i="1" dirty="0" err="1" smtClean="0"/>
              <a:t>p</a:t>
            </a:r>
            <a:r>
              <a:rPr lang="en-US" sz="900" dirty="0" err="1" smtClean="0"/>
              <a:t>T</a:t>
            </a:r>
            <a:r>
              <a:rPr lang="en-US" sz="900" dirty="0" smtClean="0"/>
              <a:t> increases </a:t>
            </a:r>
            <a:r>
              <a:rPr lang="en-US" sz="900" dirty="0"/>
              <a:t>at low </a:t>
            </a:r>
            <a:r>
              <a:rPr lang="en-US" sz="900" i="1" dirty="0" err="1"/>
              <a:t>p</a:t>
            </a:r>
            <a:r>
              <a:rPr lang="en-US" sz="900" dirty="0" err="1"/>
              <a:t>T</a:t>
            </a:r>
            <a:r>
              <a:rPr lang="en-US" sz="900" dirty="0"/>
              <a:t>, then become flatter at higher </a:t>
            </a:r>
            <a:r>
              <a:rPr lang="en-US" sz="900" i="1" dirty="0" err="1"/>
              <a:t>p</a:t>
            </a:r>
            <a:r>
              <a:rPr lang="en-US" sz="900" dirty="0" err="1"/>
              <a:t>T.</a:t>
            </a:r>
            <a:endParaRPr lang="en-US" sz="900" dirty="0"/>
          </a:p>
          <a:p>
            <a:endParaRPr lang="en-US" sz="900" b="1" dirty="0" smtClean="0">
              <a:solidFill>
                <a:srgbClr val="800000"/>
              </a:solidFill>
            </a:endParaRPr>
          </a:p>
        </p:txBody>
      </p:sp>
      <p:sp>
        <p:nvSpPr>
          <p:cNvPr id="4" name="Slide Number Placeholder 3"/>
          <p:cNvSpPr>
            <a:spLocks noGrp="1"/>
          </p:cNvSpPr>
          <p:nvPr>
            <p:ph type="sldNum" sz="quarter" idx="10"/>
          </p:nvPr>
        </p:nvSpPr>
        <p:spPr/>
        <p:txBody>
          <a:bodyPr/>
          <a:lstStyle/>
          <a:p>
            <a:fld id="{1850F92E-9583-0B4E-B934-8E4931B1DCC2}" type="slidenum">
              <a:rPr lang="en-US" smtClean="0"/>
              <a:t>26</a:t>
            </a:fld>
            <a:endParaRPr lang="en-US" dirty="0"/>
          </a:p>
        </p:txBody>
      </p:sp>
    </p:spTree>
    <p:extLst>
      <p:ext uri="{BB962C8B-B14F-4D97-AF65-F5344CB8AC3E}">
        <p14:creationId xmlns:p14="http://schemas.microsoft.com/office/powerpoint/2010/main" val="40887608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endParaRPr lang="en-US" sz="1400" dirty="0"/>
          </a:p>
        </p:txBody>
      </p:sp>
      <p:sp>
        <p:nvSpPr>
          <p:cNvPr id="4" name="Slide Number Placeholder 3"/>
          <p:cNvSpPr>
            <a:spLocks noGrp="1"/>
          </p:cNvSpPr>
          <p:nvPr>
            <p:ph type="sldNum" sz="quarter" idx="10"/>
          </p:nvPr>
        </p:nvSpPr>
        <p:spPr/>
        <p:txBody>
          <a:bodyPr/>
          <a:lstStyle/>
          <a:p>
            <a:fld id="{1850F92E-9583-0B4E-B934-8E4931B1DCC2}" type="slidenum">
              <a:rPr lang="en-US" smtClean="0"/>
              <a:t>27</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343400"/>
            <a:ext cx="6858000" cy="4114800"/>
          </a:xfrm>
        </p:spPr>
        <p:txBody>
          <a:bodyPr/>
          <a:lstStyle/>
          <a:p>
            <a:endParaRPr lang="en-US" sz="1400" dirty="0"/>
          </a:p>
        </p:txBody>
      </p:sp>
      <p:sp>
        <p:nvSpPr>
          <p:cNvPr id="4" name="Slide Number Placeholder 3"/>
          <p:cNvSpPr>
            <a:spLocks noGrp="1"/>
          </p:cNvSpPr>
          <p:nvPr>
            <p:ph type="sldNum" sz="quarter" idx="10"/>
          </p:nvPr>
        </p:nvSpPr>
        <p:spPr/>
        <p:txBody>
          <a:bodyPr/>
          <a:lstStyle/>
          <a:p>
            <a:fld id="{1850F92E-9583-0B4E-B934-8E4931B1DCC2}" type="slidenum">
              <a:rPr lang="en-US" smtClean="0"/>
              <a:t>28</a:t>
            </a:fld>
            <a:endParaRPr lang="en-US"/>
          </a:p>
        </p:txBody>
      </p:sp>
    </p:spTree>
    <p:extLst>
      <p:ext uri="{BB962C8B-B14F-4D97-AF65-F5344CB8AC3E}">
        <p14:creationId xmlns:p14="http://schemas.microsoft.com/office/powerpoint/2010/main" val="3869009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Run 2 start on 23 June 2015. </a:t>
            </a:r>
            <a:endParaRPr lang="en-US" dirty="0"/>
          </a:p>
        </p:txBody>
      </p:sp>
      <p:sp>
        <p:nvSpPr>
          <p:cNvPr id="4" name="Slide Number Placeholder 3"/>
          <p:cNvSpPr>
            <a:spLocks noGrp="1"/>
          </p:cNvSpPr>
          <p:nvPr>
            <p:ph type="sldNum" sz="quarter" idx="10"/>
          </p:nvPr>
        </p:nvSpPr>
        <p:spPr/>
        <p:txBody>
          <a:bodyPr/>
          <a:lstStyle/>
          <a:p>
            <a:fld id="{1850F92E-9583-0B4E-B934-8E4931B1DCC2}" type="slidenum">
              <a:rPr lang="en-US" smtClean="0"/>
              <a:t>29</a:t>
            </a:fld>
            <a:endParaRPr lang="en-US"/>
          </a:p>
        </p:txBody>
      </p:sp>
    </p:spTree>
    <p:extLst>
      <p:ext uri="{BB962C8B-B14F-4D97-AF65-F5344CB8AC3E}">
        <p14:creationId xmlns:p14="http://schemas.microsoft.com/office/powerpoint/2010/main" val="2028768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4F81BD"/>
                </a:solidFill>
              </a:rPr>
              <a:t>CMS</a:t>
            </a:r>
            <a:r>
              <a:rPr lang="en-US" sz="1200" b="1" baseline="0" dirty="0" smtClean="0">
                <a:solidFill>
                  <a:srgbClr val="4F81BD"/>
                </a:solidFill>
              </a:rPr>
              <a:t> </a:t>
            </a:r>
            <a:r>
              <a:rPr lang="en-US" sz="1200" b="1" dirty="0" smtClean="0">
                <a:solidFill>
                  <a:srgbClr val="4F81BD"/>
                </a:solidFill>
              </a:rPr>
              <a:t>experiment has an excellent </a:t>
            </a:r>
            <a:r>
              <a:rPr lang="en-US" sz="1200" b="1" dirty="0" err="1" smtClean="0">
                <a:solidFill>
                  <a:srgbClr val="4F81BD"/>
                </a:solidFill>
              </a:rPr>
              <a:t>dimuon</a:t>
            </a:r>
            <a:r>
              <a:rPr lang="en-US" sz="1200" b="1" dirty="0" smtClean="0">
                <a:solidFill>
                  <a:srgbClr val="4F81BD"/>
                </a:solidFill>
              </a:rPr>
              <a:t> mass resolution. Not surprising since </a:t>
            </a:r>
            <a:r>
              <a:rPr lang="it-IT" sz="1200" b="1" kern="1200" dirty="0" err="1" smtClean="0">
                <a:solidFill>
                  <a:srgbClr val="4F81BD"/>
                </a:solidFill>
                <a:effectLst/>
                <a:latin typeface="+mn-lt"/>
                <a:ea typeface="+mn-ea"/>
                <a:cs typeface="+mn-cs"/>
              </a:rPr>
              <a:t>Muon</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is</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our</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second</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name</a:t>
            </a:r>
            <a:r>
              <a:rPr lang="it-IT" sz="1200" b="1" kern="1200" dirty="0" smtClean="0">
                <a:solidFill>
                  <a:srgbClr val="4F81BD"/>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it-IT" sz="1200" b="1" kern="1200" dirty="0" smtClean="0">
                <a:solidFill>
                  <a:srgbClr val="4F81BD"/>
                </a:solidFill>
                <a:effectLst/>
                <a:latin typeface="+mn-lt"/>
                <a:ea typeface="+mn-ea"/>
                <a:cs typeface="+mn-cs"/>
              </a:rPr>
              <a:t>Plot of the </a:t>
            </a:r>
            <a:r>
              <a:rPr lang="it-IT" sz="1200" b="1" kern="1200" dirty="0" err="1" smtClean="0">
                <a:solidFill>
                  <a:srgbClr val="4F81BD"/>
                </a:solidFill>
                <a:effectLst/>
                <a:latin typeface="+mn-lt"/>
                <a:ea typeface="+mn-ea"/>
                <a:cs typeface="+mn-cs"/>
              </a:rPr>
              <a:t>whole</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vector</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resonance</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spectrum</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as</a:t>
            </a:r>
            <a:r>
              <a:rPr lang="it-IT" sz="1200" b="1" kern="1200" dirty="0" smtClean="0">
                <a:solidFill>
                  <a:srgbClr val="4F81BD"/>
                </a:solidFill>
                <a:effectLst/>
                <a:latin typeface="+mn-lt"/>
                <a:ea typeface="+mn-ea"/>
                <a:cs typeface="+mn-cs"/>
              </a:rPr>
              <a:t> a </a:t>
            </a:r>
            <a:r>
              <a:rPr lang="it-IT" sz="1200" b="1" kern="1200" dirty="0" err="1" smtClean="0">
                <a:solidFill>
                  <a:srgbClr val="4F81BD"/>
                </a:solidFill>
                <a:effectLst/>
                <a:latin typeface="+mn-lt"/>
                <a:ea typeface="+mn-ea"/>
                <a:cs typeface="+mn-cs"/>
              </a:rPr>
              <a:t>function</a:t>
            </a:r>
            <a:r>
              <a:rPr lang="it-IT" sz="1200" b="1" kern="1200" dirty="0" smtClean="0">
                <a:solidFill>
                  <a:srgbClr val="4F81BD"/>
                </a:solidFill>
                <a:effectLst/>
                <a:latin typeface="+mn-lt"/>
                <a:ea typeface="+mn-ea"/>
                <a:cs typeface="+mn-cs"/>
              </a:rPr>
              <a:t> of the mu-mu </a:t>
            </a:r>
            <a:r>
              <a:rPr lang="it-IT" sz="1200" b="1" kern="1200" dirty="0" err="1" smtClean="0">
                <a:solidFill>
                  <a:srgbClr val="4F81BD"/>
                </a:solidFill>
                <a:effectLst/>
                <a:latin typeface="+mn-lt"/>
                <a:ea typeface="+mn-ea"/>
                <a:cs typeface="+mn-cs"/>
              </a:rPr>
              <a:t>invariant</a:t>
            </a:r>
            <a:r>
              <a:rPr lang="it-IT" sz="1200" b="1" kern="1200" dirty="0" smtClean="0">
                <a:solidFill>
                  <a:srgbClr val="4F81BD"/>
                </a:solidFill>
                <a:effectLst/>
                <a:latin typeface="+mn-lt"/>
                <a:ea typeface="+mn-ea"/>
                <a:cs typeface="+mn-cs"/>
              </a:rPr>
              <a:t> mass. NB Log scale on </a:t>
            </a:r>
            <a:r>
              <a:rPr lang="it-IT" sz="1200" b="1" kern="1200" dirty="0" err="1" smtClean="0">
                <a:solidFill>
                  <a:srgbClr val="4F81BD"/>
                </a:solidFill>
                <a:effectLst/>
                <a:latin typeface="+mn-lt"/>
                <a:ea typeface="+mn-ea"/>
                <a:cs typeface="+mn-cs"/>
              </a:rPr>
              <a:t>both</a:t>
            </a:r>
            <a:r>
              <a:rPr lang="it-IT" sz="1200" b="1" kern="1200" dirty="0" smtClean="0">
                <a:solidFill>
                  <a:srgbClr val="4F81BD"/>
                </a:solidFill>
                <a:effectLst/>
                <a:latin typeface="+mn-lt"/>
                <a:ea typeface="+mn-ea"/>
                <a:cs typeface="+mn-cs"/>
              </a:rPr>
              <a:t> </a:t>
            </a:r>
            <a:r>
              <a:rPr lang="it-IT" sz="1200" b="1" kern="1200" dirty="0" err="1" smtClean="0">
                <a:solidFill>
                  <a:srgbClr val="4F81BD"/>
                </a:solidFill>
                <a:effectLst/>
                <a:latin typeface="+mn-lt"/>
                <a:ea typeface="+mn-ea"/>
                <a:cs typeface="+mn-cs"/>
              </a:rPr>
              <a:t>axis</a:t>
            </a:r>
            <a:r>
              <a:rPr lang="it-IT" sz="1200" b="1" kern="1200" dirty="0" smtClean="0">
                <a:solidFill>
                  <a:srgbClr val="4F81BD"/>
                </a:solidFill>
                <a:effectLst/>
                <a:latin typeface="+mn-lt"/>
                <a:ea typeface="+mn-ea"/>
                <a:cs typeface="+mn-cs"/>
              </a:rPr>
              <a:t>!</a:t>
            </a:r>
            <a:endParaRPr lang="en-US" sz="1200" kern="1200" dirty="0" smtClean="0">
              <a:solidFill>
                <a:srgbClr val="4F81BD"/>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err="1" smtClean="0">
                <a:solidFill>
                  <a:srgbClr val="FF0000"/>
                </a:solidFill>
              </a:rPr>
              <a:t>Quarkonium</a:t>
            </a:r>
            <a:r>
              <a:rPr lang="en-US" sz="1200" b="1" dirty="0" smtClean="0">
                <a:solidFill>
                  <a:srgbClr val="FF0000"/>
                </a:solidFill>
              </a:rPr>
              <a:t> is reconstructed through </a:t>
            </a:r>
            <a:r>
              <a:rPr lang="en-US" sz="1200" b="1" dirty="0" err="1" smtClean="0">
                <a:solidFill>
                  <a:srgbClr val="FF0000"/>
                </a:solidFill>
              </a:rPr>
              <a:t>dimuon</a:t>
            </a:r>
            <a:r>
              <a:rPr lang="en-US" sz="1200" b="1" dirty="0" smtClean="0">
                <a:solidFill>
                  <a:srgbClr val="FF0000"/>
                </a:solidFill>
              </a:rPr>
              <a:t> triggers and </a:t>
            </a:r>
            <a:r>
              <a:rPr lang="en-US" sz="1200" b="1" dirty="0" err="1" smtClean="0">
                <a:solidFill>
                  <a:srgbClr val="FF0000"/>
                </a:solidFill>
              </a:rPr>
              <a:t>dimuon</a:t>
            </a:r>
            <a:r>
              <a:rPr lang="en-US" sz="1200" b="1" dirty="0" smtClean="0">
                <a:solidFill>
                  <a:srgbClr val="FF0000"/>
                </a:solidFill>
              </a:rPr>
              <a:t> final states.</a:t>
            </a:r>
            <a:r>
              <a:rPr lang="en-US" sz="1200" b="1" baseline="0" dirty="0" smtClean="0">
                <a:solidFill>
                  <a:srgbClr val="FF0000"/>
                </a:solidFill>
              </a:rPr>
              <a:t> </a:t>
            </a:r>
            <a:r>
              <a:rPr lang="en-US" sz="1200" b="0" baseline="0" dirty="0" smtClean="0">
                <a:solidFill>
                  <a:srgbClr val="FF0000"/>
                </a:solidFill>
              </a:rPr>
              <a:t>LHC </a:t>
            </a:r>
            <a:r>
              <a:rPr lang="en-US" sz="1200" b="0" baseline="0" dirty="0" err="1" smtClean="0">
                <a:solidFill>
                  <a:srgbClr val="FF0000"/>
                </a:solidFill>
              </a:rPr>
              <a:t>exp</a:t>
            </a:r>
            <a:r>
              <a:rPr lang="en-US" sz="1200" b="0" baseline="0" dirty="0" smtClean="0">
                <a:solidFill>
                  <a:srgbClr val="FF0000"/>
                </a:solidFill>
              </a:rPr>
              <a:t> </a:t>
            </a:r>
            <a:r>
              <a:rPr kumimoji="0" lang="en-US" sz="1200" b="0" dirty="0" smtClean="0">
                <a:solidFill>
                  <a:srgbClr val="008000"/>
                </a:solidFill>
              </a:rPr>
              <a:t>show good performance to detect different signals.  </a:t>
            </a:r>
            <a:endParaRPr lang="en-US" sz="1200" b="0" dirty="0" smtClean="0">
              <a:solidFill>
                <a:srgbClr val="FF0000"/>
              </a:solidFill>
            </a:endParaRPr>
          </a:p>
          <a:p>
            <a:r>
              <a:rPr lang="en-US" sz="1200" b="1" kern="1200" dirty="0" smtClean="0">
                <a:solidFill>
                  <a:schemeClr val="accent1"/>
                </a:solidFill>
                <a:effectLst/>
                <a:latin typeface="+mn-lt"/>
                <a:ea typeface="+mn-ea"/>
                <a:cs typeface="+mn-cs"/>
              </a:rPr>
              <a:t>ATLAS and CMS and </a:t>
            </a:r>
            <a:r>
              <a:rPr lang="en-US" sz="1200" b="1" kern="1200" dirty="0" err="1" smtClean="0">
                <a:solidFill>
                  <a:schemeClr val="accent1"/>
                </a:solidFill>
                <a:effectLst/>
                <a:latin typeface="+mn-lt"/>
                <a:ea typeface="+mn-ea"/>
                <a:cs typeface="+mn-cs"/>
              </a:rPr>
              <a:t>LHCb</a:t>
            </a:r>
            <a:r>
              <a:rPr lang="en-US" sz="1200" b="1" kern="1200" dirty="0" smtClean="0">
                <a:solidFill>
                  <a:schemeClr val="accent1"/>
                </a:solidFill>
                <a:effectLst/>
                <a:latin typeface="+mn-lt"/>
                <a:ea typeface="+mn-ea"/>
                <a:cs typeface="+mn-cs"/>
              </a:rPr>
              <a:t> complement each other in measuring heavy flavor HF properties at LHC; While </a:t>
            </a:r>
            <a:r>
              <a:rPr lang="en-US" sz="1200" b="1" kern="1200" dirty="0" err="1" smtClean="0">
                <a:solidFill>
                  <a:schemeClr val="accent1"/>
                </a:solidFill>
                <a:effectLst/>
                <a:latin typeface="+mn-lt"/>
                <a:ea typeface="+mn-ea"/>
                <a:cs typeface="+mn-cs"/>
              </a:rPr>
              <a:t>LHCb</a:t>
            </a:r>
            <a:r>
              <a:rPr lang="en-US" sz="1200" b="1" kern="1200" dirty="0" smtClean="0">
                <a:solidFill>
                  <a:schemeClr val="accent1"/>
                </a:solidFill>
                <a:effectLst/>
                <a:latin typeface="+mn-lt"/>
                <a:ea typeface="+mn-ea"/>
                <a:cs typeface="+mn-cs"/>
              </a:rPr>
              <a:t> is a dedicated HF experiment, </a:t>
            </a:r>
            <a:endParaRPr lang="en-US" sz="1200" kern="1200" dirty="0" smtClean="0">
              <a:solidFill>
                <a:schemeClr val="accent1"/>
              </a:solidFill>
              <a:effectLst/>
              <a:latin typeface="+mn-lt"/>
              <a:ea typeface="+mn-ea"/>
              <a:cs typeface="+mn-cs"/>
            </a:endParaRPr>
          </a:p>
          <a:p>
            <a:r>
              <a:rPr lang="en-US" sz="1200" b="1" kern="1200" dirty="0" smtClean="0">
                <a:solidFill>
                  <a:schemeClr val="accent1"/>
                </a:solidFill>
                <a:effectLst/>
                <a:latin typeface="+mn-lt"/>
                <a:ea typeface="+mn-ea"/>
                <a:cs typeface="+mn-cs"/>
              </a:rPr>
              <a:t>specific topic/channels where ATLAS and CMS can be competitive must be accurately selected, already at trigger level</a:t>
            </a:r>
            <a:r>
              <a:rPr lang="en-US" sz="1200" kern="1200" dirty="0" smtClean="0">
                <a:solidFill>
                  <a:schemeClr val="accent1"/>
                </a:solidFill>
                <a:effectLst/>
                <a:latin typeface="+mn-lt"/>
                <a:ea typeface="+mn-ea"/>
                <a:cs typeface="+mn-cs"/>
              </a:rPr>
              <a:t>. </a:t>
            </a:r>
          </a:p>
          <a:p>
            <a:r>
              <a:rPr lang="en-US" b="1" dirty="0" smtClean="0">
                <a:solidFill>
                  <a:srgbClr val="FF0000"/>
                </a:solidFill>
              </a:rPr>
              <a:t>A </a:t>
            </a:r>
            <a:r>
              <a:rPr lang="en-US" b="1" dirty="0" err="1">
                <a:solidFill>
                  <a:srgbClr val="FF0000"/>
                </a:solidFill>
              </a:rPr>
              <a:t>dimuon</a:t>
            </a:r>
            <a:r>
              <a:rPr lang="en-US" b="1" dirty="0">
                <a:solidFill>
                  <a:srgbClr val="FF0000"/>
                </a:solidFill>
              </a:rPr>
              <a:t> mass resolution of 18-</a:t>
            </a:r>
            <a:r>
              <a:rPr lang="en-US" b="1" dirty="0" smtClean="0">
                <a:solidFill>
                  <a:srgbClr val="FF0000"/>
                </a:solidFill>
              </a:rPr>
              <a:t>40 MeV </a:t>
            </a:r>
            <a:r>
              <a:rPr lang="en-US" b="1" dirty="0">
                <a:solidFill>
                  <a:srgbClr val="FF0000"/>
                </a:solidFill>
              </a:rPr>
              <a:t>(depending on rapidity), </a:t>
            </a:r>
            <a:r>
              <a:rPr lang="en-US" b="1" dirty="0" smtClean="0">
                <a:solidFill>
                  <a:srgbClr val="FF0000"/>
                </a:solidFill>
              </a:rPr>
              <a:t>a secondary </a:t>
            </a:r>
            <a:r>
              <a:rPr lang="en-US" b="1" dirty="0">
                <a:solidFill>
                  <a:srgbClr val="FF0000"/>
                </a:solidFill>
              </a:rPr>
              <a:t>vertex resolution of 25 </a:t>
            </a:r>
            <a:r>
              <a:rPr lang="en-US" b="1" dirty="0" err="1">
                <a:solidFill>
                  <a:srgbClr val="FF0000"/>
                </a:solidFill>
              </a:rPr>
              <a:t>μm</a:t>
            </a:r>
            <a:r>
              <a:rPr lang="en-US" b="1" dirty="0" smtClean="0">
                <a:solidFill>
                  <a:srgbClr val="FF0000"/>
                </a:solidFill>
              </a:rPr>
              <a:t>, and </a:t>
            </a:r>
            <a:r>
              <a:rPr lang="en-US" b="1" dirty="0">
                <a:solidFill>
                  <a:srgbClr val="FF0000"/>
                </a:solidFill>
              </a:rPr>
              <a:t>high </a:t>
            </a:r>
            <a:r>
              <a:rPr lang="en-US" b="1" dirty="0" err="1">
                <a:solidFill>
                  <a:srgbClr val="FF0000"/>
                </a:solidFill>
              </a:rPr>
              <a:t>muon</a:t>
            </a:r>
            <a:r>
              <a:rPr lang="en-US" b="1" dirty="0">
                <a:solidFill>
                  <a:srgbClr val="FF0000"/>
                </a:solidFill>
              </a:rPr>
              <a:t> detection </a:t>
            </a:r>
            <a:r>
              <a:rPr lang="en-US" b="1" dirty="0" smtClean="0">
                <a:solidFill>
                  <a:srgbClr val="FF0000"/>
                </a:solidFill>
              </a:rPr>
              <a:t>and identification </a:t>
            </a:r>
            <a:r>
              <a:rPr lang="en-US" b="1" dirty="0">
                <a:solidFill>
                  <a:srgbClr val="FF0000"/>
                </a:solidFill>
              </a:rPr>
              <a:t>capabilities made </a:t>
            </a:r>
            <a:r>
              <a:rPr lang="en-US" b="1" dirty="0" smtClean="0">
                <a:solidFill>
                  <a:srgbClr val="FF0000"/>
                </a:solidFill>
              </a:rPr>
              <a:t>this possible</a:t>
            </a:r>
            <a:r>
              <a:rPr lang="en-US" b="1" dirty="0">
                <a:solidFill>
                  <a:srgbClr val="FF0000"/>
                </a:solidFill>
              </a:rPr>
              <a:t>. Over 15 </a:t>
            </a:r>
            <a:r>
              <a:rPr lang="en-US" b="1" dirty="0" err="1">
                <a:solidFill>
                  <a:srgbClr val="FF0000"/>
                </a:solidFill>
              </a:rPr>
              <a:t>onia</a:t>
            </a:r>
            <a:r>
              <a:rPr lang="en-US" b="1" dirty="0">
                <a:solidFill>
                  <a:srgbClr val="FF0000"/>
                </a:solidFill>
              </a:rPr>
              <a:t>-</a:t>
            </a:r>
            <a:r>
              <a:rPr lang="en-US" b="1" dirty="0" smtClean="0">
                <a:solidFill>
                  <a:srgbClr val="FF0000"/>
                </a:solidFill>
              </a:rPr>
              <a:t>related publications.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1" dirty="0" smtClean="0"/>
              <a:t>At LHC measurements at high </a:t>
            </a:r>
            <a:r>
              <a:rPr lang="en-US" sz="1200" b="0" i="1" dirty="0" err="1" smtClean="0"/>
              <a:t>p_T</a:t>
            </a:r>
            <a:r>
              <a:rPr lang="en-US" sz="1200" b="0" i="1" dirty="0" smtClean="0"/>
              <a:t> and wider rapidity ranges, high production rates and large integrated luminosity, higher CM energy, excellent detectors acceptance and performance. </a:t>
            </a:r>
            <a:endParaRPr lang="it-IT" b="1" i="1" dirty="0" smtClean="0">
              <a:solidFill>
                <a:srgbClr val="FF0000"/>
              </a:solidFill>
              <a:latin typeface="Calibri" charset="0"/>
            </a:endParaRPr>
          </a:p>
          <a:p>
            <a:r>
              <a:rPr lang="it-IT" i="1" dirty="0" smtClean="0">
                <a:latin typeface="Calibri" charset="0"/>
              </a:rPr>
              <a:t>1% of the mass</a:t>
            </a:r>
            <a:r>
              <a:rPr lang="it-IT" i="1" baseline="0" dirty="0" smtClean="0">
                <a:latin typeface="Calibri" charset="0"/>
              </a:rPr>
              <a:t>     </a:t>
            </a:r>
            <a:r>
              <a:rPr lang="en-GB" sz="1200" i="1" dirty="0" smtClean="0">
                <a:solidFill>
                  <a:srgbClr val="0070C0"/>
                </a:solidFill>
              </a:rPr>
              <a:t>40 pb</a:t>
            </a:r>
            <a:r>
              <a:rPr lang="en-GB" sz="1200" i="1" baseline="30000" dirty="0" smtClean="0">
                <a:solidFill>
                  <a:srgbClr val="0070C0"/>
                </a:solidFill>
              </a:rPr>
              <a:t>-1</a:t>
            </a:r>
            <a:r>
              <a:rPr lang="en-GB" sz="1200" i="1" baseline="0" dirty="0" smtClean="0">
                <a:solidFill>
                  <a:srgbClr val="0070C0"/>
                </a:solidFill>
              </a:rPr>
              <a:t>        ;  </a:t>
            </a:r>
            <a:r>
              <a:rPr lang="el-GR" sz="1200" i="1" dirty="0" smtClean="0">
                <a:solidFill>
                  <a:srgbClr val="0070C0"/>
                </a:solidFill>
              </a:rPr>
              <a:t>μ</a:t>
            </a:r>
            <a:r>
              <a:rPr lang="el-GR" sz="1200" i="1" baseline="30000" dirty="0" smtClean="0">
                <a:solidFill>
                  <a:srgbClr val="0070C0"/>
                </a:solidFill>
              </a:rPr>
              <a:t>+</a:t>
            </a:r>
            <a:r>
              <a:rPr lang="el-GR" sz="1200" i="1" dirty="0" smtClean="0">
                <a:solidFill>
                  <a:srgbClr val="0070C0"/>
                </a:solidFill>
              </a:rPr>
              <a:t>μ</a:t>
            </a:r>
            <a:r>
              <a:rPr lang="el-GR" sz="1200" i="1" baseline="30000" dirty="0" smtClean="0">
                <a:solidFill>
                  <a:srgbClr val="0070C0"/>
                </a:solidFill>
              </a:rPr>
              <a:t>-</a:t>
            </a:r>
            <a:r>
              <a:rPr lang="el-GR" sz="1200" i="1" dirty="0" smtClean="0">
                <a:solidFill>
                  <a:srgbClr val="0070C0"/>
                </a:solidFill>
              </a:rPr>
              <a:t> </a:t>
            </a:r>
            <a:r>
              <a:rPr lang="en-GB" sz="1200" i="1" dirty="0" smtClean="0">
                <a:solidFill>
                  <a:srgbClr val="0070C0"/>
                </a:solidFill>
              </a:rPr>
              <a:t>widths:</a:t>
            </a:r>
            <a:r>
              <a:rPr lang="en-GB" sz="1200" i="1" baseline="0" dirty="0" smtClean="0">
                <a:solidFill>
                  <a:srgbClr val="0070C0"/>
                </a:solidFill>
              </a:rPr>
              <a:t> </a:t>
            </a:r>
            <a:r>
              <a:rPr lang="en-GB" sz="1200" i="1" dirty="0" smtClean="0">
                <a:solidFill>
                  <a:srgbClr val="FF0000"/>
                </a:solidFill>
              </a:rPr>
              <a:t>J/</a:t>
            </a:r>
            <a:r>
              <a:rPr lang="el-GR" sz="1200" i="1" dirty="0" smtClean="0">
                <a:solidFill>
                  <a:srgbClr val="FF0000"/>
                </a:solidFill>
              </a:rPr>
              <a:t>Ψ </a:t>
            </a:r>
            <a:r>
              <a:rPr lang="it-IT" sz="1200" i="1" dirty="0" smtClean="0">
                <a:solidFill>
                  <a:srgbClr val="FF0000"/>
                </a:solidFill>
              </a:rPr>
              <a:t>31</a:t>
            </a:r>
            <a:r>
              <a:rPr lang="el-GR" sz="1200" i="1" dirty="0" smtClean="0">
                <a:solidFill>
                  <a:srgbClr val="FF0000"/>
                </a:solidFill>
              </a:rPr>
              <a:t> </a:t>
            </a:r>
            <a:r>
              <a:rPr lang="en-GB" sz="1200" i="1" dirty="0" smtClean="0">
                <a:solidFill>
                  <a:srgbClr val="FF0000"/>
                </a:solidFill>
              </a:rPr>
              <a:t>MeV/c</a:t>
            </a:r>
            <a:r>
              <a:rPr lang="en-GB" sz="1200" i="1" baseline="30000" dirty="0" smtClean="0">
                <a:solidFill>
                  <a:srgbClr val="FF0000"/>
                </a:solidFill>
              </a:rPr>
              <a:t>2</a:t>
            </a:r>
            <a:r>
              <a:rPr lang="en-GB" sz="1200" i="1" baseline="0" dirty="0" smtClean="0">
                <a:solidFill>
                  <a:srgbClr val="FF0000"/>
                </a:solidFill>
              </a:rPr>
              <a:t> </a:t>
            </a:r>
            <a:r>
              <a:rPr lang="en-GB" sz="1200" i="1" baseline="30000" dirty="0" smtClean="0">
                <a:solidFill>
                  <a:srgbClr val="FF0000"/>
                </a:solidFill>
              </a:rPr>
              <a:t> </a:t>
            </a:r>
            <a:r>
              <a:rPr lang="en-GB" sz="1200" i="1" baseline="0" dirty="0" smtClean="0">
                <a:solidFill>
                  <a:srgbClr val="FF0000"/>
                </a:solidFill>
              </a:rPr>
              <a:t>    ;    </a:t>
            </a:r>
            <a:r>
              <a:rPr lang="el-GR" sz="1200" i="1" dirty="0" smtClean="0">
                <a:solidFill>
                  <a:srgbClr val="FF0000"/>
                </a:solidFill>
              </a:rPr>
              <a:t>ϒ </a:t>
            </a:r>
            <a:r>
              <a:rPr lang="it-IT" sz="1200" i="1" dirty="0" smtClean="0">
                <a:solidFill>
                  <a:srgbClr val="FF0000"/>
                </a:solidFill>
              </a:rPr>
              <a:t>6</a:t>
            </a:r>
            <a:r>
              <a:rPr lang="el-GR" sz="1200" i="1" dirty="0" smtClean="0">
                <a:solidFill>
                  <a:srgbClr val="FF0000"/>
                </a:solidFill>
              </a:rPr>
              <a:t>7 </a:t>
            </a:r>
            <a:r>
              <a:rPr lang="en-GB" sz="1200" i="1" dirty="0" smtClean="0">
                <a:solidFill>
                  <a:srgbClr val="FF0000"/>
                </a:solidFill>
              </a:rPr>
              <a:t>MeV/c</a:t>
            </a:r>
            <a:r>
              <a:rPr lang="en-GB" sz="1200" i="1" baseline="30000" dirty="0" smtClean="0">
                <a:solidFill>
                  <a:srgbClr val="FF0000"/>
                </a:solidFill>
              </a:rPr>
              <a:t>2</a:t>
            </a:r>
            <a:endParaRPr lang="it-IT" i="1" dirty="0" smtClean="0">
              <a:latin typeface="Calibri" charset="0"/>
            </a:endParaRPr>
          </a:p>
          <a:p>
            <a:r>
              <a:rPr lang="en-US" i="1" baseline="0" dirty="0" smtClean="0"/>
              <a:t>1)</a:t>
            </a:r>
            <a:r>
              <a:rPr lang="en-US" i="1" baseline="0" dirty="0" err="1" smtClean="0"/>
              <a:t>Flavour</a:t>
            </a:r>
            <a:r>
              <a:rPr lang="en-US" i="1" baseline="0" dirty="0" smtClean="0"/>
              <a:t> production; 2)Spectroscopy and particle properties; 3) rare beauty decays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50F92E-9583-0B4E-B934-8E4931B1DCC2}" type="slidenum">
              <a:rPr lang="en-US" smtClean="0"/>
              <a:t>5</a:t>
            </a:fld>
            <a:endParaRPr lang="en-US"/>
          </a:p>
        </p:txBody>
      </p:sp>
    </p:spTree>
    <p:extLst>
      <p:ext uri="{BB962C8B-B14F-4D97-AF65-F5344CB8AC3E}">
        <p14:creationId xmlns:p14="http://schemas.microsoft.com/office/powerpoint/2010/main" val="1505939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800600"/>
          </a:xfrm>
        </p:spPr>
        <p:txBody>
          <a:bodyPr/>
          <a:lstStyle/>
          <a:p>
            <a:r>
              <a:rPr lang="en-US" sz="1200" b="1" kern="1200" dirty="0" smtClean="0">
                <a:solidFill>
                  <a:schemeClr val="tx1"/>
                </a:solidFill>
                <a:effectLst/>
                <a:latin typeface="+mn-lt"/>
                <a:ea typeface="+mn-ea"/>
                <a:cs typeface="+mn-cs"/>
              </a:rPr>
              <a:t>1) 3 diff…</a:t>
            </a:r>
            <a:r>
              <a:rPr lang="en-US" sz="1200" b="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High luminosity, Limited bandwidth </a:t>
            </a:r>
            <a:r>
              <a:rPr lang="en-US" sz="1200" b="1" kern="1200" dirty="0" smtClean="0">
                <a:solidFill>
                  <a:schemeClr val="tx1"/>
                </a:solidFill>
                <a:effectLst/>
                <a:latin typeface="+mn-lt"/>
                <a:ea typeface="+mn-ea"/>
                <a:cs typeface="+mn-cs"/>
                <a:sym typeface="Wingdings"/>
              </a:rPr>
              <a:t></a:t>
            </a:r>
            <a:r>
              <a:rPr lang="en-US" sz="1200" b="1"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Di-</a:t>
            </a:r>
            <a:r>
              <a:rPr lang="en-US" sz="1200" i="1" kern="1200" dirty="0" err="1" smtClean="0">
                <a:solidFill>
                  <a:schemeClr val="tx1"/>
                </a:solidFill>
                <a:effectLst/>
                <a:latin typeface="+mn-lt"/>
                <a:ea typeface="+mn-ea"/>
                <a:cs typeface="+mn-cs"/>
              </a:rPr>
              <a:t>muon</a:t>
            </a:r>
            <a:r>
              <a:rPr lang="en-US" sz="1200" i="1" kern="1200" dirty="0" smtClean="0">
                <a:solidFill>
                  <a:schemeClr val="tx1"/>
                </a:solidFill>
                <a:effectLst/>
                <a:latin typeface="+mn-lt"/>
                <a:ea typeface="+mn-ea"/>
                <a:cs typeface="+mn-cs"/>
              </a:rPr>
              <a:t> triggers  possibly plus other tracks.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Specific topic/channels where ATLAS and CMS can be competitive must be accurately selected, already at trigger level.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Specific triggers developed for different analyses. Sophisticated triggers are applied to select signal and reduce data rate. Trigger is flexible, this is the secret!.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Cuts on:  transverse momentum; (pseudo)rapidity; vertex 2nd and displacement;  di-</a:t>
            </a:r>
            <a:r>
              <a:rPr lang="en-US" sz="1200" b="1" kern="1200" dirty="0" err="1" smtClean="0">
                <a:solidFill>
                  <a:schemeClr val="tx1"/>
                </a:solidFill>
                <a:effectLst/>
                <a:latin typeface="+mn-lt"/>
                <a:ea typeface="+mn-ea"/>
                <a:cs typeface="+mn-cs"/>
              </a:rPr>
              <a:t>muon</a:t>
            </a:r>
            <a:r>
              <a:rPr lang="en-US" sz="1200" b="1" kern="1200" dirty="0" smtClean="0">
                <a:solidFill>
                  <a:schemeClr val="tx1"/>
                </a:solidFill>
                <a:effectLst/>
                <a:latin typeface="+mn-lt"/>
                <a:ea typeface="+mn-ea"/>
                <a:cs typeface="+mn-cs"/>
              </a:rPr>
              <a:t> mass &amp; pointing angles</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LHC measurements at high </a:t>
            </a:r>
            <a:r>
              <a:rPr lang="en-US" sz="1200" kern="1200" dirty="0" err="1" smtClean="0">
                <a:solidFill>
                  <a:schemeClr val="tx1"/>
                </a:solidFill>
                <a:effectLst/>
                <a:latin typeface="+mn-lt"/>
                <a:ea typeface="+mn-ea"/>
                <a:cs typeface="+mn-cs"/>
              </a:rPr>
              <a:t>p_T</a:t>
            </a:r>
            <a:r>
              <a:rPr lang="en-US" sz="1200" kern="1200" dirty="0" smtClean="0">
                <a:solidFill>
                  <a:schemeClr val="tx1"/>
                </a:solidFill>
                <a:effectLst/>
                <a:latin typeface="+mn-lt"/>
                <a:ea typeface="+mn-ea"/>
                <a:cs typeface="+mn-cs"/>
              </a:rPr>
              <a:t> and wider rapidity ranges, high production rates and large integrated luminosity, higher CM energy, excellent detectors acceptance and performance.</a:t>
            </a:r>
          </a:p>
          <a:p>
            <a:r>
              <a:rPr lang="en-US" sz="1200" kern="1200" dirty="0" smtClean="0">
                <a:solidFill>
                  <a:schemeClr val="tx1"/>
                </a:solidFill>
                <a:effectLst/>
                <a:latin typeface="+mn-lt"/>
                <a:ea typeface="+mn-ea"/>
                <a:cs typeface="+mn-cs"/>
              </a:rPr>
              <a:t>L1: hardware </a:t>
            </a:r>
            <a:r>
              <a:rPr lang="ro-RO" sz="1200" kern="1200" dirty="0" smtClean="0">
                <a:solidFill>
                  <a:schemeClr val="tx1"/>
                </a:solidFill>
                <a:effectLst/>
                <a:latin typeface="+mn-lt"/>
                <a:ea typeface="+mn-ea"/>
                <a:cs typeface="+mn-cs"/>
              </a:rPr>
              <a:t>(fast, rate  100 kHz)</a:t>
            </a:r>
            <a:endParaRPr lang="en-US" sz="1200" kern="1200" dirty="0" smtClean="0">
              <a:solidFill>
                <a:schemeClr val="tx1"/>
              </a:solidFill>
              <a:effectLst/>
              <a:latin typeface="+mn-lt"/>
              <a:ea typeface="+mn-ea"/>
              <a:cs typeface="+mn-cs"/>
            </a:endParaRPr>
          </a:p>
          <a:p>
            <a:r>
              <a:rPr lang="ro-RO" sz="1200" kern="1200" dirty="0" smtClean="0">
                <a:solidFill>
                  <a:schemeClr val="tx1"/>
                </a:solidFill>
                <a:effectLst/>
                <a:latin typeface="+mn-lt"/>
                <a:ea typeface="+mn-ea"/>
                <a:cs typeface="+mn-cs"/>
              </a:rPr>
              <a:t>HLT: software (full track reconstruction, rate  1 kHz)</a:t>
            </a:r>
          </a:p>
          <a:p>
            <a:r>
              <a:rPr lang="en-US" dirty="0"/>
              <a:t>Triggers are challenging in ATLAS/CMS, need specialized and full SW based trigger capabilities.</a:t>
            </a:r>
          </a:p>
          <a:p>
            <a:r>
              <a:rPr lang="en-US" dirty="0"/>
              <a:t>  </a:t>
            </a:r>
            <a:r>
              <a:rPr lang="en-US" dirty="0" smtClean="0"/>
              <a:t>B </a:t>
            </a:r>
            <a:r>
              <a:rPr lang="en-US" dirty="0"/>
              <a:t>triggers: Seeded by high </a:t>
            </a:r>
            <a:r>
              <a:rPr lang="en-US" dirty="0" err="1"/>
              <a:t>p_T</a:t>
            </a:r>
            <a:r>
              <a:rPr lang="en-US" dirty="0"/>
              <a:t> </a:t>
            </a:r>
            <a:r>
              <a:rPr lang="en-US" dirty="0" err="1"/>
              <a:t>muon</a:t>
            </a:r>
            <a:r>
              <a:rPr lang="en-US" dirty="0"/>
              <a:t>, </a:t>
            </a:r>
            <a:r>
              <a:rPr lang="en-US" dirty="0" err="1" smtClean="0"/>
              <a:t>p_T</a:t>
            </a:r>
            <a:r>
              <a:rPr lang="en-US" dirty="0" smtClean="0"/>
              <a:t> &gt; 4</a:t>
            </a:r>
            <a:r>
              <a:rPr lang="en-US" dirty="0"/>
              <a:t>/6 </a:t>
            </a:r>
            <a:r>
              <a:rPr lang="en-US" dirty="0" err="1"/>
              <a:t>GeV</a:t>
            </a:r>
            <a:r>
              <a:rPr lang="en-US" dirty="0"/>
              <a:t>, additional </a:t>
            </a:r>
            <a:r>
              <a:rPr lang="en-US" dirty="0" err="1" smtClean="0"/>
              <a:t>muon</a:t>
            </a:r>
            <a:r>
              <a:rPr lang="en-US" dirty="0" smtClean="0"/>
              <a:t> </a:t>
            </a:r>
            <a:r>
              <a:rPr lang="en-US" dirty="0" err="1" smtClean="0"/>
              <a:t>p_T</a:t>
            </a:r>
            <a:r>
              <a:rPr lang="en-US" dirty="0" smtClean="0"/>
              <a:t> &gt; 2.5</a:t>
            </a:r>
            <a:r>
              <a:rPr lang="en-US" dirty="0"/>
              <a:t>/4 </a:t>
            </a:r>
            <a:r>
              <a:rPr lang="en-US" dirty="0" err="1"/>
              <a:t>GeV</a:t>
            </a:r>
            <a:endParaRPr lang="en-US" dirty="0"/>
          </a:p>
          <a:p>
            <a:r>
              <a:rPr lang="en-US" dirty="0" smtClean="0"/>
              <a:t>  Efficient </a:t>
            </a:r>
            <a:r>
              <a:rPr lang="en-US" dirty="0"/>
              <a:t>and inclusive, moderate threshold</a:t>
            </a:r>
          </a:p>
          <a:p>
            <a:r>
              <a:rPr lang="en-US" dirty="0" smtClean="0"/>
              <a:t>  No </a:t>
            </a:r>
            <a:r>
              <a:rPr lang="en-US" dirty="0"/>
              <a:t>lifetime cuts or pre-scales in  trigger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50F92E-9583-0B4E-B934-8E4931B1DCC2}" type="slidenum">
              <a:rPr lang="en-US" smtClean="0"/>
              <a:t>6</a:t>
            </a:fld>
            <a:endParaRPr lang="en-US"/>
          </a:p>
        </p:txBody>
      </p:sp>
    </p:spTree>
    <p:extLst>
      <p:ext uri="{BB962C8B-B14F-4D97-AF65-F5344CB8AC3E}">
        <p14:creationId xmlns:p14="http://schemas.microsoft.com/office/powerpoint/2010/main" val="2028768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399"/>
            <a:ext cx="6856413" cy="4341813"/>
          </a:xfrm>
        </p:spPr>
        <p:txBody>
          <a:bodyPr/>
          <a:lstStyle/>
          <a:p>
            <a:r>
              <a:rPr lang="en-US" sz="1200" b="1" kern="1200" dirty="0" smtClean="0">
                <a:solidFill>
                  <a:schemeClr val="tx1"/>
                </a:solidFill>
                <a:effectLst/>
                <a:latin typeface="+mn-lt"/>
                <a:ea typeface="+mn-ea"/>
                <a:cs typeface="+mn-cs"/>
              </a:rPr>
              <a:t>Although quantum </a:t>
            </a:r>
            <a:r>
              <a:rPr lang="en-US" sz="1200" b="1" kern="1200" dirty="0" err="1" smtClean="0">
                <a:solidFill>
                  <a:schemeClr val="tx1"/>
                </a:solidFill>
                <a:effectLst/>
                <a:latin typeface="+mn-lt"/>
                <a:ea typeface="+mn-ea"/>
                <a:cs typeface="+mn-cs"/>
              </a:rPr>
              <a:t>chromodynamics</a:t>
            </a:r>
            <a:r>
              <a:rPr lang="en-US" sz="1200" b="1" kern="1200" dirty="0" smtClean="0">
                <a:solidFill>
                  <a:schemeClr val="tx1"/>
                </a:solidFill>
                <a:effectLst/>
                <a:latin typeface="+mn-lt"/>
                <a:ea typeface="+mn-ea"/>
                <a:cs typeface="+mn-cs"/>
              </a:rPr>
              <a:t> (QCD) is well established as the theory of the strong interaction, a complete understanding of the (</a:t>
            </a:r>
            <a:r>
              <a:rPr lang="en-US" sz="1200" b="1" kern="1200" dirty="0" err="1" smtClean="0">
                <a:solidFill>
                  <a:schemeClr val="tx1"/>
                </a:solidFill>
                <a:effectLst/>
                <a:latin typeface="+mn-lt"/>
                <a:ea typeface="+mn-ea"/>
                <a:cs typeface="+mn-cs"/>
              </a:rPr>
              <a:t>nonperturbative</a:t>
            </a:r>
            <a:r>
              <a:rPr lang="en-US" sz="1200" b="1" kern="1200" dirty="0" smtClean="0">
                <a:solidFill>
                  <a:schemeClr val="tx1"/>
                </a:solidFill>
                <a:effectLst/>
                <a:latin typeface="+mn-lt"/>
                <a:ea typeface="+mn-ea"/>
                <a:cs typeface="+mn-cs"/>
              </a:rPr>
              <a:t>) processes that lead to the binding of quarks and gluons into hadrons is still lacking </a:t>
            </a:r>
            <a:endParaRPr lang="en-US" sz="1200" kern="1200" dirty="0" smtClean="0">
              <a:solidFill>
                <a:schemeClr val="tx1"/>
              </a:solidFill>
              <a:effectLst/>
              <a:latin typeface="+mn-lt"/>
              <a:ea typeface="+mn-ea"/>
              <a:cs typeface="+mn-cs"/>
            </a:endParaRPr>
          </a:p>
          <a:p>
            <a:r>
              <a:rPr lang="en-US" sz="1200" i="1" kern="1200" dirty="0" err="1" smtClean="0">
                <a:solidFill>
                  <a:schemeClr val="tx1"/>
                </a:solidFill>
                <a:effectLst/>
                <a:latin typeface="+mn-lt"/>
                <a:ea typeface="+mn-ea"/>
                <a:cs typeface="+mn-cs"/>
              </a:rPr>
              <a:t>Quarkonia</a:t>
            </a:r>
            <a:r>
              <a:rPr lang="en-US" sz="1200" i="1" kern="1200" dirty="0" smtClean="0">
                <a:solidFill>
                  <a:schemeClr val="tx1"/>
                </a:solidFill>
                <a:effectLst/>
                <a:latin typeface="+mn-lt"/>
                <a:ea typeface="+mn-ea"/>
                <a:cs typeface="+mn-cs"/>
              </a:rPr>
              <a:t> are probes of hadron formation, but production is not yet totally understood.</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Long history of disagreement between Theory and Experimental results.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Some popular models in the market are:  </a:t>
            </a:r>
            <a:r>
              <a:rPr lang="en-US" sz="1200" i="1" kern="1200" dirty="0" smtClean="0">
                <a:solidFill>
                  <a:schemeClr val="tx1"/>
                </a:solidFill>
                <a:effectLst/>
                <a:latin typeface="+mn-lt"/>
                <a:ea typeface="+mn-ea"/>
                <a:cs typeface="+mn-cs"/>
              </a:rPr>
              <a:t>*Color singlet model (CSM), - Color octet mechanism (COM /NRQCD)  *Color evaporation model (CEM)  *K_T factorization…. </a:t>
            </a:r>
            <a:r>
              <a:rPr lang="en-US" sz="1200" b="1" kern="1200" dirty="0" smtClean="0">
                <a:solidFill>
                  <a:schemeClr val="tx1"/>
                </a:solidFill>
                <a:effectLst/>
                <a:latin typeface="+mn-lt"/>
                <a:ea typeface="+mn-ea"/>
                <a:cs typeface="+mn-cs"/>
              </a:rPr>
              <a:t>color singlet model, produced as a color neutral object;  NRQCD, produced as color octet </a:t>
            </a:r>
            <a:r>
              <a:rPr lang="en-US" sz="1200" b="1" kern="1200" dirty="0" smtClean="0">
                <a:solidFill>
                  <a:schemeClr val="tx1"/>
                </a:solidFill>
                <a:effectLst/>
                <a:latin typeface="+mn-lt"/>
                <a:ea typeface="+mn-ea"/>
                <a:cs typeface="+mn-cs"/>
                <a:sym typeface="Wingdings"/>
              </a:rPr>
              <a:t></a:t>
            </a:r>
            <a:r>
              <a:rPr lang="en-US" sz="1200" b="1" kern="1200" dirty="0" smtClean="0">
                <a:solidFill>
                  <a:schemeClr val="tx1"/>
                </a:solidFill>
                <a:effectLst/>
                <a:latin typeface="+mn-lt"/>
                <a:ea typeface="+mn-ea"/>
                <a:cs typeface="+mn-cs"/>
              </a:rPr>
              <a:t> gluon emission to reach color singlet state</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More data is needed. LHC provides luminosity, higher energy scale </a:t>
            </a:r>
            <a:r>
              <a:rPr lang="en-US" sz="1200" b="1" kern="1200" dirty="0" smtClean="0">
                <a:solidFill>
                  <a:schemeClr val="tx1"/>
                </a:solidFill>
                <a:effectLst/>
                <a:latin typeface="+mn-lt"/>
                <a:ea typeface="+mn-ea"/>
                <a:cs typeface="+mn-cs"/>
                <a:sym typeface="Wingdings"/>
              </a:rPr>
              <a:t></a:t>
            </a:r>
            <a:r>
              <a:rPr lang="en-US" sz="1200" b="1" kern="1200" dirty="0" smtClean="0">
                <a:solidFill>
                  <a:schemeClr val="tx1"/>
                </a:solidFill>
                <a:effectLst/>
                <a:latin typeface="+mn-lt"/>
                <a:ea typeface="+mn-ea"/>
                <a:cs typeface="+mn-cs"/>
              </a:rPr>
              <a:t> extended </a:t>
            </a:r>
            <a:r>
              <a:rPr lang="en-US" sz="1200" b="1" kern="1200" dirty="0" err="1" smtClean="0">
                <a:solidFill>
                  <a:schemeClr val="tx1"/>
                </a:solidFill>
                <a:effectLst/>
                <a:latin typeface="+mn-lt"/>
                <a:ea typeface="+mn-ea"/>
                <a:cs typeface="+mn-cs"/>
              </a:rPr>
              <a:t>Xsection</a:t>
            </a:r>
            <a:r>
              <a:rPr lang="en-US" sz="1200" b="1" kern="1200" dirty="0" smtClean="0">
                <a:solidFill>
                  <a:schemeClr val="tx1"/>
                </a:solidFill>
                <a:effectLst/>
                <a:latin typeface="+mn-lt"/>
                <a:ea typeface="+mn-ea"/>
                <a:cs typeface="+mn-cs"/>
              </a:rPr>
              <a:t> and  </a:t>
            </a:r>
            <a:r>
              <a:rPr lang="en-US" sz="1200" b="1" kern="1200" dirty="0" err="1" smtClean="0">
                <a:solidFill>
                  <a:schemeClr val="tx1"/>
                </a:solidFill>
                <a:effectLst/>
                <a:latin typeface="+mn-lt"/>
                <a:ea typeface="+mn-ea"/>
                <a:cs typeface="+mn-cs"/>
              </a:rPr>
              <a:t>p</a:t>
            </a:r>
            <a:r>
              <a:rPr lang="en-US" sz="1200" b="1" kern="1200" baseline="-25000" dirty="0" err="1" smtClean="0">
                <a:solidFill>
                  <a:schemeClr val="tx1"/>
                </a:solidFill>
                <a:effectLst/>
                <a:latin typeface="+mn-lt"/>
                <a:ea typeface="+mn-ea"/>
                <a:cs typeface="+mn-cs"/>
              </a:rPr>
              <a:t>T</a:t>
            </a:r>
            <a:r>
              <a:rPr lang="en-US" sz="1200" b="1" kern="1200" dirty="0" smtClean="0">
                <a:solidFill>
                  <a:schemeClr val="tx1"/>
                </a:solidFill>
                <a:effectLst/>
                <a:latin typeface="+mn-lt"/>
                <a:ea typeface="+mn-ea"/>
                <a:cs typeface="+mn-cs"/>
              </a:rPr>
              <a:t> reach</a:t>
            </a:r>
            <a:r>
              <a:rPr lang="en-US" sz="1200" i="1" kern="1200" dirty="0" smtClean="0">
                <a:solidFill>
                  <a:schemeClr val="tx1"/>
                </a:solidFill>
                <a:effectLst/>
                <a:latin typeface="+mn-lt"/>
                <a:ea typeface="+mn-ea"/>
                <a:cs typeface="+mn-cs"/>
              </a:rPr>
              <a:t> At LHC measurements at high </a:t>
            </a:r>
            <a:r>
              <a:rPr lang="en-US" sz="1200" i="1" kern="1200" dirty="0" err="1" smtClean="0">
                <a:solidFill>
                  <a:schemeClr val="tx1"/>
                </a:solidFill>
                <a:effectLst/>
                <a:latin typeface="+mn-lt"/>
                <a:ea typeface="+mn-ea"/>
                <a:cs typeface="+mn-cs"/>
              </a:rPr>
              <a:t>p_T</a:t>
            </a:r>
            <a:r>
              <a:rPr lang="en-US" sz="1200" i="1" kern="1200" dirty="0" smtClean="0">
                <a:solidFill>
                  <a:schemeClr val="tx1"/>
                </a:solidFill>
                <a:effectLst/>
                <a:latin typeface="+mn-lt"/>
                <a:ea typeface="+mn-ea"/>
                <a:cs typeface="+mn-cs"/>
              </a:rPr>
              <a:t> and wider rapidity ranges, high production rates and large integrated luminosity, higher CM energy, excellent detectors acceptance and performance.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Most models are for direct production only but experiments cannot separate all, at all, or all the time the direct production….</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90000"/>
              </a:lnSpc>
              <a:spcBef>
                <a:spcPts val="0"/>
              </a:spcBef>
              <a:spcAft>
                <a:spcPts val="0"/>
              </a:spcAft>
              <a:buClrTx/>
              <a:buSzTx/>
              <a:buFontTx/>
              <a:buNone/>
              <a:tabLst/>
              <a:defRPr/>
            </a:pPr>
            <a:endParaRPr lang="en-US" sz="1000" b="1" dirty="0" smtClean="0"/>
          </a:p>
          <a:p>
            <a:r>
              <a:rPr lang="en-US" sz="1000" dirty="0" smtClean="0"/>
              <a:t>A </a:t>
            </a:r>
            <a:r>
              <a:rPr lang="en-US" sz="1000" dirty="0"/>
              <a:t>combination of COM and CSM seems to describe the </a:t>
            </a:r>
            <a:r>
              <a:rPr lang="en-US" sz="1000" dirty="0" err="1"/>
              <a:t>p_T</a:t>
            </a:r>
            <a:r>
              <a:rPr lang="en-US" sz="1000" dirty="0"/>
              <a:t> spectrum and </a:t>
            </a:r>
            <a:r>
              <a:rPr lang="en-US" sz="1000" dirty="0" err="1"/>
              <a:t>xsection</a:t>
            </a:r>
            <a:r>
              <a:rPr lang="en-US" sz="1000" dirty="0"/>
              <a:t> measured at </a:t>
            </a:r>
            <a:r>
              <a:rPr lang="en-US" sz="1000" dirty="0" err="1"/>
              <a:t>Tevatron</a:t>
            </a:r>
            <a:r>
              <a:rPr lang="en-US" sz="1000" dirty="0"/>
              <a:t>. However a satisfactory description of polarization remains elusive. </a:t>
            </a:r>
            <a:r>
              <a:rPr lang="en-US" sz="1000" dirty="0" smtClean="0"/>
              <a:t> Complex </a:t>
            </a:r>
            <a:r>
              <a:rPr lang="en-US" sz="1000" dirty="0"/>
              <a:t>system, requires careful investigation of many nuanced effects. </a:t>
            </a:r>
          </a:p>
          <a:p>
            <a:r>
              <a:rPr lang="en-US" sz="1000" baseline="0" dirty="0" smtClean="0"/>
              <a:t>  </a:t>
            </a:r>
            <a:r>
              <a:rPr lang="en-US" sz="1000" dirty="0" smtClean="0"/>
              <a:t>**</a:t>
            </a:r>
            <a:r>
              <a:rPr lang="en-US" sz="1000" baseline="0" dirty="0" smtClean="0"/>
              <a:t>Ideal Testing ground for QCD calculations at the </a:t>
            </a:r>
            <a:r>
              <a:rPr lang="en-US" sz="1000" baseline="0" dirty="0" err="1" smtClean="0"/>
              <a:t>perturbative</a:t>
            </a:r>
            <a:r>
              <a:rPr lang="en-US" sz="1000" baseline="0" dirty="0" smtClean="0"/>
              <a:t> </a:t>
            </a:r>
            <a:r>
              <a:rPr lang="en-US" sz="1000" dirty="0"/>
              <a:t>(short distance process </a:t>
            </a:r>
            <a:r>
              <a:rPr lang="en-US" sz="1000" dirty="0" smtClean="0"/>
              <a:t>) </a:t>
            </a:r>
            <a:r>
              <a:rPr lang="en-US" sz="1000" baseline="0" dirty="0" smtClean="0"/>
              <a:t>and non-</a:t>
            </a:r>
            <a:r>
              <a:rPr lang="en-US" sz="1000" baseline="0" dirty="0" err="1" smtClean="0"/>
              <a:t>perturbative</a:t>
            </a:r>
            <a:r>
              <a:rPr lang="en-US" sz="1000" baseline="0" dirty="0" smtClean="0"/>
              <a:t> boundary (</a:t>
            </a:r>
            <a:r>
              <a:rPr lang="en-US" sz="1000" dirty="0" smtClean="0"/>
              <a:t>long distance </a:t>
            </a:r>
            <a:r>
              <a:rPr lang="en-US" sz="1000" dirty="0"/>
              <a:t>process</a:t>
            </a:r>
            <a:r>
              <a:rPr lang="en-US" sz="1000" dirty="0" smtClean="0"/>
              <a:t>)</a:t>
            </a:r>
            <a:r>
              <a:rPr lang="en-US" sz="1000" baseline="0" dirty="0" smtClean="0"/>
              <a:t>. </a:t>
            </a:r>
          </a:p>
          <a:p>
            <a:r>
              <a:rPr lang="en-US" sz="1000" dirty="0" smtClean="0"/>
              <a:t>  **Ideal Testing ground for QCD described by NRQCD: process  *</a:t>
            </a:r>
            <a:r>
              <a:rPr lang="en-US" sz="1000" baseline="0" dirty="0" smtClean="0"/>
              <a:t>Color</a:t>
            </a:r>
            <a:r>
              <a:rPr lang="en-US" sz="1000" dirty="0" smtClean="0"/>
              <a:t> octet and color singlet </a:t>
            </a:r>
            <a:r>
              <a:rPr lang="en-US" sz="1000" baseline="0" dirty="0" smtClean="0"/>
              <a:t>B mesons, searches….</a:t>
            </a:r>
            <a:r>
              <a:rPr lang="en-US" sz="1000" dirty="0" smtClean="0"/>
              <a:t> </a:t>
            </a:r>
          </a:p>
          <a:p>
            <a:r>
              <a:rPr lang="en-US" sz="1000" dirty="0" smtClean="0"/>
              <a:t>  **Other production models include CE   **Role of double </a:t>
            </a:r>
            <a:r>
              <a:rPr lang="en-US" sz="1000" dirty="0" err="1" smtClean="0"/>
              <a:t>parton</a:t>
            </a:r>
            <a:r>
              <a:rPr lang="en-US" sz="1000" dirty="0" smtClean="0"/>
              <a:t> scattering (DPS) </a:t>
            </a:r>
          </a:p>
          <a:p>
            <a:r>
              <a:rPr lang="en-US" sz="1000" dirty="0" smtClean="0"/>
              <a:t>	Other observable (double charm production…) have been proposed to solve the puzzle. </a:t>
            </a:r>
          </a:p>
          <a:p>
            <a:r>
              <a:rPr lang="en-US" sz="1000" dirty="0" smtClean="0"/>
              <a:t>LHC-With its high </a:t>
            </a:r>
            <a:r>
              <a:rPr lang="en-US" sz="1000" dirty="0" err="1" smtClean="0"/>
              <a:t>lumi</a:t>
            </a:r>
            <a:r>
              <a:rPr lang="en-US" sz="1000" dirty="0" smtClean="0"/>
              <a:t> the production </a:t>
            </a:r>
            <a:r>
              <a:rPr lang="en-US" sz="1000" dirty="0" err="1" smtClean="0"/>
              <a:t>xsection</a:t>
            </a:r>
            <a:r>
              <a:rPr lang="en-US" sz="1000" dirty="0" smtClean="0"/>
              <a:t> and possibly </a:t>
            </a:r>
            <a:r>
              <a:rPr lang="en-US" sz="1000" dirty="0" err="1" smtClean="0"/>
              <a:t>polariz</a:t>
            </a:r>
            <a:r>
              <a:rPr lang="en-US" sz="1000" dirty="0" smtClean="0"/>
              <a:t> of states as </a:t>
            </a:r>
            <a:r>
              <a:rPr lang="en-US" sz="1000" dirty="0" err="1" smtClean="0"/>
              <a:t>Chi_c</a:t>
            </a:r>
            <a:r>
              <a:rPr lang="en-US" sz="1000" dirty="0" smtClean="0"/>
              <a:t> and </a:t>
            </a:r>
            <a:r>
              <a:rPr lang="en-US" sz="1000" dirty="0" err="1" smtClean="0"/>
              <a:t>Chi_b</a:t>
            </a:r>
            <a:r>
              <a:rPr lang="en-US" sz="1000" dirty="0" smtClean="0"/>
              <a:t> might become available at LHC.</a:t>
            </a:r>
          </a:p>
          <a:p>
            <a:r>
              <a:rPr lang="en-US" sz="1000" baseline="0" dirty="0" smtClean="0"/>
              <a:t>With yields at LHC one can explore new observables, detailed effects ….</a:t>
            </a:r>
            <a:r>
              <a:rPr lang="en-US" sz="1000" dirty="0" smtClean="0"/>
              <a:t>Experiment at LHC have excellent </a:t>
            </a:r>
            <a:r>
              <a:rPr lang="en-US" sz="1000" dirty="0" err="1" smtClean="0"/>
              <a:t>dimuon</a:t>
            </a:r>
            <a:r>
              <a:rPr lang="en-US" sz="1000" dirty="0" smtClean="0"/>
              <a:t> mass resolution which allow to study P-wave </a:t>
            </a:r>
            <a:r>
              <a:rPr lang="en-US" sz="1000" dirty="0" err="1" smtClean="0"/>
              <a:t>quarkonium</a:t>
            </a:r>
            <a:r>
              <a:rPr lang="en-US" sz="1000" dirty="0" smtClean="0"/>
              <a:t> states through </a:t>
            </a:r>
            <a:r>
              <a:rPr lang="en-US" sz="1000" dirty="0" err="1" smtClean="0"/>
              <a:t>radiative</a:t>
            </a:r>
            <a:r>
              <a:rPr lang="en-US" sz="1000" dirty="0" smtClean="0"/>
              <a:t> decays. </a:t>
            </a:r>
          </a:p>
          <a:p>
            <a:r>
              <a:rPr lang="en-US" sz="1000" b="0" dirty="0" smtClean="0">
                <a:solidFill>
                  <a:schemeClr val="tx2"/>
                </a:solidFill>
              </a:rPr>
              <a:t>Also excellent test of </a:t>
            </a:r>
            <a:r>
              <a:rPr lang="en-US" sz="1000" b="0" dirty="0" err="1" smtClean="0">
                <a:solidFill>
                  <a:schemeClr val="tx2"/>
                </a:solidFill>
              </a:rPr>
              <a:t>pQCD</a:t>
            </a:r>
            <a:r>
              <a:rPr lang="en-US" sz="1000" b="0" dirty="0" smtClean="0">
                <a:solidFill>
                  <a:schemeClr val="tx2"/>
                </a:solidFill>
              </a:rPr>
              <a:t> and </a:t>
            </a:r>
            <a:r>
              <a:rPr lang="en-US" sz="1000" b="0" dirty="0" err="1" smtClean="0">
                <a:solidFill>
                  <a:schemeClr val="tx2"/>
                </a:solidFill>
              </a:rPr>
              <a:t>nonpQCD</a:t>
            </a:r>
            <a:r>
              <a:rPr lang="en-US" sz="1000" b="0" dirty="0" smtClean="0">
                <a:solidFill>
                  <a:schemeClr val="tx2"/>
                </a:solidFill>
              </a:rPr>
              <a:t>, +tune of MC generators at new energies, HF background to many searches, calibration and understanding of the detector. </a:t>
            </a:r>
          </a:p>
          <a:p>
            <a:r>
              <a:rPr lang="en-US" sz="1000" dirty="0" smtClean="0"/>
              <a:t>At LHC measurements at high </a:t>
            </a:r>
            <a:r>
              <a:rPr lang="en-US" sz="1000" dirty="0" err="1" smtClean="0"/>
              <a:t>p_T</a:t>
            </a:r>
            <a:r>
              <a:rPr lang="en-US" sz="1000" dirty="0" smtClean="0"/>
              <a:t> and wider rapidity ranges, high production rates and large integrated luminosity, higher CM energy, excellent detectors acceptance and performance. </a:t>
            </a:r>
          </a:p>
          <a:p>
            <a:r>
              <a:rPr lang="en-US" sz="1000" b="0" i="0" u="none" strike="noStrike" kern="1200" baseline="0" dirty="0" smtClean="0">
                <a:solidFill>
                  <a:schemeClr val="tx1"/>
                </a:solidFill>
              </a:rPr>
              <a:t>Motivations to study HF physics at CMS</a:t>
            </a:r>
            <a:r>
              <a:rPr lang="en-US" sz="1000" b="0" i="0" u="none" strike="noStrike" kern="1200" dirty="0" smtClean="0">
                <a:solidFill>
                  <a:schemeClr val="tx1"/>
                </a:solidFill>
              </a:rPr>
              <a:t> </a:t>
            </a:r>
            <a:r>
              <a:rPr lang="en-US" sz="1000" b="0" i="0" u="none" strike="noStrike" kern="1200" baseline="0" dirty="0" smtClean="0">
                <a:solidFill>
                  <a:schemeClr val="tx1"/>
                </a:solidFill>
              </a:rPr>
              <a:t>Probe the underlying QCD processes:</a:t>
            </a:r>
            <a:r>
              <a:rPr lang="en-US" sz="1000" b="0" i="0" u="none" strike="noStrike" kern="1200" dirty="0" smtClean="0">
                <a:solidFill>
                  <a:schemeClr val="tx1"/>
                </a:solidFill>
              </a:rPr>
              <a:t> </a:t>
            </a:r>
            <a:r>
              <a:rPr lang="en-US" sz="1000" b="0" i="0" u="none" strike="noStrike" kern="1200" baseline="0" dirty="0" smtClean="0">
                <a:solidFill>
                  <a:schemeClr val="tx1"/>
                </a:solidFill>
              </a:rPr>
              <a:t>measure production cross section ,</a:t>
            </a:r>
            <a:r>
              <a:rPr lang="en-US" sz="1000" b="0" i="0" u="none" strike="noStrike" kern="1200" dirty="0" smtClean="0">
                <a:solidFill>
                  <a:schemeClr val="tx1"/>
                </a:solidFill>
              </a:rPr>
              <a:t> </a:t>
            </a:r>
            <a:r>
              <a:rPr lang="en-US" sz="1000" b="0" i="0" u="none" strike="noStrike" kern="1200" baseline="0" dirty="0" smtClean="0">
                <a:solidFill>
                  <a:schemeClr val="tx1"/>
                </a:solidFill>
              </a:rPr>
              <a:t>measure </a:t>
            </a:r>
            <a:r>
              <a:rPr lang="en-US" sz="1000" b="0" i="0" u="none" strike="noStrike" kern="1200" baseline="0" dirty="0" err="1" smtClean="0">
                <a:solidFill>
                  <a:schemeClr val="tx1"/>
                </a:solidFill>
              </a:rPr>
              <a:t>quarkonia</a:t>
            </a:r>
            <a:r>
              <a:rPr lang="en-US" sz="1000" b="0" i="0" u="none" strike="noStrike" kern="1200" baseline="0" dirty="0" smtClean="0">
                <a:solidFill>
                  <a:schemeClr val="tx1"/>
                </a:solidFill>
              </a:rPr>
              <a:t> polarization,</a:t>
            </a:r>
            <a:r>
              <a:rPr lang="en-US" sz="1000" b="0" i="0" u="none" strike="noStrike" kern="1200" dirty="0" smtClean="0">
                <a:solidFill>
                  <a:schemeClr val="tx1"/>
                </a:solidFill>
              </a:rPr>
              <a:t> </a:t>
            </a:r>
            <a:r>
              <a:rPr lang="en-US" sz="1000" b="0" i="0" u="none" strike="noStrike" kern="1200" baseline="0" dirty="0" smtClean="0">
                <a:solidFill>
                  <a:schemeClr val="tx1"/>
                </a:solidFill>
              </a:rPr>
              <a:t>look for new and exotic states.</a:t>
            </a:r>
          </a:p>
          <a:p>
            <a:r>
              <a:rPr lang="en-US" sz="1000" dirty="0" err="1"/>
              <a:t>Quarkonium</a:t>
            </a:r>
            <a:r>
              <a:rPr lang="en-US" sz="1000" dirty="0"/>
              <a:t> Polarization is sensitive to the production mechanism.</a:t>
            </a:r>
          </a:p>
          <a:p>
            <a:r>
              <a:rPr lang="en-US" sz="1000" dirty="0"/>
              <a:t>No theory has simultaneously explained experimental measurements of both production </a:t>
            </a:r>
            <a:r>
              <a:rPr lang="en-US" sz="1000" dirty="0" err="1"/>
              <a:t>xsection</a:t>
            </a:r>
            <a:r>
              <a:rPr lang="en-US" sz="1000" dirty="0"/>
              <a:t>  and polarization. More data is needed. </a:t>
            </a:r>
            <a:endParaRPr lang="en-US" sz="1000" dirty="0" smtClean="0"/>
          </a:p>
          <a:p>
            <a:pPr>
              <a:lnSpc>
                <a:spcPct val="90000"/>
              </a:lnSpc>
            </a:pPr>
            <a:r>
              <a:rPr lang="en-US" sz="1000" b="0" i="1" dirty="0" err="1" smtClean="0"/>
              <a:t>Quarkonia</a:t>
            </a:r>
            <a:r>
              <a:rPr lang="en-US" sz="1000" b="0" i="1" dirty="0" smtClean="0"/>
              <a:t> are probes of hadron formation</a:t>
            </a:r>
            <a:r>
              <a:rPr lang="en-US" sz="1000" b="1" dirty="0" smtClean="0"/>
              <a:t>, but production is not yet totally understood. Long history of disagreement between Theory and Experimental results</a:t>
            </a:r>
          </a:p>
          <a:p>
            <a:r>
              <a:rPr lang="en-US" sz="1000" b="0" i="1" dirty="0" smtClean="0"/>
              <a:t>Historically physicist tried to understand the </a:t>
            </a:r>
            <a:r>
              <a:rPr lang="en-US" sz="1000" b="0" i="1" dirty="0" err="1" smtClean="0"/>
              <a:t>quarkonium</a:t>
            </a:r>
            <a:r>
              <a:rPr lang="en-US" sz="1000" b="0" i="1" dirty="0" smtClean="0"/>
              <a:t> production mechanism and polarization. Even after decades of theoretical and experimental research </a:t>
            </a:r>
            <a:r>
              <a:rPr lang="en-US" sz="1000" b="0" i="1" dirty="0" smtClean="0">
                <a:sym typeface="Wingdings"/>
              </a:rPr>
              <a:t></a:t>
            </a:r>
            <a:r>
              <a:rPr lang="en-US" sz="1000" b="0" i="1" dirty="0" smtClean="0"/>
              <a:t> No theory has simultaneously explained experimental measurements of both production </a:t>
            </a:r>
            <a:r>
              <a:rPr lang="en-US" sz="1000" b="0" i="1" dirty="0" err="1" smtClean="0"/>
              <a:t>xsection</a:t>
            </a:r>
            <a:r>
              <a:rPr lang="en-US" sz="1000" b="0" i="1" dirty="0" smtClean="0"/>
              <a:t>  and polarization. </a:t>
            </a:r>
            <a:endParaRPr lang="en-US" sz="1000" dirty="0"/>
          </a:p>
          <a:p>
            <a:endParaRPr lang="en-US" sz="1000"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7</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r>
              <a:rPr lang="en-US" b="1" dirty="0"/>
              <a:t>Two distinct </a:t>
            </a:r>
            <a:r>
              <a:rPr lang="en-US" b="1" dirty="0" err="1"/>
              <a:t>charmonium</a:t>
            </a:r>
            <a:r>
              <a:rPr lang="en-US" b="1" dirty="0"/>
              <a:t> production mechanisms at LHC: </a:t>
            </a:r>
            <a:r>
              <a:rPr lang="en-US" b="1" dirty="0" err="1"/>
              <a:t>Charmonium</a:t>
            </a:r>
            <a:r>
              <a:rPr lang="en-US" b="1" dirty="0"/>
              <a:t> states are produced by two mechanisms with comparable contributions:</a:t>
            </a:r>
            <a:endParaRPr lang="en-US" dirty="0"/>
          </a:p>
          <a:p>
            <a:r>
              <a:rPr lang="en-US" b="1" dirty="0"/>
              <a:t>Prompt: direct production in the </a:t>
            </a:r>
            <a:r>
              <a:rPr lang="en-US" b="1" dirty="0" err="1"/>
              <a:t>pp</a:t>
            </a:r>
            <a:r>
              <a:rPr lang="en-US" b="1" dirty="0"/>
              <a:t> interaction or through feed-down from decays of heavier states  </a:t>
            </a:r>
            <a:r>
              <a:rPr lang="en-US" dirty="0"/>
              <a:t>or feed-down from heavier </a:t>
            </a:r>
            <a:r>
              <a:rPr lang="en-US" dirty="0" err="1"/>
              <a:t>quarkonium</a:t>
            </a:r>
            <a:r>
              <a:rPr lang="en-US" dirty="0"/>
              <a:t> states</a:t>
            </a:r>
            <a:r>
              <a:rPr lang="en-US" b="1" dirty="0"/>
              <a:t> , no long pseudo-proper-time tail – </a:t>
            </a:r>
            <a:r>
              <a:rPr lang="en-US" dirty="0"/>
              <a:t>Theory: non-relativistic QCD, NRQCD [</a:t>
            </a:r>
            <a:r>
              <a:rPr lang="en-US" dirty="0" err="1"/>
              <a:t>pQCD</a:t>
            </a:r>
            <a:r>
              <a:rPr lang="en-US" dirty="0"/>
              <a:t> c </a:t>
            </a:r>
            <a:r>
              <a:rPr lang="en-US" dirty="0" err="1"/>
              <a:t>cbar</a:t>
            </a:r>
            <a:r>
              <a:rPr lang="en-US" dirty="0"/>
              <a:t> production, soft evolution into </a:t>
            </a:r>
            <a:r>
              <a:rPr lang="en-US" dirty="0" err="1"/>
              <a:t>quarkonium</a:t>
            </a:r>
            <a:r>
              <a:rPr lang="en-US" dirty="0"/>
              <a:t> (data derived)]</a:t>
            </a:r>
          </a:p>
          <a:p>
            <a:r>
              <a:rPr lang="en-US" b="1" dirty="0" err="1"/>
              <a:t>NonPrompt</a:t>
            </a:r>
            <a:r>
              <a:rPr lang="en-US" b="1" dirty="0"/>
              <a:t>: produced in decays of b-hadrons, long pseudo-proper-time tail , fitted to produce fractions, can be separated experimentally due to the “long” lifetime of b-hadron - </a:t>
            </a:r>
            <a:r>
              <a:rPr lang="en-US" dirty="0"/>
              <a:t>Theory: Fixed Order Next-to-Leading </a:t>
            </a:r>
            <a:r>
              <a:rPr lang="en-US" dirty="0" err="1"/>
              <a:t>Loga-rithm</a:t>
            </a:r>
            <a:r>
              <a:rPr lang="en-US" dirty="0"/>
              <a:t> , FONLL [</a:t>
            </a:r>
            <a:r>
              <a:rPr lang="en-US" dirty="0" err="1"/>
              <a:t>perturbative</a:t>
            </a:r>
            <a:r>
              <a:rPr lang="en-US" dirty="0"/>
              <a:t> b-</a:t>
            </a:r>
            <a:r>
              <a:rPr lang="en-US" dirty="0" err="1"/>
              <a:t>bbar</a:t>
            </a:r>
            <a:r>
              <a:rPr lang="en-US" dirty="0"/>
              <a:t>  production, data driven fragmentation and b-hadron decay model.  A fragmentation function for the transition to the final state. Includes long-distance effects, taken as universal. </a:t>
            </a:r>
          </a:p>
          <a:p>
            <a:r>
              <a:rPr lang="en-US" b="1" dirty="0"/>
              <a:t>Today one of the most accredited theories is NRQCD*, an effective theory that factorizes the production mechanism into a </a:t>
            </a:r>
            <a:r>
              <a:rPr lang="en-US" b="1" dirty="0" err="1"/>
              <a:t>perturbative</a:t>
            </a:r>
            <a:r>
              <a:rPr lang="en-US" b="1" dirty="0"/>
              <a:t> (Short Distance Coefficients) and </a:t>
            </a:r>
            <a:r>
              <a:rPr lang="en-US" b="1" dirty="0" err="1"/>
              <a:t>nonperturbative</a:t>
            </a:r>
            <a:r>
              <a:rPr lang="en-US" b="1" dirty="0"/>
              <a:t> (Long Distance Matrix Elements). </a:t>
            </a:r>
            <a:r>
              <a:rPr lang="en-US" b="1" dirty="0" err="1"/>
              <a:t>The“missing</a:t>
            </a:r>
            <a:r>
              <a:rPr lang="en-US" b="1" dirty="0"/>
              <a:t>” contribution is thought to derive from </a:t>
            </a:r>
            <a:r>
              <a:rPr lang="en-US" b="1" dirty="0" err="1"/>
              <a:t>qqbar</a:t>
            </a:r>
            <a:r>
              <a:rPr lang="en-US" b="1" dirty="0"/>
              <a:t> pairs created in a color-octet state, that “evolve” into a color-singlet physical state by soft gluon radiation.</a:t>
            </a:r>
            <a:endParaRPr lang="en-US" dirty="0"/>
          </a:p>
          <a:p>
            <a:r>
              <a:rPr lang="en-US" b="1" dirty="0"/>
              <a:t>LDMEs, thought to be universal, have to be extracted from data, although expected to obey scaling rules. For the 3S1 states, the relevant ones are 3S1[1], 1S0[8], 3S1[8], 3PJ[8]. The extraction of the LDMEs is a crucial point and can lead to puzzling results.</a:t>
            </a:r>
            <a:endParaRPr lang="en-US" dirty="0"/>
          </a:p>
          <a:p>
            <a:r>
              <a:rPr lang="en-US" dirty="0"/>
              <a:t> Around 35% of prompt J/</a:t>
            </a:r>
            <a:r>
              <a:rPr lang="en-US" dirty="0" err="1"/>
              <a:t>ψ</a:t>
            </a:r>
            <a:r>
              <a:rPr lang="en-US" dirty="0"/>
              <a:t> comes from feed-down, prompt </a:t>
            </a:r>
            <a:r>
              <a:rPr lang="en-US" dirty="0" err="1"/>
              <a:t>ψ</a:t>
            </a:r>
            <a:r>
              <a:rPr lang="en-US" dirty="0"/>
              <a:t>(2S) almost all produced directly</a:t>
            </a:r>
          </a:p>
          <a:p>
            <a:r>
              <a:rPr lang="en-US" dirty="0"/>
              <a:t>Test NRQCD and factorization Well established framework: NRQCD ~ factorizes short-distance (SDCs, </a:t>
            </a:r>
            <a:r>
              <a:rPr lang="en-US" dirty="0" err="1"/>
              <a:t>perturbative</a:t>
            </a:r>
            <a:r>
              <a:rPr lang="en-US" dirty="0"/>
              <a:t> calculations) and universal long-distance (LDMEs, from fits to data) contributions. </a:t>
            </a:r>
          </a:p>
        </p:txBody>
      </p:sp>
      <p:sp>
        <p:nvSpPr>
          <p:cNvPr id="4" name="Slide Number Placeholder 3"/>
          <p:cNvSpPr>
            <a:spLocks noGrp="1"/>
          </p:cNvSpPr>
          <p:nvPr>
            <p:ph type="sldNum" sz="quarter" idx="10"/>
          </p:nvPr>
        </p:nvSpPr>
        <p:spPr/>
        <p:txBody>
          <a:bodyPr/>
          <a:lstStyle/>
          <a:p>
            <a:fld id="{1850F92E-9583-0B4E-B934-8E4931B1DCC2}" type="slidenum">
              <a:rPr lang="en-US" smtClean="0"/>
              <a:t>8</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r>
              <a:rPr lang="en-US" b="1" i="0" u="none" strike="noStrike" kern="1200" baseline="0" dirty="0" smtClean="0">
                <a:solidFill>
                  <a:schemeClr val="tx1"/>
                </a:solidFill>
              </a:rPr>
              <a:t>FIG.L Projections on the </a:t>
            </a:r>
            <a:r>
              <a:rPr lang="en-US" b="1" i="0" u="none" strike="noStrike" kern="1200" baseline="0" dirty="0" err="1" smtClean="0">
                <a:solidFill>
                  <a:schemeClr val="tx1"/>
                </a:solidFill>
              </a:rPr>
              <a:t>dimuon</a:t>
            </a:r>
            <a:r>
              <a:rPr lang="en-US" b="1" i="0" u="none" strike="noStrike" kern="1200" baseline="0" dirty="0" smtClean="0">
                <a:solidFill>
                  <a:schemeClr val="tx1"/>
                </a:solidFill>
              </a:rPr>
              <a:t> invariant mass (left) and pseudo-proper-decay-length (right) axes, for the J/</a:t>
            </a:r>
            <a:r>
              <a:rPr lang="en-US" b="1" i="0" u="none" strike="noStrike" kern="1200" baseline="0" dirty="0" err="1" smtClean="0">
                <a:solidFill>
                  <a:schemeClr val="tx1"/>
                </a:solidFill>
              </a:rPr>
              <a:t>ψ</a:t>
            </a:r>
            <a:r>
              <a:rPr lang="en-US" b="1" i="0" u="none" strike="noStrike" kern="1200" baseline="0" dirty="0" smtClean="0">
                <a:solidFill>
                  <a:schemeClr val="tx1"/>
                </a:solidFill>
              </a:rPr>
              <a:t> (top)</a:t>
            </a:r>
            <a:r>
              <a:rPr lang="en-US" b="1" i="0" u="none" strike="noStrike" kern="1200" dirty="0" smtClean="0">
                <a:solidFill>
                  <a:schemeClr val="tx1"/>
                </a:solidFill>
              </a:rPr>
              <a:t> </a:t>
            </a:r>
            <a:r>
              <a:rPr lang="en-US" b="1" i="0" u="none" strike="noStrike" kern="1200" baseline="0" dirty="0" smtClean="0">
                <a:solidFill>
                  <a:schemeClr val="tx1"/>
                </a:solidFill>
              </a:rPr>
              <a:t>and </a:t>
            </a:r>
            <a:r>
              <a:rPr lang="en-US" b="1" i="0" u="none" strike="noStrike" kern="1200" baseline="0" dirty="0" err="1" smtClean="0">
                <a:solidFill>
                  <a:schemeClr val="tx1"/>
                </a:solidFill>
              </a:rPr>
              <a:t>ψ</a:t>
            </a:r>
            <a:r>
              <a:rPr lang="en-US" b="1" i="0" u="none" strike="noStrike" kern="1200" baseline="0" dirty="0" smtClean="0">
                <a:solidFill>
                  <a:schemeClr val="tx1"/>
                </a:solidFill>
              </a:rPr>
              <a:t>(2S) (bottom) events in the kinematic bins given in the plots. The right panels show </a:t>
            </a:r>
            <a:r>
              <a:rPr lang="en-US" b="1" i="0" u="none" strike="noStrike" kern="1200" baseline="0" dirty="0" err="1" smtClean="0">
                <a:solidFill>
                  <a:schemeClr val="tx1"/>
                </a:solidFill>
              </a:rPr>
              <a:t>dimuons</a:t>
            </a:r>
            <a:r>
              <a:rPr lang="en-US" b="1" i="0" u="none" strike="noStrike" kern="1200" baseline="0" dirty="0" smtClean="0">
                <a:solidFill>
                  <a:schemeClr val="tx1"/>
                </a:solidFill>
              </a:rPr>
              <a:t> of invariant mass within +-3σ_CB of the pole masses. The curves, identified in the legends, represent the result of the fits de-scribed in the text. The vertical bars on the data points show the statistical uncertainties.</a:t>
            </a:r>
            <a:r>
              <a:rPr lang="en-US" b="1" dirty="0"/>
              <a:t> </a:t>
            </a:r>
            <a:endParaRPr lang="en-US" b="1" dirty="0" smtClean="0"/>
          </a:p>
          <a:p>
            <a:r>
              <a:rPr lang="en-US" b="1" i="0" u="none" strike="noStrike" kern="1200" baseline="0" dirty="0" err="1" smtClean="0">
                <a:solidFill>
                  <a:schemeClr val="tx1"/>
                </a:solidFill>
              </a:rPr>
              <a:t>Fig.R</a:t>
            </a:r>
            <a:r>
              <a:rPr lang="en-US" b="1" i="0" u="none" strike="noStrike" kern="1200" baseline="0" dirty="0" smtClean="0">
                <a:solidFill>
                  <a:schemeClr val="tx1"/>
                </a:solidFill>
              </a:rPr>
              <a:t> Results of the fits to the </a:t>
            </a:r>
            <a:r>
              <a:rPr lang="en-US" b="1" i="0" u="none" strike="noStrike" kern="1200" baseline="0" dirty="0" err="1" smtClean="0">
                <a:solidFill>
                  <a:schemeClr val="tx1"/>
                </a:solidFill>
              </a:rPr>
              <a:t>dimuon</a:t>
            </a:r>
            <a:r>
              <a:rPr lang="en-US" b="1" i="0" u="none" strike="noStrike" kern="1200" baseline="0" dirty="0" smtClean="0">
                <a:solidFill>
                  <a:schemeClr val="tx1"/>
                </a:solidFill>
              </a:rPr>
              <a:t> invariant mass distribution The solid line is the result of the full fit. The short-dashed line is the background contribution. </a:t>
            </a:r>
          </a:p>
          <a:p>
            <a:r>
              <a:rPr lang="en-US" b="1" dirty="0">
                <a:solidFill>
                  <a:srgbClr val="FF0000"/>
                </a:solidFill>
              </a:rPr>
              <a:t>The </a:t>
            </a:r>
            <a:r>
              <a:rPr lang="en-US" b="1" dirty="0" smtClean="0">
                <a:solidFill>
                  <a:srgbClr val="FF0000"/>
                </a:solidFill>
              </a:rPr>
              <a:t>mass signal </a:t>
            </a:r>
            <a:r>
              <a:rPr lang="en-US" b="1" dirty="0">
                <a:solidFill>
                  <a:srgbClr val="FF0000"/>
                </a:solidFill>
              </a:rPr>
              <a:t>is modeled </a:t>
            </a:r>
            <a:r>
              <a:rPr lang="en-US" b="1" dirty="0" smtClean="0">
                <a:solidFill>
                  <a:srgbClr val="FF0000"/>
                </a:solidFill>
              </a:rPr>
              <a:t>using Crystal </a:t>
            </a:r>
            <a:r>
              <a:rPr lang="en-US" b="1" dirty="0">
                <a:solidFill>
                  <a:srgbClr val="FF0000"/>
                </a:solidFill>
              </a:rPr>
              <a:t>Ball functions. </a:t>
            </a:r>
            <a:r>
              <a:rPr lang="en-US" b="1" dirty="0" smtClean="0">
                <a:solidFill>
                  <a:srgbClr val="FF0000"/>
                </a:solidFill>
              </a:rPr>
              <a:t>The </a:t>
            </a:r>
            <a:r>
              <a:rPr lang="en-US" b="1" dirty="0" err="1" smtClean="0">
                <a:solidFill>
                  <a:srgbClr val="FF0000"/>
                </a:solidFill>
              </a:rPr>
              <a:t>backround</a:t>
            </a:r>
            <a:r>
              <a:rPr lang="en-US" b="1" dirty="0" smtClean="0">
                <a:solidFill>
                  <a:srgbClr val="FF0000"/>
                </a:solidFill>
              </a:rPr>
              <a:t> </a:t>
            </a:r>
            <a:r>
              <a:rPr lang="en-US" b="1" dirty="0">
                <a:solidFill>
                  <a:srgbClr val="FF0000"/>
                </a:solidFill>
              </a:rPr>
              <a:t>PDF is </a:t>
            </a:r>
            <a:r>
              <a:rPr lang="en-US" b="1" dirty="0" smtClean="0">
                <a:solidFill>
                  <a:srgbClr val="FF0000"/>
                </a:solidFill>
              </a:rPr>
              <a:t>an exponential </a:t>
            </a:r>
            <a:r>
              <a:rPr lang="en-US" b="1" dirty="0">
                <a:solidFill>
                  <a:srgbClr val="FF0000"/>
                </a:solidFill>
              </a:rPr>
              <a:t>function. </a:t>
            </a:r>
            <a:r>
              <a:rPr lang="en-US" b="1" dirty="0" smtClean="0">
                <a:solidFill>
                  <a:srgbClr val="FF0000"/>
                </a:solidFill>
              </a:rPr>
              <a:t>The masses </a:t>
            </a:r>
            <a:r>
              <a:rPr lang="en-US" b="1" dirty="0">
                <a:solidFill>
                  <a:srgbClr val="FF0000"/>
                </a:solidFill>
              </a:rPr>
              <a:t>and widths of the Y(</a:t>
            </a:r>
            <a:r>
              <a:rPr lang="en-US" b="1" dirty="0" err="1">
                <a:solidFill>
                  <a:srgbClr val="FF0000"/>
                </a:solidFill>
              </a:rPr>
              <a:t>nS</a:t>
            </a:r>
            <a:r>
              <a:rPr lang="en-US" b="1" dirty="0" smtClean="0">
                <a:solidFill>
                  <a:srgbClr val="FF0000"/>
                </a:solidFill>
              </a:rPr>
              <a:t>) are </a:t>
            </a:r>
            <a:r>
              <a:rPr lang="en-US" b="1" dirty="0">
                <a:solidFill>
                  <a:srgbClr val="FF0000"/>
                </a:solidFill>
              </a:rPr>
              <a:t>constrained one another.</a:t>
            </a:r>
            <a:endParaRPr lang="en-US" b="1" i="0" u="none" strike="noStrike" kern="1200" baseline="0" dirty="0" smtClean="0">
              <a:solidFill>
                <a:srgbClr val="FF0000"/>
              </a:solidFill>
            </a:endParaRPr>
          </a:p>
          <a:p>
            <a:r>
              <a:rPr lang="en-US" b="0" i="1" dirty="0" smtClean="0">
                <a:solidFill>
                  <a:srgbClr val="FF0000"/>
                </a:solidFill>
              </a:rPr>
              <a:t>No </a:t>
            </a:r>
            <a:r>
              <a:rPr lang="en-US" b="0" i="1" dirty="0">
                <a:solidFill>
                  <a:srgbClr val="FF0000"/>
                </a:solidFill>
              </a:rPr>
              <a:t>lifetime cuts or pre-scales in  </a:t>
            </a:r>
            <a:r>
              <a:rPr lang="en-US" b="0" i="1" dirty="0" smtClean="0">
                <a:solidFill>
                  <a:srgbClr val="FF0000"/>
                </a:solidFill>
              </a:rPr>
              <a:t>trigger. </a:t>
            </a:r>
            <a:r>
              <a:rPr lang="en-US" b="0" i="1" dirty="0">
                <a:solidFill>
                  <a:srgbClr val="FF0000"/>
                </a:solidFill>
              </a:rPr>
              <a:t>The yields are obtained using an </a:t>
            </a:r>
            <a:r>
              <a:rPr lang="en-US" b="0" i="1" dirty="0" err="1">
                <a:solidFill>
                  <a:srgbClr val="FF0000"/>
                </a:solidFill>
              </a:rPr>
              <a:t>unbinned</a:t>
            </a:r>
            <a:r>
              <a:rPr lang="en-US" b="0" i="1" dirty="0">
                <a:solidFill>
                  <a:srgbClr val="FF0000"/>
                </a:solidFill>
              </a:rPr>
              <a:t> Maximum Likelihood Fit to </a:t>
            </a:r>
            <a:r>
              <a:rPr lang="en-US" b="0" i="1" dirty="0" smtClean="0">
                <a:solidFill>
                  <a:srgbClr val="FF0000"/>
                </a:solidFill>
              </a:rPr>
              <a:t>the </a:t>
            </a:r>
            <a:r>
              <a:rPr lang="en-US" b="0" i="1" dirty="0" err="1" smtClean="0">
                <a:solidFill>
                  <a:srgbClr val="FF0000"/>
                </a:solidFill>
              </a:rPr>
              <a:t>dimuon</a:t>
            </a:r>
            <a:r>
              <a:rPr lang="en-US" b="0" i="1" dirty="0" smtClean="0">
                <a:solidFill>
                  <a:srgbClr val="FF0000"/>
                </a:solidFill>
              </a:rPr>
              <a:t> </a:t>
            </a:r>
            <a:r>
              <a:rPr lang="en-US" b="0" i="1" dirty="0">
                <a:solidFill>
                  <a:srgbClr val="FF0000"/>
                </a:solidFill>
              </a:rPr>
              <a:t>invariant mass spectrum.</a:t>
            </a:r>
            <a:endParaRPr lang="en-US" b="0" i="1" dirty="0" smtClean="0">
              <a:solidFill>
                <a:srgbClr val="FF0000"/>
              </a:solidFill>
            </a:endParaRPr>
          </a:p>
          <a:p>
            <a:r>
              <a:rPr lang="en-US" b="0" i="1" dirty="0" smtClean="0"/>
              <a:t>Prompt </a:t>
            </a:r>
            <a:r>
              <a:rPr lang="en-US" b="0" i="1" dirty="0"/>
              <a:t>produced in primary vertex or from feed down. Non prompt J/psi and psi(2S) from B hadrons. </a:t>
            </a:r>
            <a:endParaRPr lang="en-US" b="0" i="1" dirty="0" smtClean="0"/>
          </a:p>
          <a:p>
            <a:r>
              <a:rPr lang="en-US" b="0" i="1" dirty="0">
                <a:solidFill>
                  <a:srgbClr val="FF0000"/>
                </a:solidFill>
              </a:rPr>
              <a:t>The mass signal </a:t>
            </a:r>
            <a:r>
              <a:rPr lang="en-US" b="0" i="1" dirty="0" smtClean="0">
                <a:solidFill>
                  <a:srgbClr val="FF0000"/>
                </a:solidFill>
              </a:rPr>
              <a:t>is modeled </a:t>
            </a:r>
            <a:r>
              <a:rPr lang="en-US" b="0" i="1" dirty="0">
                <a:solidFill>
                  <a:srgbClr val="FF0000"/>
                </a:solidFill>
              </a:rPr>
              <a:t>by a CB </a:t>
            </a:r>
            <a:r>
              <a:rPr lang="en-US" b="0" i="1" dirty="0" err="1" smtClean="0">
                <a:solidFill>
                  <a:srgbClr val="FF0000"/>
                </a:solidFill>
              </a:rPr>
              <a:t>plusgaussian</a:t>
            </a:r>
            <a:r>
              <a:rPr lang="en-US" b="0" i="1" dirty="0" smtClean="0">
                <a:solidFill>
                  <a:srgbClr val="FF0000"/>
                </a:solidFill>
              </a:rPr>
              <a:t> </a:t>
            </a:r>
            <a:r>
              <a:rPr lang="en-US" b="0" i="1" dirty="0">
                <a:solidFill>
                  <a:srgbClr val="FF0000"/>
                </a:solidFill>
              </a:rPr>
              <a:t>function (</a:t>
            </a:r>
            <a:r>
              <a:rPr lang="en-US" b="0" i="1" dirty="0" smtClean="0">
                <a:solidFill>
                  <a:srgbClr val="FF0000"/>
                </a:solidFill>
              </a:rPr>
              <a:t>CB only </a:t>
            </a:r>
            <a:r>
              <a:rPr lang="en-US" b="0" i="1" dirty="0">
                <a:solidFill>
                  <a:srgbClr val="FF0000"/>
                </a:solidFill>
              </a:rPr>
              <a:t>for the 2S). </a:t>
            </a:r>
            <a:r>
              <a:rPr lang="en-US" b="0" i="1" dirty="0" smtClean="0">
                <a:solidFill>
                  <a:srgbClr val="FF0000"/>
                </a:solidFill>
              </a:rPr>
              <a:t>The</a:t>
            </a:r>
            <a:r>
              <a:rPr lang="en-US" b="0" i="1" baseline="0" dirty="0" smtClean="0">
                <a:solidFill>
                  <a:srgbClr val="FF0000"/>
                </a:solidFill>
              </a:rPr>
              <a:t> </a:t>
            </a:r>
            <a:r>
              <a:rPr lang="en-US" b="0" i="1" dirty="0" smtClean="0">
                <a:solidFill>
                  <a:srgbClr val="FF0000"/>
                </a:solidFill>
              </a:rPr>
              <a:t>background is exponential</a:t>
            </a:r>
            <a:r>
              <a:rPr lang="en-US" b="0" i="1" dirty="0">
                <a:solidFill>
                  <a:srgbClr val="FF0000"/>
                </a:solidFill>
              </a:rPr>
              <a:t>.</a:t>
            </a:r>
          </a:p>
          <a:p>
            <a:r>
              <a:rPr lang="en-US" b="1" i="1" dirty="0">
                <a:solidFill>
                  <a:srgbClr val="FF0000"/>
                </a:solidFill>
              </a:rPr>
              <a:t>The </a:t>
            </a:r>
            <a:r>
              <a:rPr lang="en-US" b="1" i="1" dirty="0" err="1">
                <a:solidFill>
                  <a:srgbClr val="FF0000"/>
                </a:solidFill>
              </a:rPr>
              <a:t>ct</a:t>
            </a:r>
            <a:r>
              <a:rPr lang="en-US" b="1" i="1" dirty="0">
                <a:solidFill>
                  <a:srgbClr val="FF0000"/>
                </a:solidFill>
              </a:rPr>
              <a:t> signal is </a:t>
            </a:r>
            <a:r>
              <a:rPr lang="en-US" b="1" i="1" dirty="0" smtClean="0">
                <a:solidFill>
                  <a:srgbClr val="FF0000"/>
                </a:solidFill>
              </a:rPr>
              <a:t>the sum </a:t>
            </a:r>
            <a:r>
              <a:rPr lang="en-US" b="1" i="1" dirty="0">
                <a:solidFill>
                  <a:srgbClr val="FF0000"/>
                </a:solidFill>
              </a:rPr>
              <a:t>of a delta (P</a:t>
            </a:r>
            <a:r>
              <a:rPr lang="en-US" b="1" i="1" dirty="0" smtClean="0">
                <a:solidFill>
                  <a:srgbClr val="FF0000"/>
                </a:solidFill>
              </a:rPr>
              <a:t>) and </a:t>
            </a:r>
            <a:r>
              <a:rPr lang="en-US" b="1" i="1" dirty="0">
                <a:solidFill>
                  <a:srgbClr val="FF0000"/>
                </a:solidFill>
              </a:rPr>
              <a:t>decay (NP</a:t>
            </a:r>
            <a:r>
              <a:rPr lang="en-US" b="1" i="1" dirty="0" smtClean="0">
                <a:solidFill>
                  <a:srgbClr val="FF0000"/>
                </a:solidFill>
              </a:rPr>
              <a:t>) function</a:t>
            </a:r>
            <a:r>
              <a:rPr lang="en-US" b="1" i="1" dirty="0">
                <a:solidFill>
                  <a:srgbClr val="FF0000"/>
                </a:solidFill>
              </a:rPr>
              <a:t>, </a:t>
            </a:r>
            <a:r>
              <a:rPr lang="en-US" b="1" i="1" dirty="0" smtClean="0">
                <a:solidFill>
                  <a:srgbClr val="FF0000"/>
                </a:solidFill>
              </a:rPr>
              <a:t>convolved with </a:t>
            </a:r>
            <a:r>
              <a:rPr lang="en-US" b="1" i="1" dirty="0">
                <a:solidFill>
                  <a:srgbClr val="FF0000"/>
                </a:solidFill>
              </a:rPr>
              <a:t>a </a:t>
            </a:r>
            <a:r>
              <a:rPr lang="en-US" b="1" i="1" dirty="0" err="1" smtClean="0">
                <a:solidFill>
                  <a:srgbClr val="FF0000"/>
                </a:solidFill>
              </a:rPr>
              <a:t>gaussian</a:t>
            </a:r>
            <a:r>
              <a:rPr lang="en-US" b="1" i="1" dirty="0">
                <a:solidFill>
                  <a:srgbClr val="FF0000"/>
                </a:solidFill>
              </a:rPr>
              <a:t> </a:t>
            </a:r>
            <a:r>
              <a:rPr lang="en-US" b="1" i="1" dirty="0" smtClean="0">
                <a:solidFill>
                  <a:srgbClr val="FF0000"/>
                </a:solidFill>
              </a:rPr>
              <a:t>resolution </a:t>
            </a:r>
            <a:r>
              <a:rPr lang="en-US" b="1" i="1" dirty="0">
                <a:solidFill>
                  <a:srgbClr val="FF0000"/>
                </a:solidFill>
              </a:rPr>
              <a:t>function.</a:t>
            </a:r>
          </a:p>
          <a:p>
            <a:r>
              <a:rPr lang="en-US" b="1" i="1" dirty="0">
                <a:solidFill>
                  <a:srgbClr val="FF0000"/>
                </a:solidFill>
              </a:rPr>
              <a:t>The </a:t>
            </a:r>
            <a:r>
              <a:rPr lang="en-US" b="1" i="1" dirty="0" err="1">
                <a:solidFill>
                  <a:srgbClr val="FF0000"/>
                </a:solidFill>
              </a:rPr>
              <a:t>ct</a:t>
            </a:r>
            <a:r>
              <a:rPr lang="en-US" b="1" i="1" dirty="0">
                <a:solidFill>
                  <a:srgbClr val="FF0000"/>
                </a:solidFill>
              </a:rPr>
              <a:t> </a:t>
            </a:r>
            <a:r>
              <a:rPr lang="en-US" b="1" i="1" dirty="0" smtClean="0">
                <a:solidFill>
                  <a:srgbClr val="FF0000"/>
                </a:solidFill>
              </a:rPr>
              <a:t>background also </a:t>
            </a:r>
            <a:r>
              <a:rPr lang="en-US" b="1" i="1" dirty="0">
                <a:solidFill>
                  <a:srgbClr val="FF0000"/>
                </a:solidFill>
              </a:rPr>
              <a:t>has P and </a:t>
            </a:r>
            <a:r>
              <a:rPr lang="en-US" b="1" i="1" dirty="0" smtClean="0">
                <a:solidFill>
                  <a:srgbClr val="FF0000"/>
                </a:solidFill>
              </a:rPr>
              <a:t>NP components</a:t>
            </a:r>
            <a:endParaRPr lang="en-US" b="1" i="1" dirty="0">
              <a:solidFill>
                <a:srgbClr val="FF0000"/>
              </a:solidFill>
            </a:endParaRPr>
          </a:p>
          <a:p>
            <a:endParaRPr lang="en-US" b="1"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9</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pPr marL="0" marR="0" indent="0" algn="l" defTabSz="457200" rtl="0" eaLnBrk="1" fontAlgn="auto" latinLnBrk="0" hangingPunct="1">
              <a:lnSpc>
                <a:spcPct val="90000"/>
              </a:lnSpc>
              <a:spcBef>
                <a:spcPts val="0"/>
              </a:spcBef>
              <a:spcAft>
                <a:spcPts val="0"/>
              </a:spcAft>
              <a:buClrTx/>
              <a:buSzTx/>
              <a:buFontTx/>
              <a:buNone/>
              <a:tabLst/>
              <a:defRPr/>
            </a:pPr>
            <a:r>
              <a:rPr lang="en-US" sz="1600" b="1" dirty="0" smtClean="0">
                <a:solidFill>
                  <a:schemeClr val="tx2"/>
                </a:solidFill>
              </a:rPr>
              <a:t>Double differential cross section calculated in bins of rapidity y and transverse momentum </a:t>
            </a:r>
            <a:r>
              <a:rPr lang="en-US" sz="1600" b="1" dirty="0" err="1" smtClean="0">
                <a:solidFill>
                  <a:schemeClr val="tx2"/>
                </a:solidFill>
              </a:rPr>
              <a:t>p</a:t>
            </a:r>
            <a:r>
              <a:rPr lang="en-US" sz="1600" b="1" baseline="-25000" dirty="0" err="1" smtClean="0">
                <a:solidFill>
                  <a:schemeClr val="tx2"/>
                </a:solidFill>
              </a:rPr>
              <a:t>T</a:t>
            </a:r>
            <a:endParaRPr lang="en-US" sz="1600" b="1" baseline="-25000" dirty="0" smtClean="0">
              <a:solidFill>
                <a:schemeClr val="tx2"/>
              </a:solidFill>
            </a:endParaRPr>
          </a:p>
          <a:p>
            <a:r>
              <a:rPr lang="en-US" sz="1600" b="1" dirty="0" err="1">
                <a:solidFill>
                  <a:srgbClr val="FF0000"/>
                </a:solidFill>
              </a:rPr>
              <a:t>ΔpT</a:t>
            </a:r>
            <a:r>
              <a:rPr lang="en-US" sz="1600" b="1" dirty="0">
                <a:solidFill>
                  <a:srgbClr val="FF0000"/>
                </a:solidFill>
              </a:rPr>
              <a:t>, </a:t>
            </a:r>
            <a:r>
              <a:rPr lang="en-US" sz="1600" b="1" dirty="0" err="1">
                <a:solidFill>
                  <a:srgbClr val="FF0000"/>
                </a:solidFill>
              </a:rPr>
              <a:t>Δy</a:t>
            </a:r>
            <a:r>
              <a:rPr lang="en-US" sz="1600" b="1" dirty="0">
                <a:solidFill>
                  <a:srgbClr val="FF0000"/>
                </a:solidFill>
              </a:rPr>
              <a:t>: width of the transverse momentum and rapidity bin</a:t>
            </a:r>
          </a:p>
          <a:p>
            <a:r>
              <a:rPr lang="en-US" sz="1600" b="1" dirty="0">
                <a:solidFill>
                  <a:srgbClr val="FF0000"/>
                </a:solidFill>
              </a:rPr>
              <a:t>• N(</a:t>
            </a:r>
            <a:r>
              <a:rPr lang="en-US" sz="1600" b="1" dirty="0" err="1">
                <a:solidFill>
                  <a:srgbClr val="FF0000"/>
                </a:solidFill>
              </a:rPr>
              <a:t>pT,y</a:t>
            </a:r>
            <a:r>
              <a:rPr lang="en-US" sz="1600" b="1" dirty="0">
                <a:solidFill>
                  <a:srgbClr val="FF0000"/>
                </a:solidFill>
              </a:rPr>
              <a:t>): yield of prompt J/</a:t>
            </a:r>
            <a:r>
              <a:rPr lang="en-US" sz="1600" b="1" dirty="0" err="1">
                <a:solidFill>
                  <a:srgbClr val="FF0000"/>
                </a:solidFill>
              </a:rPr>
              <a:t>ψ</a:t>
            </a:r>
            <a:r>
              <a:rPr lang="en-US" sz="1600" b="1" dirty="0">
                <a:solidFill>
                  <a:srgbClr val="FF0000"/>
                </a:solidFill>
              </a:rPr>
              <a:t>, </a:t>
            </a:r>
            <a:r>
              <a:rPr lang="en-US" sz="1600" b="1" dirty="0" err="1">
                <a:solidFill>
                  <a:srgbClr val="FF0000"/>
                </a:solidFill>
              </a:rPr>
              <a:t>ψ</a:t>
            </a:r>
            <a:r>
              <a:rPr lang="en-US" sz="1600" b="1" dirty="0">
                <a:solidFill>
                  <a:srgbClr val="FF0000"/>
                </a:solidFill>
              </a:rPr>
              <a:t>(2S) or </a:t>
            </a:r>
            <a:r>
              <a:rPr lang="en-US" sz="1600" b="1" dirty="0" err="1">
                <a:solidFill>
                  <a:srgbClr val="FF0000"/>
                </a:solidFill>
              </a:rPr>
              <a:t>Υ</a:t>
            </a:r>
            <a:r>
              <a:rPr lang="en-US" sz="1600" b="1" dirty="0">
                <a:solidFill>
                  <a:srgbClr val="FF0000"/>
                </a:solidFill>
              </a:rPr>
              <a:t>(</a:t>
            </a:r>
            <a:r>
              <a:rPr lang="en-US" sz="1600" b="1" dirty="0" err="1">
                <a:solidFill>
                  <a:srgbClr val="FF0000"/>
                </a:solidFill>
              </a:rPr>
              <a:t>nS</a:t>
            </a:r>
            <a:r>
              <a:rPr lang="en-US" sz="1600" b="1" dirty="0">
                <a:solidFill>
                  <a:srgbClr val="FF0000"/>
                </a:solidFill>
              </a:rPr>
              <a:t>) candidates from </a:t>
            </a:r>
            <a:r>
              <a:rPr lang="en-US" sz="1600" b="1" dirty="0" err="1">
                <a:solidFill>
                  <a:srgbClr val="FF0000"/>
                </a:solidFill>
              </a:rPr>
              <a:t>unbinned</a:t>
            </a:r>
            <a:r>
              <a:rPr lang="en-US" sz="1600" b="1" dirty="0">
                <a:solidFill>
                  <a:srgbClr val="FF0000"/>
                </a:solidFill>
              </a:rPr>
              <a:t> maximum likelihood</a:t>
            </a:r>
          </a:p>
          <a:p>
            <a:r>
              <a:rPr lang="en-US" sz="1600" b="1" dirty="0">
                <a:solidFill>
                  <a:srgbClr val="FF0000"/>
                </a:solidFill>
              </a:rPr>
              <a:t>fit to </a:t>
            </a:r>
            <a:r>
              <a:rPr lang="en-US" sz="1600" b="1" dirty="0" err="1">
                <a:solidFill>
                  <a:srgbClr val="FF0000"/>
                </a:solidFill>
              </a:rPr>
              <a:t>dimuon</a:t>
            </a:r>
            <a:r>
              <a:rPr lang="en-US" sz="1600" b="1" dirty="0">
                <a:solidFill>
                  <a:srgbClr val="FF0000"/>
                </a:solidFill>
              </a:rPr>
              <a:t> invariant mass spectrum.</a:t>
            </a:r>
          </a:p>
          <a:p>
            <a:r>
              <a:rPr lang="en-US" sz="1600" b="1" dirty="0">
                <a:solidFill>
                  <a:srgbClr val="FF0000"/>
                </a:solidFill>
              </a:rPr>
              <a:t>• 𝓛 : integrated luminosity</a:t>
            </a:r>
          </a:p>
          <a:p>
            <a:r>
              <a:rPr lang="en-US" sz="1600" b="1" dirty="0">
                <a:solidFill>
                  <a:srgbClr val="FF0000"/>
                </a:solidFill>
              </a:rPr>
              <a:t>• 𝓐: geometrical acceptance, from simulation</a:t>
            </a:r>
          </a:p>
          <a:p>
            <a:r>
              <a:rPr lang="en-US" sz="1600" b="1" dirty="0">
                <a:solidFill>
                  <a:srgbClr val="FF0000"/>
                </a:solidFill>
              </a:rPr>
              <a:t>• 𝛆 : efficiency, from data and simulation</a:t>
            </a:r>
          </a:p>
          <a:p>
            <a:r>
              <a:rPr lang="en-US" sz="1600" b="1" dirty="0">
                <a:solidFill>
                  <a:srgbClr val="FF0000"/>
                </a:solidFill>
              </a:rPr>
              <a:t>• &lt;&gt; average over (rapidity, </a:t>
            </a:r>
            <a:r>
              <a:rPr lang="en-US" sz="1600" b="1" dirty="0" err="1">
                <a:solidFill>
                  <a:srgbClr val="FF0000"/>
                </a:solidFill>
              </a:rPr>
              <a:t>tranverse</a:t>
            </a:r>
            <a:r>
              <a:rPr lang="en-US" sz="1600" b="1" dirty="0">
                <a:solidFill>
                  <a:srgbClr val="FF0000"/>
                </a:solidFill>
              </a:rPr>
              <a:t> momentum) bin</a:t>
            </a:r>
            <a:endParaRPr lang="en-US" sz="1600" b="1" baseline="-25000" dirty="0" smtClean="0">
              <a:solidFill>
                <a:srgbClr val="FF0000"/>
              </a:solidFill>
            </a:endParaRPr>
          </a:p>
          <a:p>
            <a:pPr marL="0" marR="0" indent="0" algn="l" defTabSz="457200" rtl="0" eaLnBrk="1" fontAlgn="auto" latinLnBrk="0" hangingPunct="1">
              <a:lnSpc>
                <a:spcPct val="90000"/>
              </a:lnSpc>
              <a:spcBef>
                <a:spcPts val="0"/>
              </a:spcBef>
              <a:spcAft>
                <a:spcPts val="0"/>
              </a:spcAft>
              <a:buClrTx/>
              <a:buSzTx/>
              <a:buFontTx/>
              <a:buNone/>
              <a:tabLst/>
              <a:defRPr/>
            </a:pPr>
            <a:endParaRPr lang="en-US" sz="1600" b="1" baseline="-25000" dirty="0" smtClean="0">
              <a:solidFill>
                <a:schemeClr val="tx2"/>
              </a:solidFill>
            </a:endParaRPr>
          </a:p>
          <a:p>
            <a:pPr marL="0" indent="0">
              <a:lnSpc>
                <a:spcPct val="90000"/>
              </a:lnSpc>
              <a:buNone/>
            </a:pPr>
            <a:endParaRPr lang="en-US" sz="1600" dirty="0" smtClean="0"/>
          </a:p>
        </p:txBody>
      </p:sp>
      <p:sp>
        <p:nvSpPr>
          <p:cNvPr id="4" name="Slide Number Placeholder 3"/>
          <p:cNvSpPr>
            <a:spLocks noGrp="1"/>
          </p:cNvSpPr>
          <p:nvPr>
            <p:ph type="sldNum" sz="quarter" idx="10"/>
          </p:nvPr>
        </p:nvSpPr>
        <p:spPr/>
        <p:txBody>
          <a:bodyPr/>
          <a:lstStyle/>
          <a:p>
            <a:fld id="{1850F92E-9583-0B4E-B934-8E4931B1DCC2}" type="slidenum">
              <a:rPr lang="en-US" smtClean="0"/>
              <a:t>10</a:t>
            </a:fld>
            <a:endParaRPr lang="en-US"/>
          </a:p>
        </p:txBody>
      </p:sp>
    </p:spTree>
    <p:extLst>
      <p:ext uri="{BB962C8B-B14F-4D97-AF65-F5344CB8AC3E}">
        <p14:creationId xmlns:p14="http://schemas.microsoft.com/office/powerpoint/2010/main" val="4088760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343400"/>
            <a:ext cx="6856413" cy="4114800"/>
          </a:xfrm>
        </p:spPr>
        <p:txBody>
          <a:bodyPr/>
          <a:lstStyle/>
          <a:p>
            <a:r>
              <a:rPr lang="en-US" b="1" dirty="0"/>
              <a:t>FIG  The product of the measured double-differential cross sections and </a:t>
            </a:r>
            <a:r>
              <a:rPr lang="en-US" b="1" dirty="0" err="1"/>
              <a:t>dimuon</a:t>
            </a:r>
            <a:r>
              <a:rPr lang="en-US" b="1" dirty="0"/>
              <a:t> branching fractions for prompt J/</a:t>
            </a:r>
            <a:r>
              <a:rPr lang="en-US" b="1" dirty="0" err="1"/>
              <a:t>ψ</a:t>
            </a:r>
            <a:r>
              <a:rPr lang="en-US" b="1" dirty="0"/>
              <a:t> and </a:t>
            </a:r>
            <a:r>
              <a:rPr lang="en-US" b="1" dirty="0" err="1"/>
              <a:t>ψ</a:t>
            </a:r>
            <a:r>
              <a:rPr lang="en-US" b="1" dirty="0"/>
              <a:t>(2S) (left) and the </a:t>
            </a:r>
            <a:r>
              <a:rPr lang="en-US" b="1" dirty="0" err="1"/>
              <a:t>ϒ</a:t>
            </a:r>
            <a:r>
              <a:rPr lang="en-US" b="1" dirty="0"/>
              <a:t>(</a:t>
            </a:r>
            <a:r>
              <a:rPr lang="en-US" b="1" dirty="0" err="1"/>
              <a:t>nS</a:t>
            </a:r>
            <a:r>
              <a:rPr lang="en-US" b="1" dirty="0"/>
              <a:t>) (right) mesons as a function of </a:t>
            </a:r>
            <a:r>
              <a:rPr lang="en-US" b="1" dirty="0" err="1"/>
              <a:t>p_T</a:t>
            </a:r>
            <a:r>
              <a:rPr lang="en-US" b="1" dirty="0"/>
              <a:t>, in four and two rapidity regions, respectively, assuming </a:t>
            </a:r>
            <a:r>
              <a:rPr lang="en-US" b="1" dirty="0" err="1"/>
              <a:t>unpolarized</a:t>
            </a:r>
            <a:r>
              <a:rPr lang="en-US" b="1" dirty="0"/>
              <a:t> </a:t>
            </a:r>
            <a:r>
              <a:rPr lang="en-US" b="1" dirty="0" err="1"/>
              <a:t>dimuon</a:t>
            </a:r>
            <a:r>
              <a:rPr lang="en-US" b="1" dirty="0"/>
              <a:t> decays. For presentation purposes, the individual points the measurements are scaled by the factors given in the legends. The inner </a:t>
            </a:r>
            <a:r>
              <a:rPr lang="en-US" b="1" dirty="0" err="1"/>
              <a:t>ve</a:t>
            </a:r>
            <a:r>
              <a:rPr lang="en-US" b="1" dirty="0"/>
              <a:t>? bars on the data points represent the statistical uncertainty, while the outer show the statistical and systematic uncertainties, not including the 2.3% uncertainty in the integrated luminosity, added in quadrature. For most of the data points, uncertainties are comparable to the size of the symbols. The data points are shown at the average </a:t>
            </a:r>
            <a:r>
              <a:rPr lang="en-US" b="1" dirty="0" err="1"/>
              <a:t>p_T</a:t>
            </a:r>
            <a:r>
              <a:rPr lang="en-US" b="1" dirty="0"/>
              <a:t> in each bin</a:t>
            </a:r>
            <a:r>
              <a:rPr lang="en-US" b="1" dirty="0" smtClean="0"/>
              <a:t>.</a:t>
            </a:r>
          </a:p>
          <a:p>
            <a:r>
              <a:rPr lang="en-US" dirty="0">
                <a:solidFill>
                  <a:srgbClr val="FF0000"/>
                </a:solidFill>
              </a:rPr>
              <a:t>Multiplication factors applied for clarity</a:t>
            </a:r>
            <a:r>
              <a:rPr lang="en-US" dirty="0" smtClean="0">
                <a:solidFill>
                  <a:srgbClr val="FF0000"/>
                </a:solidFill>
              </a:rPr>
              <a:t>: </a:t>
            </a:r>
            <a:r>
              <a:rPr lang="en-US" b="1" dirty="0" smtClean="0">
                <a:solidFill>
                  <a:srgbClr val="FF0000"/>
                </a:solidFill>
              </a:rPr>
              <a:t>The </a:t>
            </a:r>
            <a:r>
              <a:rPr lang="en-US" b="1" dirty="0">
                <a:solidFill>
                  <a:srgbClr val="FF0000"/>
                </a:solidFill>
              </a:rPr>
              <a:t>rapidity dependence is in fact rather weak </a:t>
            </a:r>
            <a:r>
              <a:rPr lang="en-US" b="1" dirty="0" smtClean="0">
                <a:solidFill>
                  <a:srgbClr val="FF0000"/>
                </a:solidFill>
              </a:rPr>
              <a:t>in this </a:t>
            </a:r>
            <a:r>
              <a:rPr lang="en-US" b="1" dirty="0">
                <a:solidFill>
                  <a:srgbClr val="FF0000"/>
                </a:solidFill>
              </a:rPr>
              <a:t>y range.</a:t>
            </a:r>
          </a:p>
          <a:p>
            <a:r>
              <a:rPr lang="en-US" sz="1200" b="0" i="0" u="none" strike="noStrike" kern="1200" baseline="0" dirty="0" err="1" smtClean="0">
                <a:solidFill>
                  <a:schemeClr val="tx1"/>
                </a:solidFill>
                <a:latin typeface="+mn-lt"/>
                <a:ea typeface="+mn-ea"/>
                <a:cs typeface="+mn-cs"/>
              </a:rPr>
              <a:t>Syst</a:t>
            </a:r>
            <a:r>
              <a:rPr lang="en-US" sz="1200" b="0" i="0" u="none" strike="noStrike" kern="1200" baseline="0" dirty="0" smtClean="0">
                <a:solidFill>
                  <a:schemeClr val="tx1"/>
                </a:solidFill>
                <a:latin typeface="+mn-lt"/>
                <a:ea typeface="+mn-ea"/>
                <a:cs typeface="+mn-cs"/>
              </a:rPr>
              <a:t> Uncertainties are estimated per bin: </a:t>
            </a:r>
          </a:p>
          <a:p>
            <a:r>
              <a:rPr lang="en-US" sz="1200" b="0" i="0" u="none" strike="noStrike" kern="1200" baseline="0" dirty="0" smtClean="0">
                <a:solidFill>
                  <a:schemeClr val="tx1"/>
                </a:solidFill>
                <a:latin typeface="+mn-lt"/>
                <a:ea typeface="+mn-ea"/>
                <a:cs typeface="+mn-cs"/>
              </a:rPr>
              <a:t>Yields ~2% [variation of sig. and bkg. models].</a:t>
            </a:r>
          </a:p>
          <a:p>
            <a:r>
              <a:rPr lang="pt-BR" sz="1200" b="0" i="0" u="none" strike="noStrike" kern="1200" baseline="0" dirty="0" smtClean="0">
                <a:solidFill>
                  <a:schemeClr val="tx1"/>
                </a:solidFill>
                <a:latin typeface="+mn-lt"/>
                <a:ea typeface="+mn-ea"/>
                <a:cs typeface="+mn-cs"/>
              </a:rPr>
              <a:t>• </a:t>
            </a:r>
            <a:r>
              <a:rPr lang="pt-BR" sz="1200" b="0" i="0" u="none" strike="noStrike" kern="1200" baseline="0" dirty="0" err="1" smtClean="0">
                <a:solidFill>
                  <a:schemeClr val="tx1"/>
                </a:solidFill>
                <a:latin typeface="+mn-lt"/>
                <a:ea typeface="+mn-ea"/>
                <a:cs typeface="+mn-cs"/>
              </a:rPr>
              <a:t>Prompt</a:t>
            </a:r>
            <a:r>
              <a:rPr lang="pt-BR" sz="1200" b="0" i="0" u="none" strike="noStrike" kern="1200" baseline="0" dirty="0" smtClean="0">
                <a:solidFill>
                  <a:schemeClr val="tx1"/>
                </a:solidFill>
                <a:latin typeface="+mn-lt"/>
                <a:ea typeface="+mn-ea"/>
                <a:cs typeface="+mn-cs"/>
              </a:rPr>
              <a:t> </a:t>
            </a:r>
            <a:r>
              <a:rPr lang="pt-BR" sz="1200" b="0" i="0" u="none" strike="noStrike" kern="1200" baseline="0" dirty="0" err="1" smtClean="0">
                <a:solidFill>
                  <a:schemeClr val="tx1"/>
                </a:solidFill>
                <a:latin typeface="+mn-lt"/>
                <a:ea typeface="+mn-ea"/>
                <a:cs typeface="+mn-cs"/>
              </a:rPr>
              <a:t>frac</a:t>
            </a:r>
            <a:r>
              <a:rPr lang="pt-BR" sz="1200" b="0" i="0" u="none" strike="noStrike" kern="1200" baseline="0" dirty="0" smtClean="0">
                <a:solidFill>
                  <a:schemeClr val="tx1"/>
                </a:solidFill>
                <a:latin typeface="+mn-lt"/>
                <a:ea typeface="+mn-ea"/>
                <a:cs typeface="+mn-cs"/>
              </a:rPr>
              <a:t>. ≲ 3% (≲16%) for J/</a:t>
            </a:r>
            <a:r>
              <a:rPr lang="pt-BR" sz="1200" b="0" i="0" u="none" strike="noStrike" kern="1200" baseline="0" dirty="0" err="1" smtClean="0">
                <a:solidFill>
                  <a:schemeClr val="tx1"/>
                </a:solidFill>
                <a:latin typeface="+mn-lt"/>
                <a:ea typeface="+mn-ea"/>
                <a:cs typeface="+mn-cs"/>
              </a:rPr>
              <a:t>ψ</a:t>
            </a:r>
            <a:r>
              <a:rPr lang="pt-BR" sz="1200" b="0" i="0" u="none" strike="noStrike" kern="1200" baseline="0" dirty="0" smtClean="0">
                <a:solidFill>
                  <a:schemeClr val="tx1"/>
                </a:solidFill>
                <a:latin typeface="+mn-lt"/>
                <a:ea typeface="+mn-ea"/>
                <a:cs typeface="+mn-cs"/>
              </a:rPr>
              <a:t> (</a:t>
            </a:r>
            <a:r>
              <a:rPr lang="pt-BR" sz="1200" b="0" i="0" u="none" strike="noStrike" kern="1200" baseline="0" dirty="0" err="1" smtClean="0">
                <a:solidFill>
                  <a:schemeClr val="tx1"/>
                </a:solidFill>
                <a:latin typeface="+mn-lt"/>
                <a:ea typeface="+mn-ea"/>
                <a:cs typeface="+mn-cs"/>
              </a:rPr>
              <a:t>ψ</a:t>
            </a:r>
            <a:r>
              <a:rPr lang="pt-BR" sz="1200" b="0" i="0" u="none" strike="noStrike" kern="1200" baseline="0" dirty="0" smtClean="0">
                <a:solidFill>
                  <a:schemeClr val="tx1"/>
                </a:solidFill>
                <a:latin typeface="+mn-lt"/>
                <a:ea typeface="+mn-ea"/>
                <a:cs typeface="+mn-cs"/>
              </a:rPr>
              <a:t>’) [PV </a:t>
            </a:r>
            <a:r>
              <a:rPr lang="pt-BR" sz="1200" b="0" i="0" u="none" strike="noStrike" kern="1200" baseline="0" dirty="0" err="1" smtClean="0">
                <a:solidFill>
                  <a:schemeClr val="tx1"/>
                </a:solidFill>
                <a:latin typeface="+mn-lt"/>
                <a:ea typeface="+mn-ea"/>
                <a:cs typeface="+mn-cs"/>
              </a:rPr>
              <a:t>choice</a:t>
            </a:r>
            <a:r>
              <a:rPr lang="pt-BR" sz="1200" b="0" i="0" u="none" strike="noStrike" kern="1200" baseline="0" dirty="0" smtClean="0">
                <a:solidFill>
                  <a:schemeClr val="tx1"/>
                </a:solidFill>
                <a:latin typeface="+mn-lt"/>
                <a:ea typeface="+mn-ea"/>
                <a:cs typeface="+mn-cs"/>
              </a:rPr>
              <a:t> (BS vs. </a:t>
            </a:r>
            <a:r>
              <a:rPr lang="pt-BR" sz="1200" b="0" i="0" u="none" strike="noStrike" kern="1200" baseline="0" dirty="0" err="1" smtClean="0">
                <a:solidFill>
                  <a:schemeClr val="tx1"/>
                </a:solidFill>
                <a:latin typeface="+mn-lt"/>
                <a:ea typeface="+mn-ea"/>
                <a:cs typeface="+mn-cs"/>
              </a:rPr>
              <a:t>closest</a:t>
            </a:r>
            <a:r>
              <a:rPr lang="pt-BR" sz="1200" b="0" i="0" u="none" strike="noStrike" kern="1200" baseline="0" dirty="0" smtClean="0">
                <a:solidFill>
                  <a:schemeClr val="tx1"/>
                </a:solidFill>
                <a:latin typeface="+mn-lt"/>
                <a:ea typeface="+mn-ea"/>
                <a:cs typeface="+mn-cs"/>
              </a:rPr>
              <a:t> PV in </a:t>
            </a:r>
            <a:r>
              <a:rPr lang="pt-BR" sz="1200" b="0" i="0" u="none" strike="noStrike" kern="1200" baseline="0" dirty="0" err="1" smtClean="0">
                <a:solidFill>
                  <a:schemeClr val="tx1"/>
                </a:solidFill>
                <a:latin typeface="+mn-lt"/>
                <a:ea typeface="+mn-ea"/>
                <a:cs typeface="+mn-cs"/>
              </a:rPr>
              <a:t>z</a:t>
            </a:r>
            <a:r>
              <a:rPr lang="pt-BR" sz="1200" b="0" i="0" u="none" strike="noStrike" kern="1200" baseline="0" dirty="0" smtClean="0">
                <a:solidFill>
                  <a:schemeClr val="tx1"/>
                </a:solidFill>
                <a:latin typeface="+mn-lt"/>
                <a:ea typeface="+mn-ea"/>
                <a:cs typeface="+mn-cs"/>
              </a:rPr>
              <a:t>) </a:t>
            </a:r>
            <a:r>
              <a:rPr lang="pt-BR" sz="1200" b="0" i="0" u="none" strike="noStrike" kern="1200" baseline="0" dirty="0" err="1" smtClean="0">
                <a:solidFill>
                  <a:schemeClr val="tx1"/>
                </a:solidFill>
                <a:latin typeface="+mn-lt"/>
                <a:ea typeface="+mn-ea"/>
                <a:cs typeface="+mn-cs"/>
              </a:rPr>
              <a:t>and</a:t>
            </a:r>
            <a:r>
              <a:rPr lang="pt-BR" sz="1200" b="0" i="0" u="none" strike="noStrike" kern="1200" baseline="0" dirty="0" smtClean="0">
                <a:solidFill>
                  <a:schemeClr val="tx1"/>
                </a:solidFill>
                <a:latin typeface="+mn-lt"/>
                <a:ea typeface="+mn-ea"/>
                <a:cs typeface="+mn-cs"/>
              </a:rPr>
              <a:t> </a:t>
            </a:r>
            <a:r>
              <a:rPr lang="pt-BR" sz="1200" b="0" i="0" u="none" strike="noStrike" kern="1200" baseline="0" dirty="0" err="1" smtClean="0">
                <a:solidFill>
                  <a:schemeClr val="tx1"/>
                </a:solidFill>
                <a:latin typeface="+mn-lt"/>
                <a:ea typeface="+mn-ea"/>
                <a:cs typeface="+mn-cs"/>
              </a:rPr>
              <a:t>ct</a:t>
            </a:r>
            <a:r>
              <a:rPr lang="pt-BR" sz="1200" b="0" i="0" u="none" strike="noStrike" kern="1200" baseline="0" dirty="0" smtClean="0">
                <a:solidFill>
                  <a:schemeClr val="tx1"/>
                </a:solidFill>
                <a:latin typeface="+mn-lt"/>
                <a:ea typeface="+mn-ea"/>
                <a:cs typeface="+mn-cs"/>
              </a:rPr>
              <a:t> </a:t>
            </a:r>
            <a:r>
              <a:rPr lang="pt-BR" sz="1200" b="0" i="0" u="none" strike="noStrike" kern="1200" baseline="0" dirty="0" err="1" smtClean="0">
                <a:solidFill>
                  <a:schemeClr val="tx1"/>
                </a:solidFill>
                <a:latin typeface="+mn-lt"/>
                <a:ea typeface="+mn-ea"/>
                <a:cs typeface="+mn-cs"/>
              </a:rPr>
              <a:t>model</a:t>
            </a:r>
            <a:r>
              <a:rPr lang="pt-BR" sz="1200" b="0" i="0" u="none" strike="noStrike" kern="1200" baseline="0" dirty="0" smtClean="0">
                <a:solidFill>
                  <a:schemeClr val="tx1"/>
                </a:solidFill>
                <a:latin typeface="+mn-lt"/>
                <a:ea typeface="+mn-ea"/>
                <a:cs typeface="+mn-cs"/>
              </a:rPr>
              <a:t>].</a:t>
            </a:r>
          </a:p>
          <a:p>
            <a:r>
              <a:rPr lang="it-IT" sz="1200" b="0" i="0" u="none" strike="noStrike" kern="1200" baseline="0" dirty="0" smtClean="0">
                <a:solidFill>
                  <a:schemeClr val="tx1"/>
                </a:solidFill>
                <a:latin typeface="+mn-lt"/>
                <a:ea typeface="+mn-ea"/>
                <a:cs typeface="+mn-cs"/>
              </a:rPr>
              <a:t>• </a:t>
            </a:r>
            <a:r>
              <a:rPr lang="it-IT" sz="1200" b="0" i="0" u="none" strike="noStrike" kern="1200" baseline="0" dirty="0" err="1" smtClean="0">
                <a:solidFill>
                  <a:schemeClr val="tx1"/>
                </a:solidFill>
                <a:latin typeface="+mn-lt"/>
                <a:ea typeface="+mn-ea"/>
                <a:cs typeface="+mn-cs"/>
              </a:rPr>
              <a:t>Muon</a:t>
            </a:r>
            <a:r>
              <a:rPr lang="it-IT" sz="1200" b="0" i="0" u="none" strike="noStrike" kern="1200" baseline="0" dirty="0" smtClean="0">
                <a:solidFill>
                  <a:schemeClr val="tx1"/>
                </a:solidFill>
                <a:latin typeface="+mn-lt"/>
                <a:ea typeface="+mn-ea"/>
                <a:cs typeface="+mn-cs"/>
              </a:rPr>
              <a:t> </a:t>
            </a:r>
            <a:r>
              <a:rPr lang="it-IT" sz="1200" b="0" i="0" u="none" strike="noStrike" kern="1200" baseline="0" dirty="0" err="1" smtClean="0">
                <a:solidFill>
                  <a:schemeClr val="tx1"/>
                </a:solidFill>
                <a:latin typeface="+mn-lt"/>
                <a:ea typeface="+mn-ea"/>
                <a:cs typeface="+mn-cs"/>
              </a:rPr>
              <a:t>effs</a:t>
            </a:r>
            <a:r>
              <a:rPr lang="it-IT" sz="1200" b="0" i="0" u="none" strike="noStrike" kern="1200" baseline="0" dirty="0" smtClean="0">
                <a:solidFill>
                  <a:schemeClr val="tx1"/>
                </a:solidFill>
                <a:latin typeface="+mn-lt"/>
                <a:ea typeface="+mn-ea"/>
                <a:cs typeface="+mn-cs"/>
              </a:rPr>
              <a:t>.: 2.5% (1.8%) for </a:t>
            </a:r>
            <a:r>
              <a:rPr lang="it-IT" sz="1200" b="0" i="0" u="none" strike="noStrike" kern="1200" baseline="0" dirty="0" err="1" smtClean="0">
                <a:solidFill>
                  <a:schemeClr val="tx1"/>
                </a:solidFill>
                <a:latin typeface="+mn-lt"/>
                <a:ea typeface="+mn-ea"/>
                <a:cs typeface="+mn-cs"/>
              </a:rPr>
              <a:t>ψ</a:t>
            </a:r>
            <a:r>
              <a:rPr lang="it-IT" sz="1200" b="0" i="0" u="none" strike="noStrike" kern="1200" baseline="0" dirty="0" smtClean="0">
                <a:solidFill>
                  <a:schemeClr val="tx1"/>
                </a:solidFill>
                <a:latin typeface="+mn-lt"/>
                <a:ea typeface="+mn-ea"/>
                <a:cs typeface="+mn-cs"/>
              </a:rPr>
              <a:t>(‘) (for Y) [single </a:t>
            </a:r>
            <a:r>
              <a:rPr lang="it-IT" sz="1200" b="0" i="0" u="none" strike="noStrike" kern="1200" baseline="0" dirty="0" err="1" smtClean="0">
                <a:solidFill>
                  <a:schemeClr val="tx1"/>
                </a:solidFill>
                <a:latin typeface="+mn-lt"/>
                <a:ea typeface="+mn-ea"/>
                <a:cs typeface="+mn-cs"/>
              </a:rPr>
              <a:t>μ</a:t>
            </a:r>
            <a:r>
              <a:rPr lang="it-IT"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eff. </a:t>
            </a:r>
            <a:r>
              <a:rPr lang="en-US" sz="1200" b="0" i="0" u="none" strike="noStrike" kern="1200" baseline="0" dirty="0" err="1" smtClean="0">
                <a:solidFill>
                  <a:schemeClr val="tx1"/>
                </a:solidFill>
                <a:latin typeface="+mn-lt"/>
                <a:ea typeface="+mn-ea"/>
                <a:cs typeface="+mn-cs"/>
              </a:rPr>
              <a:t>param</a:t>
            </a:r>
            <a:r>
              <a:rPr lang="en-US" sz="1200" b="0" i="0" u="none" strike="noStrike" kern="1200" baseline="0" dirty="0" smtClean="0">
                <a:solidFill>
                  <a:schemeClr val="tx1"/>
                </a:solidFill>
                <a:latin typeface="+mn-lt"/>
                <a:ea typeface="+mn-ea"/>
                <a:cs typeface="+mn-cs"/>
              </a:rPr>
              <a:t>.] ⊕ ~3% [use of MC for L3 eff.].</a:t>
            </a:r>
          </a:p>
          <a:p>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ρ</a:t>
            </a:r>
            <a:r>
              <a:rPr lang="en-US" sz="1200" b="0" i="0" u="none" strike="noStrike" kern="1200" baseline="0" dirty="0" smtClean="0">
                <a:solidFill>
                  <a:schemeClr val="tx1"/>
                </a:solidFill>
                <a:latin typeface="+mn-lt"/>
                <a:ea typeface="+mn-ea"/>
                <a:cs typeface="+mn-cs"/>
              </a:rPr>
              <a:t> ~ 1-5% [trigger] ⊕ 1-4% [</a:t>
            </a:r>
            <a:r>
              <a:rPr lang="en-US" sz="1200" b="0" i="0" u="none" strike="noStrike" kern="1200" baseline="0" dirty="0" err="1" smtClean="0">
                <a:solidFill>
                  <a:schemeClr val="tx1"/>
                </a:solidFill>
                <a:latin typeface="+mn-lt"/>
                <a:ea typeface="+mn-ea"/>
                <a:cs typeface="+mn-cs"/>
              </a:rPr>
              <a:t>TnP</a:t>
            </a:r>
            <a:r>
              <a:rPr lang="en-US" sz="1200" b="0" i="0" u="none" strike="noStrike" kern="1200" baseline="0" dirty="0" smtClean="0">
                <a:solidFill>
                  <a:schemeClr val="tx1"/>
                </a:solidFill>
                <a:latin typeface="+mn-lt"/>
                <a:ea typeface="+mn-ea"/>
                <a:cs typeface="+mn-cs"/>
              </a:rPr>
              <a:t>] ⊕ 2-15% [Data </a:t>
            </a:r>
            <a:r>
              <a:rPr lang="en-US" sz="1200" b="0" i="0" u="none" strike="noStrike" kern="1200" baseline="0" dirty="0" err="1" smtClean="0">
                <a:solidFill>
                  <a:schemeClr val="tx1"/>
                </a:solidFill>
                <a:latin typeface="+mn-lt"/>
                <a:ea typeface="+mn-ea"/>
                <a:cs typeface="+mn-cs"/>
              </a:rPr>
              <a:t>vs</a:t>
            </a:r>
            <a:r>
              <a:rPr lang="en-US" sz="1200" b="0" i="0" u="none" strike="noStrike" kern="1200" baseline="0" dirty="0" smtClean="0">
                <a:solidFill>
                  <a:schemeClr val="tx1"/>
                </a:solidFill>
                <a:latin typeface="+mn-lt"/>
                <a:ea typeface="+mn-ea"/>
                <a:cs typeface="+mn-cs"/>
              </a:rPr>
              <a:t> MC estimation].</a:t>
            </a:r>
          </a:p>
          <a:p>
            <a:r>
              <a:rPr lang="en-US" sz="1200" b="0" i="0" u="none" strike="noStrike" kern="1200" baseline="0" dirty="0" smtClean="0">
                <a:solidFill>
                  <a:schemeClr val="tx1"/>
                </a:solidFill>
                <a:latin typeface="+mn-lt"/>
                <a:ea typeface="+mn-ea"/>
                <a:cs typeface="+mn-cs"/>
              </a:rPr>
              <a:t>• A ~ 0.5 - 6%. [finite MC].</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rgbClr val="1F497D"/>
                </a:solidFill>
              </a:rPr>
              <a:t>For y-integrated, assign total syst. </a:t>
            </a:r>
            <a:r>
              <a:rPr lang="en-US" b="1" dirty="0" err="1">
                <a:solidFill>
                  <a:srgbClr val="1F497D"/>
                </a:solidFill>
              </a:rPr>
              <a:t>u</a:t>
            </a:r>
            <a:r>
              <a:rPr lang="en-US" sz="1200" b="1" i="0" u="none" strike="noStrike" kern="1200" baseline="0" dirty="0" err="1" smtClean="0">
                <a:solidFill>
                  <a:srgbClr val="1F497D"/>
                </a:solidFill>
              </a:rPr>
              <a:t>nc</a:t>
            </a:r>
            <a:r>
              <a:rPr lang="en-US" sz="1200" b="1" i="0" u="none" strike="noStrike" kern="1200" baseline="0" dirty="0" smtClean="0">
                <a:solidFill>
                  <a:srgbClr val="1F497D"/>
                </a:solidFill>
              </a:rPr>
              <a:t>. of the most-forward y-bin.</a:t>
            </a:r>
          </a:p>
        </p:txBody>
      </p:sp>
      <p:sp>
        <p:nvSpPr>
          <p:cNvPr id="4" name="Slide Number Placeholder 3"/>
          <p:cNvSpPr>
            <a:spLocks noGrp="1"/>
          </p:cNvSpPr>
          <p:nvPr>
            <p:ph type="sldNum" sz="quarter" idx="10"/>
          </p:nvPr>
        </p:nvSpPr>
        <p:spPr/>
        <p:txBody>
          <a:bodyPr/>
          <a:lstStyle/>
          <a:p>
            <a:fld id="{1850F92E-9583-0B4E-B934-8E4931B1DCC2}" type="slidenum">
              <a:rPr lang="en-US" smtClean="0"/>
              <a:t>11</a:t>
            </a:fld>
            <a:endParaRPr lang="en-US"/>
          </a:p>
        </p:txBody>
      </p:sp>
    </p:spTree>
    <p:extLst>
      <p:ext uri="{BB962C8B-B14F-4D97-AF65-F5344CB8AC3E}">
        <p14:creationId xmlns:p14="http://schemas.microsoft.com/office/powerpoint/2010/main" val="4088760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71FAD060-693B-46C3-A978-9B7F845312D2}" type="datetimeFigureOut">
              <a:rPr lang="en-US" smtClean="0"/>
              <a:t>8/2/2018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2633525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71FAD060-693B-46C3-A978-9B7F845312D2}" type="datetimeFigureOut">
              <a:rPr lang="en-US" smtClean="0"/>
              <a:t>8/2/2018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4001467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71FAD060-693B-46C3-A978-9B7F845312D2}" type="datetimeFigureOut">
              <a:rPr lang="en-US" smtClean="0"/>
              <a:t>8/2/2018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2271036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71FAD060-693B-46C3-A978-9B7F845312D2}" type="datetimeFigureOut">
              <a:rPr lang="en-US" smtClean="0"/>
              <a:t>8/2/2018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1935373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1FAD060-693B-46C3-A978-9B7F845312D2}" type="datetimeFigureOut">
              <a:rPr lang="en-US" smtClean="0"/>
              <a:t>8/2/2018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3441783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71FAD060-693B-46C3-A978-9B7F845312D2}" type="datetimeFigureOut">
              <a:rPr lang="en-US" smtClean="0"/>
              <a:t>8/2/2018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174784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71FAD060-693B-46C3-A978-9B7F845312D2}" type="datetimeFigureOut">
              <a:rPr lang="en-US" smtClean="0"/>
              <a:t>8/2/2018</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75648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71FAD060-693B-46C3-A978-9B7F845312D2}" type="datetimeFigureOut">
              <a:rPr lang="en-US" smtClean="0"/>
              <a:t>8/2/2018</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1699332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1FAD060-693B-46C3-A978-9B7F845312D2}" type="datetimeFigureOut">
              <a:rPr lang="en-US" smtClean="0"/>
              <a:t>8/2/2018</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963926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1FAD060-693B-46C3-A978-9B7F845312D2}" type="datetimeFigureOut">
              <a:rPr lang="en-US" smtClean="0"/>
              <a:t>8/2/2018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4084988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1FAD060-693B-46C3-A978-9B7F845312D2}" type="datetimeFigureOut">
              <a:rPr lang="en-US" smtClean="0"/>
              <a:t>8/2/2018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F2F25C7A-2E86-47FD-A1B0-B8E483B4365C}" type="slidenum">
              <a:rPr lang="en-US" smtClean="0"/>
              <a:t>‹N›</a:t>
            </a:fld>
            <a:endParaRPr lang="en-US"/>
          </a:p>
        </p:txBody>
      </p:sp>
    </p:spTree>
    <p:extLst>
      <p:ext uri="{BB962C8B-B14F-4D97-AF65-F5344CB8AC3E}">
        <p14:creationId xmlns:p14="http://schemas.microsoft.com/office/powerpoint/2010/main" val="1366725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56000" r="-56000"/>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FAD060-693B-46C3-A978-9B7F845312D2}" type="datetimeFigureOut">
              <a:rPr lang="en-US" smtClean="0"/>
              <a:t>8/2/2018</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F25C7A-2E86-47FD-A1B0-B8E483B4365C}" type="slidenum">
              <a:rPr lang="en-US" smtClean="0"/>
              <a:t>‹N›</a:t>
            </a:fld>
            <a:endParaRPr lang="en-US"/>
          </a:p>
        </p:txBody>
      </p:sp>
    </p:spTree>
    <p:extLst>
      <p:ext uri="{BB962C8B-B14F-4D97-AF65-F5344CB8AC3E}">
        <p14:creationId xmlns:p14="http://schemas.microsoft.com/office/powerpoint/2010/main" val="135132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cms-results.web.cern.ch/cms-results/public-results/publications/SMP/index.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8032" y="2564904"/>
            <a:ext cx="7772400" cy="1470025"/>
          </a:xfrm>
        </p:spPr>
        <p:txBody>
          <a:bodyPr>
            <a:normAutofit fontScale="90000"/>
          </a:bodyPr>
          <a:lstStyle/>
          <a:p>
            <a:r>
              <a:rPr lang="it-IT" b="1" smtClean="0"/>
              <a:t>Quarkonium Cross Sections, Polarizations and Spectroscopy in pp Collisions with CMS</a:t>
            </a:r>
            <a:endParaRPr lang="en-US" b="1"/>
          </a:p>
        </p:txBody>
      </p:sp>
      <p:sp>
        <p:nvSpPr>
          <p:cNvPr id="3" name="Sottotitolo 2"/>
          <p:cNvSpPr>
            <a:spLocks noGrp="1"/>
          </p:cNvSpPr>
          <p:nvPr>
            <p:ph type="subTitle" idx="1"/>
          </p:nvPr>
        </p:nvSpPr>
        <p:spPr>
          <a:xfrm>
            <a:off x="1331640" y="5127978"/>
            <a:ext cx="6400800" cy="1752600"/>
          </a:xfrm>
        </p:spPr>
        <p:txBody>
          <a:bodyPr/>
          <a:lstStyle/>
          <a:p>
            <a:r>
              <a:rPr lang="it-IT" b="1" smtClean="0">
                <a:solidFill>
                  <a:srgbClr val="0070C0"/>
                </a:solidFill>
              </a:rPr>
              <a:t>Tommaso Dorigo, INFN-Padova</a:t>
            </a:r>
          </a:p>
          <a:p>
            <a:r>
              <a:rPr lang="it-IT" b="1" smtClean="0">
                <a:solidFill>
                  <a:srgbClr val="0070C0"/>
                </a:solidFill>
              </a:rPr>
              <a:t>for the CMS Collaboration</a:t>
            </a:r>
            <a:endParaRPr lang="en-US" b="1">
              <a:solidFill>
                <a:srgbClr val="0070C0"/>
              </a:solidFill>
            </a:endParaRPr>
          </a:p>
        </p:txBody>
      </p:sp>
      <p:sp>
        <p:nvSpPr>
          <p:cNvPr id="4" name="CasellaDiTesto 3"/>
          <p:cNvSpPr txBox="1"/>
          <p:nvPr/>
        </p:nvSpPr>
        <p:spPr>
          <a:xfrm>
            <a:off x="4139952" y="44593"/>
            <a:ext cx="4998741" cy="646331"/>
          </a:xfrm>
          <a:prstGeom prst="rect">
            <a:avLst/>
          </a:prstGeom>
          <a:noFill/>
        </p:spPr>
        <p:txBody>
          <a:bodyPr wrap="none" rtlCol="0">
            <a:spAutoFit/>
          </a:bodyPr>
          <a:lstStyle/>
          <a:p>
            <a:r>
              <a:rPr lang="it-IT" b="1" smtClean="0">
                <a:solidFill>
                  <a:srgbClr val="FF0000"/>
                </a:solidFill>
              </a:rPr>
              <a:t>Quark Confinement and the Hadron Spectrum XIII </a:t>
            </a:r>
          </a:p>
          <a:p>
            <a:r>
              <a:rPr lang="it-IT" smtClean="0"/>
              <a:t>Maynooth, August 5 2018</a:t>
            </a:r>
            <a:endParaRPr lang="en-US"/>
          </a:p>
        </p:txBody>
      </p:sp>
    </p:spTree>
    <p:extLst>
      <p:ext uri="{BB962C8B-B14F-4D97-AF65-F5344CB8AC3E}">
        <p14:creationId xmlns:p14="http://schemas.microsoft.com/office/powerpoint/2010/main" val="1323928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64000" y="2476501"/>
            <a:ext cx="2019301" cy="622300"/>
          </a:xfrm>
        </p:spPr>
        <p:txBody>
          <a:bodyPr/>
          <a:lstStyle/>
          <a:p>
            <a:pPr marL="0" indent="0">
              <a:buNone/>
            </a:pPr>
            <a:endParaRPr lang="en-US" dirty="0" smtClean="0"/>
          </a:p>
          <a:p>
            <a:pPr marL="0" indent="0">
              <a:buNone/>
            </a:pPr>
            <a:endParaRPr lang="en-US" dirty="0"/>
          </a:p>
        </p:txBody>
      </p:sp>
      <p:sp>
        <p:nvSpPr>
          <p:cNvPr id="2" name="Title 1"/>
          <p:cNvSpPr>
            <a:spLocks noGrp="1"/>
          </p:cNvSpPr>
          <p:nvPr>
            <p:ph type="title"/>
          </p:nvPr>
        </p:nvSpPr>
        <p:spPr>
          <a:xfrm>
            <a:off x="-25400" y="1106"/>
            <a:ext cx="9169400" cy="799977"/>
          </a:xfrm>
          <a:noFill/>
        </p:spPr>
        <p:txBody>
          <a:bodyPr>
            <a:normAutofit/>
          </a:bodyPr>
          <a:lstStyle/>
          <a:p>
            <a:r>
              <a:rPr lang="en-US" sz="4000" smtClean="0">
                <a:ln>
                  <a:solidFill>
                    <a:schemeClr val="tx2">
                      <a:alpha val="85000"/>
                    </a:schemeClr>
                  </a:solidFill>
                </a:ln>
                <a:solidFill>
                  <a:srgbClr val="1F497D"/>
                </a:solidFill>
              </a:rPr>
              <a:t>The Double-Differential </a:t>
            </a:r>
            <a:r>
              <a:rPr lang="en-US" sz="4000">
                <a:ln>
                  <a:solidFill>
                    <a:schemeClr val="tx2">
                      <a:alpha val="85000"/>
                    </a:schemeClr>
                  </a:solidFill>
                </a:ln>
                <a:solidFill>
                  <a:srgbClr val="1F497D"/>
                </a:solidFill>
              </a:rPr>
              <a:t>C</a:t>
            </a:r>
            <a:r>
              <a:rPr lang="en-US" sz="4000" smtClean="0">
                <a:ln>
                  <a:solidFill>
                    <a:schemeClr val="tx2">
                      <a:alpha val="85000"/>
                    </a:schemeClr>
                  </a:solidFill>
                </a:ln>
                <a:solidFill>
                  <a:srgbClr val="1F497D"/>
                </a:solidFill>
              </a:rPr>
              <a:t>ross </a:t>
            </a:r>
            <a:r>
              <a:rPr lang="en-US" sz="4000" dirty="0">
                <a:ln>
                  <a:solidFill>
                    <a:schemeClr val="tx2">
                      <a:alpha val="85000"/>
                    </a:schemeClr>
                  </a:solidFill>
                </a:ln>
                <a:solidFill>
                  <a:srgbClr val="1F497D"/>
                </a:solidFill>
              </a:rPr>
              <a:t>S</a:t>
            </a:r>
            <a:r>
              <a:rPr lang="en-US" sz="4000" smtClean="0">
                <a:ln>
                  <a:solidFill>
                    <a:schemeClr val="tx2">
                      <a:alpha val="85000"/>
                    </a:schemeClr>
                  </a:solidFill>
                </a:ln>
                <a:solidFill>
                  <a:srgbClr val="1F497D"/>
                </a:solidFill>
              </a:rPr>
              <a:t>ection </a:t>
            </a:r>
            <a:endParaRPr lang="en-US" sz="4000" dirty="0">
              <a:ln>
                <a:solidFill>
                  <a:schemeClr val="tx2">
                    <a:alpha val="85000"/>
                  </a:schemeClr>
                </a:solidFill>
              </a:ln>
              <a:solidFill>
                <a:srgbClr val="1F497D"/>
              </a:solidFill>
            </a:endParaRPr>
          </a:p>
        </p:txBody>
      </p:sp>
      <p:sp>
        <p:nvSpPr>
          <p:cNvPr id="17" name="Title 5"/>
          <p:cNvSpPr txBox="1">
            <a:spLocks/>
          </p:cNvSpPr>
          <p:nvPr/>
        </p:nvSpPr>
        <p:spPr>
          <a:xfrm>
            <a:off x="914400" y="0"/>
            <a:ext cx="70104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latin typeface="Calibri" charset="0"/>
                <a:ea typeface="ＭＳ Ｐゴシック" charset="0"/>
                <a:cs typeface="ＭＳ Ｐゴシック" charset="0"/>
              </a:rPr>
              <a:t> </a:t>
            </a:r>
            <a:endParaRPr lang="en-US">
              <a:latin typeface="Calibri" charset="0"/>
              <a:ea typeface="ＭＳ Ｐゴシック" charset="0"/>
              <a:cs typeface="ＭＳ Ｐゴシック" charset="0"/>
            </a:endParaRPr>
          </a:p>
        </p:txBody>
      </p:sp>
      <p:sp>
        <p:nvSpPr>
          <p:cNvPr id="20" name="Rectangle 19"/>
          <p:cNvSpPr/>
          <p:nvPr/>
        </p:nvSpPr>
        <p:spPr>
          <a:xfrm>
            <a:off x="2488029" y="4492547"/>
            <a:ext cx="1415098" cy="523220"/>
          </a:xfrm>
          <a:prstGeom prst="rect">
            <a:avLst/>
          </a:prstGeom>
          <a:solidFill>
            <a:srgbClr val="F2D2E8"/>
          </a:solidFill>
        </p:spPr>
        <p:txBody>
          <a:bodyPr wrap="square">
            <a:spAutoFit/>
          </a:bodyPr>
          <a:lstStyle/>
          <a:p>
            <a:r>
              <a:rPr lang="en-US" sz="1400" dirty="0" smtClean="0">
                <a:solidFill>
                  <a:schemeClr val="tx2"/>
                </a:solidFill>
              </a:rPr>
              <a:t>Acceptance from </a:t>
            </a:r>
          </a:p>
          <a:p>
            <a:r>
              <a:rPr lang="en-US" sz="1400" dirty="0" smtClean="0">
                <a:solidFill>
                  <a:schemeClr val="tx2"/>
                </a:solidFill>
              </a:rPr>
              <a:t>MC simulation</a:t>
            </a:r>
            <a:endParaRPr lang="en-US" sz="1400" dirty="0">
              <a:solidFill>
                <a:schemeClr val="tx2"/>
              </a:solidFill>
            </a:endParaRPr>
          </a:p>
        </p:txBody>
      </p:sp>
      <p:sp>
        <p:nvSpPr>
          <p:cNvPr id="21" name="Rectangle 20"/>
          <p:cNvSpPr/>
          <p:nvPr/>
        </p:nvSpPr>
        <p:spPr>
          <a:xfrm>
            <a:off x="354377" y="5817573"/>
            <a:ext cx="1275645" cy="738664"/>
          </a:xfrm>
          <a:prstGeom prst="rect">
            <a:avLst/>
          </a:prstGeom>
          <a:solidFill>
            <a:srgbClr val="FFF3B9"/>
          </a:solidFill>
        </p:spPr>
        <p:txBody>
          <a:bodyPr wrap="square">
            <a:spAutoFit/>
          </a:bodyPr>
          <a:lstStyle/>
          <a:p>
            <a:pPr algn="ctr"/>
            <a:r>
              <a:rPr lang="en-US" sz="1400" dirty="0">
                <a:solidFill>
                  <a:schemeClr val="tx2"/>
                </a:solidFill>
              </a:rPr>
              <a:t>d</a:t>
            </a:r>
            <a:r>
              <a:rPr lang="en-US" sz="1400" dirty="0" smtClean="0">
                <a:solidFill>
                  <a:schemeClr val="tx2"/>
                </a:solidFill>
              </a:rPr>
              <a:t>i-</a:t>
            </a:r>
            <a:r>
              <a:rPr lang="en-US" sz="1400" dirty="0" err="1" smtClean="0">
                <a:solidFill>
                  <a:schemeClr val="tx2"/>
                </a:solidFill>
              </a:rPr>
              <a:t>muon</a:t>
            </a:r>
            <a:r>
              <a:rPr lang="en-US" sz="1400" dirty="0" smtClean="0">
                <a:solidFill>
                  <a:schemeClr val="tx2"/>
                </a:solidFill>
              </a:rPr>
              <a:t> </a:t>
            </a:r>
          </a:p>
          <a:p>
            <a:pPr algn="ctr"/>
            <a:r>
              <a:rPr lang="en-US" sz="1400" dirty="0">
                <a:solidFill>
                  <a:schemeClr val="tx2"/>
                </a:solidFill>
              </a:rPr>
              <a:t>r</a:t>
            </a:r>
            <a:r>
              <a:rPr lang="en-US" sz="1400" dirty="0" smtClean="0">
                <a:solidFill>
                  <a:schemeClr val="tx2"/>
                </a:solidFill>
              </a:rPr>
              <a:t>econstruction efficiency </a:t>
            </a:r>
            <a:endParaRPr lang="en-US" sz="1400" dirty="0">
              <a:solidFill>
                <a:schemeClr val="tx2"/>
              </a:solidFill>
            </a:endParaRPr>
          </a:p>
        </p:txBody>
      </p:sp>
      <p:sp>
        <p:nvSpPr>
          <p:cNvPr id="22" name="Rectangle 21"/>
          <p:cNvSpPr/>
          <p:nvPr/>
        </p:nvSpPr>
        <p:spPr>
          <a:xfrm>
            <a:off x="2027274" y="5863562"/>
            <a:ext cx="1878681" cy="523220"/>
          </a:xfrm>
          <a:prstGeom prst="rect">
            <a:avLst/>
          </a:prstGeom>
          <a:solidFill>
            <a:srgbClr val="FFF3B9"/>
          </a:solidFill>
        </p:spPr>
        <p:txBody>
          <a:bodyPr wrap="square">
            <a:spAutoFit/>
          </a:bodyPr>
          <a:lstStyle/>
          <a:p>
            <a:pPr algn="ctr"/>
            <a:r>
              <a:rPr lang="en-US" sz="1400" dirty="0">
                <a:solidFill>
                  <a:schemeClr val="tx2"/>
                </a:solidFill>
              </a:rPr>
              <a:t>s</a:t>
            </a:r>
            <a:r>
              <a:rPr lang="en-US" sz="1400" dirty="0" smtClean="0">
                <a:solidFill>
                  <a:schemeClr val="tx2"/>
                </a:solidFill>
              </a:rPr>
              <a:t>ingle </a:t>
            </a:r>
            <a:r>
              <a:rPr lang="en-US" sz="1400" err="1" smtClean="0">
                <a:solidFill>
                  <a:schemeClr val="tx2"/>
                </a:solidFill>
              </a:rPr>
              <a:t>muon</a:t>
            </a:r>
            <a:r>
              <a:rPr lang="en-US" sz="1400">
                <a:solidFill>
                  <a:schemeClr val="tx2"/>
                </a:solidFill>
              </a:rPr>
              <a:t> </a:t>
            </a:r>
            <a:r>
              <a:rPr lang="en-US" sz="1400" smtClean="0">
                <a:solidFill>
                  <a:schemeClr val="tx2"/>
                </a:solidFill>
              </a:rPr>
              <a:t>tag&amp;probe </a:t>
            </a:r>
            <a:r>
              <a:rPr lang="en-US" sz="1400" dirty="0" smtClean="0">
                <a:solidFill>
                  <a:schemeClr val="tx2"/>
                </a:solidFill>
              </a:rPr>
              <a:t>efficiency </a:t>
            </a:r>
            <a:endParaRPr lang="en-US" sz="1400" dirty="0">
              <a:solidFill>
                <a:schemeClr val="tx2"/>
              </a:solidFill>
            </a:endParaRPr>
          </a:p>
        </p:txBody>
      </p:sp>
      <p:sp>
        <p:nvSpPr>
          <p:cNvPr id="23" name="Rectangle 22"/>
          <p:cNvSpPr/>
          <p:nvPr/>
        </p:nvSpPr>
        <p:spPr>
          <a:xfrm>
            <a:off x="4013200" y="5868755"/>
            <a:ext cx="996245" cy="523220"/>
          </a:xfrm>
          <a:prstGeom prst="rect">
            <a:avLst/>
          </a:prstGeom>
          <a:solidFill>
            <a:srgbClr val="FFF3B9"/>
          </a:solidFill>
        </p:spPr>
        <p:txBody>
          <a:bodyPr wrap="square">
            <a:spAutoFit/>
          </a:bodyPr>
          <a:lstStyle/>
          <a:p>
            <a:pPr algn="ctr"/>
            <a:r>
              <a:rPr lang="en-US" sz="1400" dirty="0">
                <a:solidFill>
                  <a:schemeClr val="tx2"/>
                </a:solidFill>
              </a:rPr>
              <a:t>d</a:t>
            </a:r>
            <a:r>
              <a:rPr lang="en-US" sz="1400" dirty="0" smtClean="0">
                <a:solidFill>
                  <a:schemeClr val="tx2"/>
                </a:solidFill>
              </a:rPr>
              <a:t>i-</a:t>
            </a:r>
            <a:r>
              <a:rPr lang="en-US" sz="1400" dirty="0" err="1" smtClean="0">
                <a:solidFill>
                  <a:schemeClr val="tx2"/>
                </a:solidFill>
              </a:rPr>
              <a:t>muon</a:t>
            </a:r>
            <a:r>
              <a:rPr lang="en-US" sz="1400" dirty="0" smtClean="0">
                <a:solidFill>
                  <a:schemeClr val="tx2"/>
                </a:solidFill>
              </a:rPr>
              <a:t> correlation </a:t>
            </a:r>
            <a:endParaRPr lang="en-US" sz="1400" dirty="0">
              <a:solidFill>
                <a:schemeClr val="tx2"/>
              </a:solidFill>
            </a:endParaRPr>
          </a:p>
        </p:txBody>
      </p:sp>
      <p:sp>
        <p:nvSpPr>
          <p:cNvPr id="24" name="Rectangle 23"/>
          <p:cNvSpPr/>
          <p:nvPr/>
        </p:nvSpPr>
        <p:spPr>
          <a:xfrm>
            <a:off x="5067300" y="5868755"/>
            <a:ext cx="1088876" cy="523220"/>
          </a:xfrm>
          <a:prstGeom prst="rect">
            <a:avLst/>
          </a:prstGeom>
          <a:solidFill>
            <a:srgbClr val="FFF3B9"/>
          </a:solidFill>
        </p:spPr>
        <p:txBody>
          <a:bodyPr wrap="square">
            <a:spAutoFit/>
          </a:bodyPr>
          <a:lstStyle/>
          <a:p>
            <a:pPr algn="ctr"/>
            <a:r>
              <a:rPr lang="en-US" sz="1400" dirty="0">
                <a:solidFill>
                  <a:schemeClr val="tx2"/>
                </a:solidFill>
              </a:rPr>
              <a:t>t</a:t>
            </a:r>
            <a:r>
              <a:rPr lang="en-US" sz="1400" dirty="0" smtClean="0">
                <a:solidFill>
                  <a:schemeClr val="tx2"/>
                </a:solidFill>
              </a:rPr>
              <a:t>racking efficiency</a:t>
            </a:r>
            <a:endParaRPr lang="en-US" sz="1400" dirty="0">
              <a:solidFill>
                <a:schemeClr val="tx2"/>
              </a:solidFill>
            </a:endParaRPr>
          </a:p>
        </p:txBody>
      </p:sp>
      <p:sp>
        <p:nvSpPr>
          <p:cNvPr id="25" name="Rectangle 24"/>
          <p:cNvSpPr/>
          <p:nvPr/>
        </p:nvSpPr>
        <p:spPr>
          <a:xfrm>
            <a:off x="5067300" y="3284880"/>
            <a:ext cx="914400" cy="523220"/>
          </a:xfrm>
          <a:prstGeom prst="rect">
            <a:avLst/>
          </a:prstGeom>
          <a:solidFill>
            <a:schemeClr val="accent1">
              <a:lumMod val="20000"/>
              <a:lumOff val="80000"/>
            </a:schemeClr>
          </a:solidFill>
        </p:spPr>
        <p:txBody>
          <a:bodyPr wrap="square">
            <a:spAutoFit/>
          </a:bodyPr>
          <a:lstStyle/>
          <a:p>
            <a:pPr algn="ctr"/>
            <a:r>
              <a:rPr lang="en-US" sz="1400" dirty="0">
                <a:solidFill>
                  <a:schemeClr val="tx2"/>
                </a:solidFill>
              </a:rPr>
              <a:t>w</a:t>
            </a:r>
            <a:r>
              <a:rPr lang="en-US" sz="1400" dirty="0" smtClean="0">
                <a:solidFill>
                  <a:schemeClr val="tx2"/>
                </a:solidFill>
              </a:rPr>
              <a:t>idth of the bins </a:t>
            </a:r>
            <a:endParaRPr lang="en-US" sz="1400" dirty="0">
              <a:solidFill>
                <a:schemeClr val="tx2"/>
              </a:solidFill>
            </a:endParaRPr>
          </a:p>
        </p:txBody>
      </p:sp>
      <p:sp>
        <p:nvSpPr>
          <p:cNvPr id="26" name="Rectangle 25"/>
          <p:cNvSpPr/>
          <p:nvPr/>
        </p:nvSpPr>
        <p:spPr>
          <a:xfrm>
            <a:off x="7553801" y="3328578"/>
            <a:ext cx="1173798" cy="307777"/>
          </a:xfrm>
          <a:prstGeom prst="rect">
            <a:avLst/>
          </a:prstGeom>
          <a:solidFill>
            <a:srgbClr val="F2D2E8"/>
          </a:solidFill>
        </p:spPr>
        <p:txBody>
          <a:bodyPr wrap="square">
            <a:spAutoFit/>
          </a:bodyPr>
          <a:lstStyle/>
          <a:p>
            <a:pPr algn="ctr"/>
            <a:r>
              <a:rPr lang="en-US" sz="1400" dirty="0" smtClean="0">
                <a:solidFill>
                  <a:schemeClr val="tx2"/>
                </a:solidFill>
              </a:rPr>
              <a:t>Acceptance</a:t>
            </a:r>
            <a:endParaRPr lang="en-US" sz="1400" dirty="0">
              <a:solidFill>
                <a:schemeClr val="tx2"/>
              </a:solidFill>
            </a:endParaRPr>
          </a:p>
        </p:txBody>
      </p:sp>
      <p:sp>
        <p:nvSpPr>
          <p:cNvPr id="27" name="Rectangle 26"/>
          <p:cNvSpPr/>
          <p:nvPr/>
        </p:nvSpPr>
        <p:spPr>
          <a:xfrm>
            <a:off x="4013201" y="1281093"/>
            <a:ext cx="2647032" cy="738664"/>
          </a:xfrm>
          <a:prstGeom prst="rect">
            <a:avLst/>
          </a:prstGeom>
          <a:solidFill>
            <a:schemeClr val="accent1">
              <a:lumMod val="20000"/>
              <a:lumOff val="80000"/>
            </a:schemeClr>
          </a:solidFill>
        </p:spPr>
        <p:txBody>
          <a:bodyPr wrap="square">
            <a:spAutoFit/>
          </a:bodyPr>
          <a:lstStyle/>
          <a:p>
            <a:pPr algn="ctr"/>
            <a:r>
              <a:rPr lang="en-US" sz="1400" dirty="0" smtClean="0">
                <a:solidFill>
                  <a:schemeClr val="tx2"/>
                </a:solidFill>
              </a:rPr>
              <a:t>Number of the prompt signal </a:t>
            </a:r>
            <a:r>
              <a:rPr lang="en-US" sz="1400" smtClean="0">
                <a:solidFill>
                  <a:schemeClr val="tx2"/>
                </a:solidFill>
              </a:rPr>
              <a:t>events: </a:t>
            </a:r>
            <a:r>
              <a:rPr lang="en-US" sz="1400" dirty="0">
                <a:solidFill>
                  <a:schemeClr val="tx2"/>
                </a:solidFill>
              </a:rPr>
              <a:t>L</a:t>
            </a:r>
            <a:r>
              <a:rPr lang="en-US" sz="1400" dirty="0" smtClean="0">
                <a:solidFill>
                  <a:schemeClr val="tx2"/>
                </a:solidFill>
              </a:rPr>
              <a:t>ikelihood fit to </a:t>
            </a:r>
            <a:r>
              <a:rPr lang="en-US" sz="1400" smtClean="0">
                <a:solidFill>
                  <a:schemeClr val="tx2"/>
                </a:solidFill>
              </a:rPr>
              <a:t>m</a:t>
            </a:r>
            <a:r>
              <a:rPr lang="en-US" sz="1400" baseline="-25000" smtClean="0">
                <a:solidFill>
                  <a:schemeClr val="tx2"/>
                </a:solidFill>
                <a:latin typeface="Symbol" charset="2"/>
                <a:cs typeface="Symbol" charset="2"/>
              </a:rPr>
              <a:t>mm</a:t>
            </a:r>
            <a:r>
              <a:rPr lang="en-US" sz="1400">
                <a:solidFill>
                  <a:schemeClr val="tx2"/>
                </a:solidFill>
              </a:rPr>
              <a:t> </a:t>
            </a:r>
            <a:r>
              <a:rPr lang="en-US" sz="1400" smtClean="0">
                <a:solidFill>
                  <a:schemeClr val="tx2"/>
                </a:solidFill>
              </a:rPr>
              <a:t>spectra (and ctau) in 2D bin</a:t>
            </a:r>
            <a:endParaRPr lang="en-US" sz="1400" dirty="0">
              <a:solidFill>
                <a:schemeClr val="tx2"/>
              </a:solidFill>
            </a:endParaRPr>
          </a:p>
        </p:txBody>
      </p:sp>
      <p:sp>
        <p:nvSpPr>
          <p:cNvPr id="28" name="Rectangle 27"/>
          <p:cNvSpPr/>
          <p:nvPr/>
        </p:nvSpPr>
        <p:spPr>
          <a:xfrm>
            <a:off x="134362" y="1267817"/>
            <a:ext cx="2514540" cy="584776"/>
          </a:xfrm>
          <a:prstGeom prst="rect">
            <a:avLst/>
          </a:prstGeom>
          <a:solidFill>
            <a:srgbClr val="ECFF77"/>
          </a:solidFill>
        </p:spPr>
        <p:txBody>
          <a:bodyPr wrap="square">
            <a:spAutoFit/>
          </a:bodyPr>
          <a:lstStyle/>
          <a:p>
            <a:pPr algn="ctr"/>
            <a:r>
              <a:rPr lang="en-US" sz="1600" dirty="0" smtClean="0"/>
              <a:t> S-wave </a:t>
            </a:r>
            <a:r>
              <a:rPr lang="en-US" sz="1600" dirty="0" err="1"/>
              <a:t>Q</a:t>
            </a:r>
            <a:r>
              <a:rPr lang="en-US" sz="1600" dirty="0" err="1" smtClean="0"/>
              <a:t>uarkonium</a:t>
            </a:r>
            <a:r>
              <a:rPr lang="en-US" sz="1600" dirty="0" smtClean="0"/>
              <a:t> states:</a:t>
            </a:r>
          </a:p>
          <a:p>
            <a:pPr algn="ctr"/>
            <a:r>
              <a:rPr lang="en-US" sz="1600" b="1" dirty="0" smtClean="0"/>
              <a:t>J/</a:t>
            </a:r>
            <a:r>
              <a:rPr lang="da-DK" sz="1600" b="1" dirty="0" smtClean="0">
                <a:latin typeface="Symbol" charset="2"/>
                <a:cs typeface="Symbol" charset="2"/>
              </a:rPr>
              <a:t>y</a:t>
            </a:r>
            <a:r>
              <a:rPr lang="en-US" sz="1600" b="1" dirty="0" smtClean="0"/>
              <a:t>, </a:t>
            </a:r>
            <a:r>
              <a:rPr lang="da-DK" sz="1600" b="1" dirty="0" smtClean="0">
                <a:latin typeface="Symbol" charset="2"/>
                <a:cs typeface="Symbol" charset="2"/>
              </a:rPr>
              <a:t>y</a:t>
            </a:r>
            <a:r>
              <a:rPr lang="en-US" sz="1600" b="1" dirty="0" smtClean="0"/>
              <a:t>(2S), </a:t>
            </a:r>
            <a:r>
              <a:rPr lang="en-US" sz="1600" b="1" dirty="0" err="1"/>
              <a:t>ϒ</a:t>
            </a:r>
            <a:r>
              <a:rPr lang="en-US" sz="1600" b="1" dirty="0" smtClean="0"/>
              <a:t>(1S, 2S, 3S)</a:t>
            </a:r>
            <a:r>
              <a:rPr lang="en-US" sz="1600" dirty="0" smtClean="0"/>
              <a:t> </a:t>
            </a:r>
            <a:endParaRPr lang="en-US" sz="1600" dirty="0"/>
          </a:p>
        </p:txBody>
      </p:sp>
      <p:sp>
        <p:nvSpPr>
          <p:cNvPr id="29" name="Rectangle 28"/>
          <p:cNvSpPr/>
          <p:nvPr/>
        </p:nvSpPr>
        <p:spPr>
          <a:xfrm>
            <a:off x="4114800" y="3284880"/>
            <a:ext cx="870655" cy="461665"/>
          </a:xfrm>
          <a:prstGeom prst="rect">
            <a:avLst/>
          </a:prstGeom>
          <a:solidFill>
            <a:schemeClr val="accent1">
              <a:lumMod val="20000"/>
              <a:lumOff val="80000"/>
            </a:schemeClr>
          </a:solidFill>
        </p:spPr>
        <p:txBody>
          <a:bodyPr wrap="square">
            <a:spAutoFit/>
          </a:bodyPr>
          <a:lstStyle/>
          <a:p>
            <a:pPr algn="ctr"/>
            <a:r>
              <a:rPr lang="en-US" sz="1200" dirty="0">
                <a:solidFill>
                  <a:schemeClr val="tx2"/>
                </a:solidFill>
              </a:rPr>
              <a:t>i</a:t>
            </a:r>
            <a:r>
              <a:rPr lang="en-US" sz="1200" dirty="0" smtClean="0">
                <a:solidFill>
                  <a:schemeClr val="tx2"/>
                </a:solidFill>
              </a:rPr>
              <a:t>ntegrated Luminosity</a:t>
            </a:r>
            <a:endParaRPr lang="en-US" sz="1200" dirty="0">
              <a:solidFill>
                <a:schemeClr val="tx2"/>
              </a:solidFill>
            </a:endParaRPr>
          </a:p>
        </p:txBody>
      </p:sp>
      <p:sp>
        <p:nvSpPr>
          <p:cNvPr id="30" name="Rectangle 29"/>
          <p:cNvSpPr/>
          <p:nvPr/>
        </p:nvSpPr>
        <p:spPr>
          <a:xfrm>
            <a:off x="6499702" y="3375223"/>
            <a:ext cx="894398" cy="307777"/>
          </a:xfrm>
          <a:prstGeom prst="rect">
            <a:avLst/>
          </a:prstGeom>
          <a:solidFill>
            <a:srgbClr val="FFF3B9"/>
          </a:solidFill>
        </p:spPr>
        <p:txBody>
          <a:bodyPr wrap="square">
            <a:spAutoFit/>
          </a:bodyPr>
          <a:lstStyle/>
          <a:p>
            <a:r>
              <a:rPr lang="en-US" sz="1400" dirty="0" smtClean="0">
                <a:solidFill>
                  <a:schemeClr val="tx2"/>
                </a:solidFill>
              </a:rPr>
              <a:t>Efficiency</a:t>
            </a:r>
            <a:endParaRPr lang="en-US" sz="1400" dirty="0">
              <a:solidFill>
                <a:schemeClr val="tx2"/>
              </a:solidFill>
            </a:endParaRPr>
          </a:p>
        </p:txBody>
      </p:sp>
      <p:sp>
        <p:nvSpPr>
          <p:cNvPr id="32" name="Rectangle 31"/>
          <p:cNvSpPr/>
          <p:nvPr/>
        </p:nvSpPr>
        <p:spPr>
          <a:xfrm>
            <a:off x="426155" y="3043292"/>
            <a:ext cx="2024945" cy="584776"/>
          </a:xfrm>
          <a:prstGeom prst="rect">
            <a:avLst/>
          </a:prstGeom>
          <a:solidFill>
            <a:srgbClr val="ECFF77"/>
          </a:solidFill>
        </p:spPr>
        <p:txBody>
          <a:bodyPr wrap="square">
            <a:spAutoFit/>
          </a:bodyPr>
          <a:lstStyle/>
          <a:p>
            <a:pPr algn="ctr"/>
            <a:r>
              <a:rPr lang="en-US" sz="1600" smtClean="0"/>
              <a:t>Branching  fraction</a:t>
            </a:r>
            <a:endParaRPr lang="en-US" sz="1600" dirty="0" smtClean="0"/>
          </a:p>
          <a:p>
            <a:pPr algn="ctr"/>
            <a:r>
              <a:rPr lang="en-US" sz="1600" dirty="0" smtClean="0"/>
              <a:t> </a:t>
            </a:r>
            <a:r>
              <a:rPr lang="en-US" sz="1600" smtClean="0"/>
              <a:t>to two </a:t>
            </a:r>
            <a:r>
              <a:rPr lang="en-US" sz="1600" dirty="0" err="1" smtClean="0"/>
              <a:t>muons</a:t>
            </a:r>
            <a:endParaRPr lang="en-US" sz="1600" dirty="0"/>
          </a:p>
        </p:txBody>
      </p:sp>
      <p:sp>
        <p:nvSpPr>
          <p:cNvPr id="33" name="Rectangle 32"/>
          <p:cNvSpPr/>
          <p:nvPr/>
        </p:nvSpPr>
        <p:spPr>
          <a:xfrm>
            <a:off x="19755" y="760511"/>
            <a:ext cx="9124245" cy="369332"/>
          </a:xfrm>
          <a:prstGeom prst="rect">
            <a:avLst/>
          </a:prstGeom>
          <a:solidFill>
            <a:schemeClr val="bg1"/>
          </a:solidFill>
        </p:spPr>
        <p:txBody>
          <a:bodyPr wrap="square">
            <a:spAutoFit/>
          </a:bodyPr>
          <a:lstStyle/>
          <a:p>
            <a:pPr algn="ctr"/>
            <a:r>
              <a:rPr lang="en-US" smtClean="0">
                <a:solidFill>
                  <a:schemeClr val="tx2"/>
                </a:solidFill>
              </a:rPr>
              <a:t>The cross section has been calculated </a:t>
            </a:r>
            <a:r>
              <a:rPr lang="en-US" dirty="0" smtClean="0">
                <a:solidFill>
                  <a:schemeClr val="tx2"/>
                </a:solidFill>
              </a:rPr>
              <a:t>in bins of rapidity y and transverse momentum </a:t>
            </a:r>
            <a:r>
              <a:rPr lang="en-US" dirty="0" err="1" smtClean="0">
                <a:solidFill>
                  <a:schemeClr val="tx2"/>
                </a:solidFill>
              </a:rPr>
              <a:t>p</a:t>
            </a:r>
            <a:r>
              <a:rPr lang="en-US" baseline="-25000" dirty="0" err="1" smtClean="0">
                <a:solidFill>
                  <a:schemeClr val="tx2"/>
                </a:solidFill>
              </a:rPr>
              <a:t>T</a:t>
            </a:r>
            <a:endParaRPr lang="en-US" baseline="-25000" dirty="0">
              <a:solidFill>
                <a:schemeClr val="tx2"/>
              </a:solidFill>
            </a:endParaRPr>
          </a:p>
        </p:txBody>
      </p:sp>
      <p:sp>
        <p:nvSpPr>
          <p:cNvPr id="31"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10</a:t>
            </a:fld>
            <a:endParaRPr lang="en-US" dirty="0"/>
          </a:p>
        </p:txBody>
      </p:sp>
      <p:grpSp>
        <p:nvGrpSpPr>
          <p:cNvPr id="59" name="Group 58"/>
          <p:cNvGrpSpPr/>
          <p:nvPr/>
        </p:nvGrpSpPr>
        <p:grpSpPr>
          <a:xfrm>
            <a:off x="-25400" y="2396067"/>
            <a:ext cx="9180513" cy="807418"/>
            <a:chOff x="-25400" y="2277529"/>
            <a:chExt cx="9180513" cy="807418"/>
          </a:xfrm>
        </p:grpSpPr>
        <p:grpSp>
          <p:nvGrpSpPr>
            <p:cNvPr id="48" name="Group 47"/>
            <p:cNvGrpSpPr/>
            <p:nvPr/>
          </p:nvGrpSpPr>
          <p:grpSpPr>
            <a:xfrm>
              <a:off x="-25400" y="2310376"/>
              <a:ext cx="9180513" cy="774571"/>
              <a:chOff x="-25400" y="2124102"/>
              <a:chExt cx="9180513" cy="774571"/>
            </a:xfrm>
          </p:grpSpPr>
          <p:grpSp>
            <p:nvGrpSpPr>
              <p:cNvPr id="34" name="Group 33"/>
              <p:cNvGrpSpPr/>
              <p:nvPr/>
            </p:nvGrpSpPr>
            <p:grpSpPr>
              <a:xfrm>
                <a:off x="-25400" y="2124102"/>
                <a:ext cx="9180513" cy="774571"/>
                <a:chOff x="-25400" y="2124102"/>
                <a:chExt cx="9180513" cy="774571"/>
              </a:xfrm>
            </p:grpSpPr>
            <p:sp>
              <p:nvSpPr>
                <p:cNvPr id="7" name="TextBox 6"/>
                <p:cNvSpPr txBox="1"/>
                <p:nvPr/>
              </p:nvSpPr>
              <p:spPr>
                <a:xfrm>
                  <a:off x="-25400" y="2124102"/>
                  <a:ext cx="9180513" cy="774571"/>
                </a:xfrm>
                <a:prstGeom prst="rect">
                  <a:avLst/>
                </a:prstGeom>
                <a:noFill/>
              </p:spPr>
              <p:txBody>
                <a:bodyPr wrap="square" rtlCol="0">
                  <a:spAutoFit/>
                </a:bodyPr>
                <a:lstStyle/>
                <a:p>
                  <a:pPr>
                    <a:lnSpc>
                      <a:spcPct val="50000"/>
                    </a:lnSpc>
                  </a:pPr>
                  <a:r>
                    <a:rPr lang="en-US" sz="2800" dirty="0" smtClean="0"/>
                    <a:t>                                        d</a:t>
                  </a:r>
                  <a:r>
                    <a:rPr lang="en-US" sz="2800" baseline="30000" dirty="0" smtClean="0"/>
                    <a:t>2</a:t>
                  </a:r>
                  <a:r>
                    <a:rPr lang="en-US" sz="2800" dirty="0" smtClean="0"/>
                    <a:t> </a:t>
                  </a:r>
                  <a:r>
                    <a:rPr lang="en-US" sz="2800" dirty="0" err="1" smtClean="0"/>
                    <a:t>σ</a:t>
                  </a:r>
                  <a:r>
                    <a:rPr lang="en-US" sz="2800" baseline="30000" dirty="0" err="1" smtClean="0"/>
                    <a:t>qq</a:t>
                  </a:r>
                  <a:r>
                    <a:rPr lang="en-US" sz="2800" baseline="30000" dirty="0" smtClean="0"/>
                    <a:t>          </a:t>
                  </a:r>
                  <a:r>
                    <a:rPr lang="en-US" sz="2800" baseline="30000" dirty="0"/>
                    <a:t> </a:t>
                  </a:r>
                  <a:r>
                    <a:rPr lang="en-US" sz="2800" dirty="0" err="1" smtClean="0"/>
                    <a:t>N</a:t>
                  </a:r>
                  <a:r>
                    <a:rPr lang="en-US" sz="2800" baseline="30000" dirty="0" err="1" smtClean="0"/>
                    <a:t>qq</a:t>
                  </a:r>
                  <a:r>
                    <a:rPr lang="en-US" sz="2800" dirty="0" smtClean="0"/>
                    <a:t>(</a:t>
                  </a:r>
                  <a:r>
                    <a:rPr lang="en-US" sz="2800" dirty="0" err="1" smtClean="0"/>
                    <a:t>p</a:t>
                  </a:r>
                  <a:r>
                    <a:rPr lang="en-US" sz="2800" baseline="-25000" dirty="0" err="1" smtClean="0"/>
                    <a:t>T</a:t>
                  </a:r>
                  <a:r>
                    <a:rPr lang="en-US" sz="2800" dirty="0" err="1" smtClean="0"/>
                    <a:t>,y</a:t>
                  </a:r>
                  <a:r>
                    <a:rPr lang="en-US" sz="2800" dirty="0" smtClean="0"/>
                    <a:t>)                1                             </a:t>
                  </a:r>
                </a:p>
                <a:p>
                  <a:pPr>
                    <a:lnSpc>
                      <a:spcPct val="50000"/>
                    </a:lnSpc>
                  </a:pPr>
                  <a:r>
                    <a:rPr lang="en-US" sz="2800" dirty="0"/>
                    <a:t> </a:t>
                  </a:r>
                  <a:r>
                    <a:rPr lang="en-US" sz="2800" dirty="0" smtClean="0"/>
                    <a:t>      BR(</a:t>
                  </a:r>
                  <a:r>
                    <a:rPr lang="en-US" sz="2800" dirty="0" err="1" smtClean="0"/>
                    <a:t>qq</a:t>
                  </a:r>
                  <a:r>
                    <a:rPr lang="en-US" sz="2800" dirty="0" smtClean="0"/>
                    <a:t>      </a:t>
                  </a:r>
                  <a:r>
                    <a:rPr lang="en-US" sz="2800" dirty="0" err="1" smtClean="0"/>
                    <a:t>μ</a:t>
                  </a:r>
                  <a:r>
                    <a:rPr lang="en-US" sz="2800" baseline="30000" dirty="0" err="1" smtClean="0"/>
                    <a:t>+</a:t>
                  </a:r>
                  <a:r>
                    <a:rPr lang="en-US" sz="2800" dirty="0" err="1" smtClean="0"/>
                    <a:t>μ</a:t>
                  </a:r>
                  <a:r>
                    <a:rPr lang="en-US" sz="2800" baseline="30000" dirty="0" smtClean="0"/>
                    <a:t>-</a:t>
                  </a:r>
                  <a:r>
                    <a:rPr lang="en-US" sz="2800" dirty="0" smtClean="0"/>
                    <a:t>) </a:t>
                  </a:r>
                  <a:r>
                    <a:rPr lang="en-US" sz="2800" dirty="0" smtClean="0">
                      <a:latin typeface="ＭＳ ゴシック"/>
                      <a:ea typeface="ＭＳ ゴシック"/>
                      <a:cs typeface="ＭＳ ゴシック"/>
                    </a:rPr>
                    <a:t>×       =        ×   </a:t>
                  </a:r>
                </a:p>
                <a:p>
                  <a:pPr>
                    <a:lnSpc>
                      <a:spcPct val="50000"/>
                    </a:lnSpc>
                  </a:pPr>
                  <a:r>
                    <a:rPr lang="en-US" sz="2800" dirty="0">
                      <a:latin typeface="ＭＳ ゴシック"/>
                      <a:ea typeface="ＭＳ ゴシック"/>
                      <a:cs typeface="ＭＳ ゴシック"/>
                    </a:rPr>
                    <a:t> </a:t>
                  </a:r>
                  <a:r>
                    <a:rPr lang="en-US" sz="2800" dirty="0" smtClean="0">
                      <a:latin typeface="ＭＳ ゴシック"/>
                      <a:ea typeface="ＭＳ ゴシック"/>
                      <a:cs typeface="ＭＳ ゴシック"/>
                    </a:rPr>
                    <a:t>                </a:t>
                  </a:r>
                  <a:r>
                    <a:rPr lang="en-US" sz="2800" dirty="0">
                      <a:latin typeface="ＭＳ ゴシック"/>
                      <a:ea typeface="ＭＳ ゴシック"/>
                      <a:cs typeface="ＭＳ ゴシック"/>
                    </a:rPr>
                    <a:t> </a:t>
                  </a:r>
                  <a:r>
                    <a:rPr lang="en-US" sz="2800" dirty="0" err="1" smtClean="0">
                      <a:latin typeface="ＭＳ ゴシック"/>
                      <a:ea typeface="ＭＳ ゴシック"/>
                      <a:cs typeface="ＭＳ ゴシック"/>
                    </a:rPr>
                    <a:t>dp</a:t>
                  </a:r>
                  <a:r>
                    <a:rPr lang="en-US" sz="2800" baseline="-25000" dirty="0" err="1" smtClean="0">
                      <a:latin typeface="ＭＳ ゴシック"/>
                      <a:ea typeface="ＭＳ ゴシック"/>
                      <a:cs typeface="ＭＳ ゴシック"/>
                    </a:rPr>
                    <a:t>T</a:t>
                  </a:r>
                  <a:r>
                    <a:rPr lang="en-US" sz="2800" dirty="0" err="1" smtClean="0">
                      <a:latin typeface="ＭＳ ゴシック"/>
                      <a:ea typeface="ＭＳ ゴシック"/>
                      <a:cs typeface="ＭＳ ゴシック"/>
                    </a:rPr>
                    <a:t>dy</a:t>
                  </a:r>
                  <a:r>
                    <a:rPr lang="en-US" sz="2800" dirty="0" smtClean="0"/>
                    <a:t>       </a:t>
                  </a:r>
                  <a:r>
                    <a:rPr lang="en-US" sz="2800" dirty="0" smtClean="0">
                      <a:latin typeface="Lucida Calligraphy"/>
                      <a:cs typeface="Lucida Calligraphy"/>
                    </a:rPr>
                    <a:t>L </a:t>
                  </a:r>
                  <a:r>
                    <a:rPr lang="en-US" sz="2800" dirty="0" err="1" smtClean="0"/>
                    <a:t>ΔyΔp</a:t>
                  </a:r>
                  <a:r>
                    <a:rPr lang="en-US" sz="2800" baseline="-25000" dirty="0" err="1" smtClean="0"/>
                    <a:t>T</a:t>
                  </a:r>
                  <a:r>
                    <a:rPr lang="en-US" sz="2800" baseline="-25000" dirty="0" smtClean="0"/>
                    <a:t>          </a:t>
                  </a:r>
                  <a:r>
                    <a:rPr lang="en-US" sz="2800" dirty="0" smtClean="0"/>
                    <a:t>&lt;</a:t>
                  </a:r>
                  <a:r>
                    <a:rPr lang="en-US" sz="2800" baseline="-25000" dirty="0" smtClean="0"/>
                    <a:t> </a:t>
                  </a:r>
                  <a:r>
                    <a:rPr lang="en-US" sz="2800" dirty="0" err="1" smtClean="0"/>
                    <a:t>ε</a:t>
                  </a:r>
                  <a:r>
                    <a:rPr lang="en-US" sz="2800" dirty="0" smtClean="0"/>
                    <a:t>(</a:t>
                  </a:r>
                  <a:r>
                    <a:rPr lang="en-US" sz="2800" dirty="0" err="1" smtClean="0"/>
                    <a:t>p</a:t>
                  </a:r>
                  <a:r>
                    <a:rPr lang="en-US" sz="2800" baseline="-25000" dirty="0" err="1" smtClean="0"/>
                    <a:t>T</a:t>
                  </a:r>
                  <a:r>
                    <a:rPr lang="en-US" sz="2800" dirty="0" err="1" smtClean="0"/>
                    <a:t>,y</a:t>
                  </a:r>
                  <a:r>
                    <a:rPr lang="en-US" sz="2800" dirty="0" smtClean="0"/>
                    <a:t>)</a:t>
                  </a:r>
                  <a:r>
                    <a:rPr lang="en-US" sz="2800" dirty="0" smtClean="0">
                      <a:latin typeface="Lucida Calligraphy"/>
                      <a:cs typeface="Lucida Calligraphy"/>
                    </a:rPr>
                    <a:t>A</a:t>
                  </a:r>
                  <a:r>
                    <a:rPr lang="en-US" sz="2800" dirty="0" smtClean="0"/>
                    <a:t>(</a:t>
                  </a:r>
                  <a:r>
                    <a:rPr lang="en-US" sz="2800" dirty="0" err="1" smtClean="0"/>
                    <a:t>p</a:t>
                  </a:r>
                  <a:r>
                    <a:rPr lang="en-US" sz="2800" baseline="-25000" dirty="0" err="1" smtClean="0"/>
                    <a:t>T</a:t>
                  </a:r>
                  <a:r>
                    <a:rPr lang="en-US" sz="2800" dirty="0" err="1" smtClean="0"/>
                    <a:t>,y</a:t>
                  </a:r>
                  <a:r>
                    <a:rPr lang="en-US" sz="2800" dirty="0" smtClean="0"/>
                    <a:t>)&gt; </a:t>
                  </a:r>
                  <a:endParaRPr lang="en-US" sz="2800" dirty="0"/>
                </a:p>
              </p:txBody>
            </p:sp>
            <p:cxnSp>
              <p:nvCxnSpPr>
                <p:cNvPr id="18" name="Straight Arrow Connector 17"/>
                <p:cNvCxnSpPr/>
                <p:nvPr/>
              </p:nvCxnSpPr>
              <p:spPr>
                <a:xfrm>
                  <a:off x="1630022" y="2472258"/>
                  <a:ext cx="235291" cy="8467"/>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cxnSp>
            <p:nvCxnSpPr>
              <p:cNvPr id="36" name="Straight Connector 35"/>
              <p:cNvCxnSpPr/>
              <p:nvPr/>
            </p:nvCxnSpPr>
            <p:spPr>
              <a:xfrm>
                <a:off x="3200400" y="2438385"/>
                <a:ext cx="1066800" cy="0"/>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4638194" y="2438381"/>
                <a:ext cx="1292706" cy="8467"/>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350000" y="2446857"/>
                <a:ext cx="2520462" cy="33868"/>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grpSp>
        <p:cxnSp>
          <p:nvCxnSpPr>
            <p:cNvPr id="50" name="Straight Connector 49"/>
            <p:cNvCxnSpPr/>
            <p:nvPr/>
          </p:nvCxnSpPr>
          <p:spPr>
            <a:xfrm>
              <a:off x="1363134" y="2518836"/>
              <a:ext cx="97367"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996267" y="2277535"/>
              <a:ext cx="118533" cy="0"/>
            </a:xfrm>
            <a:prstGeom prst="line">
              <a:avLst/>
            </a:prstGeom>
            <a:ln w="1905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5046169" y="2277529"/>
              <a:ext cx="118533" cy="0"/>
            </a:xfrm>
            <a:prstGeom prst="line">
              <a:avLst/>
            </a:prstGeom>
            <a:ln w="19050" cmpd="sng">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63" name="Group 62"/>
          <p:cNvGrpSpPr/>
          <p:nvPr/>
        </p:nvGrpSpPr>
        <p:grpSpPr>
          <a:xfrm>
            <a:off x="593981" y="4410511"/>
            <a:ext cx="1733039" cy="881780"/>
            <a:chOff x="4809067" y="4758267"/>
            <a:chExt cx="1733039" cy="881780"/>
          </a:xfrm>
        </p:grpSpPr>
        <p:sp>
          <p:nvSpPr>
            <p:cNvPr id="60" name="TextBox 59"/>
            <p:cNvSpPr txBox="1"/>
            <p:nvPr/>
          </p:nvSpPr>
          <p:spPr>
            <a:xfrm>
              <a:off x="4809067" y="4758267"/>
              <a:ext cx="1733039" cy="881780"/>
            </a:xfrm>
            <a:prstGeom prst="rect">
              <a:avLst/>
            </a:prstGeom>
            <a:noFill/>
          </p:spPr>
          <p:txBody>
            <a:bodyPr wrap="none" rtlCol="0">
              <a:spAutoFit/>
            </a:bodyPr>
            <a:lstStyle/>
            <a:p>
              <a:pPr>
                <a:lnSpc>
                  <a:spcPct val="70000"/>
                </a:lnSpc>
              </a:pPr>
              <a:r>
                <a:rPr lang="en-US" dirty="0" smtClean="0"/>
                <a:t>         </a:t>
              </a:r>
              <a:r>
                <a:rPr lang="en-US" dirty="0" err="1" smtClean="0"/>
                <a:t>N</a:t>
              </a:r>
              <a:r>
                <a:rPr lang="en-US" baseline="30000" dirty="0" err="1" smtClean="0"/>
                <a:t>gen</a:t>
              </a:r>
              <a:r>
                <a:rPr lang="en-US" baseline="-25000" dirty="0" err="1" smtClean="0"/>
                <a:t>kin</a:t>
              </a:r>
              <a:r>
                <a:rPr lang="en-US" dirty="0" smtClean="0"/>
                <a:t>(</a:t>
              </a:r>
              <a:r>
                <a:rPr lang="en-US" dirty="0" err="1" smtClean="0"/>
                <a:t>p</a:t>
              </a:r>
              <a:r>
                <a:rPr lang="en-US" baseline="-25000" dirty="0" err="1" smtClean="0"/>
                <a:t>T</a:t>
              </a:r>
              <a:r>
                <a:rPr lang="en-US" dirty="0" err="1" smtClean="0"/>
                <a:t>,y</a:t>
              </a:r>
              <a:r>
                <a:rPr lang="en-US" dirty="0" smtClean="0"/>
                <a:t>)</a:t>
              </a:r>
            </a:p>
            <a:p>
              <a:pPr>
                <a:lnSpc>
                  <a:spcPct val="70000"/>
                </a:lnSpc>
              </a:pPr>
              <a:r>
                <a:rPr lang="en-US" dirty="0" smtClean="0">
                  <a:latin typeface="Lucida Calligraphy"/>
                  <a:cs typeface="Lucida Calligraphy"/>
                </a:rPr>
                <a:t>A=</a:t>
              </a:r>
              <a:endParaRPr lang="en-US" dirty="0">
                <a:latin typeface="Lucida Calligraphy"/>
                <a:cs typeface="Lucida Calligraphy"/>
              </a:endParaRPr>
            </a:p>
            <a:p>
              <a:pPr>
                <a:lnSpc>
                  <a:spcPct val="70000"/>
                </a:lnSpc>
              </a:pPr>
              <a:r>
                <a:rPr lang="en-US" dirty="0" smtClean="0"/>
                <a:t>           </a:t>
              </a:r>
              <a:r>
                <a:rPr lang="en-US" dirty="0" err="1" smtClean="0"/>
                <a:t>N</a:t>
              </a:r>
              <a:r>
                <a:rPr lang="en-US" baseline="30000" dirty="0" err="1" smtClean="0"/>
                <a:t>gen</a:t>
              </a:r>
              <a:r>
                <a:rPr lang="en-US" dirty="0" smtClean="0"/>
                <a:t>(</a:t>
              </a:r>
              <a:r>
                <a:rPr lang="en-US" dirty="0" err="1"/>
                <a:t>p</a:t>
              </a:r>
              <a:r>
                <a:rPr lang="en-US" baseline="-25000" dirty="0" err="1"/>
                <a:t>T</a:t>
              </a:r>
              <a:r>
                <a:rPr lang="en-US" dirty="0" err="1"/>
                <a:t>,y</a:t>
              </a:r>
              <a:r>
                <a:rPr lang="en-US" dirty="0"/>
                <a:t>)</a:t>
              </a:r>
            </a:p>
            <a:p>
              <a:pPr>
                <a:lnSpc>
                  <a:spcPct val="70000"/>
                </a:lnSpc>
              </a:pPr>
              <a:endParaRPr lang="en-US" dirty="0" smtClean="0"/>
            </a:p>
          </p:txBody>
        </p:sp>
        <p:cxnSp>
          <p:nvCxnSpPr>
            <p:cNvPr id="62" name="Straight Connector 61"/>
            <p:cNvCxnSpPr/>
            <p:nvPr/>
          </p:nvCxnSpPr>
          <p:spPr>
            <a:xfrm>
              <a:off x="5384800" y="5083503"/>
              <a:ext cx="1024467" cy="0"/>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64" name="TextBox 63"/>
          <p:cNvSpPr txBox="1"/>
          <p:nvPr/>
        </p:nvSpPr>
        <p:spPr>
          <a:xfrm>
            <a:off x="426155" y="5275982"/>
            <a:ext cx="5160387" cy="461665"/>
          </a:xfrm>
          <a:prstGeom prst="rect">
            <a:avLst/>
          </a:prstGeom>
          <a:noFill/>
        </p:spPr>
        <p:txBody>
          <a:bodyPr wrap="none" rtlCol="0">
            <a:spAutoFit/>
          </a:bodyPr>
          <a:lstStyle/>
          <a:p>
            <a:r>
              <a:rPr lang="en-US" sz="2400" dirty="0" smtClean="0"/>
              <a:t>  </a:t>
            </a:r>
            <a:r>
              <a:rPr lang="el-GR" sz="2400" dirty="0" smtClean="0"/>
              <a:t>ε</a:t>
            </a:r>
            <a:r>
              <a:rPr lang="en-US" sz="2400" baseline="-25000" dirty="0" err="1" smtClean="0"/>
              <a:t>μμ</a:t>
            </a:r>
            <a:r>
              <a:rPr lang="en-US" sz="2400" dirty="0" smtClean="0"/>
              <a:t>(</a:t>
            </a:r>
            <a:r>
              <a:rPr lang="en-US" sz="2400" dirty="0" err="1" smtClean="0"/>
              <a:t>p</a:t>
            </a:r>
            <a:r>
              <a:rPr lang="en-US" sz="2400" baseline="-25000" dirty="0" err="1" smtClean="0"/>
              <a:t>T</a:t>
            </a:r>
            <a:r>
              <a:rPr lang="en-US" sz="2400" dirty="0" err="1" smtClean="0"/>
              <a:t>,y</a:t>
            </a:r>
            <a:r>
              <a:rPr lang="en-US" sz="2400" dirty="0" smtClean="0"/>
              <a:t>) = </a:t>
            </a:r>
            <a:r>
              <a:rPr lang="en-US" sz="2400" dirty="0" err="1" smtClean="0"/>
              <a:t>ε</a:t>
            </a:r>
            <a:r>
              <a:rPr lang="en-US" sz="2400" dirty="0" smtClean="0"/>
              <a:t>(p</a:t>
            </a:r>
            <a:r>
              <a:rPr lang="en-US" sz="2400" baseline="-25000" dirty="0" smtClean="0"/>
              <a:t>T1</a:t>
            </a:r>
            <a:r>
              <a:rPr lang="en-US" sz="2400" dirty="0" smtClean="0"/>
              <a:t>,η</a:t>
            </a:r>
            <a:r>
              <a:rPr lang="en-US" sz="2400" baseline="-25000" dirty="0" smtClean="0"/>
              <a:t>1</a:t>
            </a:r>
            <a:r>
              <a:rPr lang="en-US" sz="2400" dirty="0" smtClean="0"/>
              <a:t>) </a:t>
            </a:r>
            <a:r>
              <a:rPr lang="en-US" sz="2400" dirty="0" err="1" smtClean="0"/>
              <a:t>ε</a:t>
            </a:r>
            <a:r>
              <a:rPr lang="en-US" sz="2400" dirty="0" smtClean="0"/>
              <a:t>(p</a:t>
            </a:r>
            <a:r>
              <a:rPr lang="en-US" sz="2400" baseline="-25000" dirty="0" smtClean="0"/>
              <a:t>T2</a:t>
            </a:r>
            <a:r>
              <a:rPr lang="en-US" sz="2400" dirty="0" smtClean="0"/>
              <a:t>,η</a:t>
            </a:r>
            <a:r>
              <a:rPr lang="en-US" sz="2400" baseline="-25000" dirty="0" smtClean="0"/>
              <a:t>2</a:t>
            </a:r>
            <a:r>
              <a:rPr lang="en-US" sz="2400" dirty="0" smtClean="0"/>
              <a:t>) </a:t>
            </a:r>
            <a:r>
              <a:rPr lang="en-US" sz="2400" dirty="0" err="1" smtClean="0"/>
              <a:t>ρ</a:t>
            </a:r>
            <a:r>
              <a:rPr lang="en-US" sz="2400" dirty="0" smtClean="0"/>
              <a:t>(</a:t>
            </a:r>
            <a:r>
              <a:rPr lang="en-US" sz="2400" dirty="0" err="1" smtClean="0"/>
              <a:t>p</a:t>
            </a:r>
            <a:r>
              <a:rPr lang="en-US" sz="2400" baseline="-25000" dirty="0" err="1" smtClean="0"/>
              <a:t>T</a:t>
            </a:r>
            <a:r>
              <a:rPr lang="en-US" sz="2400" dirty="0" err="1" smtClean="0"/>
              <a:t>,y</a:t>
            </a:r>
            <a:r>
              <a:rPr lang="en-US" sz="2400" dirty="0" smtClean="0"/>
              <a:t>) ε</a:t>
            </a:r>
            <a:r>
              <a:rPr lang="en-US" sz="2400" baseline="30000" dirty="0" smtClean="0"/>
              <a:t>2</a:t>
            </a:r>
            <a:r>
              <a:rPr lang="en-US" sz="2400" baseline="-25000" dirty="0" smtClean="0"/>
              <a:t>tk</a:t>
            </a:r>
            <a:endParaRPr lang="en-US" sz="2400" baseline="-25000" dirty="0"/>
          </a:p>
        </p:txBody>
      </p:sp>
    </p:spTree>
    <p:extLst>
      <p:ext uri="{BB962C8B-B14F-4D97-AF65-F5344CB8AC3E}">
        <p14:creationId xmlns:p14="http://schemas.microsoft.com/office/powerpoint/2010/main" val="3561778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txBox="1">
            <a:spLocks/>
          </p:cNvSpPr>
          <p:nvPr/>
        </p:nvSpPr>
        <p:spPr>
          <a:xfrm>
            <a:off x="0" y="1106"/>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ln>
                  <a:solidFill>
                    <a:schemeClr val="tx2">
                      <a:alpha val="85000"/>
                    </a:schemeClr>
                  </a:solidFill>
                </a:ln>
                <a:solidFill>
                  <a:srgbClr val="1F497D"/>
                </a:solidFill>
              </a:rPr>
              <a:t>Prompt production @13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sp>
        <p:nvSpPr>
          <p:cNvPr id="6" name="Content Placeholder 5"/>
          <p:cNvSpPr>
            <a:spLocks noGrp="1"/>
          </p:cNvSpPr>
          <p:nvPr>
            <p:ph idx="1"/>
          </p:nvPr>
        </p:nvSpPr>
        <p:spPr>
          <a:xfrm>
            <a:off x="1979712" y="1700808"/>
            <a:ext cx="8229600" cy="4525963"/>
          </a:xfrm>
        </p:spPr>
        <p:txBody>
          <a:bodyPr/>
          <a:lstStyle/>
          <a:p>
            <a:pPr marL="0" indent="0">
              <a:buNone/>
            </a:pPr>
            <a:r>
              <a:rPr lang="en-US" dirty="0" smtClean="0"/>
              <a:t> </a:t>
            </a:r>
            <a:endParaRPr lang="en-US" dirty="0"/>
          </a:p>
        </p:txBody>
      </p:sp>
      <p:sp>
        <p:nvSpPr>
          <p:cNvPr id="26" name="Slide Number Placeholder 5"/>
          <p:cNvSpPr>
            <a:spLocks noGrp="1"/>
          </p:cNvSpPr>
          <p:nvPr>
            <p:ph type="sldNum" sz="quarter" idx="4294967295"/>
          </p:nvPr>
        </p:nvSpPr>
        <p:spPr>
          <a:xfrm>
            <a:off x="0" y="-33867"/>
            <a:ext cx="685800" cy="365125"/>
          </a:xfrm>
          <a:prstGeom prst="rect">
            <a:avLst/>
          </a:prstGeom>
        </p:spPr>
        <p:txBody>
          <a:bodyPr/>
          <a:lstStyle>
            <a:lvl1pPr>
              <a:defRPr sz="1400"/>
            </a:lvl1pPr>
          </a:lstStyle>
          <a:p>
            <a:pPr algn="l">
              <a:defRPr/>
            </a:pPr>
            <a:fld id="{43FC2C80-C8FF-054C-ACF4-72A4BD23F6D5}" type="slidenum">
              <a:rPr lang="en-US" smtClean="0"/>
              <a:pPr algn="l">
                <a:defRPr/>
              </a:pPr>
              <a:t>11</a:t>
            </a:fld>
            <a:endParaRPr lang="en-US" dirty="0"/>
          </a:p>
        </p:txBody>
      </p:sp>
      <p:sp>
        <p:nvSpPr>
          <p:cNvPr id="3" name="Rectangle 2"/>
          <p:cNvSpPr/>
          <p:nvPr/>
        </p:nvSpPr>
        <p:spPr>
          <a:xfrm>
            <a:off x="732369" y="1489160"/>
            <a:ext cx="2265888" cy="646331"/>
          </a:xfrm>
          <a:prstGeom prst="rect">
            <a:avLst/>
          </a:prstGeom>
        </p:spPr>
        <p:txBody>
          <a:bodyPr wrap="square">
            <a:spAutoFit/>
          </a:bodyPr>
          <a:lstStyle/>
          <a:p>
            <a:pPr algn="ctr"/>
            <a:r>
              <a:rPr lang="en-US" b="1" dirty="0" err="1" smtClean="0">
                <a:solidFill>
                  <a:srgbClr val="FF0000"/>
                </a:solidFill>
              </a:rPr>
              <a:t>Charmonium</a:t>
            </a:r>
            <a:r>
              <a:rPr lang="en-US" b="1" dirty="0" smtClean="0">
                <a:solidFill>
                  <a:srgbClr val="FF0000"/>
                </a:solidFill>
              </a:rPr>
              <a:t> S-wave states production</a:t>
            </a:r>
            <a:endParaRPr lang="en-US" b="1" dirty="0">
              <a:solidFill>
                <a:srgbClr val="FF0000"/>
              </a:solidFill>
            </a:endParaRPr>
          </a:p>
        </p:txBody>
      </p:sp>
      <p:sp>
        <p:nvSpPr>
          <p:cNvPr id="25" name="Rectangle 24"/>
          <p:cNvSpPr/>
          <p:nvPr/>
        </p:nvSpPr>
        <p:spPr>
          <a:xfrm>
            <a:off x="6526745" y="1527881"/>
            <a:ext cx="2265888" cy="646331"/>
          </a:xfrm>
          <a:prstGeom prst="rect">
            <a:avLst/>
          </a:prstGeom>
        </p:spPr>
        <p:txBody>
          <a:bodyPr wrap="square">
            <a:spAutoFit/>
          </a:bodyPr>
          <a:lstStyle/>
          <a:p>
            <a:pPr algn="ctr"/>
            <a:r>
              <a:rPr lang="en-US" b="1" dirty="0" err="1" smtClean="0">
                <a:solidFill>
                  <a:srgbClr val="FF0000"/>
                </a:solidFill>
              </a:rPr>
              <a:t>Bottomonium</a:t>
            </a:r>
            <a:r>
              <a:rPr lang="en-US" b="1" dirty="0" smtClean="0">
                <a:solidFill>
                  <a:srgbClr val="FF0000"/>
                </a:solidFill>
              </a:rPr>
              <a:t> S-wave states production</a:t>
            </a:r>
            <a:endParaRPr lang="en-US" b="1" dirty="0">
              <a:solidFill>
                <a:srgbClr val="FF0000"/>
              </a:solidFill>
            </a:endParaRPr>
          </a:p>
        </p:txBody>
      </p:sp>
      <p:sp>
        <p:nvSpPr>
          <p:cNvPr id="24" name="Rectangle 23"/>
          <p:cNvSpPr/>
          <p:nvPr/>
        </p:nvSpPr>
        <p:spPr>
          <a:xfrm>
            <a:off x="3908426" y="1961286"/>
            <a:ext cx="1865844" cy="307777"/>
          </a:xfrm>
          <a:prstGeom prst="rect">
            <a:avLst/>
          </a:prstGeom>
          <a:solidFill>
            <a:schemeClr val="accent1"/>
          </a:solidFill>
          <a:ln>
            <a:solidFill>
              <a:srgbClr val="4F81BD"/>
            </a:solidFill>
          </a:ln>
        </p:spPr>
        <p:txBody>
          <a:bodyPr wrap="square">
            <a:spAutoFit/>
          </a:bodyPr>
          <a:lstStyle/>
          <a:p>
            <a:pPr algn="ctr"/>
            <a:r>
              <a:rPr lang="is-IS" sz="1400" i="1" dirty="0" smtClean="0">
                <a:solidFill>
                  <a:schemeClr val="bg1"/>
                </a:solidFill>
              </a:rPr>
              <a:t>PLB 780 (2018)</a:t>
            </a:r>
            <a:r>
              <a:rPr lang="en-US" sz="1400" i="1" dirty="0" smtClean="0">
                <a:solidFill>
                  <a:schemeClr val="bg1"/>
                </a:solidFill>
              </a:rPr>
              <a:t> </a:t>
            </a:r>
            <a:r>
              <a:rPr lang="is-IS" sz="1400" i="1" dirty="0" smtClean="0">
                <a:solidFill>
                  <a:schemeClr val="bg1"/>
                </a:solidFill>
              </a:rPr>
              <a:t>251</a:t>
            </a:r>
            <a:endParaRPr lang="en-US" sz="1400" i="1" dirty="0">
              <a:solidFill>
                <a:schemeClr val="bg1"/>
              </a:solidFill>
            </a:endParaRPr>
          </a:p>
        </p:txBody>
      </p:sp>
      <p:sp>
        <p:nvSpPr>
          <p:cNvPr id="28" name="Explosion 1 27"/>
          <p:cNvSpPr/>
          <p:nvPr/>
        </p:nvSpPr>
        <p:spPr>
          <a:xfrm>
            <a:off x="8088313" y="880695"/>
            <a:ext cx="1092200" cy="71950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NEW</a:t>
            </a:r>
            <a:endParaRPr lang="en-US" sz="1600" b="1" dirty="0">
              <a:solidFill>
                <a:schemeClr val="tx1"/>
              </a:solidFill>
            </a:endParaRPr>
          </a:p>
        </p:txBody>
      </p:sp>
      <p:grpSp>
        <p:nvGrpSpPr>
          <p:cNvPr id="7" name="Group 6"/>
          <p:cNvGrpSpPr/>
          <p:nvPr/>
        </p:nvGrpSpPr>
        <p:grpSpPr>
          <a:xfrm>
            <a:off x="0" y="2349500"/>
            <a:ext cx="9131300" cy="3664288"/>
            <a:chOff x="0" y="2728913"/>
            <a:chExt cx="9628147" cy="3856375"/>
          </a:xfrm>
        </p:grpSpPr>
        <p:pic>
          <p:nvPicPr>
            <p:cNvPr id="4" name="Picture 3" descr="Screen Shot 2018-06-07 at 20.50.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28913"/>
              <a:ext cx="4729626" cy="3848100"/>
            </a:xfrm>
            <a:prstGeom prst="rect">
              <a:avLst/>
            </a:prstGeom>
          </p:spPr>
        </p:pic>
        <p:pic>
          <p:nvPicPr>
            <p:cNvPr id="5" name="Picture 4" descr="Screen Shot 2018-06-07 at 20.50.4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4800" y="2728913"/>
              <a:ext cx="4713347" cy="3856375"/>
            </a:xfrm>
            <a:prstGeom prst="rect">
              <a:avLst/>
            </a:prstGeom>
          </p:spPr>
        </p:pic>
      </p:grpSp>
      <p:sp>
        <p:nvSpPr>
          <p:cNvPr id="29" name="Rectangle 28"/>
          <p:cNvSpPr/>
          <p:nvPr/>
        </p:nvSpPr>
        <p:spPr>
          <a:xfrm>
            <a:off x="7056" y="6093296"/>
            <a:ext cx="9136944" cy="707886"/>
          </a:xfrm>
          <a:prstGeom prst="rect">
            <a:avLst/>
          </a:prstGeom>
        </p:spPr>
        <p:txBody>
          <a:bodyPr wrap="square">
            <a:spAutoFit/>
          </a:bodyPr>
          <a:lstStyle/>
          <a:p>
            <a:pPr algn="ctr"/>
            <a:r>
              <a:rPr lang="en-US" sz="2000" dirty="0" smtClean="0"/>
              <a:t>Shapes are consistent across the rapidity |y| region  </a:t>
            </a:r>
            <a:r>
              <a:rPr lang="en-US" sz="2000" smtClean="0">
                <a:sym typeface="Wingdings"/>
              </a:rPr>
              <a:t>  can </a:t>
            </a:r>
            <a:r>
              <a:rPr lang="en-US" sz="2000" dirty="0" smtClean="0">
                <a:sym typeface="Wingdings"/>
              </a:rPr>
              <a:t>integrate over y. </a:t>
            </a:r>
          </a:p>
          <a:p>
            <a:pPr algn="ctr"/>
            <a:r>
              <a:rPr lang="en-US" sz="2000" smtClean="0">
                <a:sym typeface="Wingdings"/>
              </a:rPr>
              <a:t>For integrated y we </a:t>
            </a:r>
            <a:r>
              <a:rPr lang="en-US" sz="2000" dirty="0" smtClean="0">
                <a:sym typeface="Wingdings"/>
              </a:rPr>
              <a:t>assign the tot. syst. uncertainty from the most forward bin.   </a:t>
            </a:r>
            <a:r>
              <a:rPr lang="en-US" sz="2000" dirty="0" smtClean="0"/>
              <a:t>  </a:t>
            </a:r>
            <a:endParaRPr lang="en-US" sz="2000" dirty="0"/>
          </a:p>
        </p:txBody>
      </p:sp>
      <p:sp>
        <p:nvSpPr>
          <p:cNvPr id="30" name="Rectangle 29"/>
          <p:cNvSpPr/>
          <p:nvPr/>
        </p:nvSpPr>
        <p:spPr>
          <a:xfrm>
            <a:off x="7056" y="892766"/>
            <a:ext cx="9136944" cy="400110"/>
          </a:xfrm>
          <a:prstGeom prst="rect">
            <a:avLst/>
          </a:prstGeom>
        </p:spPr>
        <p:txBody>
          <a:bodyPr wrap="square">
            <a:spAutoFit/>
          </a:bodyPr>
          <a:lstStyle/>
          <a:p>
            <a:pPr lvl="1"/>
            <a:r>
              <a:rPr lang="en-US" sz="2000" dirty="0" smtClean="0">
                <a:solidFill>
                  <a:schemeClr val="accent1"/>
                </a:solidFill>
              </a:rPr>
              <a:t>Double differential cross section: </a:t>
            </a:r>
            <a:endParaRPr lang="en-US" sz="2000" dirty="0">
              <a:solidFill>
                <a:schemeClr val="accent1"/>
              </a:solidFill>
            </a:endParaRPr>
          </a:p>
        </p:txBody>
      </p:sp>
      <p:sp>
        <p:nvSpPr>
          <p:cNvPr id="8" name="Title 7"/>
          <p:cNvSpPr>
            <a:spLocks noGrp="1"/>
          </p:cNvSpPr>
          <p:nvPr>
            <p:ph type="title"/>
          </p:nvPr>
        </p:nvSpPr>
        <p:spPr/>
        <p:txBody>
          <a:bodyPr/>
          <a:lstStyle/>
          <a:p>
            <a:r>
              <a:rPr lang="en-US" dirty="0" smtClean="0"/>
              <a:t> </a:t>
            </a:r>
            <a:endParaRPr lang="en-US" dirty="0"/>
          </a:p>
        </p:txBody>
      </p:sp>
    </p:spTree>
    <p:extLst>
      <p:ext uri="{BB962C8B-B14F-4D97-AF65-F5344CB8AC3E}">
        <p14:creationId xmlns:p14="http://schemas.microsoft.com/office/powerpoint/2010/main" val="100431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0" y="1106"/>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ln>
                  <a:solidFill>
                    <a:schemeClr val="tx2">
                      <a:alpha val="85000"/>
                    </a:schemeClr>
                  </a:solidFill>
                </a:ln>
                <a:solidFill>
                  <a:srgbClr val="1F497D"/>
                </a:solidFill>
              </a:rPr>
              <a:t>Comparison to NLO NRQCD and 7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sp>
        <p:nvSpPr>
          <p:cNvPr id="3" name="Title 2"/>
          <p:cNvSpPr>
            <a:spLocks noGrp="1"/>
          </p:cNvSpPr>
          <p:nvPr>
            <p:ph type="title"/>
          </p:nvPr>
        </p:nvSpPr>
        <p:spPr>
          <a:xfrm flipV="1">
            <a:off x="2476500" y="2357438"/>
            <a:ext cx="4419600" cy="703262"/>
          </a:xfrm>
        </p:spPr>
        <p:txBody>
          <a:bodyPr>
            <a:normAutofit fontScale="90000"/>
          </a:bodyPr>
          <a:lstStyle/>
          <a:p>
            <a:r>
              <a:rPr lang="en-US" dirty="0" smtClean="0"/>
              <a:t> </a:t>
            </a:r>
            <a:endParaRPr lang="en-US" dirty="0"/>
          </a:p>
        </p:txBody>
      </p:sp>
      <p:sp>
        <p:nvSpPr>
          <p:cNvPr id="6" name="Content Placeholder 5"/>
          <p:cNvSpPr>
            <a:spLocks noGrp="1"/>
          </p:cNvSpPr>
          <p:nvPr>
            <p:ph idx="1"/>
          </p:nvPr>
        </p:nvSpPr>
        <p:spPr>
          <a:xfrm>
            <a:off x="4508500" y="1981199"/>
            <a:ext cx="2870200" cy="1511301"/>
          </a:xfrm>
        </p:spPr>
        <p:txBody>
          <a:bodyPr/>
          <a:lstStyle/>
          <a:p>
            <a:pPr marL="0" indent="0">
              <a:buNone/>
            </a:pPr>
            <a:r>
              <a:rPr lang="en-US" dirty="0" smtClean="0"/>
              <a:t> </a:t>
            </a:r>
            <a:endParaRPr lang="en-US" dirty="0"/>
          </a:p>
        </p:txBody>
      </p:sp>
      <p:pic>
        <p:nvPicPr>
          <p:cNvPr id="14" name="Picture 13" descr="1-s2.0-S0370269318301357-gr002_lrg.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908" y="968820"/>
            <a:ext cx="7809266" cy="4620420"/>
          </a:xfrm>
          <a:prstGeom prst="rect">
            <a:avLst/>
          </a:prstGeom>
        </p:spPr>
      </p:pic>
      <p:sp>
        <p:nvSpPr>
          <p:cNvPr id="26" name="Slide Number Placeholder 5"/>
          <p:cNvSpPr>
            <a:spLocks noGrp="1"/>
          </p:cNvSpPr>
          <p:nvPr>
            <p:ph type="sldNum" sz="quarter" idx="4294967295"/>
          </p:nvPr>
        </p:nvSpPr>
        <p:spPr>
          <a:xfrm>
            <a:off x="0" y="-33867"/>
            <a:ext cx="685800" cy="365125"/>
          </a:xfrm>
          <a:prstGeom prst="rect">
            <a:avLst/>
          </a:prstGeom>
        </p:spPr>
        <p:txBody>
          <a:bodyPr/>
          <a:lstStyle>
            <a:lvl1pPr>
              <a:defRPr sz="1400"/>
            </a:lvl1pPr>
          </a:lstStyle>
          <a:p>
            <a:pPr algn="l">
              <a:defRPr/>
            </a:pPr>
            <a:fld id="{43FC2C80-C8FF-054C-ACF4-72A4BD23F6D5}" type="slidenum">
              <a:rPr lang="en-US" smtClean="0"/>
              <a:pPr algn="l">
                <a:defRPr/>
              </a:pPr>
              <a:t>12</a:t>
            </a:fld>
            <a:endParaRPr lang="en-US" dirty="0"/>
          </a:p>
        </p:txBody>
      </p:sp>
      <p:sp>
        <p:nvSpPr>
          <p:cNvPr id="24" name="Rectangle 23"/>
          <p:cNvSpPr/>
          <p:nvPr/>
        </p:nvSpPr>
        <p:spPr>
          <a:xfrm>
            <a:off x="7378700" y="6550223"/>
            <a:ext cx="1801813" cy="307777"/>
          </a:xfrm>
          <a:prstGeom prst="rect">
            <a:avLst/>
          </a:prstGeom>
          <a:solidFill>
            <a:schemeClr val="accent1"/>
          </a:solidFill>
          <a:ln>
            <a:solidFill>
              <a:srgbClr val="4F81BD"/>
            </a:solidFill>
          </a:ln>
        </p:spPr>
        <p:txBody>
          <a:bodyPr wrap="square">
            <a:spAutoFit/>
          </a:bodyPr>
          <a:lstStyle/>
          <a:p>
            <a:pPr algn="ctr"/>
            <a:r>
              <a:rPr lang="is-IS" sz="1400" i="1" dirty="0" smtClean="0">
                <a:solidFill>
                  <a:schemeClr val="bg1"/>
                </a:solidFill>
              </a:rPr>
              <a:t>PLB 780 (2018)</a:t>
            </a:r>
            <a:r>
              <a:rPr lang="en-US" sz="1400" i="1" dirty="0" smtClean="0">
                <a:solidFill>
                  <a:schemeClr val="bg1"/>
                </a:solidFill>
              </a:rPr>
              <a:t> </a:t>
            </a:r>
            <a:r>
              <a:rPr lang="is-IS" sz="1400" i="1" dirty="0" smtClean="0">
                <a:solidFill>
                  <a:schemeClr val="bg1"/>
                </a:solidFill>
              </a:rPr>
              <a:t>251</a:t>
            </a:r>
            <a:endParaRPr lang="en-US" sz="1400" i="1" dirty="0">
              <a:solidFill>
                <a:schemeClr val="bg1"/>
              </a:solidFill>
            </a:endParaRPr>
          </a:p>
        </p:txBody>
      </p:sp>
      <p:sp>
        <p:nvSpPr>
          <p:cNvPr id="28" name="Explosion 1 27"/>
          <p:cNvSpPr/>
          <p:nvPr/>
        </p:nvSpPr>
        <p:spPr>
          <a:xfrm>
            <a:off x="7926404" y="5439392"/>
            <a:ext cx="1092200" cy="71950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NEW</a:t>
            </a:r>
            <a:endParaRPr lang="en-US" sz="1600" b="1" dirty="0">
              <a:solidFill>
                <a:schemeClr val="tx1"/>
              </a:solidFill>
            </a:endParaRPr>
          </a:p>
        </p:txBody>
      </p:sp>
      <p:sp>
        <p:nvSpPr>
          <p:cNvPr id="16" name="Rectangle 15"/>
          <p:cNvSpPr/>
          <p:nvPr/>
        </p:nvSpPr>
        <p:spPr>
          <a:xfrm>
            <a:off x="107504" y="5589240"/>
            <a:ext cx="7378700" cy="1200329"/>
          </a:xfrm>
          <a:prstGeom prst="rect">
            <a:avLst/>
          </a:prstGeom>
        </p:spPr>
        <p:txBody>
          <a:bodyPr wrap="square">
            <a:spAutoFit/>
          </a:bodyPr>
          <a:lstStyle/>
          <a:p>
            <a:pPr marL="285750" indent="-285750">
              <a:buFont typeface="Arial"/>
              <a:buChar char="•"/>
            </a:pPr>
            <a:r>
              <a:rPr lang="en-US" dirty="0" smtClean="0">
                <a:solidFill>
                  <a:schemeClr val="tx2"/>
                </a:solidFill>
              </a:rPr>
              <a:t>Results in agreement with NLO </a:t>
            </a:r>
            <a:r>
              <a:rPr lang="en-US" dirty="0">
                <a:solidFill>
                  <a:schemeClr val="tx2"/>
                </a:solidFill>
              </a:rPr>
              <a:t>NRQCD </a:t>
            </a:r>
            <a:endParaRPr lang="en-US" dirty="0" smtClean="0">
              <a:solidFill>
                <a:schemeClr val="tx2"/>
              </a:solidFill>
            </a:endParaRPr>
          </a:p>
          <a:p>
            <a:pPr marL="285750" indent="-285750">
              <a:buFont typeface="Arial"/>
              <a:buChar char="•"/>
            </a:pPr>
            <a:r>
              <a:rPr lang="en-US" dirty="0" smtClean="0">
                <a:solidFill>
                  <a:schemeClr val="tx2"/>
                </a:solidFill>
              </a:rPr>
              <a:t>As </a:t>
            </a:r>
            <a:r>
              <a:rPr lang="en-US" dirty="0">
                <a:solidFill>
                  <a:schemeClr val="tx2"/>
                </a:solidFill>
              </a:rPr>
              <a:t>expected from evolution of PDFs, cross sections increase with energy.</a:t>
            </a:r>
          </a:p>
          <a:p>
            <a:pPr marL="285750" indent="-285750">
              <a:buFont typeface="Arial"/>
              <a:buChar char="•"/>
            </a:pPr>
            <a:r>
              <a:rPr lang="en-US" dirty="0" smtClean="0">
                <a:solidFill>
                  <a:schemeClr val="tx2"/>
                </a:solidFill>
              </a:rPr>
              <a:t>These </a:t>
            </a:r>
            <a:r>
              <a:rPr lang="en-US" dirty="0">
                <a:solidFill>
                  <a:schemeClr val="tx2"/>
                </a:solidFill>
              </a:rPr>
              <a:t>measurements should reduce theoretical uncertainties </a:t>
            </a:r>
            <a:r>
              <a:rPr lang="en-US" dirty="0" smtClean="0">
                <a:solidFill>
                  <a:schemeClr val="tx2"/>
                </a:solidFill>
              </a:rPr>
              <a:t>from the extraction </a:t>
            </a:r>
            <a:r>
              <a:rPr lang="en-US" dirty="0">
                <a:solidFill>
                  <a:schemeClr val="tx2"/>
                </a:solidFill>
              </a:rPr>
              <a:t>of </a:t>
            </a:r>
            <a:r>
              <a:rPr lang="en-US" dirty="0" smtClean="0">
                <a:solidFill>
                  <a:schemeClr val="tx2"/>
                </a:solidFill>
              </a:rPr>
              <a:t>LDMEs.  </a:t>
            </a:r>
            <a:endParaRPr lang="en-US" dirty="0">
              <a:solidFill>
                <a:schemeClr val="tx2"/>
              </a:solidFill>
            </a:endParaRPr>
          </a:p>
        </p:txBody>
      </p:sp>
      <p:sp>
        <p:nvSpPr>
          <p:cNvPr id="2" name="Rectangle 1"/>
          <p:cNvSpPr/>
          <p:nvPr/>
        </p:nvSpPr>
        <p:spPr>
          <a:xfrm rot="5400000">
            <a:off x="6701367" y="2605416"/>
            <a:ext cx="3865033" cy="769441"/>
          </a:xfrm>
          <a:prstGeom prst="rect">
            <a:avLst/>
          </a:prstGeom>
          <a:solidFill>
            <a:schemeClr val="bg1">
              <a:lumMod val="85000"/>
            </a:schemeClr>
          </a:solidFill>
        </p:spPr>
        <p:txBody>
          <a:bodyPr wrap="square">
            <a:spAutoFit/>
          </a:bodyPr>
          <a:lstStyle/>
          <a:p>
            <a:r>
              <a:rPr lang="pt-BR" sz="1100" i="1" dirty="0" smtClean="0"/>
              <a:t>(*)     Y</a:t>
            </a:r>
            <a:r>
              <a:rPr lang="pt-BR" sz="1100" i="1" dirty="0"/>
              <a:t>.-</a:t>
            </a:r>
            <a:r>
              <a:rPr lang="pt-BR" sz="1100" i="1" dirty="0" smtClean="0"/>
              <a:t>Q.</a:t>
            </a:r>
            <a:r>
              <a:rPr lang="hr-HR" sz="1100" i="1" dirty="0" smtClean="0"/>
              <a:t>Ma</a:t>
            </a:r>
            <a:r>
              <a:rPr lang="hr-HR" sz="1100" i="1" dirty="0"/>
              <a:t>, </a:t>
            </a:r>
            <a:r>
              <a:rPr lang="hr-HR" sz="1100" i="1" dirty="0" smtClean="0"/>
              <a:t>K.Wang</a:t>
            </a:r>
            <a:r>
              <a:rPr lang="hr-HR" sz="1100" i="1" dirty="0"/>
              <a:t>, K.-</a:t>
            </a:r>
            <a:r>
              <a:rPr lang="hr-HR" sz="1100" i="1" dirty="0" smtClean="0"/>
              <a:t>T.Chao</a:t>
            </a:r>
            <a:r>
              <a:rPr lang="hr-HR" sz="1100" i="1" dirty="0"/>
              <a:t>, </a:t>
            </a:r>
            <a:r>
              <a:rPr lang="it-IT" sz="1100" i="1" dirty="0" smtClean="0"/>
              <a:t>Rev</a:t>
            </a:r>
            <a:r>
              <a:rPr lang="it-IT" sz="1100" i="1" dirty="0"/>
              <a:t>. </a:t>
            </a:r>
            <a:r>
              <a:rPr lang="it-IT" sz="1100" i="1" dirty="0" err="1"/>
              <a:t>Lett</a:t>
            </a:r>
            <a:r>
              <a:rPr lang="it-IT" sz="1100" i="1" dirty="0"/>
              <a:t>. 106 (2011) </a:t>
            </a:r>
            <a:r>
              <a:rPr lang="it-IT" sz="1100" i="1" dirty="0" smtClean="0"/>
              <a:t>042002, </a:t>
            </a:r>
          </a:p>
          <a:p>
            <a:r>
              <a:rPr lang="it-IT" sz="1100" i="1" dirty="0" err="1" smtClean="0"/>
              <a:t>LDMEs</a:t>
            </a:r>
            <a:r>
              <a:rPr lang="it-IT" sz="1100" i="1" dirty="0" smtClean="0"/>
              <a:t> from </a:t>
            </a:r>
            <a:r>
              <a:rPr lang="it-IT" sz="1100" i="1" dirty="0" err="1" smtClean="0"/>
              <a:t>Tevatron</a:t>
            </a:r>
            <a:r>
              <a:rPr lang="it-IT" sz="1100" i="1" dirty="0" smtClean="0"/>
              <a:t> </a:t>
            </a:r>
            <a:r>
              <a:rPr lang="it-IT" sz="1100" i="1" dirty="0" err="1" smtClean="0"/>
              <a:t>yields</a:t>
            </a:r>
            <a:r>
              <a:rPr lang="it-IT" sz="1100" i="1" dirty="0" smtClean="0"/>
              <a:t>.</a:t>
            </a:r>
          </a:p>
          <a:p>
            <a:r>
              <a:rPr lang="pt-BR" sz="1100" i="1" dirty="0" smtClean="0"/>
              <a:t>(**)   </a:t>
            </a:r>
            <a:r>
              <a:rPr lang="pt-BR" sz="1100" i="1" dirty="0" err="1" smtClean="0"/>
              <a:t>H.Han</a:t>
            </a:r>
            <a:r>
              <a:rPr lang="pt-BR" sz="1100" i="1" dirty="0" smtClean="0"/>
              <a:t> et al., </a:t>
            </a:r>
            <a:r>
              <a:rPr lang="pt-BR" sz="1100" i="1" dirty="0" err="1" smtClean="0"/>
              <a:t>Phys</a:t>
            </a:r>
            <a:r>
              <a:rPr lang="pt-BR" sz="1100" i="1" dirty="0"/>
              <a:t>. Rev. </a:t>
            </a:r>
            <a:r>
              <a:rPr lang="pt-BR" sz="1100" i="1" dirty="0" err="1"/>
              <a:t>D</a:t>
            </a:r>
            <a:r>
              <a:rPr lang="pt-BR" sz="1100" i="1" dirty="0"/>
              <a:t> </a:t>
            </a:r>
            <a:r>
              <a:rPr lang="pt-BR" sz="1100" i="1" dirty="0" smtClean="0"/>
              <a:t>94 </a:t>
            </a:r>
            <a:r>
              <a:rPr lang="en-US" sz="1100" i="1" dirty="0" smtClean="0"/>
              <a:t>014028, </a:t>
            </a:r>
          </a:p>
          <a:p>
            <a:r>
              <a:rPr lang="en-US" sz="1100" i="1" dirty="0" smtClean="0"/>
              <a:t>LDMEs from </a:t>
            </a:r>
            <a:r>
              <a:rPr lang="en-US" sz="1100" i="1" dirty="0" err="1" smtClean="0"/>
              <a:t>Tevatron</a:t>
            </a:r>
            <a:r>
              <a:rPr lang="en-US" sz="1100" i="1" dirty="0" smtClean="0"/>
              <a:t> and LHC @7TeV yields.</a:t>
            </a:r>
            <a:endParaRPr lang="en-US" sz="1100" i="1" dirty="0"/>
          </a:p>
        </p:txBody>
      </p:sp>
      <p:sp>
        <p:nvSpPr>
          <p:cNvPr id="5" name="TextBox 4"/>
          <p:cNvSpPr txBox="1"/>
          <p:nvPr/>
        </p:nvSpPr>
        <p:spPr>
          <a:xfrm rot="16200000" flipH="1">
            <a:off x="227701" y="3506062"/>
            <a:ext cx="340470" cy="261610"/>
          </a:xfrm>
          <a:prstGeom prst="rect">
            <a:avLst/>
          </a:prstGeom>
          <a:noFill/>
        </p:spPr>
        <p:txBody>
          <a:bodyPr wrap="none" rtlCol="0">
            <a:spAutoFit/>
          </a:bodyPr>
          <a:lstStyle/>
          <a:p>
            <a:r>
              <a:rPr lang="en-US" sz="1100" dirty="0" smtClean="0"/>
              <a:t>(*)</a:t>
            </a:r>
            <a:endParaRPr lang="en-US" sz="1100" dirty="0"/>
          </a:p>
        </p:txBody>
      </p:sp>
      <p:sp>
        <p:nvSpPr>
          <p:cNvPr id="19" name="TextBox 18"/>
          <p:cNvSpPr txBox="1"/>
          <p:nvPr/>
        </p:nvSpPr>
        <p:spPr>
          <a:xfrm rot="16200000" flipH="1">
            <a:off x="4163442" y="3479760"/>
            <a:ext cx="410727" cy="261610"/>
          </a:xfrm>
          <a:prstGeom prst="rect">
            <a:avLst/>
          </a:prstGeom>
          <a:noFill/>
        </p:spPr>
        <p:txBody>
          <a:bodyPr wrap="none" rtlCol="0">
            <a:spAutoFit/>
          </a:bodyPr>
          <a:lstStyle/>
          <a:p>
            <a:r>
              <a:rPr lang="en-US" sz="1100" dirty="0" smtClean="0"/>
              <a:t>(**)</a:t>
            </a:r>
            <a:endParaRPr lang="en-US" sz="1100" dirty="0"/>
          </a:p>
        </p:txBody>
      </p:sp>
    </p:spTree>
    <p:extLst>
      <p:ext uri="{BB962C8B-B14F-4D97-AF65-F5344CB8AC3E}">
        <p14:creationId xmlns:p14="http://schemas.microsoft.com/office/powerpoint/2010/main" val="29507712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953000" y="2184399"/>
            <a:ext cx="2044700" cy="927101"/>
          </a:xfrm>
        </p:spPr>
        <p:txBody>
          <a:bodyPr/>
          <a:lstStyle/>
          <a:p>
            <a:pPr marL="0" indent="0">
              <a:buNone/>
            </a:pPr>
            <a:r>
              <a:rPr lang="en-US" dirty="0" smtClean="0"/>
              <a:t> </a:t>
            </a:r>
            <a:endParaRPr lang="en-US" dirty="0"/>
          </a:p>
        </p:txBody>
      </p:sp>
      <p:sp>
        <p:nvSpPr>
          <p:cNvPr id="2" name="Title 1"/>
          <p:cNvSpPr>
            <a:spLocks noGrp="1"/>
          </p:cNvSpPr>
          <p:nvPr>
            <p:ph type="title"/>
          </p:nvPr>
        </p:nvSpPr>
        <p:spPr>
          <a:xfrm>
            <a:off x="0" y="1106"/>
            <a:ext cx="9144000" cy="799977"/>
          </a:xfrm>
          <a:noFill/>
        </p:spPr>
        <p:txBody>
          <a:bodyPr>
            <a:normAutofit/>
          </a:bodyPr>
          <a:lstStyle/>
          <a:p>
            <a:r>
              <a:rPr lang="en-US" sz="4000" smtClean="0">
                <a:ln>
                  <a:solidFill>
                    <a:schemeClr val="tx2">
                      <a:alpha val="85000"/>
                    </a:schemeClr>
                  </a:solidFill>
                </a:ln>
                <a:solidFill>
                  <a:srgbClr val="1F497D"/>
                </a:solidFill>
              </a:rPr>
              <a:t>Production Ratios </a:t>
            </a:r>
            <a:r>
              <a:rPr lang="en-US" sz="4000" dirty="0" smtClean="0">
                <a:ln>
                  <a:solidFill>
                    <a:schemeClr val="tx2">
                      <a:alpha val="85000"/>
                    </a:schemeClr>
                  </a:solidFill>
                </a:ln>
                <a:solidFill>
                  <a:srgbClr val="1F497D"/>
                </a:solidFill>
              </a:rPr>
              <a:t>(to 1S) @13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sp>
        <p:nvSpPr>
          <p:cNvPr id="26" name="Slide Number Placeholder 5"/>
          <p:cNvSpPr>
            <a:spLocks noGrp="1"/>
          </p:cNvSpPr>
          <p:nvPr>
            <p:ph type="sldNum" sz="quarter" idx="4294967295"/>
          </p:nvPr>
        </p:nvSpPr>
        <p:spPr>
          <a:xfrm>
            <a:off x="0" y="-33867"/>
            <a:ext cx="685800" cy="365125"/>
          </a:xfrm>
          <a:prstGeom prst="rect">
            <a:avLst/>
          </a:prstGeom>
        </p:spPr>
        <p:txBody>
          <a:bodyPr/>
          <a:lstStyle>
            <a:lvl1pPr>
              <a:defRPr sz="1400"/>
            </a:lvl1pPr>
          </a:lstStyle>
          <a:p>
            <a:pPr algn="l">
              <a:defRPr/>
            </a:pPr>
            <a:fld id="{43FC2C80-C8FF-054C-ACF4-72A4BD23F6D5}" type="slidenum">
              <a:rPr lang="en-US" smtClean="0"/>
              <a:pPr algn="l">
                <a:defRPr/>
              </a:pPr>
              <a:t>13</a:t>
            </a:fld>
            <a:endParaRPr lang="en-US" dirty="0"/>
          </a:p>
        </p:txBody>
      </p:sp>
      <p:sp>
        <p:nvSpPr>
          <p:cNvPr id="28" name="Explosion 1 27"/>
          <p:cNvSpPr/>
          <p:nvPr/>
        </p:nvSpPr>
        <p:spPr>
          <a:xfrm>
            <a:off x="7884368" y="757851"/>
            <a:ext cx="1092200" cy="71950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NEW</a:t>
            </a:r>
            <a:endParaRPr lang="en-US" sz="1600" b="1" dirty="0">
              <a:solidFill>
                <a:schemeClr val="tx1"/>
              </a:solidFill>
            </a:endParaRPr>
          </a:p>
        </p:txBody>
      </p:sp>
      <p:pic>
        <p:nvPicPr>
          <p:cNvPr id="8" name="Picture 7" descr="1-s2.0-S0370269318301357-gr003_lr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6839" y="1117604"/>
            <a:ext cx="6377150" cy="4711699"/>
          </a:xfrm>
          <a:prstGeom prst="rect">
            <a:avLst/>
          </a:prstGeom>
        </p:spPr>
      </p:pic>
      <p:sp>
        <p:nvSpPr>
          <p:cNvPr id="16" name="Rectangle 15"/>
          <p:cNvSpPr/>
          <p:nvPr/>
        </p:nvSpPr>
        <p:spPr>
          <a:xfrm>
            <a:off x="-5644" y="5846545"/>
            <a:ext cx="9136944" cy="646331"/>
          </a:xfrm>
          <a:prstGeom prst="rect">
            <a:avLst/>
          </a:prstGeom>
        </p:spPr>
        <p:txBody>
          <a:bodyPr wrap="square">
            <a:spAutoFit/>
          </a:bodyPr>
          <a:lstStyle/>
          <a:p>
            <a:pPr algn="ctr"/>
            <a:r>
              <a:rPr lang="en-US" smtClean="0">
                <a:solidFill>
                  <a:schemeClr val="accent1"/>
                </a:solidFill>
              </a:rPr>
              <a:t>Flat </a:t>
            </a:r>
            <a:r>
              <a:rPr lang="en-US" dirty="0" smtClean="0">
                <a:solidFill>
                  <a:schemeClr val="accent1"/>
                </a:solidFill>
              </a:rPr>
              <a:t>for </a:t>
            </a:r>
            <a:r>
              <a:rPr lang="en-US" dirty="0" err="1">
                <a:solidFill>
                  <a:schemeClr val="accent1"/>
                </a:solidFill>
              </a:rPr>
              <a:t>C</a:t>
            </a:r>
            <a:r>
              <a:rPr lang="en-US" dirty="0" err="1" smtClean="0">
                <a:solidFill>
                  <a:schemeClr val="accent1"/>
                </a:solidFill>
              </a:rPr>
              <a:t>harmonium</a:t>
            </a:r>
            <a:r>
              <a:rPr lang="en-US" dirty="0" smtClean="0">
                <a:solidFill>
                  <a:schemeClr val="accent1"/>
                </a:solidFill>
              </a:rPr>
              <a:t> </a:t>
            </a:r>
          </a:p>
          <a:p>
            <a:pPr algn="ctr"/>
            <a:r>
              <a:rPr lang="en-US" dirty="0" smtClean="0">
                <a:solidFill>
                  <a:schemeClr val="accent1"/>
                </a:solidFill>
              </a:rPr>
              <a:t>Increasing slowly for </a:t>
            </a:r>
            <a:r>
              <a:rPr lang="en-US" dirty="0" err="1">
                <a:solidFill>
                  <a:schemeClr val="accent1"/>
                </a:solidFill>
              </a:rPr>
              <a:t>B</a:t>
            </a:r>
            <a:r>
              <a:rPr lang="en-US" dirty="0" err="1" smtClean="0">
                <a:solidFill>
                  <a:schemeClr val="accent1"/>
                </a:solidFill>
              </a:rPr>
              <a:t>ottomonium</a:t>
            </a:r>
            <a:endParaRPr lang="en-US" dirty="0">
              <a:solidFill>
                <a:schemeClr val="accent1"/>
              </a:solidFill>
            </a:endParaRPr>
          </a:p>
        </p:txBody>
      </p:sp>
      <p:sp>
        <p:nvSpPr>
          <p:cNvPr id="3" name="Rectangle 2"/>
          <p:cNvSpPr/>
          <p:nvPr/>
        </p:nvSpPr>
        <p:spPr>
          <a:xfrm>
            <a:off x="84667" y="2723014"/>
            <a:ext cx="2074333" cy="3982629"/>
          </a:xfrm>
          <a:prstGeom prst="rect">
            <a:avLst/>
          </a:prstGeom>
          <a:solidFill>
            <a:schemeClr val="accent5">
              <a:lumMod val="20000"/>
              <a:lumOff val="80000"/>
            </a:schemeClr>
          </a:solidFill>
          <a:ln>
            <a:solidFill>
              <a:schemeClr val="accent5">
                <a:lumMod val="40000"/>
                <a:lumOff val="60000"/>
              </a:schemeClr>
            </a:solidFill>
          </a:ln>
        </p:spPr>
        <p:txBody>
          <a:bodyPr wrap="square">
            <a:spAutoFit/>
          </a:bodyPr>
          <a:lstStyle/>
          <a:p>
            <a:pPr>
              <a:lnSpc>
                <a:spcPct val="80000"/>
              </a:lnSpc>
            </a:pPr>
            <a:r>
              <a:rPr lang="en-US" sz="1600" dirty="0" smtClean="0">
                <a:solidFill>
                  <a:schemeClr val="tx2"/>
                </a:solidFill>
                <a:sym typeface="Wingdings"/>
              </a:rPr>
              <a:t>Ratio:</a:t>
            </a:r>
            <a:r>
              <a:rPr lang="en-US" sz="1600" dirty="0" smtClean="0">
                <a:solidFill>
                  <a:schemeClr val="tx2"/>
                </a:solidFill>
                <a:latin typeface="Symbol" charset="2"/>
                <a:cs typeface="Symbol" charset="2"/>
                <a:sym typeface="Wingdings"/>
              </a:rPr>
              <a:t> </a:t>
            </a:r>
          </a:p>
          <a:p>
            <a:pPr>
              <a:lnSpc>
                <a:spcPct val="80000"/>
              </a:lnSpc>
            </a:pPr>
            <a:endParaRPr lang="en-US" dirty="0" smtClean="0">
              <a:solidFill>
                <a:schemeClr val="tx2"/>
              </a:solidFill>
              <a:latin typeface="Symbol" charset="2"/>
              <a:cs typeface="Symbol" charset="2"/>
              <a:sym typeface="Wingdings"/>
            </a:endParaRPr>
          </a:p>
          <a:p>
            <a:pPr>
              <a:lnSpc>
                <a:spcPct val="80000"/>
              </a:lnSpc>
            </a:pPr>
            <a:r>
              <a:rPr lang="en-US" dirty="0" smtClean="0">
                <a:solidFill>
                  <a:schemeClr val="tx2"/>
                </a:solidFill>
                <a:latin typeface="Symbol" charset="2"/>
                <a:cs typeface="Symbol" charset="2"/>
                <a:sym typeface="Wingdings"/>
              </a:rPr>
              <a:t>  s</a:t>
            </a:r>
            <a:r>
              <a:rPr lang="da-DK" b="1" baseline="30000" dirty="0" smtClean="0">
                <a:solidFill>
                  <a:schemeClr val="tx2"/>
                </a:solidFill>
                <a:latin typeface="Symbol" charset="2"/>
                <a:cs typeface="Symbol" charset="2"/>
              </a:rPr>
              <a:t>y</a:t>
            </a:r>
            <a:r>
              <a:rPr lang="en-US" baseline="30000" dirty="0" smtClean="0">
                <a:solidFill>
                  <a:schemeClr val="tx2"/>
                </a:solidFill>
              </a:rPr>
              <a:t>(</a:t>
            </a:r>
            <a:r>
              <a:rPr lang="en-US" baseline="30000" dirty="0">
                <a:solidFill>
                  <a:schemeClr val="tx2"/>
                </a:solidFill>
              </a:rPr>
              <a:t>2S)</a:t>
            </a:r>
            <a:r>
              <a:rPr lang="en-US" dirty="0">
                <a:solidFill>
                  <a:schemeClr val="tx2"/>
                </a:solidFill>
              </a:rPr>
              <a:t>/</a:t>
            </a:r>
            <a:r>
              <a:rPr lang="en-US" dirty="0" err="1" smtClean="0">
                <a:solidFill>
                  <a:schemeClr val="tx2"/>
                </a:solidFill>
                <a:latin typeface="Symbol" charset="2"/>
                <a:cs typeface="Symbol" charset="2"/>
                <a:sym typeface="Wingdings"/>
              </a:rPr>
              <a:t>s</a:t>
            </a:r>
            <a:r>
              <a:rPr lang="en-US" baseline="30000" dirty="0" err="1" smtClean="0">
                <a:solidFill>
                  <a:schemeClr val="tx2"/>
                </a:solidFill>
              </a:rPr>
              <a:t>J</a:t>
            </a:r>
            <a:r>
              <a:rPr lang="en-US" baseline="30000" dirty="0" smtClean="0">
                <a:solidFill>
                  <a:schemeClr val="tx2"/>
                </a:solidFill>
              </a:rPr>
              <a:t>/</a:t>
            </a:r>
            <a:r>
              <a:rPr lang="da-DK" b="1" baseline="30000" dirty="0" smtClean="0">
                <a:solidFill>
                  <a:schemeClr val="tx2"/>
                </a:solidFill>
                <a:latin typeface="Symbol" charset="2"/>
                <a:cs typeface="Symbol" charset="2"/>
              </a:rPr>
              <a:t>y</a:t>
            </a:r>
            <a:r>
              <a:rPr lang="en-US" baseline="30000" dirty="0" smtClean="0">
                <a:solidFill>
                  <a:schemeClr val="tx2"/>
                </a:solidFill>
              </a:rPr>
              <a:t>(1S)</a:t>
            </a:r>
            <a:r>
              <a:rPr lang="en-US" dirty="0" smtClean="0">
                <a:solidFill>
                  <a:schemeClr val="tx2"/>
                </a:solidFill>
                <a:latin typeface="Symbol" charset="2"/>
                <a:cs typeface="Symbol" charset="2"/>
                <a:sym typeface="Wingdings"/>
              </a:rPr>
              <a:t> </a:t>
            </a:r>
          </a:p>
          <a:p>
            <a:pPr>
              <a:lnSpc>
                <a:spcPct val="80000"/>
              </a:lnSpc>
            </a:pPr>
            <a:endParaRPr lang="en-US" dirty="0" smtClean="0">
              <a:solidFill>
                <a:schemeClr val="tx2"/>
              </a:solidFill>
              <a:latin typeface="Symbol" charset="2"/>
              <a:cs typeface="Symbol" charset="2"/>
              <a:sym typeface="Wingdings"/>
            </a:endParaRPr>
          </a:p>
          <a:p>
            <a:pPr>
              <a:lnSpc>
                <a:spcPct val="80000"/>
              </a:lnSpc>
            </a:pPr>
            <a:r>
              <a:rPr lang="en-US" dirty="0" smtClean="0">
                <a:solidFill>
                  <a:schemeClr val="tx2"/>
                </a:solidFill>
                <a:latin typeface="Symbol" charset="2"/>
                <a:cs typeface="Symbol" charset="2"/>
                <a:sym typeface="Wingdings"/>
              </a:rPr>
              <a:t>  </a:t>
            </a:r>
            <a:r>
              <a:rPr lang="en-US" dirty="0" err="1" smtClean="0">
                <a:solidFill>
                  <a:schemeClr val="tx2"/>
                </a:solidFill>
                <a:latin typeface="Symbol" charset="2"/>
                <a:cs typeface="Symbol" charset="2"/>
                <a:sym typeface="Wingdings"/>
              </a:rPr>
              <a:t>s</a:t>
            </a:r>
            <a:r>
              <a:rPr lang="en-US" baseline="30000" dirty="0" err="1" smtClean="0">
                <a:solidFill>
                  <a:schemeClr val="tx2"/>
                </a:solidFill>
              </a:rPr>
              <a:t>ϒ</a:t>
            </a:r>
            <a:r>
              <a:rPr lang="en-US" baseline="30000" dirty="0">
                <a:solidFill>
                  <a:schemeClr val="tx2"/>
                </a:solidFill>
              </a:rPr>
              <a:t>(2S)</a:t>
            </a:r>
            <a:r>
              <a:rPr lang="en-US" dirty="0">
                <a:solidFill>
                  <a:schemeClr val="tx2"/>
                </a:solidFill>
              </a:rPr>
              <a:t>/</a:t>
            </a:r>
            <a:r>
              <a:rPr lang="en-US" dirty="0" err="1">
                <a:solidFill>
                  <a:schemeClr val="tx2"/>
                </a:solidFill>
                <a:latin typeface="Symbol" charset="2"/>
                <a:cs typeface="Symbol" charset="2"/>
                <a:sym typeface="Wingdings"/>
              </a:rPr>
              <a:t>s</a:t>
            </a:r>
            <a:r>
              <a:rPr lang="en-US" baseline="30000" dirty="0" err="1">
                <a:solidFill>
                  <a:schemeClr val="tx2"/>
                </a:solidFill>
              </a:rPr>
              <a:t>ϒ</a:t>
            </a:r>
            <a:r>
              <a:rPr lang="en-US" baseline="30000" dirty="0">
                <a:solidFill>
                  <a:schemeClr val="tx2"/>
                </a:solidFill>
              </a:rPr>
              <a:t>(1S) </a:t>
            </a:r>
            <a:endParaRPr lang="en-US" baseline="30000" dirty="0" smtClean="0">
              <a:solidFill>
                <a:schemeClr val="tx2"/>
              </a:solidFill>
            </a:endParaRPr>
          </a:p>
          <a:p>
            <a:pPr>
              <a:lnSpc>
                <a:spcPct val="80000"/>
              </a:lnSpc>
            </a:pPr>
            <a:endParaRPr lang="en-US" baseline="30000" dirty="0" smtClean="0">
              <a:solidFill>
                <a:schemeClr val="tx2"/>
              </a:solidFill>
            </a:endParaRPr>
          </a:p>
          <a:p>
            <a:pPr>
              <a:lnSpc>
                <a:spcPct val="80000"/>
              </a:lnSpc>
            </a:pPr>
            <a:r>
              <a:rPr lang="en-US" dirty="0" smtClean="0">
                <a:solidFill>
                  <a:schemeClr val="tx2"/>
                </a:solidFill>
              </a:rPr>
              <a:t>and </a:t>
            </a:r>
          </a:p>
          <a:p>
            <a:pPr>
              <a:lnSpc>
                <a:spcPct val="80000"/>
              </a:lnSpc>
            </a:pPr>
            <a:endParaRPr lang="en-US" dirty="0" smtClean="0">
              <a:solidFill>
                <a:schemeClr val="tx2"/>
              </a:solidFill>
            </a:endParaRPr>
          </a:p>
          <a:p>
            <a:pPr marL="285750" indent="-285750">
              <a:lnSpc>
                <a:spcPct val="80000"/>
              </a:lnSpc>
              <a:buFont typeface="Symbol" charset="0"/>
              <a:buChar char=" "/>
            </a:pPr>
            <a:r>
              <a:rPr lang="en-US" dirty="0" err="1" smtClean="0">
                <a:solidFill>
                  <a:schemeClr val="tx2"/>
                </a:solidFill>
                <a:latin typeface="Symbol" charset="2"/>
                <a:cs typeface="Symbol" charset="2"/>
                <a:sym typeface="Wingdings"/>
              </a:rPr>
              <a:t>s</a:t>
            </a:r>
            <a:r>
              <a:rPr lang="en-US" baseline="30000" dirty="0" err="1" smtClean="0">
                <a:solidFill>
                  <a:schemeClr val="tx2"/>
                </a:solidFill>
              </a:rPr>
              <a:t>ϒ</a:t>
            </a:r>
            <a:r>
              <a:rPr lang="en-US" baseline="30000" dirty="0">
                <a:solidFill>
                  <a:schemeClr val="tx2"/>
                </a:solidFill>
              </a:rPr>
              <a:t>(3S)</a:t>
            </a:r>
            <a:r>
              <a:rPr lang="en-US" dirty="0">
                <a:solidFill>
                  <a:schemeClr val="tx2"/>
                </a:solidFill>
              </a:rPr>
              <a:t>/</a:t>
            </a:r>
            <a:r>
              <a:rPr lang="en-US" dirty="0" err="1">
                <a:solidFill>
                  <a:schemeClr val="tx2"/>
                </a:solidFill>
                <a:latin typeface="Symbol" charset="2"/>
                <a:cs typeface="Symbol" charset="2"/>
                <a:sym typeface="Wingdings"/>
              </a:rPr>
              <a:t>s</a:t>
            </a:r>
            <a:r>
              <a:rPr lang="en-US" baseline="30000" dirty="0" err="1">
                <a:solidFill>
                  <a:schemeClr val="tx2"/>
                </a:solidFill>
              </a:rPr>
              <a:t>ϒ</a:t>
            </a:r>
            <a:r>
              <a:rPr lang="en-US" baseline="30000" dirty="0">
                <a:solidFill>
                  <a:schemeClr val="tx2"/>
                </a:solidFill>
              </a:rPr>
              <a:t>(1S</a:t>
            </a:r>
            <a:r>
              <a:rPr lang="en-US" baseline="30000" dirty="0" smtClean="0">
                <a:solidFill>
                  <a:schemeClr val="tx2"/>
                </a:solidFill>
              </a:rPr>
              <a:t>)</a:t>
            </a:r>
          </a:p>
          <a:p>
            <a:pPr marL="285750" indent="-285750">
              <a:lnSpc>
                <a:spcPct val="80000"/>
              </a:lnSpc>
              <a:buFont typeface="Symbol" charset="0"/>
              <a:buChar char=" "/>
            </a:pPr>
            <a:endParaRPr lang="en-US" dirty="0" smtClean="0">
              <a:solidFill>
                <a:schemeClr val="tx2"/>
              </a:solidFill>
            </a:endParaRPr>
          </a:p>
          <a:p>
            <a:pPr>
              <a:lnSpc>
                <a:spcPct val="80000"/>
              </a:lnSpc>
            </a:pPr>
            <a:r>
              <a:rPr lang="en-US" sz="1600">
                <a:solidFill>
                  <a:schemeClr val="tx2"/>
                </a:solidFill>
                <a:sym typeface="Wingdings"/>
              </a:rPr>
              <a:t> </a:t>
            </a:r>
            <a:r>
              <a:rPr lang="en-US" sz="1600" smtClean="0">
                <a:solidFill>
                  <a:schemeClr val="tx2"/>
                </a:solidFill>
                <a:sym typeface="Wingdings"/>
              </a:rPr>
              <a:t>cancelation of experimental </a:t>
            </a:r>
            <a:r>
              <a:rPr lang="en-US" sz="1600" dirty="0">
                <a:solidFill>
                  <a:schemeClr val="tx2"/>
                </a:solidFill>
                <a:sym typeface="Wingdings"/>
              </a:rPr>
              <a:t>s</a:t>
            </a:r>
            <a:r>
              <a:rPr lang="en-US" sz="1600" dirty="0" smtClean="0">
                <a:solidFill>
                  <a:schemeClr val="tx2"/>
                </a:solidFill>
                <a:sym typeface="Wingdings"/>
              </a:rPr>
              <a:t>ystematics  and </a:t>
            </a:r>
            <a:endParaRPr lang="en-US" sz="1600" dirty="0">
              <a:solidFill>
                <a:schemeClr val="tx2"/>
              </a:solidFill>
              <a:sym typeface="Wingdings"/>
            </a:endParaRPr>
          </a:p>
          <a:p>
            <a:pPr>
              <a:lnSpc>
                <a:spcPct val="80000"/>
              </a:lnSpc>
            </a:pPr>
            <a:r>
              <a:rPr lang="en-US" sz="1600" smtClean="0">
                <a:solidFill>
                  <a:schemeClr val="tx2"/>
                </a:solidFill>
                <a:sym typeface="Wingdings"/>
              </a:rPr>
              <a:t>theoretical uncertainties</a:t>
            </a:r>
            <a:r>
              <a:rPr lang="en-US" sz="1600" dirty="0" smtClean="0">
                <a:solidFill>
                  <a:schemeClr val="tx2"/>
                </a:solidFill>
                <a:sym typeface="Wingdings"/>
              </a:rPr>
              <a:t>. </a:t>
            </a:r>
            <a:endParaRPr lang="en-US" sz="1600" dirty="0" smtClean="0">
              <a:solidFill>
                <a:schemeClr val="tx2"/>
              </a:solidFill>
            </a:endParaRPr>
          </a:p>
          <a:p>
            <a:pPr>
              <a:lnSpc>
                <a:spcPct val="80000"/>
              </a:lnSpc>
            </a:pPr>
            <a:r>
              <a:rPr lang="en-US" sz="1600" smtClean="0">
                <a:solidFill>
                  <a:schemeClr val="tx2"/>
                </a:solidFill>
              </a:rPr>
              <a:t>The vertical bars account for correlations between measurements</a:t>
            </a:r>
            <a:r>
              <a:rPr lang="en-US" sz="1600" baseline="30000" smtClean="0">
                <a:solidFill>
                  <a:schemeClr val="tx2"/>
                </a:solidFill>
              </a:rPr>
              <a:t> </a:t>
            </a:r>
            <a:endParaRPr lang="en-US" sz="1600" baseline="30000" dirty="0">
              <a:solidFill>
                <a:schemeClr val="tx2"/>
              </a:solidFill>
            </a:endParaRPr>
          </a:p>
        </p:txBody>
      </p:sp>
      <p:sp>
        <p:nvSpPr>
          <p:cNvPr id="17" name="Rectangle 16"/>
          <p:cNvSpPr/>
          <p:nvPr/>
        </p:nvSpPr>
        <p:spPr>
          <a:xfrm>
            <a:off x="7299330" y="6246654"/>
            <a:ext cx="1814235" cy="307777"/>
          </a:xfrm>
          <a:prstGeom prst="rect">
            <a:avLst/>
          </a:prstGeom>
          <a:solidFill>
            <a:schemeClr val="accent1"/>
          </a:solidFill>
          <a:ln>
            <a:solidFill>
              <a:srgbClr val="4F81BD"/>
            </a:solidFill>
          </a:ln>
        </p:spPr>
        <p:txBody>
          <a:bodyPr wrap="square">
            <a:spAutoFit/>
          </a:bodyPr>
          <a:lstStyle/>
          <a:p>
            <a:pPr algn="ctr"/>
            <a:r>
              <a:rPr lang="is-IS" sz="1400" i="1" dirty="0" smtClean="0">
                <a:solidFill>
                  <a:schemeClr val="bg1"/>
                </a:solidFill>
              </a:rPr>
              <a:t>PLB 780 (2018)</a:t>
            </a:r>
            <a:r>
              <a:rPr lang="en-US" sz="1400" i="1" dirty="0" smtClean="0">
                <a:solidFill>
                  <a:schemeClr val="bg1"/>
                </a:solidFill>
              </a:rPr>
              <a:t> </a:t>
            </a:r>
            <a:r>
              <a:rPr lang="is-IS" sz="1400" i="1" dirty="0" smtClean="0">
                <a:solidFill>
                  <a:schemeClr val="bg1"/>
                </a:solidFill>
              </a:rPr>
              <a:t>251</a:t>
            </a:r>
            <a:endParaRPr lang="en-US" sz="1400" i="1" dirty="0">
              <a:solidFill>
                <a:schemeClr val="bg1"/>
              </a:solidFill>
            </a:endParaRPr>
          </a:p>
        </p:txBody>
      </p:sp>
    </p:spTree>
    <p:extLst>
      <p:ext uri="{BB962C8B-B14F-4D97-AF65-F5344CB8AC3E}">
        <p14:creationId xmlns:p14="http://schemas.microsoft.com/office/powerpoint/2010/main" val="1329314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23"/>
            <a:ext cx="9144000" cy="799977"/>
          </a:xfrm>
          <a:noFill/>
        </p:spPr>
        <p:txBody>
          <a:bodyPr>
            <a:normAutofit/>
          </a:bodyPr>
          <a:lstStyle/>
          <a:p>
            <a:pPr algn="l"/>
            <a:r>
              <a:rPr lang="en-US" sz="4000" dirty="0">
                <a:ln>
                  <a:solidFill>
                    <a:schemeClr val="tx2">
                      <a:alpha val="85000"/>
                    </a:schemeClr>
                  </a:solidFill>
                </a:ln>
                <a:solidFill>
                  <a:srgbClr val="1F497D"/>
                </a:solidFill>
              </a:rPr>
              <a:t> </a:t>
            </a:r>
            <a:r>
              <a:rPr lang="en-US" sz="4000" dirty="0" smtClean="0">
                <a:ln>
                  <a:solidFill>
                    <a:schemeClr val="tx2">
                      <a:alpha val="85000"/>
                    </a:schemeClr>
                  </a:solidFill>
                </a:ln>
                <a:solidFill>
                  <a:srgbClr val="1F497D"/>
                </a:solidFill>
              </a:rPr>
              <a:t> </a:t>
            </a:r>
            <a:r>
              <a:rPr lang="en-US" sz="4000" dirty="0" err="1" smtClean="0">
                <a:ln>
                  <a:solidFill>
                    <a:schemeClr val="tx2">
                      <a:alpha val="85000"/>
                    </a:schemeClr>
                  </a:solidFill>
                </a:ln>
                <a:solidFill>
                  <a:srgbClr val="1F497D"/>
                </a:solidFill>
              </a:rPr>
              <a:t>Quarkonium</a:t>
            </a:r>
            <a:r>
              <a:rPr lang="en-US" sz="4000" dirty="0" smtClean="0">
                <a:ln>
                  <a:solidFill>
                    <a:schemeClr val="tx2">
                      <a:alpha val="85000"/>
                    </a:schemeClr>
                  </a:solidFill>
                </a:ln>
                <a:solidFill>
                  <a:srgbClr val="1F497D"/>
                </a:solidFill>
              </a:rPr>
              <a:t>: </a:t>
            </a:r>
            <a:r>
              <a:rPr lang="en-US" sz="4000" smtClean="0">
                <a:ln>
                  <a:solidFill>
                    <a:schemeClr val="tx2">
                      <a:alpha val="85000"/>
                    </a:schemeClr>
                  </a:solidFill>
                </a:ln>
                <a:solidFill>
                  <a:srgbClr val="1F497D"/>
                </a:solidFill>
              </a:rPr>
              <a:t>the P States</a:t>
            </a:r>
            <a:endParaRPr lang="en-US" sz="4000" dirty="0">
              <a:ln>
                <a:solidFill>
                  <a:schemeClr val="tx2">
                    <a:alpha val="85000"/>
                  </a:schemeClr>
                </a:solidFill>
              </a:ln>
              <a:solidFill>
                <a:srgbClr val="1F497D"/>
              </a:solidFill>
            </a:endParaRPr>
          </a:p>
        </p:txBody>
      </p:sp>
      <p:pic>
        <p:nvPicPr>
          <p:cNvPr id="15" name="Picture 2"/>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3385" y="1106"/>
            <a:ext cx="820615" cy="799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idx="1"/>
          </p:nvPr>
        </p:nvSpPr>
        <p:spPr/>
        <p:txBody>
          <a:bodyPr/>
          <a:lstStyle/>
          <a:p>
            <a:pPr marL="0" indent="0">
              <a:buNone/>
            </a:pPr>
            <a:r>
              <a:rPr lang="en-US" dirty="0" smtClean="0"/>
              <a:t>  </a:t>
            </a:r>
            <a:endParaRPr lang="en-US" dirty="0"/>
          </a:p>
        </p:txBody>
      </p:sp>
      <p:sp>
        <p:nvSpPr>
          <p:cNvPr id="19" name="Content Placeholder 1"/>
          <p:cNvSpPr txBox="1">
            <a:spLocks/>
          </p:cNvSpPr>
          <p:nvPr/>
        </p:nvSpPr>
        <p:spPr>
          <a:xfrm>
            <a:off x="457200" y="1600200"/>
            <a:ext cx="4038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mtClean="0"/>
              <a:t> </a:t>
            </a:r>
            <a:endParaRPr lang="en-US" dirty="0"/>
          </a:p>
        </p:txBody>
      </p:sp>
      <p:sp>
        <p:nvSpPr>
          <p:cNvPr id="20" name="Content Placeholder 3"/>
          <p:cNvSpPr txBox="1">
            <a:spLocks/>
          </p:cNvSpPr>
          <p:nvPr/>
        </p:nvSpPr>
        <p:spPr>
          <a:xfrm>
            <a:off x="4648200" y="1600200"/>
            <a:ext cx="4038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mtClean="0"/>
              <a:t> </a:t>
            </a:r>
            <a:endParaRPr lang="en-US" dirty="0"/>
          </a:p>
        </p:txBody>
      </p:sp>
      <p:sp>
        <p:nvSpPr>
          <p:cNvPr id="31"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14</a:t>
            </a:fld>
            <a:endParaRPr lang="en-US" dirty="0"/>
          </a:p>
        </p:txBody>
      </p:sp>
      <p:grpSp>
        <p:nvGrpSpPr>
          <p:cNvPr id="14" name="Group 13"/>
          <p:cNvGrpSpPr/>
          <p:nvPr/>
        </p:nvGrpSpPr>
        <p:grpSpPr>
          <a:xfrm>
            <a:off x="4275243" y="3276602"/>
            <a:ext cx="4758690" cy="3277286"/>
            <a:chOff x="4275243" y="3225801"/>
            <a:chExt cx="4758690" cy="3277286"/>
          </a:xfrm>
        </p:grpSpPr>
        <p:pic>
          <p:nvPicPr>
            <p:cNvPr id="30" name="Picture 29" descr="Screen Shot 2018-06-11 at 10.50.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5243" y="3417088"/>
              <a:ext cx="4411557" cy="3085999"/>
            </a:xfrm>
            <a:prstGeom prst="rect">
              <a:avLst/>
            </a:prstGeom>
          </p:spPr>
        </p:pic>
        <p:sp>
          <p:nvSpPr>
            <p:cNvPr id="21" name="Oval 20"/>
            <p:cNvSpPr/>
            <p:nvPr/>
          </p:nvSpPr>
          <p:spPr>
            <a:xfrm>
              <a:off x="5954721" y="3225801"/>
              <a:ext cx="3079212" cy="2413000"/>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p:nvSpPr>
        <p:spPr>
          <a:xfrm>
            <a:off x="249401" y="4144496"/>
            <a:ext cx="4025842" cy="2326791"/>
          </a:xfrm>
          <a:prstGeom prst="rect">
            <a:avLst/>
          </a:prstGeom>
          <a:ln>
            <a:solidFill>
              <a:schemeClr val="tx2">
                <a:lumMod val="60000"/>
                <a:lumOff val="40000"/>
              </a:schemeClr>
            </a:solidFill>
          </a:ln>
        </p:spPr>
        <p:txBody>
          <a:bodyPr wrap="square">
            <a:spAutoFit/>
          </a:bodyPr>
          <a:lstStyle/>
          <a:p>
            <a:pPr>
              <a:lnSpc>
                <a:spcPct val="110000"/>
              </a:lnSpc>
            </a:pPr>
            <a:r>
              <a:rPr lang="en-US" sz="1400" dirty="0">
                <a:solidFill>
                  <a:schemeClr val="tx2"/>
                </a:solidFill>
              </a:rPr>
              <a:t>The </a:t>
            </a:r>
            <a:r>
              <a:rPr lang="en-US" sz="1400" b="1" dirty="0" err="1">
                <a:solidFill>
                  <a:srgbClr val="FF0000"/>
                </a:solidFill>
              </a:rPr>
              <a:t>bottomonium</a:t>
            </a:r>
            <a:r>
              <a:rPr lang="en-US" sz="1400" b="1" dirty="0">
                <a:solidFill>
                  <a:srgbClr val="FF0000"/>
                </a:solidFill>
              </a:rPr>
              <a:t> family </a:t>
            </a:r>
            <a:r>
              <a:rPr lang="en-US" sz="1400" b="1" dirty="0" smtClean="0">
                <a:solidFill>
                  <a:srgbClr val="FF0000"/>
                </a:solidFill>
              </a:rPr>
              <a:t>(bb)</a:t>
            </a:r>
            <a:r>
              <a:rPr lang="en-US" sz="1400" dirty="0" smtClean="0">
                <a:solidFill>
                  <a:schemeClr val="tx2"/>
                </a:solidFill>
              </a:rPr>
              <a:t> </a:t>
            </a:r>
            <a:r>
              <a:rPr lang="en-US" sz="1400" dirty="0">
                <a:solidFill>
                  <a:schemeClr val="tx2"/>
                </a:solidFill>
              </a:rPr>
              <a:t>plays a special role </a:t>
            </a:r>
            <a:endParaRPr lang="en-US" sz="1400" dirty="0" smtClean="0">
              <a:solidFill>
                <a:schemeClr val="tx2"/>
              </a:solidFill>
            </a:endParaRPr>
          </a:p>
          <a:p>
            <a:pPr>
              <a:lnSpc>
                <a:spcPct val="110000"/>
              </a:lnSpc>
            </a:pPr>
            <a:r>
              <a:rPr lang="en-US" sz="1400" dirty="0" smtClean="0">
                <a:solidFill>
                  <a:schemeClr val="tx2"/>
                </a:solidFill>
              </a:rPr>
              <a:t>In </a:t>
            </a:r>
            <a:r>
              <a:rPr lang="en-US" sz="1400" dirty="0">
                <a:solidFill>
                  <a:schemeClr val="tx2"/>
                </a:solidFill>
              </a:rPr>
              <a:t>understanding how the strong force binds </a:t>
            </a:r>
            <a:endParaRPr lang="en-US" sz="1400" dirty="0" smtClean="0">
              <a:solidFill>
                <a:schemeClr val="tx2"/>
              </a:solidFill>
            </a:endParaRPr>
          </a:p>
          <a:p>
            <a:pPr>
              <a:lnSpc>
                <a:spcPct val="110000"/>
              </a:lnSpc>
            </a:pPr>
            <a:r>
              <a:rPr lang="en-US" sz="1400" smtClean="0">
                <a:solidFill>
                  <a:schemeClr val="tx2"/>
                </a:solidFill>
              </a:rPr>
              <a:t>quarks </a:t>
            </a:r>
            <a:r>
              <a:rPr lang="en-US" sz="1400" smtClean="0">
                <a:solidFill>
                  <a:schemeClr val="tx2"/>
                </a:solidFill>
              </a:rPr>
              <a:t>because </a:t>
            </a:r>
            <a:r>
              <a:rPr lang="en-US" sz="1400" dirty="0" smtClean="0">
                <a:solidFill>
                  <a:schemeClr val="tx2"/>
                </a:solidFill>
              </a:rPr>
              <a:t>the </a:t>
            </a:r>
            <a:r>
              <a:rPr lang="en-US" sz="1400" dirty="0">
                <a:solidFill>
                  <a:schemeClr val="tx2"/>
                </a:solidFill>
              </a:rPr>
              <a:t>high </a:t>
            </a:r>
            <a:r>
              <a:rPr lang="en-US" sz="1400">
                <a:solidFill>
                  <a:schemeClr val="tx2"/>
                </a:solidFill>
              </a:rPr>
              <a:t>quark </a:t>
            </a:r>
            <a:r>
              <a:rPr lang="en-US" sz="1400" smtClean="0">
                <a:solidFill>
                  <a:schemeClr val="tx2"/>
                </a:solidFill>
              </a:rPr>
              <a:t>mass allows </a:t>
            </a:r>
            <a:r>
              <a:rPr lang="en-US" sz="1400" dirty="0" smtClean="0">
                <a:solidFill>
                  <a:schemeClr val="tx2"/>
                </a:solidFill>
              </a:rPr>
              <a:t>important </a:t>
            </a:r>
            <a:r>
              <a:rPr lang="en-US" sz="1400" dirty="0">
                <a:solidFill>
                  <a:schemeClr val="tx2"/>
                </a:solidFill>
              </a:rPr>
              <a:t>theoretical simplifications. </a:t>
            </a:r>
            <a:endParaRPr lang="en-US" sz="1400" dirty="0" smtClean="0">
              <a:solidFill>
                <a:schemeClr val="tx2"/>
              </a:solidFill>
            </a:endParaRPr>
          </a:p>
          <a:p>
            <a:pPr>
              <a:lnSpc>
                <a:spcPct val="110000"/>
              </a:lnSpc>
            </a:pPr>
            <a:r>
              <a:rPr lang="en-US" sz="1400" dirty="0" smtClean="0">
                <a:solidFill>
                  <a:schemeClr val="tx2"/>
                </a:solidFill>
              </a:rPr>
              <a:t>The </a:t>
            </a:r>
            <a:r>
              <a:rPr lang="en-US" sz="1400" dirty="0">
                <a:solidFill>
                  <a:schemeClr val="tx2"/>
                </a:solidFill>
              </a:rPr>
              <a:t>measurements of the masses of the </a:t>
            </a:r>
            <a:r>
              <a:rPr lang="en-US" sz="2000" dirty="0" err="1" smtClean="0">
                <a:solidFill>
                  <a:schemeClr val="tx2"/>
                </a:solidFill>
              </a:rPr>
              <a:t>χ</a:t>
            </a:r>
            <a:r>
              <a:rPr lang="en-US" sz="1400" baseline="-25000" dirty="0" err="1" smtClean="0">
                <a:solidFill>
                  <a:schemeClr val="tx2"/>
                </a:solidFill>
              </a:rPr>
              <a:t>b</a:t>
            </a:r>
            <a:r>
              <a:rPr lang="en-US" sz="1400" dirty="0">
                <a:solidFill>
                  <a:schemeClr val="tx2"/>
                </a:solidFill>
              </a:rPr>
              <a:t>(3P)</a:t>
            </a:r>
          </a:p>
          <a:p>
            <a:pPr>
              <a:lnSpc>
                <a:spcPct val="110000"/>
              </a:lnSpc>
            </a:pPr>
            <a:r>
              <a:rPr lang="en-US" sz="1400" dirty="0">
                <a:solidFill>
                  <a:schemeClr val="tx2"/>
                </a:solidFill>
              </a:rPr>
              <a:t>triplet states (J = 0, 1, </a:t>
            </a:r>
            <a:r>
              <a:rPr lang="en-US" sz="1400" dirty="0" smtClean="0">
                <a:solidFill>
                  <a:schemeClr val="tx2"/>
                </a:solidFill>
              </a:rPr>
              <a:t>2) </a:t>
            </a:r>
            <a:r>
              <a:rPr lang="en-US" sz="1400" dirty="0">
                <a:solidFill>
                  <a:schemeClr val="tx2"/>
                </a:solidFill>
              </a:rPr>
              <a:t>is especially </a:t>
            </a:r>
            <a:r>
              <a:rPr lang="en-US" sz="1400" dirty="0" smtClean="0">
                <a:solidFill>
                  <a:schemeClr val="tx2"/>
                </a:solidFill>
              </a:rPr>
              <a:t>interesting </a:t>
            </a:r>
          </a:p>
          <a:p>
            <a:pPr>
              <a:lnSpc>
                <a:spcPct val="110000"/>
              </a:lnSpc>
            </a:pPr>
            <a:r>
              <a:rPr lang="en-US" sz="1400" dirty="0" smtClean="0">
                <a:solidFill>
                  <a:schemeClr val="tx2"/>
                </a:solidFill>
              </a:rPr>
              <a:t>to </a:t>
            </a:r>
            <a:r>
              <a:rPr lang="en-US" sz="1400" dirty="0">
                <a:solidFill>
                  <a:schemeClr val="tx2"/>
                </a:solidFill>
              </a:rPr>
              <a:t>probe details of the bb interaction and test </a:t>
            </a:r>
            <a:endParaRPr lang="en-US" sz="1400" dirty="0" smtClean="0">
              <a:solidFill>
                <a:schemeClr val="tx2"/>
              </a:solidFill>
            </a:endParaRPr>
          </a:p>
          <a:p>
            <a:pPr>
              <a:lnSpc>
                <a:spcPct val="110000"/>
              </a:lnSpc>
            </a:pPr>
            <a:r>
              <a:rPr lang="en-US" sz="1400" dirty="0">
                <a:solidFill>
                  <a:schemeClr val="tx2"/>
                </a:solidFill>
              </a:rPr>
              <a:t>t</a:t>
            </a:r>
            <a:r>
              <a:rPr lang="en-US" sz="1400" dirty="0" smtClean="0">
                <a:solidFill>
                  <a:schemeClr val="tx2"/>
                </a:solidFill>
              </a:rPr>
              <a:t>heoretical treatments </a:t>
            </a:r>
            <a:r>
              <a:rPr lang="en-US" sz="1400" dirty="0">
                <a:solidFill>
                  <a:schemeClr val="tx2"/>
                </a:solidFill>
              </a:rPr>
              <a:t>of the influence of </a:t>
            </a:r>
            <a:r>
              <a:rPr lang="en-US" sz="1400" dirty="0" smtClean="0">
                <a:solidFill>
                  <a:schemeClr val="tx2"/>
                </a:solidFill>
              </a:rPr>
              <a:t>open </a:t>
            </a:r>
          </a:p>
          <a:p>
            <a:pPr>
              <a:lnSpc>
                <a:spcPct val="110000"/>
              </a:lnSpc>
            </a:pPr>
            <a:r>
              <a:rPr lang="en-US" sz="1400" dirty="0" smtClean="0">
                <a:solidFill>
                  <a:schemeClr val="tx2"/>
                </a:solidFill>
              </a:rPr>
              <a:t>beauty </a:t>
            </a:r>
            <a:r>
              <a:rPr lang="en-US" sz="1400" dirty="0">
                <a:solidFill>
                  <a:schemeClr val="tx2"/>
                </a:solidFill>
              </a:rPr>
              <a:t>states on the </a:t>
            </a:r>
            <a:r>
              <a:rPr lang="en-US" sz="1400" dirty="0" err="1">
                <a:solidFill>
                  <a:schemeClr val="tx2"/>
                </a:solidFill>
              </a:rPr>
              <a:t>bottomonium</a:t>
            </a:r>
            <a:r>
              <a:rPr lang="en-US" sz="1400" dirty="0">
                <a:solidFill>
                  <a:schemeClr val="tx2"/>
                </a:solidFill>
              </a:rPr>
              <a:t> spectrum.</a:t>
            </a:r>
          </a:p>
        </p:txBody>
      </p:sp>
      <p:grpSp>
        <p:nvGrpSpPr>
          <p:cNvPr id="22" name="Group 21"/>
          <p:cNvGrpSpPr/>
          <p:nvPr/>
        </p:nvGrpSpPr>
        <p:grpSpPr>
          <a:xfrm>
            <a:off x="5878518" y="-25404"/>
            <a:ext cx="3273949" cy="3124204"/>
            <a:chOff x="381000" y="1828800"/>
            <a:chExt cx="3505200" cy="3238500"/>
          </a:xfrm>
        </p:grpSpPr>
        <p:pic>
          <p:nvPicPr>
            <p:cNvPr id="23" name="Picture 22" descr="Screen shot 2013-05-12 at 3.09.09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 y="1828800"/>
              <a:ext cx="3505200" cy="3238500"/>
            </a:xfrm>
            <a:prstGeom prst="rect">
              <a:avLst/>
            </a:prstGeom>
          </p:spPr>
        </p:pic>
        <p:sp>
          <p:nvSpPr>
            <p:cNvPr id="24" name="Rectangle 23"/>
            <p:cNvSpPr/>
            <p:nvPr/>
          </p:nvSpPr>
          <p:spPr>
            <a:xfrm>
              <a:off x="1883229" y="1828800"/>
              <a:ext cx="564726" cy="425117"/>
            </a:xfrm>
            <a:prstGeom prst="rect">
              <a:avLst/>
            </a:prstGeom>
          </p:spPr>
          <p:txBody>
            <a:bodyPr wrap="none">
              <a:spAutoFit/>
            </a:bodyPr>
            <a:lstStyle/>
            <a:p>
              <a:r>
                <a:rPr lang="en-US" sz="2000" b="1" dirty="0" smtClean="0">
                  <a:solidFill>
                    <a:srgbClr val="800000"/>
                  </a:solidFill>
                  <a:latin typeface="Symbol" charset="2"/>
                  <a:cs typeface="Symbol" charset="2"/>
                </a:rPr>
                <a:t>χ</a:t>
              </a:r>
              <a:r>
                <a:rPr lang="en-US" sz="2000" b="1" baseline="-25000" dirty="0" smtClean="0">
                  <a:solidFill>
                    <a:srgbClr val="800000"/>
                  </a:solidFill>
                </a:rPr>
                <a:t>c1</a:t>
              </a:r>
              <a:endParaRPr lang="en-US" sz="2000" b="1" dirty="0">
                <a:solidFill>
                  <a:srgbClr val="800000"/>
                </a:solidFill>
              </a:endParaRPr>
            </a:p>
          </p:txBody>
        </p:sp>
        <p:sp>
          <p:nvSpPr>
            <p:cNvPr id="26" name="Rectangle 25"/>
            <p:cNvSpPr/>
            <p:nvPr/>
          </p:nvSpPr>
          <p:spPr>
            <a:xfrm>
              <a:off x="2514600" y="3124200"/>
              <a:ext cx="564726" cy="425117"/>
            </a:xfrm>
            <a:prstGeom prst="rect">
              <a:avLst/>
            </a:prstGeom>
          </p:spPr>
          <p:txBody>
            <a:bodyPr wrap="none">
              <a:spAutoFit/>
            </a:bodyPr>
            <a:lstStyle/>
            <a:p>
              <a:r>
                <a:rPr lang="en-US" sz="2000" b="1" dirty="0" smtClean="0">
                  <a:solidFill>
                    <a:srgbClr val="800000"/>
                  </a:solidFill>
                  <a:latin typeface="Symbol" charset="2"/>
                  <a:cs typeface="Symbol" charset="2"/>
                </a:rPr>
                <a:t>χ</a:t>
              </a:r>
              <a:r>
                <a:rPr lang="en-US" sz="2000" b="1" baseline="-25000" dirty="0" smtClean="0">
                  <a:solidFill>
                    <a:srgbClr val="800000"/>
                  </a:solidFill>
                </a:rPr>
                <a:t>c2</a:t>
              </a:r>
              <a:endParaRPr lang="en-US" sz="2000" b="1" dirty="0">
                <a:solidFill>
                  <a:srgbClr val="800000"/>
                </a:solidFill>
              </a:endParaRPr>
            </a:p>
          </p:txBody>
        </p:sp>
      </p:grpSp>
      <p:grpSp>
        <p:nvGrpSpPr>
          <p:cNvPr id="27" name="Group 26"/>
          <p:cNvGrpSpPr/>
          <p:nvPr/>
        </p:nvGrpSpPr>
        <p:grpSpPr>
          <a:xfrm>
            <a:off x="80067" y="801083"/>
            <a:ext cx="5118469" cy="2281741"/>
            <a:chOff x="80067" y="1183147"/>
            <a:chExt cx="5118469" cy="2281741"/>
          </a:xfrm>
        </p:grpSpPr>
        <p:pic>
          <p:nvPicPr>
            <p:cNvPr id="4" name="Picture 3" descr="Screen Shot 2018-06-11 at 10.47.40.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067" y="1183147"/>
              <a:ext cx="5112646" cy="2281741"/>
            </a:xfrm>
            <a:prstGeom prst="rect">
              <a:avLst/>
            </a:prstGeom>
          </p:spPr>
        </p:pic>
        <p:sp>
          <p:nvSpPr>
            <p:cNvPr id="32" name="Oval 31"/>
            <p:cNvSpPr/>
            <p:nvPr/>
          </p:nvSpPr>
          <p:spPr>
            <a:xfrm>
              <a:off x="1704450" y="1220890"/>
              <a:ext cx="3494086" cy="1189496"/>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9" name="Picture 28" descr="Screen Shot 2018-06-11 at 10.33.03.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85830" y="1710403"/>
            <a:ext cx="685805" cy="700895"/>
          </a:xfrm>
          <a:prstGeom prst="rect">
            <a:avLst/>
          </a:prstGeom>
        </p:spPr>
      </p:pic>
      <p:sp>
        <p:nvSpPr>
          <p:cNvPr id="5" name="Rectangle 4"/>
          <p:cNvSpPr/>
          <p:nvPr/>
        </p:nvSpPr>
        <p:spPr>
          <a:xfrm>
            <a:off x="0" y="3386010"/>
            <a:ext cx="5528733" cy="692497"/>
          </a:xfrm>
          <a:prstGeom prst="rect">
            <a:avLst/>
          </a:prstGeom>
          <a:noFill/>
        </p:spPr>
        <p:txBody>
          <a:bodyPr wrap="square">
            <a:spAutoFit/>
          </a:bodyPr>
          <a:lstStyle/>
          <a:p>
            <a:pPr>
              <a:lnSpc>
                <a:spcPct val="90000"/>
              </a:lnSpc>
            </a:pPr>
            <a:r>
              <a:rPr lang="en-US" sz="1600" dirty="0" smtClean="0"/>
              <a:t>Pictures of </a:t>
            </a:r>
            <a:r>
              <a:rPr lang="en-US" sz="1600" dirty="0" err="1" smtClean="0"/>
              <a:t>Charmonium</a:t>
            </a:r>
            <a:r>
              <a:rPr lang="en-US" sz="1600" dirty="0" smtClean="0"/>
              <a:t> and </a:t>
            </a:r>
            <a:r>
              <a:rPr lang="en-US" sz="1600" dirty="0" err="1" smtClean="0"/>
              <a:t>Bottomonium</a:t>
            </a:r>
            <a:r>
              <a:rPr lang="en-US" sz="1600" dirty="0" smtClean="0"/>
              <a:t>  </a:t>
            </a:r>
            <a:r>
              <a:rPr lang="en-US" sz="1600" dirty="0"/>
              <a:t>energy </a:t>
            </a:r>
            <a:r>
              <a:rPr lang="en-US" sz="1600" dirty="0" smtClean="0"/>
              <a:t>levels, </a:t>
            </a:r>
          </a:p>
          <a:p>
            <a:pPr>
              <a:lnSpc>
                <a:spcPct val="90000"/>
              </a:lnSpc>
            </a:pPr>
            <a:r>
              <a:rPr lang="en-US" sz="1400" dirty="0"/>
              <a:t>s</a:t>
            </a:r>
            <a:r>
              <a:rPr lang="en-US" sz="1400" dirty="0" smtClean="0"/>
              <a:t>howing only </a:t>
            </a:r>
            <a:r>
              <a:rPr lang="en-US" sz="1400" dirty="0"/>
              <a:t>CP even  and </a:t>
            </a:r>
            <a:r>
              <a:rPr lang="en-US" sz="1400" dirty="0" smtClean="0"/>
              <a:t>below open-c and  open-b threshold</a:t>
            </a:r>
          </a:p>
          <a:p>
            <a:r>
              <a:rPr lang="en-US" sz="1200" i="1" dirty="0"/>
              <a:t>from </a:t>
            </a:r>
            <a:r>
              <a:rPr lang="en-US" sz="1200" i="1" dirty="0" err="1"/>
              <a:t>V.Knünz</a:t>
            </a:r>
            <a:r>
              <a:rPr lang="en-US" sz="1200" i="1" dirty="0"/>
              <a:t>,  </a:t>
            </a:r>
            <a:r>
              <a:rPr lang="en-US" sz="1200" i="1" dirty="0" smtClean="0"/>
              <a:t>DOI</a:t>
            </a:r>
            <a:r>
              <a:rPr lang="en-US" sz="1200" i="1" dirty="0"/>
              <a:t>: 10.1007/978-3-319-49935-</a:t>
            </a:r>
            <a:r>
              <a:rPr lang="en-US" sz="1200" i="1" dirty="0" smtClean="0"/>
              <a:t>2_2</a:t>
            </a:r>
            <a:endParaRPr lang="en-US" sz="1200" i="1" dirty="0"/>
          </a:p>
        </p:txBody>
      </p:sp>
      <p:sp>
        <p:nvSpPr>
          <p:cNvPr id="28" name="CasellaDiTesto 28"/>
          <p:cNvSpPr txBox="1"/>
          <p:nvPr/>
        </p:nvSpPr>
        <p:spPr>
          <a:xfrm>
            <a:off x="5075776" y="2938048"/>
            <a:ext cx="1833032" cy="307777"/>
          </a:xfrm>
          <a:prstGeom prst="rect">
            <a:avLst/>
          </a:prstGeom>
          <a:solidFill>
            <a:schemeClr val="accent1"/>
          </a:solidFill>
        </p:spPr>
        <p:txBody>
          <a:bodyPr wrap="square">
            <a:spAutoFit/>
          </a:bodyPr>
          <a:lstStyle/>
          <a:p>
            <a:pPr algn="ctr">
              <a:defRPr/>
            </a:pPr>
            <a:r>
              <a:rPr lang="it-IT" sz="1400" i="1" dirty="0">
                <a:solidFill>
                  <a:srgbClr val="FFFFFF"/>
                </a:solidFill>
                <a:latin typeface="+mn-lt"/>
              </a:rPr>
              <a:t>EPJC 72 (2012) 2251</a:t>
            </a:r>
            <a:endParaRPr lang="en-US" sz="1400" i="1" dirty="0">
              <a:solidFill>
                <a:srgbClr val="FFFFFF"/>
              </a:solidFill>
              <a:latin typeface="+mn-lt"/>
            </a:endParaRPr>
          </a:p>
        </p:txBody>
      </p:sp>
      <p:cxnSp>
        <p:nvCxnSpPr>
          <p:cNvPr id="39" name="Straight Connector 38"/>
          <p:cNvCxnSpPr/>
          <p:nvPr/>
        </p:nvCxnSpPr>
        <p:spPr>
          <a:xfrm flipH="1">
            <a:off x="2108145" y="5757356"/>
            <a:ext cx="76199" cy="0"/>
          </a:xfrm>
          <a:prstGeom prst="line">
            <a:avLst/>
          </a:prstGeom>
          <a:ln w="19050" cmpd="sng">
            <a:solidFill>
              <a:schemeClr val="tx2"/>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345362" y="4233353"/>
            <a:ext cx="143933" cy="0"/>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359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6"/>
            <a:ext cx="9144000" cy="799977"/>
          </a:xfrm>
          <a:noFill/>
        </p:spPr>
        <p:txBody>
          <a:bodyPr>
            <a:normAutofit/>
          </a:bodyPr>
          <a:lstStyle/>
          <a:p>
            <a:r>
              <a:rPr lang="en-US" sz="4000" dirty="0" smtClean="0">
                <a:ln>
                  <a:solidFill>
                    <a:schemeClr val="tx2">
                      <a:alpha val="85000"/>
                    </a:schemeClr>
                  </a:solidFill>
                </a:ln>
                <a:solidFill>
                  <a:srgbClr val="1F497D"/>
                </a:solidFill>
              </a:rPr>
              <a:t>The </a:t>
            </a:r>
            <a:r>
              <a:rPr lang="en-US" sz="4000" dirty="0" err="1" smtClean="0">
                <a:ln>
                  <a:solidFill>
                    <a:schemeClr val="tx2">
                      <a:alpha val="85000"/>
                    </a:schemeClr>
                  </a:solidFill>
                </a:ln>
                <a:solidFill>
                  <a:srgbClr val="1F497D"/>
                </a:solidFill>
              </a:rPr>
              <a:t>χ</a:t>
            </a:r>
            <a:r>
              <a:rPr lang="en-US" sz="4000" baseline="-25000" dirty="0" err="1" smtClean="0">
                <a:ln>
                  <a:solidFill>
                    <a:schemeClr val="tx2">
                      <a:alpha val="85000"/>
                    </a:schemeClr>
                  </a:solidFill>
                </a:ln>
                <a:solidFill>
                  <a:srgbClr val="1F497D"/>
                </a:solidFill>
              </a:rPr>
              <a:t>c</a:t>
            </a:r>
            <a:r>
              <a:rPr lang="en-US" sz="4000" dirty="0" smtClean="0">
                <a:ln>
                  <a:solidFill>
                    <a:schemeClr val="tx2">
                      <a:alpha val="85000"/>
                    </a:schemeClr>
                  </a:solidFill>
                </a:ln>
                <a:solidFill>
                  <a:srgbClr val="1F497D"/>
                </a:solidFill>
              </a:rPr>
              <a:t>(1P</a:t>
            </a:r>
            <a:r>
              <a:rPr lang="en-US" sz="4000" smtClean="0">
                <a:ln>
                  <a:solidFill>
                    <a:schemeClr val="tx2">
                      <a:alpha val="85000"/>
                    </a:schemeClr>
                  </a:solidFill>
                </a:ln>
                <a:solidFill>
                  <a:srgbClr val="1F497D"/>
                </a:solidFill>
              </a:rPr>
              <a:t>) States </a:t>
            </a:r>
            <a:r>
              <a:rPr lang="en-US" sz="4000" dirty="0" smtClean="0">
                <a:ln>
                  <a:solidFill>
                    <a:schemeClr val="tx2">
                      <a:alpha val="85000"/>
                    </a:schemeClr>
                  </a:solidFill>
                </a:ln>
                <a:solidFill>
                  <a:srgbClr val="1F497D"/>
                </a:solidFill>
              </a:rPr>
              <a:t>@ 13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sp>
        <p:nvSpPr>
          <p:cNvPr id="9" name="Content Placeholder 8"/>
          <p:cNvSpPr>
            <a:spLocks noGrp="1"/>
          </p:cNvSpPr>
          <p:nvPr>
            <p:ph idx="1"/>
          </p:nvPr>
        </p:nvSpPr>
        <p:spPr>
          <a:xfrm>
            <a:off x="457200" y="1600200"/>
            <a:ext cx="5308600" cy="2167467"/>
          </a:xfrm>
        </p:spPr>
        <p:txBody>
          <a:bodyPr/>
          <a:lstStyle/>
          <a:p>
            <a:pPr marL="0" indent="0">
              <a:buNone/>
            </a:pPr>
            <a:r>
              <a:rPr lang="en-US" dirty="0" smtClean="0"/>
              <a:t> </a:t>
            </a:r>
            <a:endParaRPr lang="en-US" dirty="0"/>
          </a:p>
        </p:txBody>
      </p:sp>
      <p:pic>
        <p:nvPicPr>
          <p:cNvPr id="3" name="Picture 2" descr="Screen Shot 2018-06-11 at 11.48.2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8444" y="1048309"/>
            <a:ext cx="5892800" cy="4228849"/>
          </a:xfrm>
          <a:prstGeom prst="rect">
            <a:avLst/>
          </a:prstGeom>
        </p:spPr>
      </p:pic>
      <p:sp>
        <p:nvSpPr>
          <p:cNvPr id="6" name="Rectangle 5"/>
          <p:cNvSpPr/>
          <p:nvPr/>
        </p:nvSpPr>
        <p:spPr>
          <a:xfrm>
            <a:off x="4479667" y="3244334"/>
            <a:ext cx="184666" cy="369332"/>
          </a:xfrm>
          <a:prstGeom prst="rect">
            <a:avLst/>
          </a:prstGeom>
        </p:spPr>
        <p:txBody>
          <a:bodyPr wrap="none">
            <a:spAutoFit/>
          </a:bodyPr>
          <a:lstStyle/>
          <a:p>
            <a:r>
              <a:rPr lang="en-US" dirty="0"/>
              <a:t> </a:t>
            </a:r>
          </a:p>
        </p:txBody>
      </p:sp>
      <p:sp>
        <p:nvSpPr>
          <p:cNvPr id="8" name="Rectangle 7"/>
          <p:cNvSpPr/>
          <p:nvPr/>
        </p:nvSpPr>
        <p:spPr>
          <a:xfrm>
            <a:off x="287867" y="943502"/>
            <a:ext cx="2937933" cy="5539978"/>
          </a:xfrm>
          <a:prstGeom prst="rect">
            <a:avLst/>
          </a:prstGeom>
        </p:spPr>
        <p:txBody>
          <a:bodyPr wrap="square">
            <a:spAutoFit/>
          </a:bodyPr>
          <a:lstStyle/>
          <a:p>
            <a:r>
              <a:rPr lang="en-US" sz="1400" dirty="0">
                <a:solidFill>
                  <a:schemeClr val="tx2"/>
                </a:solidFill>
              </a:rPr>
              <a:t> </a:t>
            </a:r>
            <a:r>
              <a:rPr lang="en-US" sz="2000" b="1" dirty="0" smtClean="0">
                <a:solidFill>
                  <a:srgbClr val="FF0000"/>
                </a:solidFill>
              </a:rPr>
              <a:t>χ</a:t>
            </a:r>
            <a:r>
              <a:rPr lang="en-US" sz="2000" b="1" baseline="-25000" dirty="0" smtClean="0">
                <a:solidFill>
                  <a:srgbClr val="FF0000"/>
                </a:solidFill>
              </a:rPr>
              <a:t>c1</a:t>
            </a:r>
            <a:r>
              <a:rPr lang="en-US" sz="2000" b="1" dirty="0" smtClean="0">
                <a:solidFill>
                  <a:srgbClr val="FF0000"/>
                </a:solidFill>
              </a:rPr>
              <a:t> </a:t>
            </a:r>
            <a:r>
              <a:rPr lang="en-US" sz="2000" b="1" dirty="0">
                <a:solidFill>
                  <a:srgbClr val="FF0000"/>
                </a:solidFill>
              </a:rPr>
              <a:t>→ </a:t>
            </a:r>
            <a:r>
              <a:rPr lang="en-US" sz="2000" b="1" dirty="0" err="1" smtClean="0">
                <a:solidFill>
                  <a:srgbClr val="FF0000"/>
                </a:solidFill>
              </a:rPr>
              <a:t>γ</a:t>
            </a:r>
            <a:r>
              <a:rPr lang="en-US" sz="2000" b="1" dirty="0" smtClean="0">
                <a:solidFill>
                  <a:srgbClr val="FF0000"/>
                </a:solidFill>
              </a:rPr>
              <a:t>  </a:t>
            </a:r>
            <a:r>
              <a:rPr lang="en-US" sz="2000" b="1" dirty="0">
                <a:solidFill>
                  <a:srgbClr val="FF0000"/>
                </a:solidFill>
              </a:rPr>
              <a:t>J</a:t>
            </a:r>
            <a:r>
              <a:rPr lang="en-US" sz="2000" b="1" dirty="0" smtClean="0">
                <a:solidFill>
                  <a:srgbClr val="FF0000"/>
                </a:solidFill>
              </a:rPr>
              <a:t>/</a:t>
            </a:r>
            <a:r>
              <a:rPr lang="en-US" sz="2000" b="1" dirty="0" err="1" smtClean="0">
                <a:solidFill>
                  <a:srgbClr val="FF0000"/>
                </a:solidFill>
              </a:rPr>
              <a:t>ψ</a:t>
            </a:r>
            <a:r>
              <a:rPr lang="en-US" sz="2000" b="1" dirty="0" smtClean="0">
                <a:solidFill>
                  <a:srgbClr val="FF0000"/>
                </a:solidFill>
              </a:rPr>
              <a:t> (→ </a:t>
            </a:r>
            <a:r>
              <a:rPr lang="en-US" sz="2000" b="1" err="1" smtClean="0">
                <a:solidFill>
                  <a:srgbClr val="FF0000"/>
                </a:solidFill>
              </a:rPr>
              <a:t>μ</a:t>
            </a:r>
            <a:r>
              <a:rPr lang="en-US" sz="2000" b="1" baseline="30000" err="1" smtClean="0">
                <a:solidFill>
                  <a:srgbClr val="FF0000"/>
                </a:solidFill>
              </a:rPr>
              <a:t>+</a:t>
            </a:r>
            <a:r>
              <a:rPr lang="en-US" sz="2000" b="1" err="1" smtClean="0">
                <a:solidFill>
                  <a:srgbClr val="FF0000"/>
                </a:solidFill>
              </a:rPr>
              <a:t>μ</a:t>
            </a:r>
            <a:r>
              <a:rPr lang="en-US" sz="2000" b="1" baseline="30000" smtClean="0">
                <a:solidFill>
                  <a:srgbClr val="FF0000"/>
                </a:solidFill>
              </a:rPr>
              <a:t>-</a:t>
            </a:r>
            <a:r>
              <a:rPr lang="en-US" sz="2000" b="1" smtClean="0">
                <a:solidFill>
                  <a:srgbClr val="FF0000"/>
                </a:solidFill>
              </a:rPr>
              <a:t>)</a:t>
            </a:r>
          </a:p>
          <a:p>
            <a:endParaRPr lang="en-US" sz="2000" b="1" dirty="0">
              <a:solidFill>
                <a:srgbClr val="FF0000"/>
              </a:solidFill>
            </a:endParaRPr>
          </a:p>
          <a:p>
            <a:r>
              <a:rPr lang="en-US" sz="1400" dirty="0">
                <a:solidFill>
                  <a:schemeClr val="tx2"/>
                </a:solidFill>
              </a:rPr>
              <a:t>● Trigger conditions: </a:t>
            </a:r>
            <a:endParaRPr lang="en-US" sz="1400" dirty="0" smtClean="0">
              <a:solidFill>
                <a:schemeClr val="tx2"/>
              </a:solidFill>
            </a:endParaRPr>
          </a:p>
          <a:p>
            <a:r>
              <a:rPr lang="en-US" sz="1400" dirty="0" smtClean="0">
                <a:solidFill>
                  <a:schemeClr val="tx2"/>
                </a:solidFill>
              </a:rPr>
              <a:t>opposite</a:t>
            </a:r>
            <a:r>
              <a:rPr lang="en-US" sz="1400" dirty="0">
                <a:solidFill>
                  <a:schemeClr val="tx2"/>
                </a:solidFill>
              </a:rPr>
              <a:t>-sign </a:t>
            </a:r>
            <a:r>
              <a:rPr lang="en-US" sz="1400" dirty="0" err="1">
                <a:solidFill>
                  <a:schemeClr val="tx2"/>
                </a:solidFill>
              </a:rPr>
              <a:t>muon</a:t>
            </a:r>
            <a:r>
              <a:rPr lang="en-US" sz="1400" dirty="0">
                <a:solidFill>
                  <a:schemeClr val="tx2"/>
                </a:solidFill>
              </a:rPr>
              <a:t> pair with </a:t>
            </a:r>
            <a:endParaRPr lang="en-US" sz="1400" dirty="0" smtClean="0">
              <a:solidFill>
                <a:schemeClr val="tx2"/>
              </a:solidFill>
            </a:endParaRPr>
          </a:p>
          <a:p>
            <a:r>
              <a:rPr lang="en-US" sz="1400" dirty="0" smtClean="0">
                <a:solidFill>
                  <a:schemeClr val="tx2"/>
                </a:solidFill>
              </a:rPr>
              <a:t>invariant </a:t>
            </a:r>
            <a:r>
              <a:rPr lang="en-US" sz="1400" dirty="0">
                <a:solidFill>
                  <a:schemeClr val="tx2"/>
                </a:solidFill>
              </a:rPr>
              <a:t>mass in range 2.9-3.3 </a:t>
            </a:r>
            <a:r>
              <a:rPr lang="en-US" sz="1400" dirty="0" err="1">
                <a:solidFill>
                  <a:schemeClr val="tx2"/>
                </a:solidFill>
              </a:rPr>
              <a:t>GeV</a:t>
            </a:r>
            <a:r>
              <a:rPr lang="en-US" sz="1400" dirty="0">
                <a:solidFill>
                  <a:schemeClr val="tx2"/>
                </a:solidFill>
              </a:rPr>
              <a:t>, </a:t>
            </a:r>
            <a:endParaRPr lang="en-US" sz="1400" dirty="0" smtClean="0">
              <a:solidFill>
                <a:schemeClr val="tx2"/>
              </a:solidFill>
            </a:endParaRPr>
          </a:p>
          <a:p>
            <a:r>
              <a:rPr lang="en-US" sz="1400" dirty="0" err="1" smtClean="0">
                <a:solidFill>
                  <a:schemeClr val="tx2"/>
                </a:solidFill>
              </a:rPr>
              <a:t>p</a:t>
            </a:r>
            <a:r>
              <a:rPr lang="en-US" sz="1400" baseline="-25000" dirty="0" err="1" smtClean="0">
                <a:solidFill>
                  <a:schemeClr val="tx2"/>
                </a:solidFill>
              </a:rPr>
              <a:t>T</a:t>
            </a:r>
            <a:r>
              <a:rPr lang="en-US" sz="1400" dirty="0" smtClean="0">
                <a:solidFill>
                  <a:schemeClr val="tx2"/>
                </a:solidFill>
              </a:rPr>
              <a:t> </a:t>
            </a:r>
            <a:r>
              <a:rPr lang="en-US" sz="1400" dirty="0">
                <a:solidFill>
                  <a:schemeClr val="tx2"/>
                </a:solidFill>
              </a:rPr>
              <a:t>&gt; 20 </a:t>
            </a:r>
            <a:r>
              <a:rPr lang="en-US" sz="1400" dirty="0" err="1">
                <a:solidFill>
                  <a:schemeClr val="tx2"/>
                </a:solidFill>
              </a:rPr>
              <a:t>GeV</a:t>
            </a:r>
            <a:r>
              <a:rPr lang="en-US" sz="1400" dirty="0">
                <a:solidFill>
                  <a:schemeClr val="tx2"/>
                </a:solidFill>
              </a:rPr>
              <a:t>, </a:t>
            </a:r>
            <a:r>
              <a:rPr lang="en-US" sz="1400" dirty="0" smtClean="0">
                <a:solidFill>
                  <a:schemeClr val="tx2"/>
                </a:solidFill>
              </a:rPr>
              <a:t>|</a:t>
            </a:r>
            <a:r>
              <a:rPr lang="en-US" sz="1400" dirty="0">
                <a:solidFill>
                  <a:schemeClr val="tx2"/>
                </a:solidFill>
              </a:rPr>
              <a:t>y| &lt; 1.25 and </a:t>
            </a:r>
            <a:endParaRPr lang="en-US" sz="1400" dirty="0" smtClean="0">
              <a:solidFill>
                <a:schemeClr val="tx2"/>
              </a:solidFill>
            </a:endParaRPr>
          </a:p>
          <a:p>
            <a:r>
              <a:rPr lang="en-US" sz="1400" dirty="0" smtClean="0">
                <a:solidFill>
                  <a:schemeClr val="tx2"/>
                </a:solidFill>
              </a:rPr>
              <a:t>vertex</a:t>
            </a:r>
            <a:r>
              <a:rPr lang="en-US" sz="1400" dirty="0">
                <a:solidFill>
                  <a:schemeClr val="tx2"/>
                </a:solidFill>
              </a:rPr>
              <a:t>-fit probability &gt; 0.5</a:t>
            </a:r>
            <a:r>
              <a:rPr lang="en-US" sz="1400" dirty="0" smtClean="0">
                <a:solidFill>
                  <a:schemeClr val="tx2"/>
                </a:solidFill>
              </a:rPr>
              <a:t>%</a:t>
            </a:r>
          </a:p>
          <a:p>
            <a:endParaRPr lang="en-US" sz="1400" dirty="0">
              <a:solidFill>
                <a:schemeClr val="tx2"/>
              </a:solidFill>
            </a:endParaRPr>
          </a:p>
          <a:p>
            <a:r>
              <a:rPr lang="en-US" sz="1400" dirty="0">
                <a:solidFill>
                  <a:schemeClr val="tx2"/>
                </a:solidFill>
              </a:rPr>
              <a:t>● The J</a:t>
            </a:r>
            <a:r>
              <a:rPr lang="en-US" sz="1400" dirty="0" smtClean="0">
                <a:solidFill>
                  <a:schemeClr val="tx2"/>
                </a:solidFill>
              </a:rPr>
              <a:t>/</a:t>
            </a:r>
            <a:r>
              <a:rPr lang="en-US" sz="1400" dirty="0" err="1">
                <a:solidFill>
                  <a:schemeClr val="tx2"/>
                </a:solidFill>
              </a:rPr>
              <a:t>ψ</a:t>
            </a:r>
            <a:r>
              <a:rPr lang="en-US" sz="1400" dirty="0" smtClean="0">
                <a:solidFill>
                  <a:schemeClr val="tx2"/>
                </a:solidFill>
              </a:rPr>
              <a:t>  </a:t>
            </a:r>
            <a:r>
              <a:rPr lang="en-US" sz="1400" dirty="0">
                <a:solidFill>
                  <a:schemeClr val="tx2"/>
                </a:solidFill>
              </a:rPr>
              <a:t>has </a:t>
            </a:r>
            <a:r>
              <a:rPr lang="en-US" sz="1400" dirty="0" err="1">
                <a:solidFill>
                  <a:schemeClr val="tx2"/>
                </a:solidFill>
              </a:rPr>
              <a:t>p</a:t>
            </a:r>
            <a:r>
              <a:rPr lang="en-US" sz="1400" baseline="-25000" dirty="0" err="1">
                <a:solidFill>
                  <a:schemeClr val="tx2"/>
                </a:solidFill>
              </a:rPr>
              <a:t>T</a:t>
            </a:r>
            <a:r>
              <a:rPr lang="en-US" sz="1400" dirty="0">
                <a:solidFill>
                  <a:schemeClr val="tx2"/>
                </a:solidFill>
              </a:rPr>
              <a:t> &gt; 20 </a:t>
            </a:r>
            <a:r>
              <a:rPr lang="en-US" sz="1400" dirty="0" err="1" smtClean="0">
                <a:solidFill>
                  <a:schemeClr val="tx2"/>
                </a:solidFill>
              </a:rPr>
              <a:t>GeV</a:t>
            </a:r>
            <a:endParaRPr lang="en-US" sz="1400" dirty="0" smtClean="0">
              <a:solidFill>
                <a:schemeClr val="tx2"/>
              </a:solidFill>
            </a:endParaRPr>
          </a:p>
          <a:p>
            <a:endParaRPr lang="en-US" sz="1400" dirty="0">
              <a:solidFill>
                <a:schemeClr val="tx2"/>
              </a:solidFill>
            </a:endParaRPr>
          </a:p>
          <a:p>
            <a:r>
              <a:rPr lang="en-US" sz="1400" dirty="0">
                <a:solidFill>
                  <a:schemeClr val="tx2"/>
                </a:solidFill>
              </a:rPr>
              <a:t>● The </a:t>
            </a:r>
            <a:r>
              <a:rPr lang="en-US" sz="1400" dirty="0" err="1" smtClean="0">
                <a:solidFill>
                  <a:schemeClr val="tx2"/>
                </a:solidFill>
              </a:rPr>
              <a:t>γ</a:t>
            </a:r>
            <a:r>
              <a:rPr lang="en-US" sz="1400" dirty="0" smtClean="0">
                <a:solidFill>
                  <a:schemeClr val="tx2"/>
                </a:solidFill>
              </a:rPr>
              <a:t> </a:t>
            </a:r>
            <a:r>
              <a:rPr lang="en-US" sz="1400" dirty="0">
                <a:solidFill>
                  <a:schemeClr val="tx2"/>
                </a:solidFill>
              </a:rPr>
              <a:t>is a converted </a:t>
            </a:r>
            <a:r>
              <a:rPr lang="en-US" sz="1400" dirty="0" smtClean="0">
                <a:solidFill>
                  <a:schemeClr val="tx2"/>
                </a:solidFill>
              </a:rPr>
              <a:t>photon</a:t>
            </a:r>
          </a:p>
          <a:p>
            <a:endParaRPr lang="en-US" sz="1400" dirty="0">
              <a:solidFill>
                <a:schemeClr val="tx2"/>
              </a:solidFill>
            </a:endParaRPr>
          </a:p>
          <a:p>
            <a:r>
              <a:rPr lang="en-US" sz="1400" dirty="0">
                <a:solidFill>
                  <a:schemeClr val="tx2"/>
                </a:solidFill>
              </a:rPr>
              <a:t>● The distance between the J</a:t>
            </a:r>
            <a:r>
              <a:rPr lang="en-US" sz="1400" dirty="0" smtClean="0">
                <a:solidFill>
                  <a:schemeClr val="tx2"/>
                </a:solidFill>
              </a:rPr>
              <a:t>/</a:t>
            </a:r>
            <a:r>
              <a:rPr lang="en-US" sz="1400" dirty="0" err="1">
                <a:solidFill>
                  <a:schemeClr val="tx2"/>
                </a:solidFill>
              </a:rPr>
              <a:t>ψ</a:t>
            </a:r>
            <a:r>
              <a:rPr lang="en-US" sz="1400" dirty="0" smtClean="0">
                <a:solidFill>
                  <a:schemeClr val="tx2"/>
                </a:solidFill>
              </a:rPr>
              <a:t>  </a:t>
            </a:r>
            <a:r>
              <a:rPr lang="en-US" sz="1400" dirty="0">
                <a:solidFill>
                  <a:schemeClr val="tx2"/>
                </a:solidFill>
              </a:rPr>
              <a:t>and the   vertices along the beam direction is &lt; 1 </a:t>
            </a:r>
            <a:r>
              <a:rPr lang="en-US" sz="1400" dirty="0" smtClean="0">
                <a:solidFill>
                  <a:schemeClr val="tx2"/>
                </a:solidFill>
              </a:rPr>
              <a:t>mm</a:t>
            </a:r>
          </a:p>
          <a:p>
            <a:endParaRPr lang="en-US" sz="1400" dirty="0">
              <a:solidFill>
                <a:schemeClr val="tx2"/>
              </a:solidFill>
            </a:endParaRPr>
          </a:p>
          <a:p>
            <a:r>
              <a:rPr lang="en-US" sz="1400" dirty="0">
                <a:solidFill>
                  <a:schemeClr val="tx2"/>
                </a:solidFill>
              </a:rPr>
              <a:t>● The J</a:t>
            </a:r>
            <a:r>
              <a:rPr lang="en-US" sz="1400" dirty="0" smtClean="0">
                <a:solidFill>
                  <a:schemeClr val="tx2"/>
                </a:solidFill>
              </a:rPr>
              <a:t>/</a:t>
            </a:r>
            <a:r>
              <a:rPr lang="en-US" sz="1400" dirty="0" err="1" smtClean="0">
                <a:solidFill>
                  <a:schemeClr val="tx2"/>
                </a:solidFill>
              </a:rPr>
              <a:t>ψ</a:t>
            </a:r>
            <a:r>
              <a:rPr lang="en-US" sz="1400" dirty="0" smtClean="0">
                <a:solidFill>
                  <a:schemeClr val="tx2"/>
                </a:solidFill>
              </a:rPr>
              <a:t> </a:t>
            </a:r>
            <a:r>
              <a:rPr lang="en-US" sz="1400" dirty="0" err="1" smtClean="0">
                <a:solidFill>
                  <a:schemeClr val="tx2"/>
                </a:solidFill>
              </a:rPr>
              <a:t>γ</a:t>
            </a:r>
            <a:r>
              <a:rPr lang="en-US" sz="1400" dirty="0" smtClean="0">
                <a:solidFill>
                  <a:schemeClr val="tx2"/>
                </a:solidFill>
              </a:rPr>
              <a:t> </a:t>
            </a:r>
            <a:r>
              <a:rPr lang="en-US" sz="1400" dirty="0">
                <a:solidFill>
                  <a:schemeClr val="tx2"/>
                </a:solidFill>
              </a:rPr>
              <a:t>system has a vertex-fit probability &gt; 1</a:t>
            </a:r>
            <a:r>
              <a:rPr lang="en-US" sz="1400" dirty="0" smtClean="0">
                <a:solidFill>
                  <a:schemeClr val="tx2"/>
                </a:solidFill>
              </a:rPr>
              <a:t>%</a:t>
            </a:r>
          </a:p>
          <a:p>
            <a:endParaRPr lang="en-US" sz="1400" dirty="0">
              <a:solidFill>
                <a:schemeClr val="tx2"/>
              </a:solidFill>
            </a:endParaRPr>
          </a:p>
          <a:p>
            <a:r>
              <a:rPr lang="en-US" sz="1400" dirty="0">
                <a:solidFill>
                  <a:schemeClr val="tx2"/>
                </a:solidFill>
              </a:rPr>
              <a:t>● Fit method: </a:t>
            </a:r>
            <a:r>
              <a:rPr lang="en-US" sz="1400" dirty="0" err="1">
                <a:solidFill>
                  <a:schemeClr val="tx2"/>
                </a:solidFill>
              </a:rPr>
              <a:t>unbinned</a:t>
            </a:r>
            <a:r>
              <a:rPr lang="en-US" sz="1400" dirty="0">
                <a:solidFill>
                  <a:schemeClr val="tx2"/>
                </a:solidFill>
              </a:rPr>
              <a:t> </a:t>
            </a:r>
            <a:r>
              <a:rPr lang="en-US" sz="1400" dirty="0" smtClean="0">
                <a:solidFill>
                  <a:schemeClr val="tx2"/>
                </a:solidFill>
              </a:rPr>
              <a:t>extended likelihood</a:t>
            </a:r>
            <a:endParaRPr lang="en-US" sz="1200" dirty="0">
              <a:solidFill>
                <a:schemeClr val="tx2"/>
              </a:solidFill>
            </a:endParaRPr>
          </a:p>
          <a:p>
            <a:pPr lvl="1"/>
            <a:r>
              <a:rPr lang="en-US" sz="1200" dirty="0">
                <a:solidFill>
                  <a:schemeClr val="tx2"/>
                </a:solidFill>
              </a:rPr>
              <a:t>○ Signal: double side Crystal Ball for each peak</a:t>
            </a:r>
          </a:p>
          <a:p>
            <a:pPr lvl="1"/>
            <a:r>
              <a:rPr lang="en-US" sz="1200" dirty="0">
                <a:solidFill>
                  <a:schemeClr val="tx2"/>
                </a:solidFill>
              </a:rPr>
              <a:t>○ Background: 2nd order </a:t>
            </a:r>
            <a:r>
              <a:rPr lang="en-US" sz="1200" dirty="0" err="1">
                <a:solidFill>
                  <a:schemeClr val="tx2"/>
                </a:solidFill>
              </a:rPr>
              <a:t>Chebyshev</a:t>
            </a:r>
            <a:r>
              <a:rPr lang="en-US" sz="1200" dirty="0">
                <a:solidFill>
                  <a:schemeClr val="tx2"/>
                </a:solidFill>
              </a:rPr>
              <a:t> polynomial</a:t>
            </a:r>
          </a:p>
        </p:txBody>
      </p:sp>
      <p:sp>
        <p:nvSpPr>
          <p:cNvPr id="22"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15</a:t>
            </a:fld>
            <a:endParaRPr lang="en-US" dirty="0"/>
          </a:p>
        </p:txBody>
      </p:sp>
      <p:sp>
        <p:nvSpPr>
          <p:cNvPr id="23" name="Rectangle 22"/>
          <p:cNvSpPr/>
          <p:nvPr/>
        </p:nvSpPr>
        <p:spPr>
          <a:xfrm>
            <a:off x="7499255" y="824449"/>
            <a:ext cx="1644745"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CMS-DP-2017-029</a:t>
            </a:r>
          </a:p>
        </p:txBody>
      </p:sp>
    </p:spTree>
    <p:extLst>
      <p:ext uri="{BB962C8B-B14F-4D97-AF65-F5344CB8AC3E}">
        <p14:creationId xmlns:p14="http://schemas.microsoft.com/office/powerpoint/2010/main" val="13036188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908720"/>
            <a:ext cx="9129713" cy="5262980"/>
          </a:xfrm>
          <a:prstGeom prst="rect">
            <a:avLst/>
          </a:prstGeom>
        </p:spPr>
        <p:txBody>
          <a:bodyPr wrap="square">
            <a:spAutoFit/>
          </a:bodyPr>
          <a:lstStyle/>
          <a:p>
            <a:pPr algn="ctr"/>
            <a:r>
              <a:rPr lang="en-US" sz="2400" dirty="0" err="1">
                <a:solidFill>
                  <a:srgbClr val="1F497D"/>
                </a:solidFill>
              </a:rPr>
              <a:t>χ</a:t>
            </a:r>
            <a:r>
              <a:rPr lang="en-US" sz="2400" baseline="-25000" dirty="0" err="1">
                <a:solidFill>
                  <a:srgbClr val="1F497D"/>
                </a:solidFill>
              </a:rPr>
              <a:t>b</a:t>
            </a:r>
            <a:r>
              <a:rPr lang="en-US" sz="2400" dirty="0">
                <a:solidFill>
                  <a:srgbClr val="1F497D"/>
                </a:solidFill>
              </a:rPr>
              <a:t>(3P</a:t>
            </a:r>
            <a:r>
              <a:rPr lang="en-US" sz="2400" dirty="0" smtClean="0">
                <a:solidFill>
                  <a:srgbClr val="1F497D"/>
                </a:solidFill>
              </a:rPr>
              <a:t>) state </a:t>
            </a:r>
            <a:r>
              <a:rPr lang="en-US" sz="2400" dirty="0">
                <a:solidFill>
                  <a:srgbClr val="1F497D"/>
                </a:solidFill>
              </a:rPr>
              <a:t>first discovered by ATLAS </a:t>
            </a:r>
            <a:r>
              <a:rPr lang="en-US" sz="2000" i="1" dirty="0">
                <a:solidFill>
                  <a:srgbClr val="1F497D"/>
                </a:solidFill>
              </a:rPr>
              <a:t>(</a:t>
            </a:r>
            <a:r>
              <a:rPr lang="en-US" sz="2000" i="1" dirty="0" smtClean="0">
                <a:solidFill>
                  <a:srgbClr val="1F497D"/>
                </a:solidFill>
              </a:rPr>
              <a:t>PRL</a:t>
            </a:r>
            <a:r>
              <a:rPr lang="is-IS" sz="2000" i="1" dirty="0" smtClean="0">
                <a:solidFill>
                  <a:srgbClr val="1F497D"/>
                </a:solidFill>
              </a:rPr>
              <a:t>102 </a:t>
            </a:r>
            <a:r>
              <a:rPr lang="is-IS" sz="2000" i="1" dirty="0">
                <a:solidFill>
                  <a:srgbClr val="1F497D"/>
                </a:solidFill>
              </a:rPr>
              <a:t>(2012) 1528001</a:t>
            </a:r>
            <a:r>
              <a:rPr lang="is-IS" sz="2000" i="1" dirty="0" smtClean="0">
                <a:solidFill>
                  <a:srgbClr val="1F497D"/>
                </a:solidFill>
              </a:rPr>
              <a:t>). </a:t>
            </a:r>
          </a:p>
          <a:p>
            <a:pPr algn="ctr"/>
            <a:r>
              <a:rPr lang="en-US" sz="2400" dirty="0" smtClean="0">
                <a:solidFill>
                  <a:srgbClr val="1F497D"/>
                </a:solidFill>
              </a:rPr>
              <a:t>New </a:t>
            </a:r>
            <a:r>
              <a:rPr lang="en-US" sz="2400" dirty="0">
                <a:solidFill>
                  <a:srgbClr val="1F497D"/>
                </a:solidFill>
              </a:rPr>
              <a:t>result </a:t>
            </a:r>
            <a:r>
              <a:rPr lang="en-US" sz="2400" dirty="0" smtClean="0">
                <a:solidFill>
                  <a:srgbClr val="1F497D"/>
                </a:solidFill>
              </a:rPr>
              <a:t>from </a:t>
            </a:r>
            <a:r>
              <a:rPr lang="en-US" sz="2400" dirty="0">
                <a:solidFill>
                  <a:srgbClr val="1F497D"/>
                </a:solidFill>
              </a:rPr>
              <a:t>the first observation of resolved </a:t>
            </a:r>
            <a:r>
              <a:rPr lang="en-US" sz="2400" dirty="0" smtClean="0">
                <a:solidFill>
                  <a:srgbClr val="1F497D"/>
                </a:solidFill>
              </a:rPr>
              <a:t>χ</a:t>
            </a:r>
            <a:r>
              <a:rPr lang="en-US" sz="2400" baseline="-25000" dirty="0" smtClean="0">
                <a:solidFill>
                  <a:srgbClr val="1F497D"/>
                </a:solidFill>
              </a:rPr>
              <a:t>b1</a:t>
            </a:r>
            <a:r>
              <a:rPr lang="en-US" sz="2400" dirty="0">
                <a:solidFill>
                  <a:srgbClr val="1F497D"/>
                </a:solidFill>
              </a:rPr>
              <a:t>(3P) and </a:t>
            </a:r>
            <a:r>
              <a:rPr lang="en-US" sz="2400" dirty="0" smtClean="0">
                <a:solidFill>
                  <a:srgbClr val="1F497D"/>
                </a:solidFill>
              </a:rPr>
              <a:t>χ</a:t>
            </a:r>
            <a:r>
              <a:rPr lang="en-US" sz="2400" baseline="-25000" dirty="0" smtClean="0">
                <a:solidFill>
                  <a:srgbClr val="1F497D"/>
                </a:solidFill>
              </a:rPr>
              <a:t>b2</a:t>
            </a:r>
            <a:r>
              <a:rPr lang="en-US" sz="2400" dirty="0" smtClean="0">
                <a:solidFill>
                  <a:srgbClr val="1F497D"/>
                </a:solidFill>
              </a:rPr>
              <a:t>(</a:t>
            </a:r>
            <a:r>
              <a:rPr lang="en-US" sz="2400" dirty="0">
                <a:solidFill>
                  <a:srgbClr val="1F497D"/>
                </a:solidFill>
              </a:rPr>
              <a:t>3P) states and </a:t>
            </a:r>
            <a:r>
              <a:rPr lang="en-US" sz="2400">
                <a:solidFill>
                  <a:srgbClr val="1F497D"/>
                </a:solidFill>
              </a:rPr>
              <a:t>their </a:t>
            </a:r>
            <a:r>
              <a:rPr lang="en-US" sz="2400" smtClean="0">
                <a:solidFill>
                  <a:srgbClr val="1F497D"/>
                </a:solidFill>
              </a:rPr>
              <a:t>mass </a:t>
            </a:r>
            <a:r>
              <a:rPr lang="en-US" sz="2400" dirty="0" smtClean="0">
                <a:solidFill>
                  <a:srgbClr val="1F497D"/>
                </a:solidFill>
              </a:rPr>
              <a:t>measurement </a:t>
            </a:r>
            <a:r>
              <a:rPr lang="en-US" sz="2400" dirty="0">
                <a:solidFill>
                  <a:srgbClr val="1F497D"/>
                </a:solidFill>
              </a:rPr>
              <a:t>through the decay </a:t>
            </a:r>
            <a:r>
              <a:rPr lang="en-US" sz="2400" dirty="0" smtClean="0">
                <a:solidFill>
                  <a:srgbClr val="1F497D"/>
                </a:solidFill>
              </a:rPr>
              <a:t>channel:                 </a:t>
            </a:r>
          </a:p>
          <a:p>
            <a:r>
              <a:rPr lang="en-US" sz="2400" b="1" dirty="0">
                <a:solidFill>
                  <a:srgbClr val="000000"/>
                </a:solidFill>
              </a:rPr>
              <a:t>	</a:t>
            </a:r>
            <a:r>
              <a:rPr lang="en-US" sz="2400" b="1" smtClean="0">
                <a:solidFill>
                  <a:srgbClr val="000000"/>
                </a:solidFill>
              </a:rPr>
              <a:t>	</a:t>
            </a:r>
            <a:r>
              <a:rPr lang="en-US" sz="2800" b="1" smtClean="0">
                <a:solidFill>
                  <a:srgbClr val="FF0000"/>
                </a:solidFill>
              </a:rPr>
              <a:t>χ</a:t>
            </a:r>
            <a:r>
              <a:rPr lang="en-US" sz="2800" b="1" baseline="-25000" smtClean="0">
                <a:solidFill>
                  <a:srgbClr val="FF0000"/>
                </a:solidFill>
              </a:rPr>
              <a:t>b</a:t>
            </a:r>
            <a:r>
              <a:rPr lang="en-US" sz="2800" b="1" smtClean="0">
                <a:solidFill>
                  <a:srgbClr val="FF0000"/>
                </a:solidFill>
              </a:rPr>
              <a:t>(3P</a:t>
            </a:r>
            <a:r>
              <a:rPr lang="en-US" sz="2800" b="1" dirty="0" smtClean="0">
                <a:solidFill>
                  <a:srgbClr val="FF0000"/>
                </a:solidFill>
              </a:rPr>
              <a:t>)</a:t>
            </a:r>
            <a:r>
              <a:rPr lang="en-US" sz="2800" b="1" dirty="0" smtClean="0">
                <a:solidFill>
                  <a:srgbClr val="FF0000"/>
                </a:solidFill>
                <a:sym typeface="Wingdings"/>
              </a:rPr>
              <a:t></a:t>
            </a:r>
            <a:r>
              <a:rPr lang="en-US" sz="2800" b="1" dirty="0" err="1" smtClean="0">
                <a:solidFill>
                  <a:srgbClr val="FF0000"/>
                </a:solidFill>
              </a:rPr>
              <a:t>γ</a:t>
            </a:r>
            <a:r>
              <a:rPr lang="en-US" sz="2800" b="1" dirty="0" smtClean="0">
                <a:solidFill>
                  <a:srgbClr val="FF0000"/>
                </a:solidFill>
              </a:rPr>
              <a:t> </a:t>
            </a:r>
            <a:r>
              <a:rPr lang="en-US" sz="2800" b="1" dirty="0" err="1" smtClean="0">
                <a:solidFill>
                  <a:srgbClr val="FF0000"/>
                </a:solidFill>
                <a:sym typeface="Wingdings"/>
              </a:rPr>
              <a:t>ϒ</a:t>
            </a:r>
            <a:r>
              <a:rPr lang="en-US" sz="2800" b="1" dirty="0" smtClean="0">
                <a:solidFill>
                  <a:srgbClr val="FF0000"/>
                </a:solidFill>
              </a:rPr>
              <a:t>(</a:t>
            </a:r>
            <a:r>
              <a:rPr lang="en-US" sz="2800" b="1" dirty="0">
                <a:solidFill>
                  <a:srgbClr val="FF0000"/>
                </a:solidFill>
              </a:rPr>
              <a:t>3S) </a:t>
            </a:r>
            <a:endParaRPr lang="en-US" sz="2000" dirty="0" smtClean="0">
              <a:solidFill>
                <a:srgbClr val="FF0000"/>
              </a:solidFill>
            </a:endParaRPr>
          </a:p>
          <a:p>
            <a:endParaRPr lang="en-US" dirty="0">
              <a:solidFill>
                <a:srgbClr val="000000"/>
              </a:solidFill>
            </a:endParaRPr>
          </a:p>
          <a:p>
            <a:r>
              <a:rPr lang="en-US" sz="1600" dirty="0" err="1" smtClean="0">
                <a:solidFill>
                  <a:srgbClr val="000000"/>
                </a:solidFill>
              </a:rPr>
              <a:t>ϒ</a:t>
            </a:r>
            <a:r>
              <a:rPr lang="en-US" sz="1600" dirty="0" smtClean="0">
                <a:solidFill>
                  <a:srgbClr val="000000"/>
                </a:solidFill>
              </a:rPr>
              <a:t>(</a:t>
            </a:r>
            <a:r>
              <a:rPr lang="en-US" sz="1600" dirty="0">
                <a:solidFill>
                  <a:srgbClr val="000000"/>
                </a:solidFill>
              </a:rPr>
              <a:t>3S</a:t>
            </a:r>
            <a:r>
              <a:rPr lang="en-US" sz="1600" dirty="0" smtClean="0">
                <a:solidFill>
                  <a:srgbClr val="000000"/>
                </a:solidFill>
              </a:rPr>
              <a:t>)</a:t>
            </a:r>
            <a:r>
              <a:rPr lang="en-US" sz="1600" dirty="0" smtClean="0">
                <a:solidFill>
                  <a:srgbClr val="000000"/>
                </a:solidFill>
                <a:sym typeface="Wingdings"/>
              </a:rPr>
              <a:t></a:t>
            </a:r>
            <a:r>
              <a:rPr lang="en-US" sz="1600" dirty="0" smtClean="0">
                <a:solidFill>
                  <a:srgbClr val="000000"/>
                </a:solidFill>
              </a:rPr>
              <a:t> </a:t>
            </a:r>
            <a:r>
              <a:rPr lang="en-US" sz="1600" dirty="0" err="1">
                <a:solidFill>
                  <a:srgbClr val="000000"/>
                </a:solidFill>
              </a:rPr>
              <a:t>μ+μ</a:t>
            </a:r>
            <a:r>
              <a:rPr lang="en-US" sz="1600" dirty="0">
                <a:solidFill>
                  <a:srgbClr val="000000"/>
                </a:solidFill>
              </a:rPr>
              <a:t>- decay triggering (@HLT) the event with a </a:t>
            </a:r>
            <a:r>
              <a:rPr lang="en-US" sz="1600" dirty="0" err="1">
                <a:solidFill>
                  <a:srgbClr val="000000"/>
                </a:solidFill>
              </a:rPr>
              <a:t>μ+μ</a:t>
            </a:r>
            <a:r>
              <a:rPr lang="en-US" sz="1600" dirty="0">
                <a:solidFill>
                  <a:srgbClr val="000000"/>
                </a:solidFill>
              </a:rPr>
              <a:t>- </a:t>
            </a:r>
            <a:endParaRPr lang="en-US" sz="1600" dirty="0" smtClean="0">
              <a:solidFill>
                <a:srgbClr val="000000"/>
              </a:solidFill>
            </a:endParaRPr>
          </a:p>
          <a:p>
            <a:r>
              <a:rPr lang="en-US" sz="1600" dirty="0">
                <a:solidFill>
                  <a:srgbClr val="000000"/>
                </a:solidFill>
              </a:rPr>
              <a:t>p</a:t>
            </a:r>
            <a:r>
              <a:rPr lang="en-US" sz="1600" smtClean="0">
                <a:solidFill>
                  <a:srgbClr val="000000"/>
                </a:solidFill>
              </a:rPr>
              <a:t>air </a:t>
            </a:r>
            <a:r>
              <a:rPr lang="en-US" sz="1600" dirty="0" smtClean="0">
                <a:solidFill>
                  <a:srgbClr val="000000"/>
                </a:solidFill>
              </a:rPr>
              <a:t>with </a:t>
            </a:r>
            <a:r>
              <a:rPr lang="en-US" sz="1600" dirty="0">
                <a:solidFill>
                  <a:srgbClr val="000000"/>
                </a:solidFill>
              </a:rPr>
              <a:t>two opposite sign μ coming from a common vertex</a:t>
            </a:r>
            <a:r>
              <a:rPr lang="en-US" sz="1600" dirty="0" smtClean="0">
                <a:solidFill>
                  <a:srgbClr val="000000"/>
                </a:solidFill>
              </a:rPr>
              <a:t>:</a:t>
            </a:r>
            <a:endParaRPr lang="en-US" sz="1600" dirty="0">
              <a:solidFill>
                <a:srgbClr val="000000"/>
              </a:solidFill>
            </a:endParaRPr>
          </a:p>
          <a:p>
            <a:r>
              <a:rPr lang="hr-HR" sz="1600" dirty="0">
                <a:solidFill>
                  <a:srgbClr val="000000"/>
                </a:solidFill>
              </a:rPr>
              <a:t>• p</a:t>
            </a:r>
            <a:r>
              <a:rPr lang="hr-HR" sz="1600" baseline="-25000" dirty="0">
                <a:solidFill>
                  <a:srgbClr val="000000"/>
                </a:solidFill>
              </a:rPr>
              <a:t>T</a:t>
            </a:r>
            <a:r>
              <a:rPr lang="hr-HR" sz="1600" dirty="0">
                <a:solidFill>
                  <a:srgbClr val="000000"/>
                </a:solidFill>
              </a:rPr>
              <a:t> (μμ) &gt;7.9 GeV </a:t>
            </a:r>
            <a:r>
              <a:rPr lang="hr-HR" sz="1600" dirty="0" smtClean="0">
                <a:solidFill>
                  <a:srgbClr val="000000"/>
                </a:solidFill>
              </a:rPr>
              <a:t>		|</a:t>
            </a:r>
            <a:r>
              <a:rPr lang="hr-HR" sz="1600" dirty="0">
                <a:solidFill>
                  <a:srgbClr val="000000"/>
                </a:solidFill>
              </a:rPr>
              <a:t>y| &lt; 1.25 (2015-2016)</a:t>
            </a:r>
          </a:p>
          <a:p>
            <a:r>
              <a:rPr lang="hr-HR" sz="1600" dirty="0">
                <a:solidFill>
                  <a:srgbClr val="000000"/>
                </a:solidFill>
              </a:rPr>
              <a:t>• p</a:t>
            </a:r>
            <a:r>
              <a:rPr lang="hr-HR" sz="1600" baseline="-25000" dirty="0">
                <a:solidFill>
                  <a:srgbClr val="000000"/>
                </a:solidFill>
              </a:rPr>
              <a:t>T</a:t>
            </a:r>
            <a:r>
              <a:rPr lang="hr-HR" sz="1600" dirty="0">
                <a:solidFill>
                  <a:srgbClr val="000000"/>
                </a:solidFill>
              </a:rPr>
              <a:t> (μμ) &gt;11.9 GeV </a:t>
            </a:r>
            <a:r>
              <a:rPr lang="hr-HR" sz="1600" dirty="0" smtClean="0">
                <a:solidFill>
                  <a:srgbClr val="000000"/>
                </a:solidFill>
              </a:rPr>
              <a:t>		|</a:t>
            </a:r>
            <a:r>
              <a:rPr lang="hr-HR" sz="1600" dirty="0">
                <a:solidFill>
                  <a:srgbClr val="000000"/>
                </a:solidFill>
              </a:rPr>
              <a:t>y| &lt; 1.5 (2017)</a:t>
            </a:r>
          </a:p>
          <a:p>
            <a:r>
              <a:rPr lang="hr-HR" sz="1600" dirty="0">
                <a:solidFill>
                  <a:srgbClr val="000000"/>
                </a:solidFill>
              </a:rPr>
              <a:t>• 8.5 GeV &lt;M(μμ) &lt;11.5 </a:t>
            </a:r>
            <a:r>
              <a:rPr lang="hr-HR" sz="1600" dirty="0" smtClean="0">
                <a:solidFill>
                  <a:srgbClr val="000000"/>
                </a:solidFill>
              </a:rPr>
              <a:t>GeV</a:t>
            </a:r>
          </a:p>
          <a:p>
            <a:endParaRPr lang="hr-HR" dirty="0">
              <a:solidFill>
                <a:srgbClr val="000000"/>
              </a:solidFill>
            </a:endParaRPr>
          </a:p>
          <a:p>
            <a:r>
              <a:rPr lang="en-US" dirty="0" smtClean="0">
                <a:solidFill>
                  <a:srgbClr val="000000"/>
                </a:solidFill>
              </a:rPr>
              <a:t>Reduced </a:t>
            </a:r>
            <a:r>
              <a:rPr lang="en-US" dirty="0">
                <a:solidFill>
                  <a:srgbClr val="000000"/>
                </a:solidFill>
              </a:rPr>
              <a:t>background level in the </a:t>
            </a:r>
            <a:r>
              <a:rPr lang="en-US" dirty="0" err="1" smtClean="0">
                <a:solidFill>
                  <a:srgbClr val="000000"/>
                </a:solidFill>
              </a:rPr>
              <a:t>ϒ</a:t>
            </a:r>
            <a:r>
              <a:rPr lang="en-US" dirty="0" smtClean="0">
                <a:solidFill>
                  <a:srgbClr val="000000"/>
                </a:solidFill>
              </a:rPr>
              <a:t>(</a:t>
            </a:r>
            <a:r>
              <a:rPr lang="en-US" dirty="0">
                <a:solidFill>
                  <a:srgbClr val="000000"/>
                </a:solidFill>
              </a:rPr>
              <a:t>3S</a:t>
            </a:r>
            <a:r>
              <a:rPr lang="en-US" dirty="0" smtClean="0">
                <a:solidFill>
                  <a:srgbClr val="000000"/>
                </a:solidFill>
              </a:rPr>
              <a:t>) </a:t>
            </a:r>
            <a:r>
              <a:rPr lang="en-US" dirty="0" err="1" smtClean="0">
                <a:solidFill>
                  <a:srgbClr val="000000"/>
                </a:solidFill>
              </a:rPr>
              <a:t>γ</a:t>
            </a:r>
            <a:r>
              <a:rPr lang="en-US" dirty="0" smtClean="0">
                <a:solidFill>
                  <a:srgbClr val="000000"/>
                </a:solidFill>
              </a:rPr>
              <a:t> </a:t>
            </a:r>
            <a:r>
              <a:rPr lang="en-US" dirty="0">
                <a:solidFill>
                  <a:srgbClr val="000000"/>
                </a:solidFill>
              </a:rPr>
              <a:t>mass </a:t>
            </a:r>
            <a:endParaRPr lang="en-US" dirty="0" smtClean="0">
              <a:solidFill>
                <a:srgbClr val="000000"/>
              </a:solidFill>
            </a:endParaRPr>
          </a:p>
          <a:p>
            <a:r>
              <a:rPr lang="en-US" dirty="0">
                <a:solidFill>
                  <a:srgbClr val="000000"/>
                </a:solidFill>
              </a:rPr>
              <a:t>d</a:t>
            </a:r>
            <a:r>
              <a:rPr lang="en-US" dirty="0" smtClean="0">
                <a:solidFill>
                  <a:srgbClr val="000000"/>
                </a:solidFill>
              </a:rPr>
              <a:t>istribution by </a:t>
            </a:r>
            <a:r>
              <a:rPr lang="en-US" dirty="0">
                <a:solidFill>
                  <a:srgbClr val="000000"/>
                </a:solidFill>
              </a:rPr>
              <a:t>selecting a high purity </a:t>
            </a:r>
            <a:r>
              <a:rPr lang="en-US" dirty="0" err="1" smtClean="0">
                <a:solidFill>
                  <a:srgbClr val="000000"/>
                </a:solidFill>
              </a:rPr>
              <a:t>ϒ</a:t>
            </a:r>
            <a:r>
              <a:rPr lang="en-US" dirty="0" smtClean="0">
                <a:solidFill>
                  <a:srgbClr val="000000"/>
                </a:solidFill>
              </a:rPr>
              <a:t>(</a:t>
            </a:r>
            <a:r>
              <a:rPr lang="en-US" dirty="0">
                <a:solidFill>
                  <a:srgbClr val="000000"/>
                </a:solidFill>
              </a:rPr>
              <a:t>3S) sample:</a:t>
            </a:r>
          </a:p>
          <a:p>
            <a:endParaRPr lang="hr-HR" dirty="0">
              <a:solidFill>
                <a:srgbClr val="000000"/>
              </a:solidFill>
            </a:endParaRPr>
          </a:p>
          <a:p>
            <a:r>
              <a:rPr lang="en-US" sz="1600" dirty="0">
                <a:solidFill>
                  <a:srgbClr val="000000"/>
                </a:solidFill>
              </a:rPr>
              <a:t>• M(</a:t>
            </a:r>
            <a:r>
              <a:rPr lang="en-US" sz="1600" dirty="0" err="1">
                <a:solidFill>
                  <a:srgbClr val="000000"/>
                </a:solidFill>
              </a:rPr>
              <a:t>μμ</a:t>
            </a:r>
            <a:r>
              <a:rPr lang="en-US" sz="1600" dirty="0">
                <a:solidFill>
                  <a:srgbClr val="000000"/>
                </a:solidFill>
              </a:rPr>
              <a:t>) &lt; </a:t>
            </a:r>
            <a:r>
              <a:rPr lang="en-US" sz="1600" dirty="0" smtClean="0">
                <a:solidFill>
                  <a:srgbClr val="000000"/>
                </a:solidFill>
              </a:rPr>
              <a:t>M(</a:t>
            </a:r>
            <a:r>
              <a:rPr lang="en-US" sz="1600" dirty="0" err="1" smtClean="0">
                <a:solidFill>
                  <a:srgbClr val="000000"/>
                </a:solidFill>
              </a:rPr>
              <a:t>ϒ</a:t>
            </a:r>
            <a:r>
              <a:rPr lang="en-US" sz="1600" dirty="0" smtClean="0">
                <a:solidFill>
                  <a:srgbClr val="000000"/>
                </a:solidFill>
              </a:rPr>
              <a:t>(3S</a:t>
            </a:r>
            <a:r>
              <a:rPr lang="en-US" sz="1600" dirty="0">
                <a:solidFill>
                  <a:srgbClr val="000000"/>
                </a:solidFill>
              </a:rPr>
              <a:t>)) + 2.5 </a:t>
            </a:r>
            <a:r>
              <a:rPr lang="en-US" sz="1600" dirty="0" err="1" smtClean="0">
                <a:solidFill>
                  <a:srgbClr val="000000"/>
                </a:solidFill>
              </a:rPr>
              <a:t>σ</a:t>
            </a:r>
            <a:r>
              <a:rPr lang="en-US" sz="1600" baseline="-25000" dirty="0" err="1" smtClean="0">
                <a:solidFill>
                  <a:srgbClr val="000000"/>
                </a:solidFill>
              </a:rPr>
              <a:t>m</a:t>
            </a:r>
            <a:r>
              <a:rPr lang="en-US" sz="1600" dirty="0">
                <a:solidFill>
                  <a:srgbClr val="000000"/>
                </a:solidFill>
              </a:rPr>
              <a:t>(y) [assures S/B ratio &gt; 0.5]</a:t>
            </a:r>
          </a:p>
          <a:p>
            <a:r>
              <a:rPr lang="en-US" sz="1600" dirty="0">
                <a:solidFill>
                  <a:srgbClr val="000000"/>
                </a:solidFill>
              </a:rPr>
              <a:t>• M(</a:t>
            </a:r>
            <a:r>
              <a:rPr lang="en-US" sz="1600" dirty="0" err="1">
                <a:solidFill>
                  <a:srgbClr val="000000"/>
                </a:solidFill>
              </a:rPr>
              <a:t>μμ</a:t>
            </a:r>
            <a:r>
              <a:rPr lang="en-US" sz="1600" dirty="0">
                <a:solidFill>
                  <a:srgbClr val="000000"/>
                </a:solidFill>
              </a:rPr>
              <a:t>) &gt; M(</a:t>
            </a:r>
            <a:r>
              <a:rPr lang="en-US" sz="1600" dirty="0" err="1">
                <a:solidFill>
                  <a:srgbClr val="000000"/>
                </a:solidFill>
              </a:rPr>
              <a:t>ϒ</a:t>
            </a:r>
            <a:r>
              <a:rPr lang="en-US" sz="1600" dirty="0">
                <a:solidFill>
                  <a:srgbClr val="000000"/>
                </a:solidFill>
              </a:rPr>
              <a:t>(3S)) – </a:t>
            </a:r>
            <a:r>
              <a:rPr lang="en-US" sz="1600" dirty="0" err="1" smtClean="0">
                <a:solidFill>
                  <a:srgbClr val="000000"/>
                </a:solidFill>
              </a:rPr>
              <a:t>n</a:t>
            </a:r>
            <a:r>
              <a:rPr lang="en-US" sz="1600" baseline="-25000" dirty="0" err="1" smtClean="0">
                <a:solidFill>
                  <a:srgbClr val="000000"/>
                </a:solidFill>
              </a:rPr>
              <a:t>σ</a:t>
            </a:r>
            <a:r>
              <a:rPr lang="en-US" sz="1600" dirty="0" smtClean="0">
                <a:solidFill>
                  <a:srgbClr val="000000"/>
                </a:solidFill>
              </a:rPr>
              <a:t> </a:t>
            </a:r>
            <a:r>
              <a:rPr lang="en-US" sz="1600" dirty="0" err="1" smtClean="0">
                <a:solidFill>
                  <a:srgbClr val="000000"/>
                </a:solidFill>
              </a:rPr>
              <a:t>σ</a:t>
            </a:r>
            <a:r>
              <a:rPr lang="en-US" sz="1600" baseline="-25000" dirty="0" err="1" smtClean="0">
                <a:solidFill>
                  <a:srgbClr val="000000"/>
                </a:solidFill>
              </a:rPr>
              <a:t>m</a:t>
            </a:r>
            <a:r>
              <a:rPr lang="en-US" sz="1600" dirty="0">
                <a:solidFill>
                  <a:srgbClr val="000000"/>
                </a:solidFill>
              </a:rPr>
              <a:t>(y) [reduces </a:t>
            </a:r>
            <a:r>
              <a:rPr lang="en-US" sz="1600" dirty="0" err="1" smtClean="0">
                <a:solidFill>
                  <a:srgbClr val="000000"/>
                </a:solidFill>
              </a:rPr>
              <a:t>ϒ</a:t>
            </a:r>
            <a:r>
              <a:rPr lang="en-US" sz="1600" dirty="0" smtClean="0">
                <a:solidFill>
                  <a:srgbClr val="000000"/>
                </a:solidFill>
              </a:rPr>
              <a:t>(</a:t>
            </a:r>
            <a:r>
              <a:rPr lang="en-US" sz="1600" dirty="0">
                <a:solidFill>
                  <a:srgbClr val="000000"/>
                </a:solidFill>
              </a:rPr>
              <a:t>2S) contamination]</a:t>
            </a:r>
          </a:p>
          <a:p>
            <a:r>
              <a:rPr lang="hr-HR" sz="1600" dirty="0" smtClean="0">
                <a:solidFill>
                  <a:srgbClr val="000000"/>
                </a:solidFill>
              </a:rPr>
              <a:t>			n</a:t>
            </a:r>
            <a:r>
              <a:rPr lang="hr-HR" sz="1600" baseline="-25000" dirty="0" smtClean="0">
                <a:solidFill>
                  <a:srgbClr val="000000"/>
                </a:solidFill>
              </a:rPr>
              <a:t>σ</a:t>
            </a:r>
            <a:r>
              <a:rPr lang="hr-HR" sz="1600" dirty="0" smtClean="0">
                <a:solidFill>
                  <a:srgbClr val="000000"/>
                </a:solidFill>
              </a:rPr>
              <a:t> </a:t>
            </a:r>
            <a:r>
              <a:rPr lang="hr-HR" sz="1600" dirty="0">
                <a:solidFill>
                  <a:srgbClr val="000000"/>
                </a:solidFill>
              </a:rPr>
              <a:t>= 2 </a:t>
            </a:r>
            <a:r>
              <a:rPr lang="hr-HR" sz="1600" dirty="0" smtClean="0">
                <a:solidFill>
                  <a:srgbClr val="000000"/>
                </a:solidFill>
              </a:rPr>
              <a:t>       |</a:t>
            </a:r>
            <a:r>
              <a:rPr lang="hr-HR" sz="1600" dirty="0">
                <a:solidFill>
                  <a:srgbClr val="000000"/>
                </a:solidFill>
              </a:rPr>
              <a:t>y| &lt; 0.9</a:t>
            </a:r>
          </a:p>
          <a:p>
            <a:r>
              <a:rPr lang="hr-HR" sz="1600" dirty="0" smtClean="0">
                <a:solidFill>
                  <a:srgbClr val="000000"/>
                </a:solidFill>
              </a:rPr>
              <a:t>			n</a:t>
            </a:r>
            <a:r>
              <a:rPr lang="hr-HR" sz="1600" baseline="-25000" dirty="0" smtClean="0">
                <a:solidFill>
                  <a:srgbClr val="000000"/>
                </a:solidFill>
              </a:rPr>
              <a:t>σ</a:t>
            </a:r>
            <a:r>
              <a:rPr lang="hr-HR" sz="1600" dirty="0" smtClean="0">
                <a:solidFill>
                  <a:srgbClr val="000000"/>
                </a:solidFill>
              </a:rPr>
              <a:t> </a:t>
            </a:r>
            <a:r>
              <a:rPr lang="hr-HR" sz="1600" dirty="0">
                <a:solidFill>
                  <a:srgbClr val="000000"/>
                </a:solidFill>
              </a:rPr>
              <a:t>= 1.5 </a:t>
            </a:r>
            <a:r>
              <a:rPr lang="hr-HR" sz="1600" dirty="0" smtClean="0">
                <a:solidFill>
                  <a:srgbClr val="000000"/>
                </a:solidFill>
              </a:rPr>
              <a:t>   0.9 </a:t>
            </a:r>
            <a:r>
              <a:rPr lang="hr-HR" sz="1600" dirty="0">
                <a:solidFill>
                  <a:srgbClr val="000000"/>
                </a:solidFill>
              </a:rPr>
              <a:t>&lt; |y| &lt; </a:t>
            </a:r>
            <a:r>
              <a:rPr lang="hr-HR" sz="1600" dirty="0" smtClean="0">
                <a:solidFill>
                  <a:srgbClr val="000000"/>
                </a:solidFill>
              </a:rPr>
              <a:t>1</a:t>
            </a:r>
            <a:r>
              <a:rPr lang="hr-HR" dirty="0" smtClean="0">
                <a:solidFill>
                  <a:srgbClr val="000000"/>
                </a:solidFill>
              </a:rPr>
              <a:t>.2</a:t>
            </a:r>
            <a:endParaRPr lang="en-US" dirty="0">
              <a:solidFill>
                <a:srgbClr val="000000"/>
              </a:solidFill>
            </a:endParaRPr>
          </a:p>
        </p:txBody>
      </p:sp>
      <p:sp>
        <p:nvSpPr>
          <p:cNvPr id="5" name="Title 4"/>
          <p:cNvSpPr>
            <a:spLocks noGrp="1"/>
          </p:cNvSpPr>
          <p:nvPr>
            <p:ph type="title"/>
          </p:nvPr>
        </p:nvSpPr>
        <p:spPr>
          <a:xfrm>
            <a:off x="457200" y="274638"/>
            <a:ext cx="8229600" cy="246062"/>
          </a:xfrm>
        </p:spPr>
        <p:txBody>
          <a:bodyPr>
            <a:normAutofit fontScale="90000"/>
          </a:bodyPr>
          <a:lstStyle/>
          <a:p>
            <a:r>
              <a:rPr lang="en-US" dirty="0" smtClean="0"/>
              <a:t> </a:t>
            </a:r>
            <a:endParaRPr lang="en-US" dirty="0"/>
          </a:p>
        </p:txBody>
      </p:sp>
      <p:sp>
        <p:nvSpPr>
          <p:cNvPr id="9" name="Content Placeholder 8"/>
          <p:cNvSpPr>
            <a:spLocks noGrp="1"/>
          </p:cNvSpPr>
          <p:nvPr>
            <p:ph idx="1"/>
          </p:nvPr>
        </p:nvSpPr>
        <p:spPr>
          <a:xfrm>
            <a:off x="457200" y="1600201"/>
            <a:ext cx="2150533" cy="635000"/>
          </a:xfrm>
        </p:spPr>
        <p:txBody>
          <a:bodyPr/>
          <a:lstStyle/>
          <a:p>
            <a:pPr marL="0" indent="0">
              <a:buNone/>
            </a:pPr>
            <a:r>
              <a:rPr lang="en-US" dirty="0" smtClean="0"/>
              <a:t> 		</a:t>
            </a:r>
            <a:endParaRPr lang="en-US" dirty="0"/>
          </a:p>
        </p:txBody>
      </p:sp>
      <p:sp>
        <p:nvSpPr>
          <p:cNvPr id="13" name="Title 1"/>
          <p:cNvSpPr txBox="1">
            <a:spLocks/>
          </p:cNvSpPr>
          <p:nvPr/>
        </p:nvSpPr>
        <p:spPr>
          <a:xfrm>
            <a:off x="18256" y="10638"/>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ln>
                  <a:solidFill>
                    <a:schemeClr val="tx2">
                      <a:alpha val="85000"/>
                    </a:schemeClr>
                  </a:solidFill>
                </a:ln>
                <a:solidFill>
                  <a:srgbClr val="1F497D"/>
                </a:solidFill>
              </a:rPr>
              <a:t>The χ</a:t>
            </a:r>
            <a:r>
              <a:rPr lang="en-US" sz="4000" baseline="-25000" dirty="0" smtClean="0">
                <a:ln>
                  <a:solidFill>
                    <a:schemeClr val="tx2">
                      <a:alpha val="85000"/>
                    </a:schemeClr>
                  </a:solidFill>
                </a:ln>
                <a:solidFill>
                  <a:srgbClr val="1F497D"/>
                </a:solidFill>
              </a:rPr>
              <a:t>b1</a:t>
            </a:r>
            <a:r>
              <a:rPr lang="en-US" sz="4000" dirty="0" smtClean="0">
                <a:ln>
                  <a:solidFill>
                    <a:schemeClr val="tx2">
                      <a:alpha val="85000"/>
                    </a:schemeClr>
                  </a:solidFill>
                </a:ln>
                <a:solidFill>
                  <a:srgbClr val="1F497D"/>
                </a:solidFill>
              </a:rPr>
              <a:t>(3P) &amp; χ</a:t>
            </a:r>
            <a:r>
              <a:rPr lang="en-US" sz="4000" baseline="-25000" dirty="0" smtClean="0">
                <a:ln>
                  <a:solidFill>
                    <a:schemeClr val="tx2">
                      <a:alpha val="85000"/>
                    </a:schemeClr>
                  </a:solidFill>
                </a:ln>
                <a:solidFill>
                  <a:srgbClr val="1F497D"/>
                </a:solidFill>
              </a:rPr>
              <a:t>b2</a:t>
            </a:r>
            <a:r>
              <a:rPr lang="en-US" sz="4000" dirty="0" smtClean="0">
                <a:ln>
                  <a:solidFill>
                    <a:schemeClr val="tx2">
                      <a:alpha val="85000"/>
                    </a:schemeClr>
                  </a:solidFill>
                </a:ln>
                <a:solidFill>
                  <a:srgbClr val="1F497D"/>
                </a:solidFill>
              </a:rPr>
              <a:t>(3P</a:t>
            </a:r>
            <a:r>
              <a:rPr lang="en-US" sz="4000" smtClean="0">
                <a:ln>
                  <a:solidFill>
                    <a:schemeClr val="tx2">
                      <a:alpha val="85000"/>
                    </a:schemeClr>
                  </a:solidFill>
                </a:ln>
                <a:solidFill>
                  <a:srgbClr val="1F497D"/>
                </a:solidFill>
              </a:rPr>
              <a:t>) </a:t>
            </a:r>
            <a:r>
              <a:rPr lang="en-US" sz="4000" smtClean="0">
                <a:ln>
                  <a:solidFill>
                    <a:schemeClr val="tx2">
                      <a:alpha val="85000"/>
                    </a:schemeClr>
                  </a:solidFill>
                </a:ln>
                <a:solidFill>
                  <a:srgbClr val="1F497D"/>
                </a:solidFill>
              </a:rPr>
              <a:t>States </a:t>
            </a:r>
            <a:r>
              <a:rPr lang="en-US" sz="4000" dirty="0" smtClean="0">
                <a:ln>
                  <a:solidFill>
                    <a:schemeClr val="tx2">
                      <a:alpha val="85000"/>
                    </a:schemeClr>
                  </a:solidFill>
                </a:ln>
                <a:solidFill>
                  <a:srgbClr val="1F497D"/>
                </a:solidFill>
              </a:rPr>
              <a:t>– </a:t>
            </a:r>
            <a:r>
              <a:rPr lang="en-US" sz="4000" err="1" smtClean="0">
                <a:ln>
                  <a:solidFill>
                    <a:schemeClr val="tx2">
                      <a:alpha val="85000"/>
                    </a:schemeClr>
                  </a:solidFill>
                </a:ln>
                <a:solidFill>
                  <a:srgbClr val="1F497D"/>
                </a:solidFill>
              </a:rPr>
              <a:t>ϒ</a:t>
            </a:r>
            <a:r>
              <a:rPr lang="en-US" sz="4000" smtClean="0">
                <a:ln>
                  <a:solidFill>
                    <a:schemeClr val="tx2">
                      <a:alpha val="85000"/>
                    </a:schemeClr>
                  </a:solidFill>
                </a:ln>
                <a:solidFill>
                  <a:srgbClr val="1F497D"/>
                </a:solidFill>
              </a:rPr>
              <a:t> </a:t>
            </a:r>
            <a:r>
              <a:rPr lang="en-US" sz="4000" smtClean="0">
                <a:ln>
                  <a:solidFill>
                    <a:schemeClr val="tx2">
                      <a:alpha val="85000"/>
                    </a:schemeClr>
                  </a:solidFill>
                </a:ln>
                <a:solidFill>
                  <a:srgbClr val="1F497D"/>
                </a:solidFill>
              </a:rPr>
              <a:t>Candidates</a:t>
            </a:r>
            <a:endParaRPr lang="en-US" sz="4000" dirty="0">
              <a:ln>
                <a:solidFill>
                  <a:schemeClr val="tx2">
                    <a:alpha val="85000"/>
                  </a:schemeClr>
                </a:solidFill>
              </a:ln>
              <a:solidFill>
                <a:srgbClr val="1F497D"/>
              </a:solidFill>
            </a:endParaRPr>
          </a:p>
        </p:txBody>
      </p:sp>
      <p:sp>
        <p:nvSpPr>
          <p:cNvPr id="6" name="Rectangle 5"/>
          <p:cNvSpPr/>
          <p:nvPr/>
        </p:nvSpPr>
        <p:spPr>
          <a:xfrm>
            <a:off x="18256" y="6532669"/>
            <a:ext cx="9129712" cy="307777"/>
          </a:xfrm>
          <a:prstGeom prst="rect">
            <a:avLst/>
          </a:prstGeom>
          <a:solidFill>
            <a:srgbClr val="FFF3B9"/>
          </a:solidFill>
        </p:spPr>
        <p:txBody>
          <a:bodyPr wrap="square">
            <a:spAutoFit/>
          </a:bodyPr>
          <a:lstStyle/>
          <a:p>
            <a:r>
              <a:rPr lang="en-US" sz="1400" dirty="0">
                <a:solidFill>
                  <a:schemeClr val="tx2"/>
                </a:solidFill>
              </a:rPr>
              <a:t>Based on </a:t>
            </a:r>
            <a:r>
              <a:rPr lang="en-US" sz="1400" dirty="0" smtClean="0">
                <a:solidFill>
                  <a:schemeClr val="tx2"/>
                </a:solidFill>
              </a:rPr>
              <a:t>13 </a:t>
            </a:r>
            <a:r>
              <a:rPr lang="en-US" sz="1400" dirty="0" err="1" smtClean="0">
                <a:solidFill>
                  <a:schemeClr val="tx2"/>
                </a:solidFill>
              </a:rPr>
              <a:t>TeV</a:t>
            </a:r>
            <a:r>
              <a:rPr lang="en-US" sz="1400" dirty="0" smtClean="0">
                <a:solidFill>
                  <a:schemeClr val="tx2"/>
                </a:solidFill>
              </a:rPr>
              <a:t> </a:t>
            </a:r>
            <a:r>
              <a:rPr lang="en-US" sz="1400" dirty="0" err="1" smtClean="0">
                <a:solidFill>
                  <a:schemeClr val="tx2"/>
                </a:solidFill>
              </a:rPr>
              <a:t>pp</a:t>
            </a:r>
            <a:r>
              <a:rPr lang="en-US" sz="1400" dirty="0" smtClean="0">
                <a:solidFill>
                  <a:schemeClr val="tx2"/>
                </a:solidFill>
              </a:rPr>
              <a:t> </a:t>
            </a:r>
            <a:r>
              <a:rPr lang="en-US" sz="1400" dirty="0">
                <a:solidFill>
                  <a:schemeClr val="tx2"/>
                </a:solidFill>
              </a:rPr>
              <a:t>data, corresponding to integrated luminosities of </a:t>
            </a:r>
            <a:r>
              <a:rPr lang="en-US" sz="1400" dirty="0" smtClean="0">
                <a:solidFill>
                  <a:schemeClr val="tx2"/>
                </a:solidFill>
              </a:rPr>
              <a:t>2.7 /</a:t>
            </a:r>
            <a:r>
              <a:rPr lang="en-US" sz="1400" dirty="0" err="1" smtClean="0">
                <a:solidFill>
                  <a:schemeClr val="tx2"/>
                </a:solidFill>
              </a:rPr>
              <a:t>fb</a:t>
            </a:r>
            <a:r>
              <a:rPr lang="en-US" sz="1400" dirty="0" smtClean="0">
                <a:solidFill>
                  <a:schemeClr val="tx2"/>
                </a:solidFill>
              </a:rPr>
              <a:t> in </a:t>
            </a:r>
            <a:r>
              <a:rPr lang="en-US" sz="1400" dirty="0">
                <a:solidFill>
                  <a:schemeClr val="tx2"/>
                </a:solidFill>
              </a:rPr>
              <a:t>2015, </a:t>
            </a:r>
            <a:r>
              <a:rPr lang="en-US" sz="1400" dirty="0" smtClean="0">
                <a:solidFill>
                  <a:schemeClr val="tx2"/>
                </a:solidFill>
              </a:rPr>
              <a:t>35.2 /</a:t>
            </a:r>
            <a:r>
              <a:rPr lang="en-US" sz="1400" dirty="0" err="1" smtClean="0">
                <a:solidFill>
                  <a:schemeClr val="tx2"/>
                </a:solidFill>
              </a:rPr>
              <a:t>fb</a:t>
            </a:r>
            <a:r>
              <a:rPr lang="en-US" sz="1400" dirty="0" smtClean="0">
                <a:solidFill>
                  <a:schemeClr val="tx2"/>
                </a:solidFill>
              </a:rPr>
              <a:t> in 2016</a:t>
            </a:r>
            <a:r>
              <a:rPr lang="en-US" sz="1400" dirty="0">
                <a:solidFill>
                  <a:schemeClr val="tx2"/>
                </a:solidFill>
              </a:rPr>
              <a:t>, </a:t>
            </a:r>
            <a:r>
              <a:rPr lang="en-US" sz="1400" dirty="0" smtClean="0">
                <a:solidFill>
                  <a:schemeClr val="tx2"/>
                </a:solidFill>
              </a:rPr>
              <a:t>and 42.1/</a:t>
            </a:r>
            <a:r>
              <a:rPr lang="en-US" sz="1400" dirty="0" err="1" smtClean="0">
                <a:solidFill>
                  <a:schemeClr val="tx2"/>
                </a:solidFill>
              </a:rPr>
              <a:t>fb</a:t>
            </a:r>
            <a:r>
              <a:rPr lang="en-US" sz="1400" dirty="0" smtClean="0">
                <a:solidFill>
                  <a:schemeClr val="tx2"/>
                </a:solidFill>
              </a:rPr>
              <a:t> in  2017</a:t>
            </a:r>
            <a:endParaRPr lang="en-US" sz="1400" dirty="0">
              <a:solidFill>
                <a:schemeClr val="tx2"/>
              </a:solidFill>
            </a:endParaRPr>
          </a:p>
        </p:txBody>
      </p:sp>
      <p:sp>
        <p:nvSpPr>
          <p:cNvPr id="21"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16</a:t>
            </a:fld>
            <a:endParaRPr lang="en-US" dirty="0"/>
          </a:p>
        </p:txBody>
      </p:sp>
      <p:pic>
        <p:nvPicPr>
          <p:cNvPr id="2" name="Picture 1" descr="CMS-BPH-17-008_Figure_00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0882" y="2679699"/>
            <a:ext cx="3876918" cy="3534307"/>
          </a:xfrm>
          <a:prstGeom prst="rect">
            <a:avLst/>
          </a:prstGeom>
        </p:spPr>
      </p:pic>
      <p:sp>
        <p:nvSpPr>
          <p:cNvPr id="23" name="Rectangle 22"/>
          <p:cNvSpPr/>
          <p:nvPr/>
        </p:nvSpPr>
        <p:spPr>
          <a:xfrm>
            <a:off x="5326062" y="2366128"/>
            <a:ext cx="3803650"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CMS-BPH-17-008 and </a:t>
            </a:r>
            <a:r>
              <a:rPr lang="en-US" sz="1400" i="1" dirty="0" err="1" smtClean="0">
                <a:solidFill>
                  <a:schemeClr val="bg1"/>
                </a:solidFill>
              </a:rPr>
              <a:t>arXiv</a:t>
            </a:r>
            <a:r>
              <a:rPr lang="en-US" sz="1400" i="1" dirty="0" smtClean="0">
                <a:solidFill>
                  <a:schemeClr val="bg1"/>
                </a:solidFill>
              </a:rPr>
              <a:t>: 1805.11192 [</a:t>
            </a:r>
            <a:r>
              <a:rPr lang="en-US" sz="1400" i="1" dirty="0" err="1" smtClean="0">
                <a:solidFill>
                  <a:schemeClr val="bg1"/>
                </a:solidFill>
              </a:rPr>
              <a:t>hep</a:t>
            </a:r>
            <a:r>
              <a:rPr lang="en-US" sz="1400" i="1" dirty="0" smtClean="0">
                <a:solidFill>
                  <a:schemeClr val="bg1"/>
                </a:solidFill>
              </a:rPr>
              <a:t>-ex]</a:t>
            </a:r>
          </a:p>
        </p:txBody>
      </p:sp>
    </p:spTree>
    <p:extLst>
      <p:ext uri="{BB962C8B-B14F-4D97-AF65-F5344CB8AC3E}">
        <p14:creationId xmlns:p14="http://schemas.microsoft.com/office/powerpoint/2010/main" val="434647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7759700" y="2781299"/>
            <a:ext cx="597440" cy="1092201"/>
          </a:xfrm>
        </p:spPr>
        <p:txBody>
          <a:bodyPr/>
          <a:lstStyle/>
          <a:p>
            <a:pPr marL="0" indent="0">
              <a:buNone/>
            </a:pPr>
            <a:r>
              <a:rPr lang="en-US" dirty="0" smtClean="0"/>
              <a:t> </a:t>
            </a:r>
            <a:endParaRPr lang="en-US" dirty="0"/>
          </a:p>
        </p:txBody>
      </p:sp>
      <p:sp>
        <p:nvSpPr>
          <p:cNvPr id="5" name="Title 4"/>
          <p:cNvSpPr>
            <a:spLocks noGrp="1"/>
          </p:cNvSpPr>
          <p:nvPr>
            <p:ph type="title"/>
          </p:nvPr>
        </p:nvSpPr>
        <p:spPr>
          <a:xfrm>
            <a:off x="457200" y="274638"/>
            <a:ext cx="8229600" cy="246062"/>
          </a:xfrm>
        </p:spPr>
        <p:txBody>
          <a:bodyPr>
            <a:normAutofit fontScale="90000"/>
          </a:bodyPr>
          <a:lstStyle/>
          <a:p>
            <a:r>
              <a:rPr lang="en-US" dirty="0" smtClean="0"/>
              <a:t> </a:t>
            </a:r>
            <a:endParaRPr lang="en-US" dirty="0"/>
          </a:p>
        </p:txBody>
      </p:sp>
      <p:sp>
        <p:nvSpPr>
          <p:cNvPr id="13" name="Title 1"/>
          <p:cNvSpPr txBox="1">
            <a:spLocks/>
          </p:cNvSpPr>
          <p:nvPr/>
        </p:nvSpPr>
        <p:spPr>
          <a:xfrm>
            <a:off x="23617" y="0"/>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smtClean="0">
                <a:ln>
                  <a:solidFill>
                    <a:schemeClr val="tx2">
                      <a:alpha val="85000"/>
                    </a:schemeClr>
                  </a:solidFill>
                </a:ln>
                <a:solidFill>
                  <a:srgbClr val="1F497D"/>
                </a:solidFill>
              </a:rPr>
              <a:t>Photon Energy Scale Correction</a:t>
            </a:r>
            <a:endParaRPr lang="en-US" sz="4000" dirty="0">
              <a:ln>
                <a:solidFill>
                  <a:schemeClr val="tx2">
                    <a:alpha val="85000"/>
                  </a:schemeClr>
                </a:solidFill>
              </a:ln>
              <a:solidFill>
                <a:srgbClr val="1F497D"/>
              </a:solidFill>
            </a:endParaRPr>
          </a:p>
        </p:txBody>
      </p:sp>
      <p:sp>
        <p:nvSpPr>
          <p:cNvPr id="4" name="Rectangle 3"/>
          <p:cNvSpPr/>
          <p:nvPr/>
        </p:nvSpPr>
        <p:spPr>
          <a:xfrm>
            <a:off x="155183" y="1036255"/>
            <a:ext cx="8988817" cy="3170099"/>
          </a:xfrm>
          <a:prstGeom prst="rect">
            <a:avLst/>
          </a:prstGeom>
        </p:spPr>
        <p:txBody>
          <a:bodyPr wrap="square">
            <a:spAutoFit/>
          </a:bodyPr>
          <a:lstStyle/>
          <a:p>
            <a:r>
              <a:rPr lang="en-US" sz="2400" b="1" dirty="0">
                <a:solidFill>
                  <a:schemeClr val="tx2"/>
                </a:solidFill>
              </a:rPr>
              <a:t>	</a:t>
            </a:r>
            <a:r>
              <a:rPr lang="en-US" sz="2400" b="1" smtClean="0">
                <a:solidFill>
                  <a:schemeClr val="tx2"/>
                </a:solidFill>
              </a:rPr>
              <a:t>	</a:t>
            </a:r>
            <a:endParaRPr lang="en-US" dirty="0"/>
          </a:p>
          <a:p>
            <a:r>
              <a:rPr lang="en-US" sz="1600" dirty="0"/>
              <a:t>The photons produced in the </a:t>
            </a:r>
            <a:r>
              <a:rPr lang="en-US" sz="1600" dirty="0" err="1" smtClean="0"/>
              <a:t>χ</a:t>
            </a:r>
            <a:r>
              <a:rPr lang="en-US" sz="1600" baseline="-25000" dirty="0" err="1" smtClean="0"/>
              <a:t>b</a:t>
            </a:r>
            <a:r>
              <a:rPr lang="en-US" sz="1600" dirty="0"/>
              <a:t>(3P) </a:t>
            </a:r>
            <a:r>
              <a:rPr lang="en-US" sz="1600" dirty="0" smtClean="0">
                <a:sym typeface="Wingdings"/>
              </a:rPr>
              <a:t></a:t>
            </a:r>
            <a:r>
              <a:rPr lang="en-US" sz="1600" dirty="0" smtClean="0"/>
              <a:t> </a:t>
            </a:r>
            <a:r>
              <a:rPr lang="en-US" sz="1600" dirty="0" err="1" smtClean="0"/>
              <a:t>ϒ</a:t>
            </a:r>
            <a:r>
              <a:rPr lang="en-US" sz="1600" dirty="0" smtClean="0"/>
              <a:t>(</a:t>
            </a:r>
            <a:r>
              <a:rPr lang="en-US" sz="1600" dirty="0"/>
              <a:t>3S) </a:t>
            </a:r>
            <a:r>
              <a:rPr lang="en-US" sz="1600" dirty="0" err="1" smtClean="0"/>
              <a:t>γ</a:t>
            </a:r>
            <a:r>
              <a:rPr lang="en-US" sz="1600" dirty="0" smtClean="0"/>
              <a:t> </a:t>
            </a:r>
          </a:p>
          <a:p>
            <a:r>
              <a:rPr lang="en-US" sz="1600" dirty="0" err="1" smtClean="0"/>
              <a:t>radiative</a:t>
            </a:r>
            <a:r>
              <a:rPr lang="en-US" sz="1600" dirty="0" smtClean="0"/>
              <a:t> </a:t>
            </a:r>
            <a:r>
              <a:rPr lang="en-US" sz="1600" dirty="0"/>
              <a:t>decays are identified through </a:t>
            </a:r>
            <a:r>
              <a:rPr lang="en-US" sz="1600" dirty="0" smtClean="0"/>
              <a:t>their </a:t>
            </a:r>
          </a:p>
          <a:p>
            <a:r>
              <a:rPr lang="en-US" sz="1600" dirty="0"/>
              <a:t>conversions to </a:t>
            </a:r>
            <a:r>
              <a:rPr lang="en-US" sz="1600" dirty="0" smtClean="0"/>
              <a:t>electron</a:t>
            </a:r>
            <a:r>
              <a:rPr lang="en-US" sz="1600" dirty="0"/>
              <a:t>-positron </a:t>
            </a:r>
            <a:r>
              <a:rPr lang="en-US" sz="1600" dirty="0" smtClean="0"/>
              <a:t>pairs inside the </a:t>
            </a:r>
          </a:p>
          <a:p>
            <a:r>
              <a:rPr lang="en-US" sz="1600" dirty="0" smtClean="0"/>
              <a:t>CMS tracker.</a:t>
            </a:r>
          </a:p>
          <a:p>
            <a:r>
              <a:rPr lang="en-US" sz="1600" dirty="0" smtClean="0"/>
              <a:t>For higher energy resolution we consider </a:t>
            </a:r>
          </a:p>
          <a:p>
            <a:r>
              <a:rPr lang="en-US" sz="1600"/>
              <a:t>o</a:t>
            </a:r>
            <a:r>
              <a:rPr lang="en-US" sz="1600" smtClean="0"/>
              <a:t>nly identified conversions </a:t>
            </a:r>
            <a:r>
              <a:rPr lang="en-US" sz="1600" dirty="0"/>
              <a:t>to </a:t>
            </a:r>
            <a:r>
              <a:rPr lang="en-US" sz="1600" dirty="0" smtClean="0"/>
              <a:t>e</a:t>
            </a:r>
            <a:r>
              <a:rPr lang="en-US" sz="1600" baseline="30000" dirty="0" smtClean="0"/>
              <a:t>+</a:t>
            </a:r>
            <a:r>
              <a:rPr lang="en-US" sz="1600" dirty="0" smtClean="0"/>
              <a:t> e</a:t>
            </a:r>
            <a:r>
              <a:rPr lang="en-US" sz="1600" baseline="30000" dirty="0" smtClean="0"/>
              <a:t>-</a:t>
            </a:r>
            <a:r>
              <a:rPr lang="en-US" sz="1600" dirty="0" smtClean="0"/>
              <a:t> </a:t>
            </a:r>
            <a:r>
              <a:rPr lang="en-US" sz="1600" smtClean="0"/>
              <a:t>pairs </a:t>
            </a:r>
          </a:p>
          <a:p>
            <a:r>
              <a:rPr lang="en-US" sz="1600" smtClean="0"/>
              <a:t>The </a:t>
            </a:r>
            <a:r>
              <a:rPr lang="en-US" sz="1600" dirty="0"/>
              <a:t>selected photons have </a:t>
            </a:r>
            <a:r>
              <a:rPr lang="en-US" sz="1600" dirty="0" smtClean="0"/>
              <a:t>|</a:t>
            </a:r>
            <a:r>
              <a:rPr lang="en-US" sz="1600" dirty="0" err="1" smtClean="0"/>
              <a:t>η</a:t>
            </a:r>
            <a:r>
              <a:rPr lang="en-US" sz="1600" baseline="30000" dirty="0" err="1" smtClean="0"/>
              <a:t>γ</a:t>
            </a:r>
            <a:r>
              <a:rPr lang="en-US" sz="1600" dirty="0" smtClean="0"/>
              <a:t>| </a:t>
            </a:r>
            <a:r>
              <a:rPr lang="en-US" sz="1600" dirty="0"/>
              <a:t>&lt; 1.2 and </a:t>
            </a:r>
            <a:r>
              <a:rPr lang="en-US" sz="1600" dirty="0" err="1" smtClean="0"/>
              <a:t>p</a:t>
            </a:r>
            <a:r>
              <a:rPr lang="en-US" sz="1600" baseline="-25000" dirty="0" err="1" smtClean="0"/>
              <a:t>T</a:t>
            </a:r>
            <a:r>
              <a:rPr lang="en-US" sz="1600" baseline="30000" dirty="0" err="1" smtClean="0"/>
              <a:t>γ</a:t>
            </a:r>
            <a:r>
              <a:rPr lang="en-US" sz="1600" smtClean="0"/>
              <a:t>&gt; 500MeV</a:t>
            </a:r>
          </a:p>
          <a:p>
            <a:endParaRPr lang="it-IT" sz="1600"/>
          </a:p>
          <a:p>
            <a:r>
              <a:rPr lang="it-IT" sz="1600" smtClean="0"/>
              <a:t>The measurement of the energy scale in the relevant</a:t>
            </a:r>
          </a:p>
          <a:p>
            <a:r>
              <a:rPr lang="it-IT" sz="1600" smtClean="0"/>
              <a:t>energy range is calibrated thanks to a large sample of</a:t>
            </a:r>
          </a:p>
          <a:p>
            <a:r>
              <a:rPr lang="it-IT" sz="1600" smtClean="0"/>
              <a:t>decays </a:t>
            </a:r>
            <a:r>
              <a:rPr lang="en-US" sz="1600" smtClean="0"/>
              <a:t>χ</a:t>
            </a:r>
            <a:r>
              <a:rPr lang="en-US" sz="1600" baseline="-25000" smtClean="0"/>
              <a:t>c1</a:t>
            </a:r>
            <a:r>
              <a:rPr lang="en-US" sz="1600" smtClean="0">
                <a:sym typeface="Wingdings"/>
              </a:rPr>
              <a:t></a:t>
            </a:r>
            <a:r>
              <a:rPr lang="en-US" sz="1600" smtClean="0"/>
              <a:t> J/ψ γ </a:t>
            </a:r>
            <a:r>
              <a:rPr lang="en-US" sz="1600" smtClean="0">
                <a:sym typeface="Wingdings"/>
              </a:rPr>
              <a:t> μ</a:t>
            </a:r>
            <a:r>
              <a:rPr lang="en-US" sz="1600" baseline="30000" smtClean="0">
                <a:sym typeface="Wingdings"/>
              </a:rPr>
              <a:t>+</a:t>
            </a:r>
            <a:r>
              <a:rPr lang="en-US" sz="1600" smtClean="0">
                <a:sym typeface="Wingdings"/>
              </a:rPr>
              <a:t>μ</a:t>
            </a:r>
            <a:r>
              <a:rPr lang="en-US" sz="1600" baseline="30000" smtClean="0">
                <a:sym typeface="Wingdings"/>
              </a:rPr>
              <a:t>-</a:t>
            </a:r>
            <a:r>
              <a:rPr lang="en-US" sz="1600" smtClean="0">
                <a:sym typeface="Wingdings"/>
              </a:rPr>
              <a:t> </a:t>
            </a:r>
            <a:r>
              <a:rPr lang="en-US" sz="1600" smtClean="0"/>
              <a:t>γ</a:t>
            </a:r>
            <a:r>
              <a:rPr lang="en-US" sz="1600" smtClean="0">
                <a:sym typeface="Wingdings"/>
              </a:rPr>
              <a:t> similarly reconstructed</a:t>
            </a:r>
            <a:endParaRPr lang="en-US" sz="1600" dirty="0"/>
          </a:p>
        </p:txBody>
      </p:sp>
      <p:sp>
        <p:nvSpPr>
          <p:cNvPr id="3" name="Rectangle 2"/>
          <p:cNvSpPr/>
          <p:nvPr/>
        </p:nvSpPr>
        <p:spPr>
          <a:xfrm>
            <a:off x="4796255" y="4933552"/>
            <a:ext cx="4347745" cy="830997"/>
          </a:xfrm>
          <a:prstGeom prst="rect">
            <a:avLst/>
          </a:prstGeom>
        </p:spPr>
        <p:txBody>
          <a:bodyPr wrap="square">
            <a:spAutoFit/>
          </a:bodyPr>
          <a:lstStyle/>
          <a:p>
            <a:r>
              <a:rPr lang="en-US" sz="1600" dirty="0"/>
              <a:t>Photon energy scale </a:t>
            </a:r>
            <a:r>
              <a:rPr lang="en-US" sz="1600" dirty="0" smtClean="0"/>
              <a:t>(PES) as </a:t>
            </a:r>
            <a:r>
              <a:rPr lang="en-US" sz="1600" dirty="0"/>
              <a:t>a function of photon energy, </a:t>
            </a:r>
            <a:r>
              <a:rPr lang="en-US" sz="1600" dirty="0" smtClean="0"/>
              <a:t>calibrated </a:t>
            </a:r>
            <a:r>
              <a:rPr lang="en-US" sz="1600" dirty="0"/>
              <a:t>using </a:t>
            </a:r>
            <a:r>
              <a:rPr lang="en-US" sz="1600" dirty="0" smtClean="0"/>
              <a:t>χ</a:t>
            </a:r>
            <a:r>
              <a:rPr lang="en-US" sz="1600" baseline="-25000" dirty="0" smtClean="0"/>
              <a:t>c1</a:t>
            </a:r>
            <a:r>
              <a:rPr lang="en-US" sz="1600" dirty="0" smtClean="0">
                <a:sym typeface="Wingdings"/>
              </a:rPr>
              <a:t></a:t>
            </a:r>
            <a:r>
              <a:rPr lang="en-US" sz="1600" dirty="0" smtClean="0"/>
              <a:t> </a:t>
            </a:r>
            <a:r>
              <a:rPr lang="en-US" sz="1600" dirty="0"/>
              <a:t>J</a:t>
            </a:r>
            <a:r>
              <a:rPr lang="en-US" sz="1600" dirty="0" smtClean="0"/>
              <a:t>/</a:t>
            </a:r>
            <a:r>
              <a:rPr lang="en-US" sz="1600" dirty="0" err="1" smtClean="0"/>
              <a:t>ψ</a:t>
            </a:r>
            <a:r>
              <a:rPr lang="en-US" sz="1600" dirty="0" smtClean="0"/>
              <a:t> </a:t>
            </a:r>
            <a:r>
              <a:rPr lang="en-US" sz="1600" dirty="0" err="1" smtClean="0"/>
              <a:t>γ</a:t>
            </a:r>
            <a:r>
              <a:rPr lang="en-US" sz="1600" dirty="0" smtClean="0"/>
              <a:t> </a:t>
            </a:r>
            <a:r>
              <a:rPr lang="en-US" sz="1600" dirty="0" smtClean="0">
                <a:sym typeface="Wingdings"/>
              </a:rPr>
              <a:t> </a:t>
            </a:r>
            <a:r>
              <a:rPr lang="en-US" sz="1600" dirty="0" err="1">
                <a:sym typeface="Wingdings"/>
              </a:rPr>
              <a:t>μ</a:t>
            </a:r>
            <a:r>
              <a:rPr lang="en-US" sz="1600" baseline="30000" dirty="0" err="1" smtClean="0">
                <a:sym typeface="Wingdings"/>
              </a:rPr>
              <a:t>+</a:t>
            </a:r>
            <a:r>
              <a:rPr lang="en-US" sz="1600" dirty="0" err="1" smtClean="0">
                <a:sym typeface="Wingdings"/>
              </a:rPr>
              <a:t>μ</a:t>
            </a:r>
            <a:r>
              <a:rPr lang="en-US" sz="1600" baseline="30000" dirty="0" smtClean="0">
                <a:sym typeface="Wingdings"/>
              </a:rPr>
              <a:t>-</a:t>
            </a:r>
            <a:r>
              <a:rPr lang="en-US" sz="1600" dirty="0" smtClean="0">
                <a:sym typeface="Wingdings"/>
              </a:rPr>
              <a:t> </a:t>
            </a:r>
            <a:r>
              <a:rPr lang="en-US" sz="1600" dirty="0" err="1" smtClean="0"/>
              <a:t>γ</a:t>
            </a:r>
            <a:r>
              <a:rPr lang="en-US" sz="1600" dirty="0" smtClean="0">
                <a:sym typeface="Wingdings"/>
              </a:rPr>
              <a:t> </a:t>
            </a:r>
            <a:r>
              <a:rPr lang="en-US" sz="1600" dirty="0" smtClean="0"/>
              <a:t>events.</a:t>
            </a:r>
          </a:p>
        </p:txBody>
      </p:sp>
      <p:pic>
        <p:nvPicPr>
          <p:cNvPr id="8" name="Picture 7" descr="Screen Shot 2018-06-11 at 12.47.3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4622402"/>
            <a:ext cx="3134560" cy="726648"/>
          </a:xfrm>
          <a:prstGeom prst="rect">
            <a:avLst/>
          </a:prstGeom>
        </p:spPr>
      </p:pic>
      <p:sp>
        <p:nvSpPr>
          <p:cNvPr id="11" name="Rectangle 10"/>
          <p:cNvSpPr/>
          <p:nvPr/>
        </p:nvSpPr>
        <p:spPr>
          <a:xfrm>
            <a:off x="155183" y="5930682"/>
            <a:ext cx="8880868" cy="646331"/>
          </a:xfrm>
          <a:prstGeom prst="rect">
            <a:avLst/>
          </a:prstGeom>
        </p:spPr>
        <p:txBody>
          <a:bodyPr wrap="square">
            <a:spAutoFit/>
          </a:bodyPr>
          <a:lstStyle/>
          <a:p>
            <a:r>
              <a:rPr lang="en-US" dirty="0" smtClean="0"/>
              <a:t>The fitted result is then </a:t>
            </a:r>
            <a:r>
              <a:rPr lang="en-US" dirty="0"/>
              <a:t>used for the event-</a:t>
            </a:r>
            <a:r>
              <a:rPr lang="en-US" dirty="0" smtClean="0"/>
              <a:t>by-event </a:t>
            </a:r>
            <a:r>
              <a:rPr lang="en-US" dirty="0"/>
              <a:t>correction of the photon energy entering in the computation of the </a:t>
            </a:r>
            <a:r>
              <a:rPr lang="en-US" dirty="0" err="1" smtClean="0"/>
              <a:t>ϒγ</a:t>
            </a:r>
            <a:r>
              <a:rPr lang="en-US" dirty="0" smtClean="0"/>
              <a:t>  invariant </a:t>
            </a:r>
            <a:r>
              <a:rPr lang="en-US" dirty="0"/>
              <a:t>mass.</a:t>
            </a:r>
          </a:p>
        </p:txBody>
      </p:sp>
      <p:sp>
        <p:nvSpPr>
          <p:cNvPr id="24"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17</a:t>
            </a:fld>
            <a:endParaRPr lang="en-US" dirty="0"/>
          </a:p>
        </p:txBody>
      </p:sp>
      <p:sp>
        <p:nvSpPr>
          <p:cNvPr id="17" name="Rectangle 16"/>
          <p:cNvSpPr/>
          <p:nvPr/>
        </p:nvSpPr>
        <p:spPr>
          <a:xfrm>
            <a:off x="5331588" y="1340768"/>
            <a:ext cx="3803650"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CMS-BPH-17-008 and </a:t>
            </a:r>
            <a:r>
              <a:rPr lang="en-US" sz="1400" i="1" dirty="0" err="1" smtClean="0">
                <a:solidFill>
                  <a:schemeClr val="bg1"/>
                </a:solidFill>
              </a:rPr>
              <a:t>arXiv</a:t>
            </a:r>
            <a:r>
              <a:rPr lang="en-US" sz="1400" i="1" dirty="0" smtClean="0">
                <a:solidFill>
                  <a:schemeClr val="bg1"/>
                </a:solidFill>
              </a:rPr>
              <a:t>: 1805.11192 [</a:t>
            </a:r>
            <a:r>
              <a:rPr lang="en-US" sz="1400" i="1" dirty="0" err="1" smtClean="0">
                <a:solidFill>
                  <a:schemeClr val="bg1"/>
                </a:solidFill>
              </a:rPr>
              <a:t>hep</a:t>
            </a:r>
            <a:r>
              <a:rPr lang="en-US" sz="1400" i="1" dirty="0" smtClean="0">
                <a:solidFill>
                  <a:schemeClr val="bg1"/>
                </a:solidFill>
              </a:rPr>
              <a:t>-ex]</a:t>
            </a:r>
          </a:p>
        </p:txBody>
      </p:sp>
      <p:pic>
        <p:nvPicPr>
          <p:cNvPr id="6" name="Picture 5" descr="CMS-BPH-17-008_Figure_00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7847" y="1916833"/>
            <a:ext cx="4068204" cy="3016720"/>
          </a:xfrm>
          <a:prstGeom prst="rect">
            <a:avLst/>
          </a:prstGeom>
        </p:spPr>
      </p:pic>
    </p:spTree>
    <p:extLst>
      <p:ext uri="{BB962C8B-B14F-4D97-AF65-F5344CB8AC3E}">
        <p14:creationId xmlns:p14="http://schemas.microsoft.com/office/powerpoint/2010/main" val="1833815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7759700" y="2781299"/>
            <a:ext cx="597440" cy="1092201"/>
          </a:xfrm>
        </p:spPr>
        <p:txBody>
          <a:bodyPr/>
          <a:lstStyle/>
          <a:p>
            <a:pPr marL="0" indent="0">
              <a:buNone/>
            </a:pPr>
            <a:r>
              <a:rPr lang="en-US" dirty="0" smtClean="0"/>
              <a:t> </a:t>
            </a:r>
            <a:endParaRPr lang="en-US" dirty="0"/>
          </a:p>
        </p:txBody>
      </p:sp>
      <p:sp>
        <p:nvSpPr>
          <p:cNvPr id="5" name="Title 4"/>
          <p:cNvSpPr>
            <a:spLocks noGrp="1"/>
          </p:cNvSpPr>
          <p:nvPr>
            <p:ph type="title"/>
          </p:nvPr>
        </p:nvSpPr>
        <p:spPr>
          <a:xfrm>
            <a:off x="457200" y="274638"/>
            <a:ext cx="8229600" cy="246062"/>
          </a:xfrm>
        </p:spPr>
        <p:txBody>
          <a:bodyPr>
            <a:normAutofit fontScale="90000"/>
          </a:bodyPr>
          <a:lstStyle/>
          <a:p>
            <a:r>
              <a:rPr lang="en-US" dirty="0" smtClean="0"/>
              <a:t> </a:t>
            </a:r>
            <a:endParaRPr lang="en-US" dirty="0"/>
          </a:p>
        </p:txBody>
      </p:sp>
      <p:sp>
        <p:nvSpPr>
          <p:cNvPr id="13" name="Title 1"/>
          <p:cNvSpPr txBox="1">
            <a:spLocks/>
          </p:cNvSpPr>
          <p:nvPr/>
        </p:nvSpPr>
        <p:spPr>
          <a:xfrm>
            <a:off x="0" y="1106"/>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smtClean="0">
                <a:ln>
                  <a:solidFill>
                    <a:schemeClr val="tx2">
                      <a:alpha val="85000"/>
                    </a:schemeClr>
                  </a:solidFill>
                </a:ln>
                <a:solidFill>
                  <a:srgbClr val="1F497D"/>
                </a:solidFill>
              </a:rPr>
              <a:t>χ</a:t>
            </a:r>
            <a:r>
              <a:rPr lang="en-US" sz="4000" baseline="-25000" smtClean="0">
                <a:ln>
                  <a:solidFill>
                    <a:schemeClr val="tx2">
                      <a:alpha val="85000"/>
                    </a:schemeClr>
                  </a:solidFill>
                </a:ln>
                <a:solidFill>
                  <a:srgbClr val="1F497D"/>
                </a:solidFill>
              </a:rPr>
              <a:t>b</a:t>
            </a:r>
            <a:r>
              <a:rPr lang="en-US" sz="4000" smtClean="0">
                <a:ln>
                  <a:solidFill>
                    <a:schemeClr val="tx2">
                      <a:alpha val="85000"/>
                    </a:schemeClr>
                  </a:solidFill>
                </a:ln>
                <a:solidFill>
                  <a:srgbClr val="1F497D"/>
                </a:solidFill>
              </a:rPr>
              <a:t>(nP) Candidates and Calibration Check</a:t>
            </a:r>
            <a:endParaRPr lang="en-US" sz="4000" dirty="0">
              <a:ln>
                <a:solidFill>
                  <a:schemeClr val="tx2">
                    <a:alpha val="85000"/>
                  </a:schemeClr>
                </a:solidFill>
              </a:ln>
              <a:solidFill>
                <a:srgbClr val="1F497D"/>
              </a:solidFill>
            </a:endParaRPr>
          </a:p>
        </p:txBody>
      </p:sp>
      <p:sp>
        <p:nvSpPr>
          <p:cNvPr id="7" name="Rectangle 6"/>
          <p:cNvSpPr/>
          <p:nvPr/>
        </p:nvSpPr>
        <p:spPr>
          <a:xfrm>
            <a:off x="10466" y="6496918"/>
            <a:ext cx="9144000" cy="338554"/>
          </a:xfrm>
          <a:prstGeom prst="rect">
            <a:avLst/>
          </a:prstGeom>
          <a:solidFill>
            <a:srgbClr val="C9FF83"/>
          </a:solidFill>
          <a:ln>
            <a:solidFill>
              <a:srgbClr val="558ED5"/>
            </a:solidFill>
          </a:ln>
        </p:spPr>
        <p:txBody>
          <a:bodyPr wrap="square">
            <a:spAutoFit/>
          </a:bodyPr>
          <a:lstStyle/>
          <a:p>
            <a:r>
              <a:rPr lang="en-US" sz="1600" dirty="0"/>
              <a:t>The world-average values </a:t>
            </a:r>
            <a:r>
              <a:rPr lang="en-US" sz="1600" dirty="0" smtClean="0"/>
              <a:t>are </a:t>
            </a:r>
            <a:r>
              <a:rPr lang="en-US" sz="1600" dirty="0"/>
              <a:t>represented by the horizontal bands, </a:t>
            </a:r>
            <a:r>
              <a:rPr lang="en-US" sz="1600" dirty="0" smtClean="0"/>
              <a:t>widths </a:t>
            </a:r>
            <a:r>
              <a:rPr lang="en-US" sz="1600" dirty="0"/>
              <a:t>equal to </a:t>
            </a:r>
            <a:r>
              <a:rPr lang="en-US" sz="1600" dirty="0" smtClean="0"/>
              <a:t>their total </a:t>
            </a:r>
            <a:r>
              <a:rPr lang="en-US" sz="1600" dirty="0"/>
              <a:t>uncertainties.</a:t>
            </a:r>
            <a:endParaRPr lang="en-US" dirty="0"/>
          </a:p>
        </p:txBody>
      </p:sp>
      <p:sp>
        <p:nvSpPr>
          <p:cNvPr id="25"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18</a:t>
            </a:fld>
            <a:endParaRPr lang="en-US" dirty="0"/>
          </a:p>
        </p:txBody>
      </p:sp>
      <p:pic>
        <p:nvPicPr>
          <p:cNvPr id="2" name="Picture 1" descr="CMS-BPH-17-008_Figure_00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2945" y="1194914"/>
            <a:ext cx="5336573" cy="5238654"/>
          </a:xfrm>
          <a:prstGeom prst="rect">
            <a:avLst/>
          </a:prstGeom>
        </p:spPr>
      </p:pic>
      <p:sp>
        <p:nvSpPr>
          <p:cNvPr id="19" name="Rectangle 18"/>
          <p:cNvSpPr/>
          <p:nvPr/>
        </p:nvSpPr>
        <p:spPr>
          <a:xfrm>
            <a:off x="5340350" y="887137"/>
            <a:ext cx="3803650"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CMS-BPH-17-008 and </a:t>
            </a:r>
            <a:r>
              <a:rPr lang="en-US" sz="1400" i="1" dirty="0" err="1" smtClean="0">
                <a:solidFill>
                  <a:schemeClr val="bg1"/>
                </a:solidFill>
              </a:rPr>
              <a:t>arXiv</a:t>
            </a:r>
            <a:r>
              <a:rPr lang="en-US" sz="1400" i="1" dirty="0" smtClean="0">
                <a:solidFill>
                  <a:schemeClr val="bg1"/>
                </a:solidFill>
              </a:rPr>
              <a:t>: 1805.11192 [</a:t>
            </a:r>
            <a:r>
              <a:rPr lang="en-US" sz="1400" i="1" dirty="0" err="1" smtClean="0">
                <a:solidFill>
                  <a:schemeClr val="bg1"/>
                </a:solidFill>
              </a:rPr>
              <a:t>hep</a:t>
            </a:r>
            <a:r>
              <a:rPr lang="en-US" sz="1400" i="1" dirty="0" smtClean="0">
                <a:solidFill>
                  <a:schemeClr val="bg1"/>
                </a:solidFill>
              </a:rPr>
              <a:t>-ex]</a:t>
            </a:r>
          </a:p>
        </p:txBody>
      </p:sp>
      <p:sp>
        <p:nvSpPr>
          <p:cNvPr id="3" name="CasellaDiTesto 2"/>
          <p:cNvSpPr txBox="1"/>
          <p:nvPr/>
        </p:nvSpPr>
        <p:spPr>
          <a:xfrm>
            <a:off x="179512" y="1700808"/>
            <a:ext cx="3846438" cy="4247317"/>
          </a:xfrm>
          <a:prstGeom prst="rect">
            <a:avLst/>
          </a:prstGeom>
          <a:noFill/>
        </p:spPr>
        <p:txBody>
          <a:bodyPr wrap="none" rtlCol="0">
            <a:spAutoFit/>
          </a:bodyPr>
          <a:lstStyle/>
          <a:p>
            <a:r>
              <a:rPr lang="it-IT" smtClean="0"/>
              <a:t>The graph shows all candidates of</a:t>
            </a:r>
          </a:p>
          <a:p>
            <a:r>
              <a:rPr lang="it-IT" smtClean="0"/>
              <a:t>chi_b states reconstructed as Y(nS)</a:t>
            </a:r>
            <a:r>
              <a:rPr lang="el-GR" smtClean="0"/>
              <a:t>γ</a:t>
            </a:r>
            <a:endParaRPr lang="it-IT" smtClean="0"/>
          </a:p>
          <a:p>
            <a:r>
              <a:rPr lang="it-IT" smtClean="0"/>
              <a:t>in 80/fb of 13-TeV collisions</a:t>
            </a:r>
          </a:p>
          <a:p>
            <a:endParaRPr lang="it-IT" smtClean="0"/>
          </a:p>
          <a:p>
            <a:r>
              <a:rPr lang="it-IT" smtClean="0">
                <a:solidFill>
                  <a:srgbClr val="FF0000"/>
                </a:solidFill>
              </a:rPr>
              <a:t>The calibration of the PES brings</a:t>
            </a:r>
          </a:p>
          <a:p>
            <a:r>
              <a:rPr lang="it-IT" smtClean="0">
                <a:solidFill>
                  <a:srgbClr val="FF0000"/>
                </a:solidFill>
              </a:rPr>
              <a:t>the measured masses to agree with</a:t>
            </a:r>
          </a:p>
          <a:p>
            <a:r>
              <a:rPr lang="it-IT" smtClean="0">
                <a:solidFill>
                  <a:srgbClr val="FF0000"/>
                </a:solidFill>
              </a:rPr>
              <a:t>one another and with the WA</a:t>
            </a:r>
            <a:endParaRPr lang="it-IT">
              <a:solidFill>
                <a:srgbClr val="FF0000"/>
              </a:solidFill>
            </a:endParaRPr>
          </a:p>
          <a:p>
            <a:endParaRPr lang="it-IT"/>
          </a:p>
          <a:p>
            <a:r>
              <a:rPr lang="it-IT" smtClean="0"/>
              <a:t>The graph also shows that the </a:t>
            </a:r>
          </a:p>
          <a:p>
            <a:r>
              <a:rPr lang="it-IT" smtClean="0"/>
              <a:t>mass resolution of Y</a:t>
            </a:r>
            <a:r>
              <a:rPr lang="el-GR" smtClean="0"/>
              <a:t>γ</a:t>
            </a:r>
            <a:r>
              <a:rPr lang="it-IT" smtClean="0"/>
              <a:t> pairs worsens </a:t>
            </a:r>
          </a:p>
          <a:p>
            <a:r>
              <a:rPr lang="it-IT" smtClean="0"/>
              <a:t>as the photon energy increases</a:t>
            </a:r>
          </a:p>
          <a:p>
            <a:r>
              <a:rPr lang="it-IT" smtClean="0"/>
              <a:t>(e.g. 2 MeV </a:t>
            </a:r>
            <a:r>
              <a:rPr lang="it-IT" smtClean="0">
                <a:sym typeface="Wingdings" panose="05000000000000000000" pitchFamily="2" charset="2"/>
              </a:rPr>
              <a:t> 7 MeV  15 MeV</a:t>
            </a:r>
          </a:p>
          <a:p>
            <a:r>
              <a:rPr lang="it-IT" smtClean="0">
                <a:sym typeface="Wingdings" panose="05000000000000000000" pitchFamily="2" charset="2"/>
              </a:rPr>
              <a:t>in </a:t>
            </a:r>
            <a:r>
              <a:rPr lang="el-GR" smtClean="0">
                <a:sym typeface="Wingdings" panose="05000000000000000000" pitchFamily="2" charset="2"/>
              </a:rPr>
              <a:t>χ</a:t>
            </a:r>
            <a:r>
              <a:rPr lang="it-IT" smtClean="0">
                <a:sym typeface="Wingdings" panose="05000000000000000000" pitchFamily="2" charset="2"/>
              </a:rPr>
              <a:t>b(nP) decays to 3S,2S,1S)</a:t>
            </a:r>
          </a:p>
          <a:p>
            <a:pPr marL="285750" indent="-285750">
              <a:buFont typeface="Wingdings"/>
              <a:buChar char="à"/>
            </a:pPr>
            <a:r>
              <a:rPr lang="it-IT" smtClean="0">
                <a:solidFill>
                  <a:srgbClr val="0070C0"/>
                </a:solidFill>
                <a:sym typeface="Wingdings" panose="05000000000000000000" pitchFamily="2" charset="2"/>
              </a:rPr>
              <a:t>only the Y(3S)</a:t>
            </a:r>
            <a:r>
              <a:rPr lang="el-GR" smtClean="0">
                <a:solidFill>
                  <a:srgbClr val="0070C0"/>
                </a:solidFill>
                <a:sym typeface="Wingdings" panose="05000000000000000000" pitchFamily="2" charset="2"/>
              </a:rPr>
              <a:t>γ</a:t>
            </a:r>
            <a:r>
              <a:rPr lang="it-IT" smtClean="0">
                <a:solidFill>
                  <a:srgbClr val="0070C0"/>
                </a:solidFill>
                <a:sym typeface="Wingdings" panose="05000000000000000000" pitchFamily="2" charset="2"/>
              </a:rPr>
              <a:t> decay is used in</a:t>
            </a:r>
          </a:p>
          <a:p>
            <a:r>
              <a:rPr lang="it-IT" smtClean="0">
                <a:solidFill>
                  <a:srgbClr val="0070C0"/>
                </a:solidFill>
                <a:sym typeface="Wingdings" panose="05000000000000000000" pitchFamily="2" charset="2"/>
              </a:rPr>
              <a:t>the measurement of the mass splitting</a:t>
            </a:r>
            <a:endParaRPr lang="en-US">
              <a:solidFill>
                <a:srgbClr val="0070C0"/>
              </a:solidFill>
            </a:endParaRPr>
          </a:p>
        </p:txBody>
      </p:sp>
    </p:spTree>
    <p:extLst>
      <p:ext uri="{BB962C8B-B14F-4D97-AF65-F5344CB8AC3E}">
        <p14:creationId xmlns:p14="http://schemas.microsoft.com/office/powerpoint/2010/main" val="35897747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MS-BPH-17-008_Figure_00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662" y="908720"/>
            <a:ext cx="6604842" cy="4748346"/>
          </a:xfrm>
          <a:prstGeom prst="rect">
            <a:avLst/>
          </a:prstGeom>
        </p:spPr>
      </p:pic>
      <p:sp>
        <p:nvSpPr>
          <p:cNvPr id="9" name="Content Placeholder 8"/>
          <p:cNvSpPr>
            <a:spLocks noGrp="1"/>
          </p:cNvSpPr>
          <p:nvPr>
            <p:ph idx="1"/>
          </p:nvPr>
        </p:nvSpPr>
        <p:spPr>
          <a:xfrm>
            <a:off x="7759700" y="2781299"/>
            <a:ext cx="597440" cy="1092201"/>
          </a:xfrm>
        </p:spPr>
        <p:txBody>
          <a:bodyPr/>
          <a:lstStyle/>
          <a:p>
            <a:pPr marL="0" indent="0">
              <a:buNone/>
            </a:pPr>
            <a:r>
              <a:rPr lang="en-US" dirty="0" smtClean="0"/>
              <a:t> </a:t>
            </a:r>
            <a:endParaRPr lang="en-US" dirty="0"/>
          </a:p>
        </p:txBody>
      </p:sp>
      <p:sp>
        <p:nvSpPr>
          <p:cNvPr id="5" name="Title 4"/>
          <p:cNvSpPr>
            <a:spLocks noGrp="1"/>
          </p:cNvSpPr>
          <p:nvPr>
            <p:ph type="title"/>
          </p:nvPr>
        </p:nvSpPr>
        <p:spPr>
          <a:xfrm>
            <a:off x="457200" y="274638"/>
            <a:ext cx="8229600" cy="246062"/>
          </a:xfrm>
        </p:spPr>
        <p:txBody>
          <a:bodyPr>
            <a:normAutofit fontScale="90000"/>
          </a:bodyPr>
          <a:lstStyle/>
          <a:p>
            <a:r>
              <a:rPr lang="en-US" dirty="0" smtClean="0"/>
              <a:t> </a:t>
            </a:r>
            <a:endParaRPr lang="en-US" dirty="0"/>
          </a:p>
        </p:txBody>
      </p:sp>
      <p:sp>
        <p:nvSpPr>
          <p:cNvPr id="13" name="Title 1"/>
          <p:cNvSpPr txBox="1">
            <a:spLocks/>
          </p:cNvSpPr>
          <p:nvPr/>
        </p:nvSpPr>
        <p:spPr>
          <a:xfrm>
            <a:off x="-6492" y="-2679"/>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ln>
                  <a:solidFill>
                    <a:schemeClr val="tx2">
                      <a:alpha val="85000"/>
                    </a:schemeClr>
                  </a:solidFill>
                </a:ln>
                <a:solidFill>
                  <a:srgbClr val="1F497D"/>
                </a:solidFill>
              </a:rPr>
              <a:t>The χ</a:t>
            </a:r>
            <a:r>
              <a:rPr lang="en-US" sz="4000" baseline="-25000" dirty="0" smtClean="0">
                <a:ln>
                  <a:solidFill>
                    <a:schemeClr val="tx2">
                      <a:alpha val="85000"/>
                    </a:schemeClr>
                  </a:solidFill>
                </a:ln>
                <a:solidFill>
                  <a:srgbClr val="1F497D"/>
                </a:solidFill>
              </a:rPr>
              <a:t>b1</a:t>
            </a:r>
            <a:r>
              <a:rPr lang="en-US" sz="4000" dirty="0" smtClean="0">
                <a:ln>
                  <a:solidFill>
                    <a:schemeClr val="tx2">
                      <a:alpha val="85000"/>
                    </a:schemeClr>
                  </a:solidFill>
                </a:ln>
                <a:solidFill>
                  <a:srgbClr val="1F497D"/>
                </a:solidFill>
              </a:rPr>
              <a:t>(3P) &amp; χ</a:t>
            </a:r>
            <a:r>
              <a:rPr lang="en-US" sz="4000" baseline="-25000" dirty="0" smtClean="0">
                <a:ln>
                  <a:solidFill>
                    <a:schemeClr val="tx2">
                      <a:alpha val="85000"/>
                    </a:schemeClr>
                  </a:solidFill>
                </a:ln>
                <a:solidFill>
                  <a:srgbClr val="1F497D"/>
                </a:solidFill>
              </a:rPr>
              <a:t>b2</a:t>
            </a:r>
            <a:r>
              <a:rPr lang="en-US" sz="4000" dirty="0" smtClean="0">
                <a:ln>
                  <a:solidFill>
                    <a:schemeClr val="tx2">
                      <a:alpha val="85000"/>
                    </a:schemeClr>
                  </a:solidFill>
                </a:ln>
                <a:solidFill>
                  <a:srgbClr val="1F497D"/>
                </a:solidFill>
              </a:rPr>
              <a:t>(3P</a:t>
            </a:r>
            <a:r>
              <a:rPr lang="en-US" sz="4000" smtClean="0">
                <a:ln>
                  <a:solidFill>
                    <a:schemeClr val="tx2">
                      <a:alpha val="85000"/>
                    </a:schemeClr>
                  </a:solidFill>
                </a:ln>
                <a:solidFill>
                  <a:srgbClr val="1F497D"/>
                </a:solidFill>
              </a:rPr>
              <a:t>) Mass </a:t>
            </a:r>
            <a:r>
              <a:rPr lang="en-US" sz="4000" dirty="0">
                <a:ln>
                  <a:solidFill>
                    <a:schemeClr val="tx2">
                      <a:alpha val="85000"/>
                    </a:schemeClr>
                  </a:solidFill>
                </a:ln>
                <a:solidFill>
                  <a:srgbClr val="1F497D"/>
                </a:solidFill>
              </a:rPr>
              <a:t>S</a:t>
            </a:r>
            <a:r>
              <a:rPr lang="en-US" sz="4000" smtClean="0">
                <a:ln>
                  <a:solidFill>
                    <a:schemeClr val="tx2">
                      <a:alpha val="85000"/>
                    </a:schemeClr>
                  </a:solidFill>
                </a:ln>
                <a:solidFill>
                  <a:srgbClr val="1F497D"/>
                </a:solidFill>
              </a:rPr>
              <a:t>plitting</a:t>
            </a:r>
            <a:endParaRPr lang="en-US" sz="4000" dirty="0">
              <a:ln>
                <a:solidFill>
                  <a:schemeClr val="tx2">
                    <a:alpha val="85000"/>
                  </a:schemeClr>
                </a:solidFill>
              </a:ln>
              <a:solidFill>
                <a:srgbClr val="1F497D"/>
              </a:solidFill>
            </a:endParaRPr>
          </a:p>
        </p:txBody>
      </p:sp>
      <p:sp>
        <p:nvSpPr>
          <p:cNvPr id="4" name="Rectangle 3"/>
          <p:cNvSpPr/>
          <p:nvPr/>
        </p:nvSpPr>
        <p:spPr>
          <a:xfrm>
            <a:off x="-1" y="988399"/>
            <a:ext cx="9144001" cy="954107"/>
          </a:xfrm>
          <a:prstGeom prst="rect">
            <a:avLst/>
          </a:prstGeom>
        </p:spPr>
        <p:txBody>
          <a:bodyPr wrap="square">
            <a:spAutoFit/>
          </a:bodyPr>
          <a:lstStyle/>
          <a:p>
            <a:r>
              <a:rPr lang="en-US" sz="2400" b="1" dirty="0">
                <a:solidFill>
                  <a:schemeClr val="tx2"/>
                </a:solidFill>
              </a:rPr>
              <a:t> </a:t>
            </a:r>
            <a:r>
              <a:rPr lang="en-US" sz="2400" b="1" dirty="0" smtClean="0">
                <a:solidFill>
                  <a:schemeClr val="tx2"/>
                </a:solidFill>
              </a:rPr>
              <a:t> </a:t>
            </a:r>
            <a:r>
              <a:rPr lang="en-US" sz="2800" b="1" dirty="0" err="1" smtClean="0">
                <a:solidFill>
                  <a:srgbClr val="FF0000"/>
                </a:solidFill>
              </a:rPr>
              <a:t>χ</a:t>
            </a:r>
            <a:r>
              <a:rPr lang="en-US" sz="2800" b="1" baseline="-25000" dirty="0" err="1" smtClean="0">
                <a:solidFill>
                  <a:srgbClr val="FF0000"/>
                </a:solidFill>
              </a:rPr>
              <a:t>b</a:t>
            </a:r>
            <a:r>
              <a:rPr lang="en-US" sz="2800" b="1" dirty="0" smtClean="0">
                <a:solidFill>
                  <a:srgbClr val="FF0000"/>
                </a:solidFill>
              </a:rPr>
              <a:t>(3P)</a:t>
            </a:r>
            <a:r>
              <a:rPr lang="en-US" sz="2800" b="1" dirty="0" smtClean="0">
                <a:solidFill>
                  <a:srgbClr val="FF0000"/>
                </a:solidFill>
                <a:sym typeface="Wingdings"/>
              </a:rPr>
              <a:t></a:t>
            </a:r>
            <a:r>
              <a:rPr lang="en-US" sz="2800" b="1" dirty="0" err="1" smtClean="0">
                <a:solidFill>
                  <a:srgbClr val="FF0000"/>
                </a:solidFill>
              </a:rPr>
              <a:t>γ</a:t>
            </a:r>
            <a:r>
              <a:rPr lang="en-US" sz="2800" b="1" dirty="0" smtClean="0">
                <a:solidFill>
                  <a:srgbClr val="FF0000"/>
                </a:solidFill>
              </a:rPr>
              <a:t> </a:t>
            </a:r>
            <a:r>
              <a:rPr lang="en-US" sz="2800" b="1" dirty="0" err="1" smtClean="0">
                <a:solidFill>
                  <a:srgbClr val="FF0000"/>
                </a:solidFill>
                <a:sym typeface="Wingdings"/>
              </a:rPr>
              <a:t>ϒ</a:t>
            </a:r>
            <a:r>
              <a:rPr lang="en-US" sz="2800" b="1" dirty="0" smtClean="0">
                <a:solidFill>
                  <a:srgbClr val="FF0000"/>
                </a:solidFill>
              </a:rPr>
              <a:t>(</a:t>
            </a:r>
            <a:r>
              <a:rPr lang="en-US" sz="2800" b="1" dirty="0">
                <a:solidFill>
                  <a:srgbClr val="FF0000"/>
                </a:solidFill>
              </a:rPr>
              <a:t>3S</a:t>
            </a:r>
            <a:r>
              <a:rPr lang="en-US" sz="2800" b="1" dirty="0" smtClean="0">
                <a:solidFill>
                  <a:srgbClr val="FF0000"/>
                </a:solidFill>
              </a:rPr>
              <a:t>)  </a:t>
            </a:r>
            <a:r>
              <a:rPr lang="en-US" sz="2800" b="1" dirty="0" smtClean="0">
                <a:solidFill>
                  <a:srgbClr val="FF0000"/>
                </a:solidFill>
                <a:sym typeface="Wingdings"/>
              </a:rPr>
              <a:t> </a:t>
            </a:r>
            <a:endParaRPr lang="en-US" sz="2800" b="1" dirty="0" smtClean="0">
              <a:solidFill>
                <a:srgbClr val="FF0000"/>
              </a:solidFill>
            </a:endParaRPr>
          </a:p>
          <a:p>
            <a:endParaRPr lang="en-US" sz="2800" b="1" dirty="0" smtClean="0">
              <a:solidFill>
                <a:srgbClr val="FF0000"/>
              </a:solidFill>
            </a:endParaRPr>
          </a:p>
        </p:txBody>
      </p:sp>
      <p:sp>
        <p:nvSpPr>
          <p:cNvPr id="3" name="Rectangle 2"/>
          <p:cNvSpPr/>
          <p:nvPr/>
        </p:nvSpPr>
        <p:spPr>
          <a:xfrm>
            <a:off x="133350" y="1942506"/>
            <a:ext cx="2120900" cy="3847207"/>
          </a:xfrm>
          <a:prstGeom prst="rect">
            <a:avLst/>
          </a:prstGeom>
        </p:spPr>
        <p:txBody>
          <a:bodyPr wrap="square">
            <a:spAutoFit/>
          </a:bodyPr>
          <a:lstStyle/>
          <a:p>
            <a:r>
              <a:rPr lang="en-US" sz="2000" dirty="0">
                <a:solidFill>
                  <a:srgbClr val="FF0000"/>
                </a:solidFill>
              </a:rPr>
              <a:t>F</a:t>
            </a:r>
            <a:r>
              <a:rPr lang="en-US" sz="2000" dirty="0" smtClean="0">
                <a:solidFill>
                  <a:srgbClr val="FF0000"/>
                </a:solidFill>
              </a:rPr>
              <a:t>irst </a:t>
            </a:r>
            <a:r>
              <a:rPr lang="en-US" sz="2000">
                <a:solidFill>
                  <a:srgbClr val="FF0000"/>
                </a:solidFill>
              </a:rPr>
              <a:t>observation </a:t>
            </a:r>
            <a:r>
              <a:rPr lang="en-US" sz="2000" smtClean="0">
                <a:solidFill>
                  <a:srgbClr val="FF0000"/>
                </a:solidFill>
              </a:rPr>
              <a:t>(&gt;&gt;5</a:t>
            </a:r>
            <a:r>
              <a:rPr lang="el-GR" sz="2000" smtClean="0">
                <a:solidFill>
                  <a:srgbClr val="FF0000"/>
                </a:solidFill>
              </a:rPr>
              <a:t>σ</a:t>
            </a:r>
            <a:r>
              <a:rPr lang="it-IT" sz="2000" smtClean="0">
                <a:solidFill>
                  <a:srgbClr val="FF0000"/>
                </a:solidFill>
              </a:rPr>
              <a:t>) </a:t>
            </a:r>
            <a:r>
              <a:rPr lang="en-US" sz="2000" smtClean="0">
                <a:solidFill>
                  <a:srgbClr val="FF0000"/>
                </a:solidFill>
              </a:rPr>
              <a:t>of </a:t>
            </a:r>
            <a:r>
              <a:rPr lang="en-US" sz="2000" dirty="0" smtClean="0">
                <a:solidFill>
                  <a:srgbClr val="FF0000"/>
                </a:solidFill>
              </a:rPr>
              <a:t>the doublet </a:t>
            </a:r>
            <a:r>
              <a:rPr lang="en-US" sz="2000" dirty="0">
                <a:solidFill>
                  <a:srgbClr val="FF0000"/>
                </a:solidFill>
              </a:rPr>
              <a:t>structure of the </a:t>
            </a:r>
            <a:r>
              <a:rPr lang="en-US" sz="2000" dirty="0" err="1" smtClean="0">
                <a:solidFill>
                  <a:srgbClr val="FF0000"/>
                </a:solidFill>
              </a:rPr>
              <a:t>χ</a:t>
            </a:r>
            <a:r>
              <a:rPr lang="en-US" sz="2000" baseline="-25000" dirty="0" err="1" smtClean="0">
                <a:solidFill>
                  <a:srgbClr val="FF0000"/>
                </a:solidFill>
              </a:rPr>
              <a:t>b</a:t>
            </a:r>
            <a:r>
              <a:rPr lang="en-US" sz="2000" dirty="0">
                <a:solidFill>
                  <a:srgbClr val="FF0000"/>
                </a:solidFill>
              </a:rPr>
              <a:t>(3P</a:t>
            </a:r>
            <a:r>
              <a:rPr lang="en-US" sz="2000">
                <a:solidFill>
                  <a:srgbClr val="FF0000"/>
                </a:solidFill>
              </a:rPr>
              <a:t>) </a:t>
            </a:r>
            <a:r>
              <a:rPr lang="en-US" sz="2000" smtClean="0">
                <a:solidFill>
                  <a:srgbClr val="FF0000"/>
                </a:solidFill>
              </a:rPr>
              <a:t>resonance </a:t>
            </a:r>
            <a:endParaRPr lang="en-US" sz="2000" dirty="0" smtClean="0">
              <a:solidFill>
                <a:srgbClr val="FF0000"/>
              </a:solidFill>
            </a:endParaRPr>
          </a:p>
          <a:p>
            <a:endParaRPr lang="en-US" dirty="0">
              <a:solidFill>
                <a:srgbClr val="1F497D"/>
              </a:solidFill>
            </a:endParaRPr>
          </a:p>
          <a:p>
            <a:r>
              <a:rPr lang="en-US" dirty="0" smtClean="0">
                <a:solidFill>
                  <a:srgbClr val="1F497D"/>
                </a:solidFill>
              </a:rPr>
              <a:t>The ΔM </a:t>
            </a:r>
            <a:r>
              <a:rPr lang="en-US" dirty="0">
                <a:solidFill>
                  <a:srgbClr val="1F497D"/>
                </a:solidFill>
              </a:rPr>
              <a:t>between the  </a:t>
            </a:r>
            <a:r>
              <a:rPr lang="en-US" dirty="0" smtClean="0">
                <a:solidFill>
                  <a:srgbClr val="1F497D"/>
                </a:solidFill>
              </a:rPr>
              <a:t>J </a:t>
            </a:r>
            <a:r>
              <a:rPr lang="en-US" dirty="0">
                <a:solidFill>
                  <a:srgbClr val="1F497D"/>
                </a:solidFill>
              </a:rPr>
              <a:t>= 1 and 2 states is </a:t>
            </a:r>
            <a:r>
              <a:rPr lang="en-US" dirty="0" smtClean="0">
                <a:solidFill>
                  <a:srgbClr val="1F497D"/>
                </a:solidFill>
              </a:rPr>
              <a:t>significantly </a:t>
            </a:r>
            <a:r>
              <a:rPr lang="en-US" dirty="0">
                <a:solidFill>
                  <a:srgbClr val="1F497D"/>
                </a:solidFill>
              </a:rPr>
              <a:t>larger than </a:t>
            </a:r>
            <a:r>
              <a:rPr lang="en-US" dirty="0" smtClean="0">
                <a:solidFill>
                  <a:srgbClr val="1F497D"/>
                </a:solidFill>
              </a:rPr>
              <a:t>2 MeV </a:t>
            </a:r>
            <a:r>
              <a:rPr lang="en-US" dirty="0" smtClean="0">
                <a:solidFill>
                  <a:srgbClr val="1F497D"/>
                </a:solidFill>
                <a:sym typeface="Wingdings"/>
              </a:rPr>
              <a:t> </a:t>
            </a:r>
            <a:r>
              <a:rPr lang="en-US" dirty="0" smtClean="0">
                <a:solidFill>
                  <a:srgbClr val="1F497D"/>
                </a:solidFill>
              </a:rPr>
              <a:t> </a:t>
            </a:r>
            <a:r>
              <a:rPr lang="en-US" dirty="0">
                <a:solidFill>
                  <a:srgbClr val="1F497D"/>
                </a:solidFill>
              </a:rPr>
              <a:t>this supports the  s</a:t>
            </a:r>
            <a:r>
              <a:rPr lang="en-US" dirty="0" smtClean="0">
                <a:solidFill>
                  <a:srgbClr val="1F497D"/>
                </a:solidFill>
              </a:rPr>
              <a:t>tandard </a:t>
            </a:r>
            <a:r>
              <a:rPr lang="en-US" smtClean="0">
                <a:solidFill>
                  <a:srgbClr val="1F497D"/>
                </a:solidFill>
              </a:rPr>
              <a:t>mass hierarchy</a:t>
            </a:r>
            <a:endParaRPr lang="en-US" dirty="0">
              <a:solidFill>
                <a:srgbClr val="1F497D"/>
              </a:solidFill>
            </a:endParaRPr>
          </a:p>
        </p:txBody>
      </p:sp>
      <p:sp>
        <p:nvSpPr>
          <p:cNvPr id="16" name="Rectangle 15"/>
          <p:cNvSpPr/>
          <p:nvPr/>
        </p:nvSpPr>
        <p:spPr>
          <a:xfrm>
            <a:off x="0" y="5818038"/>
            <a:ext cx="6732240" cy="923330"/>
          </a:xfrm>
          <a:prstGeom prst="rect">
            <a:avLst/>
          </a:prstGeom>
          <a:noFill/>
        </p:spPr>
        <p:txBody>
          <a:bodyPr wrap="square">
            <a:spAutoFit/>
          </a:bodyPr>
          <a:lstStyle/>
          <a:p>
            <a:r>
              <a:rPr lang="en-US" b="1" smtClean="0">
                <a:solidFill>
                  <a:srgbClr val="FF0000"/>
                </a:solidFill>
              </a:rPr>
              <a:t>ΔM=M</a:t>
            </a:r>
            <a:r>
              <a:rPr lang="en-US" b="1" smtClean="0">
                <a:solidFill>
                  <a:srgbClr val="FF0000"/>
                </a:solidFill>
                <a:effectLst/>
              </a:rPr>
              <a:t>(χ</a:t>
            </a:r>
            <a:r>
              <a:rPr lang="en-US" b="1" baseline="-25000" smtClean="0">
                <a:solidFill>
                  <a:srgbClr val="FF0000"/>
                </a:solidFill>
                <a:effectLst/>
              </a:rPr>
              <a:t>b2</a:t>
            </a:r>
            <a:r>
              <a:rPr lang="en-US" b="1" smtClean="0">
                <a:solidFill>
                  <a:srgbClr val="FF0000"/>
                </a:solidFill>
                <a:effectLst/>
              </a:rPr>
              <a:t>(</a:t>
            </a:r>
            <a:r>
              <a:rPr lang="en-US" b="1">
                <a:solidFill>
                  <a:srgbClr val="FF0000"/>
                </a:solidFill>
              </a:rPr>
              <a:t>3</a:t>
            </a:r>
            <a:r>
              <a:rPr lang="en-US" b="1" smtClean="0">
                <a:solidFill>
                  <a:srgbClr val="FF0000"/>
                </a:solidFill>
                <a:effectLst/>
              </a:rPr>
              <a:t>P)) - </a:t>
            </a:r>
            <a:r>
              <a:rPr lang="en-US" b="1" smtClean="0">
                <a:solidFill>
                  <a:srgbClr val="FF0000"/>
                </a:solidFill>
              </a:rPr>
              <a:t>M(χ</a:t>
            </a:r>
            <a:r>
              <a:rPr lang="en-US" b="1" baseline="-25000" smtClean="0">
                <a:solidFill>
                  <a:srgbClr val="FF0000"/>
                </a:solidFill>
              </a:rPr>
              <a:t>b1</a:t>
            </a:r>
            <a:r>
              <a:rPr lang="en-US" b="1" smtClean="0">
                <a:solidFill>
                  <a:srgbClr val="FF0000"/>
                </a:solidFill>
              </a:rPr>
              <a:t>(3P</a:t>
            </a:r>
            <a:r>
              <a:rPr lang="en-US" b="1" dirty="0">
                <a:solidFill>
                  <a:srgbClr val="FF0000"/>
                </a:solidFill>
              </a:rPr>
              <a:t>)</a:t>
            </a:r>
            <a:r>
              <a:rPr lang="en-US" b="1" dirty="0" smtClean="0">
                <a:solidFill>
                  <a:srgbClr val="FF0000"/>
                </a:solidFill>
                <a:effectLst/>
              </a:rPr>
              <a:t>) = 10.60 ± 0.64 (stat) ± 0.17 (</a:t>
            </a:r>
            <a:r>
              <a:rPr lang="en-US" b="1" dirty="0" err="1" smtClean="0">
                <a:solidFill>
                  <a:srgbClr val="FF0000"/>
                </a:solidFill>
                <a:effectLst/>
              </a:rPr>
              <a:t>syst</a:t>
            </a:r>
            <a:r>
              <a:rPr lang="en-US" b="1" dirty="0" smtClean="0">
                <a:solidFill>
                  <a:srgbClr val="FF0000"/>
                </a:solidFill>
                <a:effectLst/>
              </a:rPr>
              <a:t>) </a:t>
            </a:r>
            <a:r>
              <a:rPr lang="en-US" b="1" dirty="0" smtClean="0">
                <a:solidFill>
                  <a:srgbClr val="FF0000"/>
                </a:solidFill>
              </a:rPr>
              <a:t>M</a:t>
            </a:r>
            <a:r>
              <a:rPr lang="en-US" b="1" dirty="0" smtClean="0">
                <a:solidFill>
                  <a:srgbClr val="FF0000"/>
                </a:solidFill>
                <a:effectLst/>
              </a:rPr>
              <a:t>eV</a:t>
            </a:r>
          </a:p>
          <a:p>
            <a:r>
              <a:rPr lang="en-US" dirty="0"/>
              <a:t>M(χ</a:t>
            </a:r>
            <a:r>
              <a:rPr lang="en-US" baseline="-25000" dirty="0"/>
              <a:t>b1</a:t>
            </a:r>
            <a:r>
              <a:rPr lang="en-US" dirty="0"/>
              <a:t>(3P</a:t>
            </a:r>
            <a:r>
              <a:rPr lang="en-US" dirty="0" smtClean="0"/>
              <a:t>) = 10,513.42 </a:t>
            </a:r>
            <a:r>
              <a:rPr lang="en-US" dirty="0"/>
              <a:t>± </a:t>
            </a:r>
            <a:r>
              <a:rPr lang="en-US" dirty="0" smtClean="0"/>
              <a:t>0.41 </a:t>
            </a:r>
            <a:r>
              <a:rPr lang="en-US" dirty="0"/>
              <a:t>(stat) ± </a:t>
            </a:r>
            <a:r>
              <a:rPr lang="en-US" dirty="0" smtClean="0"/>
              <a:t>0.18 </a:t>
            </a:r>
            <a:r>
              <a:rPr lang="en-US" dirty="0"/>
              <a:t>(</a:t>
            </a:r>
            <a:r>
              <a:rPr lang="en-US" dirty="0" err="1"/>
              <a:t>syst</a:t>
            </a:r>
            <a:r>
              <a:rPr lang="en-US" dirty="0" smtClean="0"/>
              <a:t>) </a:t>
            </a:r>
            <a:r>
              <a:rPr lang="en-US" dirty="0"/>
              <a:t>± </a:t>
            </a:r>
            <a:r>
              <a:rPr lang="en-US" dirty="0" smtClean="0"/>
              <a:t>0.5 (</a:t>
            </a:r>
            <a:r>
              <a:rPr lang="en-US" dirty="0" err="1" smtClean="0">
                <a:sym typeface="Wingdings"/>
              </a:rPr>
              <a:t>ϒ</a:t>
            </a:r>
            <a:r>
              <a:rPr lang="en-US" dirty="0" smtClean="0"/>
              <a:t>(</a:t>
            </a:r>
            <a:r>
              <a:rPr lang="en-US" dirty="0"/>
              <a:t>3S</a:t>
            </a:r>
            <a:r>
              <a:rPr lang="en-US" smtClean="0"/>
              <a:t>)) MeV</a:t>
            </a:r>
            <a:endParaRPr lang="en-US" dirty="0" smtClean="0"/>
          </a:p>
          <a:p>
            <a:r>
              <a:rPr lang="en-US" dirty="0"/>
              <a:t>M(</a:t>
            </a:r>
            <a:r>
              <a:rPr lang="en-US" dirty="0" smtClean="0"/>
              <a:t>χ</a:t>
            </a:r>
            <a:r>
              <a:rPr lang="en-US" baseline="-25000" dirty="0" smtClean="0"/>
              <a:t>b2</a:t>
            </a:r>
            <a:r>
              <a:rPr lang="en-US" dirty="0" smtClean="0"/>
              <a:t>(</a:t>
            </a:r>
            <a:r>
              <a:rPr lang="en-US" dirty="0"/>
              <a:t>3P) = </a:t>
            </a:r>
            <a:r>
              <a:rPr lang="en-US" dirty="0" smtClean="0"/>
              <a:t>10,524.02 </a:t>
            </a:r>
            <a:r>
              <a:rPr lang="en-US" dirty="0"/>
              <a:t>± </a:t>
            </a:r>
            <a:r>
              <a:rPr lang="en-US" dirty="0" smtClean="0"/>
              <a:t>0.57 </a:t>
            </a:r>
            <a:r>
              <a:rPr lang="en-US" dirty="0"/>
              <a:t>(stat) ± </a:t>
            </a:r>
            <a:r>
              <a:rPr lang="en-US" dirty="0" smtClean="0"/>
              <a:t>0.18 </a:t>
            </a:r>
            <a:r>
              <a:rPr lang="en-US" dirty="0"/>
              <a:t>(</a:t>
            </a:r>
            <a:r>
              <a:rPr lang="en-US" dirty="0" err="1"/>
              <a:t>syst</a:t>
            </a:r>
            <a:r>
              <a:rPr lang="en-US" dirty="0"/>
              <a:t>) ± 0.5 (</a:t>
            </a:r>
            <a:r>
              <a:rPr lang="en-US" dirty="0" err="1">
                <a:sym typeface="Wingdings"/>
              </a:rPr>
              <a:t>ϒ</a:t>
            </a:r>
            <a:r>
              <a:rPr lang="en-US" dirty="0"/>
              <a:t>(3S</a:t>
            </a:r>
            <a:r>
              <a:rPr lang="en-US"/>
              <a:t>)) </a:t>
            </a:r>
            <a:r>
              <a:rPr lang="en-US" smtClean="0"/>
              <a:t>MeV</a:t>
            </a:r>
            <a:endParaRPr lang="en-US" dirty="0" smtClean="0">
              <a:effectLst/>
            </a:endParaRPr>
          </a:p>
        </p:txBody>
      </p:sp>
      <p:sp>
        <p:nvSpPr>
          <p:cNvPr id="7" name="Rectangle 6"/>
          <p:cNvSpPr/>
          <p:nvPr/>
        </p:nvSpPr>
        <p:spPr>
          <a:xfrm>
            <a:off x="6732240" y="5668721"/>
            <a:ext cx="2411760" cy="1072647"/>
          </a:xfrm>
          <a:prstGeom prst="rect">
            <a:avLst/>
          </a:prstGeom>
          <a:noFill/>
        </p:spPr>
        <p:txBody>
          <a:bodyPr wrap="square">
            <a:spAutoFit/>
          </a:bodyPr>
          <a:lstStyle/>
          <a:p>
            <a:r>
              <a:rPr lang="en-US" sz="1600" dirty="0">
                <a:solidFill>
                  <a:srgbClr val="1F497D"/>
                </a:solidFill>
              </a:rPr>
              <a:t>Significantly </a:t>
            </a:r>
            <a:r>
              <a:rPr lang="en-US" sz="1600" dirty="0" smtClean="0">
                <a:solidFill>
                  <a:srgbClr val="1F497D"/>
                </a:solidFill>
              </a:rPr>
              <a:t>constrains </a:t>
            </a:r>
            <a:r>
              <a:rPr lang="en-US" sz="1600" dirty="0" err="1" smtClean="0">
                <a:solidFill>
                  <a:srgbClr val="1F497D"/>
                </a:solidFill>
              </a:rPr>
              <a:t>theor</a:t>
            </a:r>
            <a:r>
              <a:rPr lang="en-US" sz="1600" dirty="0" smtClean="0">
                <a:solidFill>
                  <a:srgbClr val="1F497D"/>
                </a:solidFill>
              </a:rPr>
              <a:t>. predictions</a:t>
            </a:r>
            <a:r>
              <a:rPr lang="en-US" sz="1600" dirty="0">
                <a:solidFill>
                  <a:srgbClr val="1F497D"/>
                </a:solidFill>
              </a:rPr>
              <a:t>, which give mass splits in </a:t>
            </a:r>
            <a:r>
              <a:rPr lang="en-US" sz="1600" dirty="0" smtClean="0">
                <a:solidFill>
                  <a:srgbClr val="1F497D"/>
                </a:solidFill>
              </a:rPr>
              <a:t>the </a:t>
            </a:r>
            <a:r>
              <a:rPr lang="pt-BR" sz="1600" dirty="0" smtClean="0">
                <a:solidFill>
                  <a:srgbClr val="1F497D"/>
                </a:solidFill>
              </a:rPr>
              <a:t>range </a:t>
            </a:r>
            <a:r>
              <a:rPr lang="pt-BR" sz="1600" dirty="0">
                <a:solidFill>
                  <a:srgbClr val="1F497D"/>
                </a:solidFill>
              </a:rPr>
              <a:t>[-2, 18] </a:t>
            </a:r>
            <a:r>
              <a:rPr lang="pt-BR" sz="1600" dirty="0" err="1" smtClean="0">
                <a:solidFill>
                  <a:srgbClr val="1F497D"/>
                </a:solidFill>
              </a:rPr>
              <a:t>MeV</a:t>
            </a:r>
            <a:endParaRPr lang="en-US" sz="1600" dirty="0">
              <a:solidFill>
                <a:srgbClr val="1F497D"/>
              </a:solidFill>
            </a:endParaRPr>
          </a:p>
        </p:txBody>
      </p:sp>
      <p:sp>
        <p:nvSpPr>
          <p:cNvPr id="23"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19</a:t>
            </a:fld>
            <a:endParaRPr lang="en-US" dirty="0"/>
          </a:p>
        </p:txBody>
      </p:sp>
      <p:sp>
        <p:nvSpPr>
          <p:cNvPr id="17" name="Explosion 1 16"/>
          <p:cNvSpPr/>
          <p:nvPr/>
        </p:nvSpPr>
        <p:spPr>
          <a:xfrm>
            <a:off x="4919708" y="1847114"/>
            <a:ext cx="1092200" cy="71950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NEW</a:t>
            </a:r>
            <a:endParaRPr lang="en-US" sz="1600" b="1" dirty="0">
              <a:solidFill>
                <a:schemeClr val="tx1"/>
              </a:solidFill>
            </a:endParaRPr>
          </a:p>
        </p:txBody>
      </p:sp>
      <p:sp>
        <p:nvSpPr>
          <p:cNvPr id="25" name="Rectangle 24"/>
          <p:cNvSpPr/>
          <p:nvPr/>
        </p:nvSpPr>
        <p:spPr>
          <a:xfrm>
            <a:off x="5295280" y="945028"/>
            <a:ext cx="3803650"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CMS-BPH-17-008 and </a:t>
            </a:r>
            <a:r>
              <a:rPr lang="en-US" sz="1400" i="1" dirty="0" err="1" smtClean="0">
                <a:solidFill>
                  <a:schemeClr val="bg1"/>
                </a:solidFill>
              </a:rPr>
              <a:t>arXiv</a:t>
            </a:r>
            <a:r>
              <a:rPr lang="en-US" sz="1400" i="1" dirty="0" smtClean="0">
                <a:solidFill>
                  <a:schemeClr val="bg1"/>
                </a:solidFill>
              </a:rPr>
              <a:t>: 1805.11192 [</a:t>
            </a:r>
            <a:r>
              <a:rPr lang="en-US" sz="1400" i="1" dirty="0" err="1" smtClean="0">
                <a:solidFill>
                  <a:schemeClr val="bg1"/>
                </a:solidFill>
              </a:rPr>
              <a:t>hep</a:t>
            </a:r>
            <a:r>
              <a:rPr lang="en-US" sz="1400" i="1" dirty="0" smtClean="0">
                <a:solidFill>
                  <a:schemeClr val="bg1"/>
                </a:solidFill>
              </a:rPr>
              <a:t>-ex]</a:t>
            </a:r>
          </a:p>
        </p:txBody>
      </p:sp>
      <p:sp>
        <p:nvSpPr>
          <p:cNvPr id="24" name="Rectangle 23"/>
          <p:cNvSpPr/>
          <p:nvPr/>
        </p:nvSpPr>
        <p:spPr>
          <a:xfrm>
            <a:off x="7732835" y="4389904"/>
            <a:ext cx="1181100" cy="461665"/>
          </a:xfrm>
          <a:prstGeom prst="rect">
            <a:avLst/>
          </a:prstGeom>
        </p:spPr>
        <p:txBody>
          <a:bodyPr wrap="square">
            <a:spAutoFit/>
          </a:bodyPr>
          <a:lstStyle/>
          <a:p>
            <a:r>
              <a:rPr lang="en-US" sz="1200" dirty="0" smtClean="0"/>
              <a:t>Mass </a:t>
            </a:r>
            <a:r>
              <a:rPr lang="en-US" sz="1200" dirty="0"/>
              <a:t>resolution</a:t>
            </a:r>
          </a:p>
          <a:p>
            <a:r>
              <a:rPr lang="en-US" sz="1200" dirty="0"/>
              <a:t>around 2.2MeV</a:t>
            </a:r>
          </a:p>
        </p:txBody>
      </p:sp>
    </p:spTree>
    <p:extLst>
      <p:ext uri="{BB962C8B-B14F-4D97-AF65-F5344CB8AC3E}">
        <p14:creationId xmlns:p14="http://schemas.microsoft.com/office/powerpoint/2010/main" val="2831430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Contents</a:t>
            </a:r>
            <a:endParaRPr lang="en-US"/>
          </a:p>
        </p:txBody>
      </p:sp>
      <p:sp>
        <p:nvSpPr>
          <p:cNvPr id="3" name="Segnaposto contenuto 2"/>
          <p:cNvSpPr>
            <a:spLocks noGrp="1"/>
          </p:cNvSpPr>
          <p:nvPr>
            <p:ph idx="1"/>
          </p:nvPr>
        </p:nvSpPr>
        <p:spPr/>
        <p:txBody>
          <a:bodyPr>
            <a:normAutofit fontScale="92500" lnSpcReduction="20000"/>
          </a:bodyPr>
          <a:lstStyle/>
          <a:p>
            <a:r>
              <a:rPr lang="it-IT" smtClean="0"/>
              <a:t>The experimental apparatus </a:t>
            </a:r>
          </a:p>
          <a:p>
            <a:pPr lvl="1"/>
            <a:r>
              <a:rPr lang="it-IT" smtClean="0"/>
              <a:t>CMS</a:t>
            </a:r>
          </a:p>
          <a:p>
            <a:pPr lvl="1"/>
            <a:r>
              <a:rPr lang="it-IT" smtClean="0"/>
              <a:t>Triggering for quarkonium</a:t>
            </a:r>
          </a:p>
          <a:p>
            <a:r>
              <a:rPr lang="it-IT" smtClean="0"/>
              <a:t>Basic notions about quarkonium production</a:t>
            </a:r>
            <a:endParaRPr lang="it-IT"/>
          </a:p>
          <a:p>
            <a:r>
              <a:rPr lang="it-IT" smtClean="0"/>
              <a:t>Charmonium and </a:t>
            </a:r>
            <a:r>
              <a:rPr lang="it-IT" smtClean="0"/>
              <a:t>bottomonium </a:t>
            </a:r>
            <a:r>
              <a:rPr lang="it-IT" smtClean="0"/>
              <a:t>measurements</a:t>
            </a:r>
          </a:p>
          <a:p>
            <a:pPr lvl="1"/>
            <a:r>
              <a:rPr lang="en-US" sz="2200" smtClean="0">
                <a:solidFill>
                  <a:schemeClr val="tx2"/>
                </a:solidFill>
                <a:latin typeface="Calibri" charset="0"/>
                <a:ea typeface="ＭＳ Ｐゴシック" charset="0"/>
              </a:rPr>
              <a:t>J/ψ, ψ(2S) and ϒ(nS) </a:t>
            </a:r>
            <a:r>
              <a:rPr lang="en-US" sz="2200" smtClean="0">
                <a:solidFill>
                  <a:schemeClr val="tx2"/>
                </a:solidFill>
                <a:latin typeface="Calibri" charset="0"/>
                <a:ea typeface="ＭＳ Ｐゴシック" charset="0"/>
                <a:cs typeface="ＭＳ Ｐゴシック" charset="0"/>
              </a:rPr>
              <a:t>mass, yields, cross section and ratios </a:t>
            </a:r>
            <a:endParaRPr lang="it-IT" sz="2200" smtClean="0"/>
          </a:p>
          <a:p>
            <a:r>
              <a:rPr lang="it-IT" smtClean="0"/>
              <a:t>Spectroscopy </a:t>
            </a:r>
            <a:r>
              <a:rPr lang="it-IT" smtClean="0"/>
              <a:t>of </a:t>
            </a:r>
            <a:r>
              <a:rPr lang="el-GR" smtClean="0"/>
              <a:t>χ</a:t>
            </a:r>
            <a:r>
              <a:rPr lang="it-IT" baseline="-25000" smtClean="0"/>
              <a:t>c</a:t>
            </a:r>
            <a:r>
              <a:rPr lang="it-IT" smtClean="0"/>
              <a:t> </a:t>
            </a:r>
            <a:r>
              <a:rPr lang="it-IT" smtClean="0"/>
              <a:t>and </a:t>
            </a:r>
            <a:r>
              <a:rPr lang="el-GR" smtClean="0"/>
              <a:t>χ</a:t>
            </a:r>
            <a:r>
              <a:rPr lang="it-IT" baseline="-25000" smtClean="0"/>
              <a:t>b</a:t>
            </a:r>
            <a:r>
              <a:rPr lang="it-IT" smtClean="0"/>
              <a:t> </a:t>
            </a:r>
            <a:r>
              <a:rPr lang="it-IT" smtClean="0"/>
              <a:t>states</a:t>
            </a:r>
          </a:p>
          <a:p>
            <a:pPr lvl="1"/>
            <a:r>
              <a:rPr lang="en-US" smtClean="0">
                <a:solidFill>
                  <a:schemeClr val="tx2"/>
                </a:solidFill>
                <a:latin typeface="Calibri" charset="0"/>
                <a:ea typeface="ＭＳ Ｐゴシック" charset="0"/>
              </a:rPr>
              <a:t>and first </a:t>
            </a:r>
            <a:r>
              <a:rPr lang="en-US">
                <a:solidFill>
                  <a:schemeClr val="tx2"/>
                </a:solidFill>
                <a:ea typeface="ＭＳ Ｐゴシック" charset="0"/>
              </a:rPr>
              <a:t>result on </a:t>
            </a:r>
            <a:r>
              <a:rPr lang="en-US">
                <a:solidFill>
                  <a:schemeClr val="tx2"/>
                </a:solidFill>
                <a:latin typeface="Calibri" charset="0"/>
                <a:ea typeface="ＭＳ Ｐゴシック" charset="0"/>
              </a:rPr>
              <a:t>χ</a:t>
            </a:r>
            <a:r>
              <a:rPr lang="en-US" baseline="-25000">
                <a:solidFill>
                  <a:schemeClr val="tx2"/>
                </a:solidFill>
                <a:latin typeface="Calibri" charset="0"/>
                <a:ea typeface="ＭＳ Ｐゴシック" charset="0"/>
              </a:rPr>
              <a:t>b1,2</a:t>
            </a:r>
            <a:r>
              <a:rPr lang="en-US">
                <a:solidFill>
                  <a:schemeClr val="tx2"/>
                </a:solidFill>
                <a:ea typeface="ＭＳ Ｐゴシック" charset="0"/>
              </a:rPr>
              <a:t>(3P) mass </a:t>
            </a:r>
            <a:r>
              <a:rPr lang="en-US" smtClean="0">
                <a:solidFill>
                  <a:schemeClr val="tx2"/>
                </a:solidFill>
                <a:ea typeface="ＭＳ Ｐゴシック" charset="0"/>
              </a:rPr>
              <a:t>splitting</a:t>
            </a:r>
            <a:endParaRPr lang="it-IT" smtClean="0"/>
          </a:p>
          <a:p>
            <a:r>
              <a:rPr lang="it-IT" smtClean="0"/>
              <a:t>Upsilon pair production</a:t>
            </a:r>
          </a:p>
          <a:p>
            <a:r>
              <a:rPr lang="it-IT" smtClean="0"/>
              <a:t>Conclusions</a:t>
            </a:r>
            <a:endParaRPr lang="en-US"/>
          </a:p>
        </p:txBody>
      </p:sp>
    </p:spTree>
    <p:extLst>
      <p:ext uri="{BB962C8B-B14F-4D97-AF65-F5344CB8AC3E}">
        <p14:creationId xmlns:p14="http://schemas.microsoft.com/office/powerpoint/2010/main" val="1914976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smtClean="0">
                <a:solidFill>
                  <a:srgbClr val="002060"/>
                </a:solidFill>
              </a:rPr>
              <a:t>Search for Double Y Production</a:t>
            </a:r>
            <a:endParaRPr lang="en-US">
              <a:solidFill>
                <a:srgbClr val="002060"/>
              </a:solidFill>
            </a:endParaRPr>
          </a:p>
        </p:txBody>
      </p:sp>
      <p:sp>
        <p:nvSpPr>
          <p:cNvPr id="3" name="Segnaposto contenuto 2"/>
          <p:cNvSpPr>
            <a:spLocks noGrp="1"/>
          </p:cNvSpPr>
          <p:nvPr>
            <p:ph idx="1"/>
          </p:nvPr>
        </p:nvSpPr>
        <p:spPr>
          <a:xfrm>
            <a:off x="323528" y="1340768"/>
            <a:ext cx="8280920" cy="4896544"/>
          </a:xfrm>
        </p:spPr>
        <p:txBody>
          <a:bodyPr>
            <a:normAutofit fontScale="55000" lnSpcReduction="20000"/>
          </a:bodyPr>
          <a:lstStyle/>
          <a:p>
            <a:r>
              <a:rPr lang="it-IT" smtClean="0"/>
              <a:t>Exciting new spectroscopy of exotic hadrons – possible tetraquark states included - leads to interest in double quarkonium production</a:t>
            </a:r>
          </a:p>
          <a:p>
            <a:pPr lvl="1"/>
            <a:r>
              <a:rPr lang="it-IT" smtClean="0"/>
              <a:t>So far, J/psi pair production seen by NA3, LHCb, CMS; J/psi Y production claimed by D0</a:t>
            </a:r>
          </a:p>
          <a:p>
            <a:r>
              <a:rPr lang="it-IT" smtClean="0"/>
              <a:t>Production of pairs should be contributed by SPS and DPS mechanisms</a:t>
            </a:r>
          </a:p>
          <a:p>
            <a:pPr lvl="1"/>
            <a:r>
              <a:rPr lang="it-IT" smtClean="0"/>
              <a:t>SPS described by NRQCD</a:t>
            </a:r>
          </a:p>
          <a:p>
            <a:pPr lvl="2"/>
            <a:r>
              <a:rPr lang="it-IT" smtClean="0"/>
              <a:t>For J/Psi pair production, CS prevalent for low pT and CO dominant at higher pT</a:t>
            </a:r>
          </a:p>
          <a:p>
            <a:pPr lvl="2"/>
            <a:r>
              <a:rPr lang="it-IT" smtClean="0"/>
              <a:t>Less clear for Y </a:t>
            </a:r>
            <a:r>
              <a:rPr lang="it-IT" smtClean="0">
                <a:sym typeface="Wingdings" panose="05000000000000000000" pitchFamily="2" charset="2"/>
              </a:rPr>
              <a:t>observation can provide input to theoretical models of production</a:t>
            </a:r>
          </a:p>
          <a:p>
            <a:r>
              <a:rPr lang="it-IT" smtClean="0">
                <a:solidFill>
                  <a:srgbClr val="FF0000"/>
                </a:solidFill>
                <a:sym typeface="Wingdings" panose="05000000000000000000" pitchFamily="2" charset="2"/>
              </a:rPr>
              <a:t>CMS search </a:t>
            </a:r>
            <a:r>
              <a:rPr lang="it-IT" smtClean="0">
                <a:solidFill>
                  <a:srgbClr val="FF0000"/>
                </a:solidFill>
                <a:sym typeface="Wingdings" panose="05000000000000000000" pitchFamily="2" charset="2"/>
              </a:rPr>
              <a:t>is based </a:t>
            </a:r>
            <a:r>
              <a:rPr lang="it-IT" smtClean="0">
                <a:solidFill>
                  <a:srgbClr val="FF0000"/>
                </a:solidFill>
                <a:sym typeface="Wingdings" panose="05000000000000000000" pitchFamily="2" charset="2"/>
              </a:rPr>
              <a:t>on 20.3/fb of 8 TeV pp </a:t>
            </a:r>
            <a:r>
              <a:rPr lang="it-IT" smtClean="0">
                <a:solidFill>
                  <a:srgbClr val="FF0000"/>
                </a:solidFill>
                <a:sym typeface="Wingdings" panose="05000000000000000000" pitchFamily="2" charset="2"/>
              </a:rPr>
              <a:t>collisions</a:t>
            </a:r>
            <a:r>
              <a:rPr lang="it-IT" smtClean="0">
                <a:sym typeface="Wingdings" panose="05000000000000000000" pitchFamily="2" charset="2"/>
              </a:rPr>
              <a:t>, from trigger requiring</a:t>
            </a:r>
            <a:r>
              <a:rPr lang="it-IT" smtClean="0">
                <a:sym typeface="Wingdings" panose="05000000000000000000" pitchFamily="2" charset="2"/>
              </a:rPr>
              <a:t> </a:t>
            </a:r>
            <a:r>
              <a:rPr lang="it-IT" smtClean="0">
                <a:sym typeface="Wingdings" panose="05000000000000000000" pitchFamily="2" charset="2"/>
              </a:rPr>
              <a:t>one dimuon pair in [8.5-11] GeV window</a:t>
            </a:r>
          </a:p>
          <a:p>
            <a:pPr lvl="1"/>
            <a:r>
              <a:rPr lang="it-IT" smtClean="0">
                <a:sym typeface="Wingdings" panose="05000000000000000000" pitchFamily="2" charset="2"/>
              </a:rPr>
              <a:t>four muon events selected with Qtot=0 from same vertex</a:t>
            </a:r>
          </a:p>
          <a:p>
            <a:r>
              <a:rPr lang="it-IT" smtClean="0">
                <a:sym typeface="Wingdings" panose="05000000000000000000" pitchFamily="2" charset="2"/>
              </a:rPr>
              <a:t>Likelihood fit is performed to 2D distribution of mass-ordered pairs of Y candidates, with 5 components:</a:t>
            </a:r>
          </a:p>
          <a:p>
            <a:pPr lvl="1"/>
            <a:r>
              <a:rPr lang="it-IT" smtClean="0">
                <a:sym typeface="Wingdings" panose="05000000000000000000" pitchFamily="2" charset="2"/>
              </a:rPr>
              <a:t>Y(1S)Y(1S) signal</a:t>
            </a:r>
          </a:p>
          <a:p>
            <a:pPr lvl="1"/>
            <a:r>
              <a:rPr lang="it-IT" smtClean="0">
                <a:sym typeface="Wingdings" panose="05000000000000000000" pitchFamily="2" charset="2"/>
              </a:rPr>
              <a:t>Y(2S)Y(1S) signal</a:t>
            </a:r>
          </a:p>
          <a:p>
            <a:pPr lvl="1"/>
            <a:r>
              <a:rPr lang="it-IT" smtClean="0">
                <a:sym typeface="Wingdings" panose="05000000000000000000" pitchFamily="2" charset="2"/>
              </a:rPr>
              <a:t>Y(1S) + combinatorial </a:t>
            </a:r>
          </a:p>
          <a:p>
            <a:pPr lvl="1"/>
            <a:r>
              <a:rPr lang="it-IT" smtClean="0">
                <a:sym typeface="Wingdings" panose="05000000000000000000" pitchFamily="2" charset="2"/>
              </a:rPr>
              <a:t>Y(2S) + combinatorial</a:t>
            </a:r>
          </a:p>
          <a:p>
            <a:pPr lvl="1"/>
            <a:r>
              <a:rPr lang="it-IT" smtClean="0">
                <a:sym typeface="Wingdings" panose="05000000000000000000" pitchFamily="2" charset="2"/>
              </a:rPr>
              <a:t>pure combinatorial</a:t>
            </a:r>
          </a:p>
          <a:p>
            <a:endParaRPr lang="it-IT">
              <a:sym typeface="Wingdings" panose="05000000000000000000" pitchFamily="2" charset="2"/>
            </a:endParaRPr>
          </a:p>
          <a:p>
            <a:r>
              <a:rPr lang="it-IT" smtClean="0">
                <a:solidFill>
                  <a:srgbClr val="FF0000"/>
                </a:solidFill>
                <a:sym typeface="Wingdings" panose="05000000000000000000" pitchFamily="2" charset="2"/>
              </a:rPr>
              <a:t>38+-7 Y(1S)Y(1S) candidates extracted from fit </a:t>
            </a:r>
          </a:p>
          <a:p>
            <a:r>
              <a:rPr lang="it-IT" smtClean="0">
                <a:sym typeface="Wingdings" panose="05000000000000000000" pitchFamily="2" charset="2"/>
              </a:rPr>
              <a:t>&gt;&gt;5</a:t>
            </a:r>
            <a:r>
              <a:rPr lang="el-GR" smtClean="0">
                <a:sym typeface="Wingdings" panose="05000000000000000000" pitchFamily="2" charset="2"/>
              </a:rPr>
              <a:t>σ</a:t>
            </a:r>
            <a:r>
              <a:rPr lang="it-IT" smtClean="0">
                <a:sym typeface="Wingdings" panose="05000000000000000000" pitchFamily="2" charset="2"/>
              </a:rPr>
              <a:t> significance incl. systematics</a:t>
            </a: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7438" y="5212240"/>
            <a:ext cx="3846562" cy="1645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8506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9614"/>
            <a:ext cx="8229600" cy="1023122"/>
          </a:xfrm>
        </p:spPr>
        <p:txBody>
          <a:bodyPr/>
          <a:lstStyle/>
          <a:p>
            <a:r>
              <a:rPr lang="it-IT" smtClean="0"/>
              <a:t>Fit Projections</a:t>
            </a:r>
            <a:endParaRPr lang="en-US"/>
          </a:p>
        </p:txBody>
      </p:sp>
      <p:sp>
        <p:nvSpPr>
          <p:cNvPr id="3" name="Segnaposto contenuto 2"/>
          <p:cNvSpPr>
            <a:spLocks noGrp="1"/>
          </p:cNvSpPr>
          <p:nvPr>
            <p:ph idx="1"/>
          </p:nvPr>
        </p:nvSpPr>
        <p:spPr>
          <a:xfrm>
            <a:off x="470228" y="1700808"/>
            <a:ext cx="8507288" cy="1036712"/>
          </a:xfrm>
        </p:spPr>
        <p:txBody>
          <a:bodyPr>
            <a:normAutofit fontScale="77500" lnSpcReduction="20000"/>
          </a:bodyPr>
          <a:lstStyle/>
          <a:p>
            <a:pPr marL="0" indent="0">
              <a:buNone/>
            </a:pPr>
            <a:r>
              <a:rPr lang="it-IT" smtClean="0"/>
              <a:t>The 2D fit evidences the presence of a strong Y(1S)Y(1S) signal as well as a possible smaller Y(1S)Y(2S) component (not claimed)</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3404605"/>
            <a:ext cx="9036496" cy="3431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asellaDiTesto 3"/>
          <p:cNvSpPr txBox="1"/>
          <p:nvPr/>
        </p:nvSpPr>
        <p:spPr>
          <a:xfrm>
            <a:off x="611560" y="2996952"/>
            <a:ext cx="8224624" cy="369332"/>
          </a:xfrm>
          <a:prstGeom prst="rect">
            <a:avLst/>
          </a:prstGeom>
          <a:noFill/>
        </p:spPr>
        <p:txBody>
          <a:bodyPr wrap="none" rtlCol="0">
            <a:spAutoFit/>
          </a:bodyPr>
          <a:lstStyle/>
          <a:p>
            <a:r>
              <a:rPr lang="it-IT" smtClean="0"/>
              <a:t>Mass distribution of higher-mass pair		Mass distribution of lower-mass pair</a:t>
            </a:r>
            <a:endParaRPr lang="en-US"/>
          </a:p>
        </p:txBody>
      </p:sp>
    </p:spTree>
    <p:extLst>
      <p:ext uri="{BB962C8B-B14F-4D97-AF65-F5344CB8AC3E}">
        <p14:creationId xmlns:p14="http://schemas.microsoft.com/office/powerpoint/2010/main" val="1615112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5"/>
          <p:cNvSpPr txBox="1">
            <a:spLocks/>
          </p:cNvSpPr>
          <p:nvPr/>
        </p:nvSpPr>
        <p:spPr>
          <a:xfrm>
            <a:off x="914400" y="0"/>
            <a:ext cx="70104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latin typeface="Calibri" charset="0"/>
                <a:ea typeface="ＭＳ Ｐゴシック" charset="0"/>
                <a:cs typeface="ＭＳ Ｐゴシック" charset="0"/>
              </a:rPr>
              <a:t> </a:t>
            </a:r>
            <a:endParaRPr lang="en-US">
              <a:latin typeface="Calibri" charset="0"/>
              <a:ea typeface="ＭＳ Ｐゴシック" charset="0"/>
              <a:cs typeface="ＭＳ Ｐゴシック" charset="0"/>
            </a:endParaRPr>
          </a:p>
        </p:txBody>
      </p:sp>
      <p:sp>
        <p:nvSpPr>
          <p:cNvPr id="31"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defRPr/>
            </a:pPr>
            <a:fld id="{43FC2C80-C8FF-054C-ACF4-72A4BD23F6D5}" type="slidenum">
              <a:rPr lang="en-US"/>
              <a:pPr>
                <a:defRPr/>
              </a:pPr>
              <a:t>22</a:t>
            </a:fld>
            <a:endParaRPr lang="en-US" dirty="0"/>
          </a:p>
        </p:txBody>
      </p:sp>
      <p:sp>
        <p:nvSpPr>
          <p:cNvPr id="5" name="Content Placeholder 4"/>
          <p:cNvSpPr>
            <a:spLocks noGrp="1"/>
          </p:cNvSpPr>
          <p:nvPr>
            <p:ph idx="1"/>
          </p:nvPr>
        </p:nvSpPr>
        <p:spPr>
          <a:xfrm>
            <a:off x="6090444" y="2171700"/>
            <a:ext cx="2084387" cy="1160463"/>
          </a:xfrm>
        </p:spPr>
        <p:txBody>
          <a:bodyPr/>
          <a:lstStyle/>
          <a:p>
            <a:pPr marL="0" indent="0">
              <a:buNone/>
            </a:pPr>
            <a:r>
              <a:rPr lang="en-US" dirty="0" smtClean="0"/>
              <a:t> </a:t>
            </a:r>
          </a:p>
        </p:txBody>
      </p:sp>
      <p:sp>
        <p:nvSpPr>
          <p:cNvPr id="16" name="Title 1"/>
          <p:cNvSpPr txBox="1">
            <a:spLocks/>
          </p:cNvSpPr>
          <p:nvPr/>
        </p:nvSpPr>
        <p:spPr>
          <a:xfrm>
            <a:off x="0" y="7951"/>
            <a:ext cx="9144000" cy="1044785"/>
          </a:xfrm>
          <a:prstGeom prst="rect">
            <a:avLst/>
          </a:prstGeom>
          <a:no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ln>
                  <a:solidFill>
                    <a:schemeClr val="tx2">
                      <a:alpha val="85000"/>
                    </a:schemeClr>
                  </a:solidFill>
                </a:ln>
                <a:solidFill>
                  <a:srgbClr val="1F497D"/>
                </a:solidFill>
              </a:rPr>
              <a:t>D</a:t>
            </a:r>
            <a:r>
              <a:rPr lang="en-US" sz="4000" dirty="0" smtClean="0">
                <a:ln>
                  <a:solidFill>
                    <a:schemeClr val="tx2">
                      <a:alpha val="85000"/>
                    </a:schemeClr>
                  </a:solidFill>
                </a:ln>
                <a:solidFill>
                  <a:srgbClr val="1F497D"/>
                </a:solidFill>
              </a:rPr>
              <a:t>ouble </a:t>
            </a:r>
            <a:r>
              <a:rPr lang="en-US" sz="4000" err="1" smtClean="0">
                <a:ln>
                  <a:solidFill>
                    <a:schemeClr val="tx2">
                      <a:alpha val="85000"/>
                    </a:schemeClr>
                  </a:solidFill>
                </a:ln>
                <a:solidFill>
                  <a:srgbClr val="1F497D"/>
                </a:solidFill>
              </a:rPr>
              <a:t>ϒ</a:t>
            </a:r>
            <a:r>
              <a:rPr lang="en-US" sz="4000" smtClean="0">
                <a:ln>
                  <a:solidFill>
                    <a:schemeClr val="tx2">
                      <a:alpha val="85000"/>
                    </a:schemeClr>
                  </a:solidFill>
                </a:ln>
                <a:solidFill>
                  <a:srgbClr val="1F497D"/>
                </a:solidFill>
              </a:rPr>
              <a:t> </a:t>
            </a:r>
            <a:r>
              <a:rPr lang="en-US" sz="4000">
                <a:ln>
                  <a:solidFill>
                    <a:schemeClr val="tx2">
                      <a:alpha val="85000"/>
                    </a:schemeClr>
                  </a:solidFill>
                </a:ln>
                <a:solidFill>
                  <a:srgbClr val="1F497D"/>
                </a:solidFill>
              </a:rPr>
              <a:t>P</a:t>
            </a:r>
            <a:r>
              <a:rPr lang="en-US" sz="4000" smtClean="0">
                <a:ln>
                  <a:solidFill>
                    <a:schemeClr val="tx2">
                      <a:alpha val="85000"/>
                    </a:schemeClr>
                  </a:solidFill>
                </a:ln>
                <a:solidFill>
                  <a:srgbClr val="1F497D"/>
                </a:solidFill>
              </a:rPr>
              <a:t>roduction Signal and Cross Section</a:t>
            </a:r>
            <a:endParaRPr lang="en-US" sz="4000" dirty="0">
              <a:ln>
                <a:solidFill>
                  <a:schemeClr val="tx2">
                    <a:alpha val="85000"/>
                  </a:schemeClr>
                </a:solidFill>
              </a:ln>
              <a:solidFill>
                <a:srgbClr val="1F497D"/>
              </a:solidFill>
            </a:endParaRPr>
          </a:p>
        </p:txBody>
      </p:sp>
      <p:sp>
        <p:nvSpPr>
          <p:cNvPr id="6" name="CasellaDiTesto 5"/>
          <p:cNvSpPr txBox="1"/>
          <p:nvPr/>
        </p:nvSpPr>
        <p:spPr>
          <a:xfrm>
            <a:off x="158163" y="5445224"/>
            <a:ext cx="8827673" cy="1200329"/>
          </a:xfrm>
          <a:prstGeom prst="rect">
            <a:avLst/>
          </a:prstGeom>
          <a:noFill/>
        </p:spPr>
        <p:txBody>
          <a:bodyPr wrap="none" rtlCol="0">
            <a:spAutoFit/>
          </a:bodyPr>
          <a:lstStyle/>
          <a:p>
            <a:r>
              <a:rPr lang="it-IT" smtClean="0"/>
              <a:t>Taking into account selection efficiency, luminosity, and acceptance of fiducial cuts the</a:t>
            </a:r>
          </a:p>
          <a:p>
            <a:r>
              <a:rPr lang="it-IT" smtClean="0"/>
              <a:t>signal is converted into an estimate of the cross section for p</a:t>
            </a:r>
            <a:r>
              <a:rPr lang="it-IT" baseline="-25000" smtClean="0"/>
              <a:t>T</a:t>
            </a:r>
            <a:r>
              <a:rPr lang="it-IT" smtClean="0"/>
              <a:t>&lt;50 GeV, |y|&lt;2.0:</a:t>
            </a:r>
          </a:p>
          <a:p>
            <a:r>
              <a:rPr lang="el-GR" b="1" smtClean="0">
                <a:solidFill>
                  <a:srgbClr val="FF0000"/>
                </a:solidFill>
              </a:rPr>
              <a:t>σ</a:t>
            </a:r>
            <a:r>
              <a:rPr lang="it-IT" b="1" smtClean="0">
                <a:solidFill>
                  <a:srgbClr val="FF0000"/>
                </a:solidFill>
              </a:rPr>
              <a:t> = 68.8 +- 12.7 +- 7.4 +- 2.8 pb</a:t>
            </a:r>
            <a:r>
              <a:rPr lang="it-IT" smtClean="0"/>
              <a:t>, in agreement with SPS calculation with 10-30% contribution</a:t>
            </a:r>
          </a:p>
          <a:p>
            <a:r>
              <a:rPr lang="it-IT" smtClean="0"/>
              <a:t>from DPS. 			</a:t>
            </a:r>
            <a:r>
              <a:rPr lang="it-IT" smtClean="0">
                <a:solidFill>
                  <a:srgbClr val="0070C0"/>
                </a:solidFill>
              </a:rPr>
              <a:t>Published in JHEP 05 (2017)013, arXiv:1610.07095</a:t>
            </a:r>
            <a:endParaRPr lang="en-US">
              <a:solidFill>
                <a:srgbClr val="0070C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1574" y="980728"/>
            <a:ext cx="6226770" cy="4501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67488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6"/>
            <a:ext cx="9144000" cy="799977"/>
          </a:xfrm>
          <a:noFill/>
        </p:spPr>
        <p:txBody>
          <a:bodyPr>
            <a:normAutofit/>
          </a:bodyPr>
          <a:lstStyle/>
          <a:p>
            <a:r>
              <a:rPr lang="en-US" dirty="0" smtClean="0">
                <a:solidFill>
                  <a:srgbClr val="1F497D"/>
                </a:solidFill>
              </a:rPr>
              <a:t>Summary</a:t>
            </a:r>
            <a:endParaRPr lang="en-US" dirty="0">
              <a:solidFill>
                <a:srgbClr val="1F497D"/>
              </a:solidFill>
            </a:endParaRPr>
          </a:p>
        </p:txBody>
      </p:sp>
      <p:sp>
        <p:nvSpPr>
          <p:cNvPr id="3" name="Content Placeholder 2"/>
          <p:cNvSpPr>
            <a:spLocks noGrp="1"/>
          </p:cNvSpPr>
          <p:nvPr>
            <p:ph idx="1"/>
          </p:nvPr>
        </p:nvSpPr>
        <p:spPr>
          <a:xfrm>
            <a:off x="457200" y="1600201"/>
            <a:ext cx="2942492" cy="1037492"/>
          </a:xfrm>
        </p:spPr>
        <p:txBody>
          <a:bodyPr/>
          <a:lstStyle/>
          <a:p>
            <a:endParaRPr lang="en-US" dirty="0" smtClean="0"/>
          </a:p>
          <a:p>
            <a:pPr marL="0" indent="0">
              <a:buNone/>
            </a:pPr>
            <a:endParaRPr lang="en-US" dirty="0"/>
          </a:p>
        </p:txBody>
      </p:sp>
      <p:sp>
        <p:nvSpPr>
          <p:cNvPr id="4" name="Rectangle 3"/>
          <p:cNvSpPr/>
          <p:nvPr/>
        </p:nvSpPr>
        <p:spPr>
          <a:xfrm>
            <a:off x="113116" y="1088152"/>
            <a:ext cx="9008532" cy="3816429"/>
          </a:xfrm>
          <a:prstGeom prst="rect">
            <a:avLst/>
          </a:prstGeom>
        </p:spPr>
        <p:txBody>
          <a:bodyPr wrap="square">
            <a:spAutoFit/>
          </a:bodyPr>
          <a:lstStyle/>
          <a:p>
            <a:pPr>
              <a:lnSpc>
                <a:spcPct val="110000"/>
              </a:lnSpc>
            </a:pPr>
            <a:r>
              <a:rPr lang="en-US" sz="2000" smtClean="0"/>
              <a:t>Data </a:t>
            </a:r>
            <a:r>
              <a:rPr lang="en-US" sz="2000" dirty="0"/>
              <a:t>samples collected by CMS in </a:t>
            </a:r>
            <a:r>
              <a:rPr lang="en-US" sz="2000" dirty="0" err="1"/>
              <a:t>pp</a:t>
            </a:r>
            <a:r>
              <a:rPr lang="en-US" sz="2000" dirty="0"/>
              <a:t> collisions at 13 </a:t>
            </a:r>
            <a:r>
              <a:rPr lang="en-US" sz="2000" dirty="0" err="1"/>
              <a:t>TeV</a:t>
            </a:r>
            <a:r>
              <a:rPr lang="en-US" sz="2000" dirty="0"/>
              <a:t>, in the years 2015, </a:t>
            </a:r>
            <a:r>
              <a:rPr lang="en-US" sz="2000" dirty="0" smtClean="0"/>
              <a:t>2016</a:t>
            </a:r>
            <a:r>
              <a:rPr lang="en-US" sz="2000" dirty="0"/>
              <a:t> </a:t>
            </a:r>
            <a:r>
              <a:rPr lang="en-US" sz="2000" dirty="0" smtClean="0"/>
              <a:t>and </a:t>
            </a:r>
            <a:r>
              <a:rPr lang="en-US" sz="2000" dirty="0"/>
              <a:t>2017</a:t>
            </a:r>
            <a:r>
              <a:rPr lang="en-US" sz="2000"/>
              <a:t>, </a:t>
            </a:r>
            <a:r>
              <a:rPr lang="en-US" sz="2000" smtClean="0"/>
              <a:t>have been</a:t>
            </a:r>
            <a:r>
              <a:rPr lang="en-US" sz="2000" smtClean="0"/>
              <a:t> </a:t>
            </a:r>
            <a:r>
              <a:rPr lang="en-US" sz="2000" dirty="0" smtClean="0"/>
              <a:t>used to produce several competitive results on </a:t>
            </a:r>
            <a:r>
              <a:rPr lang="en-US" sz="2000" dirty="0" err="1" smtClean="0"/>
              <a:t>quarkonium</a:t>
            </a:r>
            <a:r>
              <a:rPr lang="en-US" sz="2000" dirty="0" smtClean="0"/>
              <a:t> production, properties </a:t>
            </a:r>
            <a:r>
              <a:rPr lang="en-US" sz="2000" smtClean="0"/>
              <a:t>and spectroscopy</a:t>
            </a:r>
          </a:p>
          <a:p>
            <a:pPr marL="342900" indent="-342900">
              <a:lnSpc>
                <a:spcPct val="110000"/>
              </a:lnSpc>
              <a:buFont typeface="Arial"/>
              <a:buChar char="•"/>
            </a:pPr>
            <a:r>
              <a:rPr lang="en-US" sz="2000" smtClean="0">
                <a:solidFill>
                  <a:srgbClr val="FF0000"/>
                </a:solidFill>
              </a:rPr>
              <a:t>Double-differential </a:t>
            </a:r>
            <a:r>
              <a:rPr lang="en-US" sz="2000" dirty="0" smtClean="0">
                <a:solidFill>
                  <a:srgbClr val="FF0000"/>
                </a:solidFill>
              </a:rPr>
              <a:t>production </a:t>
            </a:r>
            <a:r>
              <a:rPr lang="en-US" sz="2000" smtClean="0">
                <a:solidFill>
                  <a:srgbClr val="FF0000"/>
                </a:solidFill>
              </a:rPr>
              <a:t>cross section</a:t>
            </a:r>
            <a:r>
              <a:rPr lang="en-US" sz="2000" smtClean="0"/>
              <a:t> measurements </a:t>
            </a:r>
            <a:r>
              <a:rPr lang="en-US" sz="2000" dirty="0" smtClean="0"/>
              <a:t>of  J/</a:t>
            </a:r>
            <a:r>
              <a:rPr lang="en-US" sz="2000" dirty="0" err="1" smtClean="0"/>
              <a:t>ψ</a:t>
            </a:r>
            <a:r>
              <a:rPr lang="en-US" sz="2000" dirty="0" smtClean="0"/>
              <a:t>, </a:t>
            </a:r>
            <a:r>
              <a:rPr lang="en-US" sz="2000" dirty="0" err="1"/>
              <a:t>ψ</a:t>
            </a:r>
            <a:r>
              <a:rPr lang="en-US" sz="2000" dirty="0" smtClean="0"/>
              <a:t>(2S) and </a:t>
            </a:r>
            <a:r>
              <a:rPr lang="en-US" sz="2000" err="1" smtClean="0"/>
              <a:t>ϒ</a:t>
            </a:r>
            <a:r>
              <a:rPr lang="en-US" sz="2000" smtClean="0"/>
              <a:t>(1,2,3S) have been produced </a:t>
            </a:r>
            <a:r>
              <a:rPr lang="en-US" sz="2000" dirty="0" smtClean="0"/>
              <a:t>at √s= </a:t>
            </a:r>
            <a:r>
              <a:rPr lang="en-US" sz="2000" smtClean="0"/>
              <a:t>13 TeV in a single analysis</a:t>
            </a:r>
          </a:p>
          <a:p>
            <a:pPr marL="342900" indent="-342900">
              <a:lnSpc>
                <a:spcPct val="110000"/>
              </a:lnSpc>
              <a:buFont typeface="Arial"/>
              <a:buChar char="•"/>
            </a:pPr>
            <a:r>
              <a:rPr lang="en-US" sz="2000" smtClean="0"/>
              <a:t>The </a:t>
            </a:r>
            <a:r>
              <a:rPr lang="en-US" sz="2000" smtClean="0">
                <a:solidFill>
                  <a:srgbClr val="FF0000"/>
                </a:solidFill>
              </a:rPr>
              <a:t>mass difference of </a:t>
            </a:r>
            <a:r>
              <a:rPr lang="en-US" sz="2000" dirty="0" smtClean="0">
                <a:solidFill>
                  <a:srgbClr val="FF0000"/>
                </a:solidFill>
              </a:rPr>
              <a:t>χ</a:t>
            </a:r>
            <a:r>
              <a:rPr lang="en-US" sz="2000" baseline="-25000" dirty="0" smtClean="0">
                <a:solidFill>
                  <a:srgbClr val="FF0000"/>
                </a:solidFill>
              </a:rPr>
              <a:t>b1,2</a:t>
            </a:r>
            <a:r>
              <a:rPr lang="en-US" sz="2000" dirty="0" smtClean="0">
                <a:solidFill>
                  <a:srgbClr val="FF0000"/>
                </a:solidFill>
              </a:rPr>
              <a:t>(3P</a:t>
            </a:r>
            <a:r>
              <a:rPr lang="en-US" sz="2000">
                <a:solidFill>
                  <a:srgbClr val="FF0000"/>
                </a:solidFill>
              </a:rPr>
              <a:t>) </a:t>
            </a:r>
            <a:r>
              <a:rPr lang="en-US" sz="2000" smtClean="0">
                <a:solidFill>
                  <a:srgbClr val="FF0000"/>
                </a:solidFill>
              </a:rPr>
              <a:t>has been measured for the first time</a:t>
            </a:r>
            <a:r>
              <a:rPr lang="en-US" sz="2000" smtClean="0"/>
              <a:t>, ruling out </a:t>
            </a:r>
            <a:r>
              <a:rPr lang="en-US" sz="2000" dirty="0"/>
              <a:t>most models </a:t>
            </a:r>
            <a:r>
              <a:rPr lang="en-US" sz="2000"/>
              <a:t>and </a:t>
            </a:r>
            <a:r>
              <a:rPr lang="en-US" sz="2000" smtClean="0"/>
              <a:t>favoring </a:t>
            </a:r>
            <a:r>
              <a:rPr lang="en-US" sz="2000" dirty="0" smtClean="0"/>
              <a:t>those predicting </a:t>
            </a:r>
            <a:r>
              <a:rPr lang="en-US" sz="2000" dirty="0"/>
              <a:t>a direct mass </a:t>
            </a:r>
            <a:r>
              <a:rPr lang="en-US" sz="2000" dirty="0" smtClean="0"/>
              <a:t>hierarchy</a:t>
            </a:r>
            <a:r>
              <a:rPr lang="en-US" sz="2000" dirty="0"/>
              <a:t> </a:t>
            </a:r>
            <a:r>
              <a:rPr lang="en-US" sz="2000" dirty="0" smtClean="0"/>
              <a:t> i.e</a:t>
            </a:r>
            <a:r>
              <a:rPr lang="en-US" sz="2000" dirty="0"/>
              <a:t>. M</a:t>
            </a:r>
            <a:r>
              <a:rPr lang="en-US" sz="2000" dirty="0" smtClean="0"/>
              <a:t>(χ</a:t>
            </a:r>
            <a:r>
              <a:rPr lang="en-US" sz="2000" baseline="-25000" dirty="0" smtClean="0"/>
              <a:t>b1</a:t>
            </a:r>
            <a:r>
              <a:rPr lang="en-US" sz="2000" dirty="0" smtClean="0"/>
              <a:t>(</a:t>
            </a:r>
            <a:r>
              <a:rPr lang="en-US" sz="2000" dirty="0"/>
              <a:t>3P</a:t>
            </a:r>
            <a:r>
              <a:rPr lang="en-US" sz="2000" dirty="0" smtClean="0"/>
              <a:t>)) &lt; </a:t>
            </a:r>
            <a:r>
              <a:rPr lang="en-US" sz="2000" smtClean="0"/>
              <a:t>M(χ</a:t>
            </a:r>
            <a:r>
              <a:rPr lang="en-US" sz="2000" baseline="-25000" smtClean="0"/>
              <a:t>b2</a:t>
            </a:r>
            <a:r>
              <a:rPr lang="en-US" sz="2000"/>
              <a:t>(3P</a:t>
            </a:r>
            <a:r>
              <a:rPr lang="en-US" sz="2000" smtClean="0"/>
              <a:t>)). These </a:t>
            </a:r>
            <a:r>
              <a:rPr lang="en-US" sz="2000"/>
              <a:t>results </a:t>
            </a:r>
            <a:r>
              <a:rPr lang="en-US" sz="2000" smtClean="0"/>
              <a:t>will </a:t>
            </a:r>
            <a:r>
              <a:rPr lang="en-US" sz="2000" dirty="0" smtClean="0"/>
              <a:t>contribute </a:t>
            </a:r>
            <a:r>
              <a:rPr lang="en-US" sz="2000" dirty="0"/>
              <a:t>to consolidate the underlying hypotheses of </a:t>
            </a:r>
            <a:r>
              <a:rPr lang="en-US" sz="2000" dirty="0" smtClean="0"/>
              <a:t>NRQCD and </a:t>
            </a:r>
            <a:r>
              <a:rPr lang="en-US" sz="2000" dirty="0"/>
              <a:t>provide further input to constrain the </a:t>
            </a:r>
            <a:r>
              <a:rPr lang="en-US" sz="2000" dirty="0" smtClean="0"/>
              <a:t>theory</a:t>
            </a:r>
            <a:r>
              <a:rPr lang="en-US" sz="2000" smtClean="0"/>
              <a:t>.  </a:t>
            </a:r>
            <a:endParaRPr lang="it-IT" sz="2000" smtClean="0"/>
          </a:p>
          <a:p>
            <a:pPr marL="342900" indent="-342900">
              <a:lnSpc>
                <a:spcPct val="110000"/>
              </a:lnSpc>
              <a:buFont typeface="Arial"/>
              <a:buChar char="•"/>
            </a:pPr>
            <a:r>
              <a:rPr lang="it-IT" sz="2000" smtClean="0">
                <a:solidFill>
                  <a:srgbClr val="FF0000"/>
                </a:solidFill>
              </a:rPr>
              <a:t>Double Y(1S) production has been conclusively observed </a:t>
            </a:r>
            <a:r>
              <a:rPr lang="it-IT" sz="2000" smtClean="0"/>
              <a:t>by CMS, and the cross section measured </a:t>
            </a:r>
            <a:r>
              <a:rPr lang="it-IT" sz="2000" smtClean="0"/>
              <a:t>in </a:t>
            </a:r>
            <a:r>
              <a:rPr lang="it-IT" sz="2000" smtClean="0"/>
              <a:t>agreement with NRQCD</a:t>
            </a:r>
            <a:endParaRPr lang="en-US" sz="2000" dirty="0" smtClean="0"/>
          </a:p>
        </p:txBody>
      </p:sp>
      <p:sp>
        <p:nvSpPr>
          <p:cNvPr id="14"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23</a:t>
            </a:fld>
            <a:endParaRPr lang="en-US" dirty="0"/>
          </a:p>
        </p:txBody>
      </p:sp>
      <p:sp>
        <p:nvSpPr>
          <p:cNvPr id="15" name="Rectangle 19"/>
          <p:cNvSpPr/>
          <p:nvPr/>
        </p:nvSpPr>
        <p:spPr>
          <a:xfrm>
            <a:off x="886447" y="5643825"/>
            <a:ext cx="7501977" cy="1169551"/>
          </a:xfrm>
          <a:prstGeom prst="rect">
            <a:avLst/>
          </a:prstGeom>
          <a:solidFill>
            <a:schemeClr val="accent5">
              <a:lumMod val="20000"/>
              <a:lumOff val="80000"/>
            </a:schemeClr>
          </a:solidFill>
          <a:ln>
            <a:solidFill>
              <a:srgbClr val="3366FF"/>
            </a:solidFill>
          </a:ln>
        </p:spPr>
        <p:txBody>
          <a:bodyPr wrap="square">
            <a:spAutoFit/>
          </a:bodyPr>
          <a:lstStyle/>
          <a:p>
            <a:r>
              <a:rPr lang="en-US" sz="1400" b="1">
                <a:solidFill>
                  <a:srgbClr val="3366FF"/>
                </a:solidFill>
              </a:rPr>
              <a:t>For </a:t>
            </a:r>
            <a:r>
              <a:rPr lang="en-US" sz="1400" b="1" smtClean="0">
                <a:solidFill>
                  <a:srgbClr val="3366FF"/>
                </a:solidFill>
              </a:rPr>
              <a:t>more published </a:t>
            </a:r>
            <a:r>
              <a:rPr lang="en-US" sz="1400" b="1" dirty="0">
                <a:solidFill>
                  <a:srgbClr val="3366FF"/>
                </a:solidFill>
              </a:rPr>
              <a:t>or </a:t>
            </a:r>
            <a:r>
              <a:rPr lang="en-US" sz="1400" b="1" dirty="0">
                <a:solidFill>
                  <a:srgbClr val="008000"/>
                </a:solidFill>
              </a:rPr>
              <a:t>preliminary</a:t>
            </a:r>
            <a:r>
              <a:rPr lang="en-US" sz="1400" b="1" dirty="0">
                <a:solidFill>
                  <a:srgbClr val="3366FF"/>
                </a:solidFill>
              </a:rPr>
              <a:t> results see</a:t>
            </a:r>
            <a:r>
              <a:rPr lang="en-US" sz="1400" b="1" dirty="0" smtClean="0">
                <a:solidFill>
                  <a:srgbClr val="3366FF"/>
                </a:solidFill>
              </a:rPr>
              <a:t>:</a:t>
            </a:r>
            <a:endParaRPr lang="en-US" sz="1400" dirty="0">
              <a:solidFill>
                <a:srgbClr val="3366FF"/>
              </a:solidFill>
            </a:endParaRPr>
          </a:p>
          <a:p>
            <a:endParaRPr lang="en-US" sz="1400" dirty="0">
              <a:solidFill>
                <a:srgbClr val="008000"/>
              </a:solidFill>
            </a:endParaRPr>
          </a:p>
          <a:p>
            <a:r>
              <a:rPr lang="en-US" sz="1400" i="1" u="sng" dirty="0">
                <a:solidFill>
                  <a:srgbClr val="008000"/>
                </a:solidFill>
                <a:hlinkClick r:id="rId3"/>
              </a:rPr>
              <a:t>http</a:t>
            </a:r>
            <a:r>
              <a:rPr lang="en-US" sz="1400" i="1" u="sng">
                <a:solidFill>
                  <a:srgbClr val="008000"/>
                </a:solidFill>
                <a:hlinkClick r:id="rId3"/>
              </a:rPr>
              <a:t>://</a:t>
            </a:r>
            <a:r>
              <a:rPr lang="en-US" sz="1400" i="1" u="sng" smtClean="0">
                <a:solidFill>
                  <a:srgbClr val="008000"/>
                </a:solidFill>
                <a:hlinkClick r:id="rId3"/>
              </a:rPr>
              <a:t>cms-results.web.cern.ch/cms-results/public-results/publications/BPH/index.html</a:t>
            </a:r>
            <a:endParaRPr lang="en-US" sz="1400" i="1" u="sng" dirty="0" smtClean="0">
              <a:solidFill>
                <a:srgbClr val="008000"/>
              </a:solidFill>
              <a:hlinkClick r:id="rId3"/>
            </a:endParaRPr>
          </a:p>
          <a:p>
            <a:endParaRPr lang="en-US" sz="1400" i="1" u="sng" dirty="0">
              <a:solidFill>
                <a:srgbClr val="008000"/>
              </a:solidFill>
              <a:hlinkClick r:id="rId3"/>
            </a:endParaRPr>
          </a:p>
          <a:p>
            <a:r>
              <a:rPr lang="en-US" sz="1400" i="1" u="sng" dirty="0">
                <a:solidFill>
                  <a:srgbClr val="008000"/>
                </a:solidFill>
              </a:rPr>
              <a:t>http://</a:t>
            </a:r>
            <a:r>
              <a:rPr lang="en-US" sz="1400" i="1" u="sng" dirty="0" err="1">
                <a:solidFill>
                  <a:srgbClr val="008000"/>
                </a:solidFill>
              </a:rPr>
              <a:t>cms-results.web.cern.ch</a:t>
            </a:r>
            <a:r>
              <a:rPr lang="en-US" sz="1400" i="1" u="sng" dirty="0">
                <a:solidFill>
                  <a:srgbClr val="008000"/>
                </a:solidFill>
              </a:rPr>
              <a:t>/</a:t>
            </a:r>
            <a:r>
              <a:rPr lang="en-US" sz="1400" i="1" u="sng" dirty="0" err="1">
                <a:solidFill>
                  <a:srgbClr val="008000"/>
                </a:solidFill>
              </a:rPr>
              <a:t>cms</a:t>
            </a:r>
            <a:r>
              <a:rPr lang="en-US" sz="1400" i="1" u="sng" dirty="0">
                <a:solidFill>
                  <a:srgbClr val="008000"/>
                </a:solidFill>
              </a:rPr>
              <a:t>-results/public-results/preliminary-results/BPH/</a:t>
            </a:r>
            <a:r>
              <a:rPr lang="en-US" sz="1400" i="1" u="sng" dirty="0" err="1">
                <a:solidFill>
                  <a:srgbClr val="008000"/>
                </a:solidFill>
              </a:rPr>
              <a:t>index.html</a:t>
            </a:r>
            <a:r>
              <a:rPr lang="en-US" sz="1400" b="1" dirty="0" smtClean="0">
                <a:solidFill>
                  <a:srgbClr val="008000"/>
                </a:solidFill>
              </a:rPr>
              <a:t>  </a:t>
            </a:r>
            <a:endParaRPr lang="en-US" sz="1400" b="1" dirty="0">
              <a:solidFill>
                <a:srgbClr val="008000"/>
              </a:solidFill>
            </a:endParaRPr>
          </a:p>
        </p:txBody>
      </p:sp>
    </p:spTree>
    <p:extLst>
      <p:ext uri="{BB962C8B-B14F-4D97-AF65-F5344CB8AC3E}">
        <p14:creationId xmlns:p14="http://schemas.microsoft.com/office/powerpoint/2010/main" val="25861827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3" y="1837716"/>
            <a:ext cx="9144000" cy="799977"/>
          </a:xfrm>
          <a:solidFill>
            <a:schemeClr val="accent5">
              <a:lumMod val="60000"/>
              <a:lumOff val="40000"/>
            </a:schemeClr>
          </a:solidFill>
        </p:spPr>
        <p:txBody>
          <a:bodyPr>
            <a:normAutofit/>
          </a:bodyPr>
          <a:lstStyle/>
          <a:p>
            <a:r>
              <a:rPr lang="en-US" sz="3600" dirty="0" smtClean="0">
                <a:solidFill>
                  <a:schemeClr val="bg1"/>
                </a:solidFill>
              </a:rPr>
              <a:t>SPARES</a:t>
            </a:r>
            <a:endParaRPr lang="en-US" sz="3600" dirty="0">
              <a:solidFill>
                <a:schemeClr val="bg1"/>
              </a:solidFill>
            </a:endParaRPr>
          </a:p>
        </p:txBody>
      </p:sp>
      <p:sp>
        <p:nvSpPr>
          <p:cNvPr id="3" name="Content Placeholder 2"/>
          <p:cNvSpPr>
            <a:spLocks noGrp="1"/>
          </p:cNvSpPr>
          <p:nvPr>
            <p:ph idx="1"/>
          </p:nvPr>
        </p:nvSpPr>
        <p:spPr>
          <a:xfrm>
            <a:off x="457200" y="1600201"/>
            <a:ext cx="2942492" cy="1037492"/>
          </a:xfrm>
        </p:spPr>
        <p:txBody>
          <a:bodyPr/>
          <a:lstStyle/>
          <a:p>
            <a:endParaRPr lang="en-US" dirty="0" smtClean="0"/>
          </a:p>
          <a:p>
            <a:pPr marL="0" indent="0">
              <a:buNone/>
            </a:pPr>
            <a:endParaRPr lang="en-US" dirty="0"/>
          </a:p>
        </p:txBody>
      </p:sp>
    </p:spTree>
    <p:extLst>
      <p:ext uri="{BB962C8B-B14F-4D97-AF65-F5344CB8AC3E}">
        <p14:creationId xmlns:p14="http://schemas.microsoft.com/office/powerpoint/2010/main" val="32277618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4000541" y="1761185"/>
            <a:ext cx="1987594" cy="1473080"/>
            <a:chOff x="4000541" y="1761185"/>
            <a:chExt cx="1987594" cy="1473080"/>
          </a:xfrm>
        </p:grpSpPr>
        <p:pic>
          <p:nvPicPr>
            <p:cNvPr id="30" name="Picture 29" descr="Screen Shot 2018-06-06 at 21.24.27.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0541" y="1800764"/>
              <a:ext cx="1987594" cy="1433501"/>
            </a:xfrm>
            <a:prstGeom prst="rect">
              <a:avLst/>
            </a:prstGeom>
          </p:spPr>
        </p:pic>
        <p:sp>
          <p:nvSpPr>
            <p:cNvPr id="21" name="Rectangle 20"/>
            <p:cNvSpPr/>
            <p:nvPr/>
          </p:nvSpPr>
          <p:spPr>
            <a:xfrm>
              <a:off x="5757333" y="1761185"/>
              <a:ext cx="230802" cy="2284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Content Placeholder 5"/>
          <p:cNvSpPr>
            <a:spLocks noGrp="1"/>
          </p:cNvSpPr>
          <p:nvPr>
            <p:ph idx="1"/>
          </p:nvPr>
        </p:nvSpPr>
        <p:spPr>
          <a:xfrm>
            <a:off x="667593" y="2650072"/>
            <a:ext cx="2501900" cy="1485900"/>
          </a:xfrm>
        </p:spPr>
        <p:txBody>
          <a:bodyPr/>
          <a:lstStyle/>
          <a:p>
            <a:pPr marL="0" indent="0">
              <a:buNone/>
            </a:pPr>
            <a:r>
              <a:rPr lang="en-US" dirty="0" smtClean="0"/>
              <a:t> </a:t>
            </a:r>
            <a:endParaRPr lang="en-US" dirty="0"/>
          </a:p>
        </p:txBody>
      </p:sp>
      <p:pic>
        <p:nvPicPr>
          <p:cNvPr id="18" name="Picture 17" descr="Screen Shot 2018-06-07 at 19.14.36.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6019" y="4161373"/>
            <a:ext cx="2747183" cy="2261286"/>
          </a:xfrm>
          <a:prstGeom prst="rect">
            <a:avLst/>
          </a:prstGeom>
        </p:spPr>
      </p:pic>
      <p:sp>
        <p:nvSpPr>
          <p:cNvPr id="2" name="Title 1"/>
          <p:cNvSpPr>
            <a:spLocks noGrp="1"/>
          </p:cNvSpPr>
          <p:nvPr>
            <p:ph type="title"/>
          </p:nvPr>
        </p:nvSpPr>
        <p:spPr>
          <a:xfrm>
            <a:off x="0" y="0"/>
            <a:ext cx="9144000" cy="799977"/>
          </a:xfrm>
          <a:noFill/>
        </p:spPr>
        <p:txBody>
          <a:bodyPr>
            <a:normAutofit/>
          </a:bodyPr>
          <a:lstStyle/>
          <a:p>
            <a:r>
              <a:rPr lang="en-US" sz="4000" dirty="0" smtClean="0">
                <a:ln>
                  <a:solidFill>
                    <a:schemeClr val="tx2">
                      <a:alpha val="85000"/>
                    </a:schemeClr>
                  </a:solidFill>
                </a:ln>
                <a:solidFill>
                  <a:srgbClr val="1F497D"/>
                </a:solidFill>
              </a:rPr>
              <a:t>Mass  fits and yields @7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sp>
        <p:nvSpPr>
          <p:cNvPr id="26" name="Slide Number Placeholder 5"/>
          <p:cNvSpPr>
            <a:spLocks noGrp="1"/>
          </p:cNvSpPr>
          <p:nvPr>
            <p:ph type="sldNum" sz="quarter" idx="4294967295"/>
          </p:nvPr>
        </p:nvSpPr>
        <p:spPr>
          <a:xfrm>
            <a:off x="0" y="-33867"/>
            <a:ext cx="685800" cy="365125"/>
          </a:xfrm>
          <a:prstGeom prst="rect">
            <a:avLst/>
          </a:prstGeom>
        </p:spPr>
        <p:txBody>
          <a:bodyPr/>
          <a:lstStyle>
            <a:lvl1pPr>
              <a:defRPr sz="1400"/>
            </a:lvl1pPr>
          </a:lstStyle>
          <a:p>
            <a:pPr algn="l">
              <a:defRPr/>
            </a:pPr>
            <a:fld id="{43FC2C80-C8FF-054C-ACF4-72A4BD23F6D5}" type="slidenum">
              <a:rPr lang="en-US" smtClean="0"/>
              <a:pPr algn="l">
                <a:defRPr/>
              </a:pPr>
              <a:t>25</a:t>
            </a:fld>
            <a:endParaRPr lang="en-US" dirty="0"/>
          </a:p>
        </p:txBody>
      </p:sp>
      <p:sp>
        <p:nvSpPr>
          <p:cNvPr id="3" name="Rectangle 2"/>
          <p:cNvSpPr/>
          <p:nvPr/>
        </p:nvSpPr>
        <p:spPr>
          <a:xfrm>
            <a:off x="3322002" y="878257"/>
            <a:ext cx="5791200" cy="923330"/>
          </a:xfrm>
          <a:prstGeom prst="rect">
            <a:avLst/>
          </a:prstGeom>
        </p:spPr>
        <p:txBody>
          <a:bodyPr wrap="square">
            <a:spAutoFit/>
          </a:bodyPr>
          <a:lstStyle/>
          <a:p>
            <a:r>
              <a:rPr lang="en-US" dirty="0" smtClean="0">
                <a:solidFill>
                  <a:schemeClr val="tx2"/>
                </a:solidFill>
              </a:rPr>
              <a:t>To measure prompt and non-prompt yields simultaneously and disentangle the two contributions CMS exploits a fit on </a:t>
            </a:r>
            <a:r>
              <a:rPr lang="en-US" dirty="0" err="1" smtClean="0">
                <a:solidFill>
                  <a:schemeClr val="tx2"/>
                </a:solidFill>
              </a:rPr>
              <a:t>dimuon</a:t>
            </a:r>
            <a:r>
              <a:rPr lang="en-US" dirty="0" smtClean="0">
                <a:solidFill>
                  <a:schemeClr val="tx2"/>
                </a:solidFill>
              </a:rPr>
              <a:t> invariant mass and pseudo-proper time. </a:t>
            </a:r>
            <a:endParaRPr lang="en-US" dirty="0">
              <a:solidFill>
                <a:schemeClr val="tx2"/>
              </a:solidFill>
            </a:endParaRPr>
          </a:p>
        </p:txBody>
      </p:sp>
      <p:grpSp>
        <p:nvGrpSpPr>
          <p:cNvPr id="20" name="Group 19"/>
          <p:cNvGrpSpPr/>
          <p:nvPr/>
        </p:nvGrpSpPr>
        <p:grpSpPr>
          <a:xfrm>
            <a:off x="38100" y="951084"/>
            <a:ext cx="3322002" cy="1903732"/>
            <a:chOff x="6159509" y="872192"/>
            <a:chExt cx="3322002" cy="1903732"/>
          </a:xfrm>
        </p:grpSpPr>
        <p:pic>
          <p:nvPicPr>
            <p:cNvPr id="14" name="Picture 13" descr="Screen shot 2013-05-11 at 3.44.1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7667" y="1152344"/>
              <a:ext cx="2822044" cy="1623580"/>
            </a:xfrm>
            <a:prstGeom prst="rect">
              <a:avLst/>
            </a:prstGeom>
          </p:spPr>
        </p:pic>
        <p:sp>
          <p:nvSpPr>
            <p:cNvPr id="5" name="Rectangle 4"/>
            <p:cNvSpPr/>
            <p:nvPr/>
          </p:nvSpPr>
          <p:spPr>
            <a:xfrm>
              <a:off x="6159509" y="872192"/>
              <a:ext cx="3322002" cy="233397"/>
            </a:xfrm>
            <a:prstGeom prst="rect">
              <a:avLst/>
            </a:prstGeom>
            <a:solidFill>
              <a:schemeClr val="bg1"/>
            </a:solidFill>
          </p:spPr>
          <p:txBody>
            <a:bodyPr wrap="square">
              <a:spAutoFit/>
            </a:bodyPr>
            <a:lstStyle/>
            <a:p>
              <a:pPr>
                <a:lnSpc>
                  <a:spcPct val="80000"/>
                </a:lnSpc>
                <a:defRPr/>
              </a:pPr>
              <a:r>
                <a:rPr lang="en-US" sz="1100" dirty="0"/>
                <a:t>Pseudo-proper </a:t>
              </a:r>
              <a:r>
                <a:rPr lang="en-US" sz="1100" dirty="0" smtClean="0"/>
                <a:t>time measured </a:t>
              </a:r>
              <a:r>
                <a:rPr lang="en-US" sz="1100" dirty="0"/>
                <a:t>with </a:t>
              </a:r>
              <a:r>
                <a:rPr lang="en-US" sz="1100" dirty="0" smtClean="0"/>
                <a:t>precision </a:t>
              </a:r>
              <a:r>
                <a:rPr lang="en-US" sz="1100" dirty="0"/>
                <a:t>tracking</a:t>
              </a:r>
            </a:p>
          </p:txBody>
        </p:sp>
      </p:grpSp>
      <p:pic>
        <p:nvPicPr>
          <p:cNvPr id="17" name="Picture 16" descr="Screen Shot 2018-06-07 at 19.13.57.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5445" y="1761185"/>
            <a:ext cx="3009665" cy="2374787"/>
          </a:xfrm>
          <a:prstGeom prst="rect">
            <a:avLst/>
          </a:prstGeom>
        </p:spPr>
      </p:pic>
      <p:sp>
        <p:nvSpPr>
          <p:cNvPr id="22" name="Rectangle 21"/>
          <p:cNvSpPr/>
          <p:nvPr/>
        </p:nvSpPr>
        <p:spPr>
          <a:xfrm>
            <a:off x="5156201" y="4238085"/>
            <a:ext cx="1155963" cy="338554"/>
          </a:xfrm>
          <a:prstGeom prst="rect">
            <a:avLst/>
          </a:prstGeom>
          <a:solidFill>
            <a:srgbClr val="FFF440"/>
          </a:solidFill>
        </p:spPr>
        <p:txBody>
          <a:bodyPr wrap="square">
            <a:spAutoFit/>
          </a:bodyPr>
          <a:lstStyle/>
          <a:p>
            <a:pPr algn="ctr"/>
            <a:r>
              <a:rPr lang="en-US" sz="1600" dirty="0" err="1" smtClean="0">
                <a:solidFill>
                  <a:srgbClr val="FF0000"/>
                </a:solidFill>
              </a:rPr>
              <a:t>ϒ</a:t>
            </a:r>
            <a:r>
              <a:rPr lang="is-IS" sz="1600" i="1" dirty="0" smtClean="0">
                <a:solidFill>
                  <a:srgbClr val="FF0000"/>
                </a:solidFill>
              </a:rPr>
              <a:t>(1S,</a:t>
            </a:r>
            <a:r>
              <a:rPr lang="is-IS" sz="1600" dirty="0" smtClean="0">
                <a:solidFill>
                  <a:srgbClr val="FF0000"/>
                </a:solidFill>
              </a:rPr>
              <a:t>2S,3S</a:t>
            </a:r>
            <a:r>
              <a:rPr lang="is-IS" sz="1600" i="1" dirty="0" smtClean="0">
                <a:solidFill>
                  <a:srgbClr val="FF0000"/>
                </a:solidFill>
              </a:rPr>
              <a:t>):   </a:t>
            </a:r>
            <a:endParaRPr lang="en-US" sz="1600" dirty="0">
              <a:solidFill>
                <a:srgbClr val="FF0000"/>
              </a:solidFill>
              <a:latin typeface="Symbol" charset="2"/>
              <a:cs typeface="Symbol" charset="2"/>
            </a:endParaRPr>
          </a:p>
        </p:txBody>
      </p:sp>
      <p:grpSp>
        <p:nvGrpSpPr>
          <p:cNvPr id="4" name="Group 3"/>
          <p:cNvGrpSpPr/>
          <p:nvPr/>
        </p:nvGrpSpPr>
        <p:grpSpPr>
          <a:xfrm>
            <a:off x="101600" y="3060305"/>
            <a:ext cx="4520888" cy="3336953"/>
            <a:chOff x="0" y="2361805"/>
            <a:chExt cx="4520888" cy="3336953"/>
          </a:xfrm>
        </p:grpSpPr>
        <p:pic>
          <p:nvPicPr>
            <p:cNvPr id="7" name="Picture 6" descr="Screen Shot 2018-06-07 at 18.44.28.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2691941"/>
              <a:ext cx="4520888" cy="3006817"/>
            </a:xfrm>
            <a:prstGeom prst="rect">
              <a:avLst/>
            </a:prstGeom>
          </p:spPr>
        </p:pic>
        <p:sp>
          <p:nvSpPr>
            <p:cNvPr id="16" name="Rectangle 15"/>
            <p:cNvSpPr/>
            <p:nvPr/>
          </p:nvSpPr>
          <p:spPr>
            <a:xfrm>
              <a:off x="221379" y="2361805"/>
              <a:ext cx="659155" cy="338554"/>
            </a:xfrm>
            <a:prstGeom prst="rect">
              <a:avLst/>
            </a:prstGeom>
            <a:solidFill>
              <a:srgbClr val="FFF440"/>
            </a:solidFill>
          </p:spPr>
          <p:txBody>
            <a:bodyPr wrap="none">
              <a:spAutoFit/>
            </a:bodyPr>
            <a:lstStyle/>
            <a:p>
              <a:r>
                <a:rPr lang="da-DK" sz="1600" dirty="0" smtClean="0">
                  <a:solidFill>
                    <a:srgbClr val="FF0000"/>
                  </a:solidFill>
                </a:rPr>
                <a:t>7 </a:t>
              </a:r>
              <a:r>
                <a:rPr lang="da-DK" sz="1600" dirty="0" err="1" smtClean="0">
                  <a:solidFill>
                    <a:srgbClr val="FF0000"/>
                  </a:solidFill>
                </a:rPr>
                <a:t>TeV</a:t>
              </a:r>
              <a:endParaRPr lang="en-US" sz="1600" dirty="0">
                <a:solidFill>
                  <a:srgbClr val="FF0000"/>
                </a:solidFill>
                <a:latin typeface="Symbol" charset="2"/>
                <a:cs typeface="Symbol" charset="2"/>
              </a:endParaRPr>
            </a:p>
          </p:txBody>
        </p:sp>
        <p:sp>
          <p:nvSpPr>
            <p:cNvPr id="19" name="Rectangle 18"/>
            <p:cNvSpPr/>
            <p:nvPr/>
          </p:nvSpPr>
          <p:spPr>
            <a:xfrm>
              <a:off x="2017713" y="4227106"/>
              <a:ext cx="660958" cy="338554"/>
            </a:xfrm>
            <a:prstGeom prst="rect">
              <a:avLst/>
            </a:prstGeom>
            <a:solidFill>
              <a:srgbClr val="FFF440"/>
            </a:solidFill>
          </p:spPr>
          <p:txBody>
            <a:bodyPr wrap="none">
              <a:spAutoFit/>
            </a:bodyPr>
            <a:lstStyle/>
            <a:p>
              <a:r>
                <a:rPr lang="da-DK" sz="1600" dirty="0" smtClean="0">
                  <a:solidFill>
                    <a:srgbClr val="FF0000"/>
                  </a:solidFill>
                  <a:latin typeface="Symbol" charset="2"/>
                  <a:cs typeface="Symbol" charset="2"/>
                </a:rPr>
                <a:t>y</a:t>
              </a:r>
              <a:r>
                <a:rPr lang="da-DK" sz="1600" dirty="0" smtClean="0">
                  <a:solidFill>
                    <a:srgbClr val="FF0000"/>
                  </a:solidFill>
                </a:rPr>
                <a:t>(2S)</a:t>
              </a:r>
              <a:endParaRPr lang="en-US" sz="1600" dirty="0">
                <a:solidFill>
                  <a:srgbClr val="FF0000"/>
                </a:solidFill>
                <a:latin typeface="Symbol" charset="2"/>
                <a:cs typeface="Symbol" charset="2"/>
              </a:endParaRPr>
            </a:p>
          </p:txBody>
        </p:sp>
        <p:sp>
          <p:nvSpPr>
            <p:cNvPr id="24" name="Rectangle 23"/>
            <p:cNvSpPr/>
            <p:nvPr/>
          </p:nvSpPr>
          <p:spPr>
            <a:xfrm>
              <a:off x="2017713" y="2717293"/>
              <a:ext cx="660958" cy="338554"/>
            </a:xfrm>
            <a:prstGeom prst="rect">
              <a:avLst/>
            </a:prstGeom>
            <a:solidFill>
              <a:srgbClr val="FFF440"/>
            </a:solidFill>
          </p:spPr>
          <p:txBody>
            <a:bodyPr wrap="square">
              <a:spAutoFit/>
            </a:bodyPr>
            <a:lstStyle/>
            <a:p>
              <a:pPr algn="ctr"/>
              <a:r>
                <a:rPr lang="da-DK" sz="1600" dirty="0" smtClean="0">
                  <a:solidFill>
                    <a:srgbClr val="FF0000"/>
                  </a:solidFill>
                </a:rPr>
                <a:t>J</a:t>
              </a:r>
              <a:r>
                <a:rPr lang="da-DK" sz="1600" dirty="0">
                  <a:solidFill>
                    <a:srgbClr val="FF0000"/>
                  </a:solidFill>
                </a:rPr>
                <a:t>/</a:t>
              </a:r>
              <a:r>
                <a:rPr lang="da-DK" sz="1600" dirty="0">
                  <a:solidFill>
                    <a:srgbClr val="FF0000"/>
                  </a:solidFill>
                  <a:latin typeface="Symbol" charset="2"/>
                  <a:cs typeface="Symbol" charset="2"/>
                </a:rPr>
                <a:t>y</a:t>
              </a:r>
              <a:endParaRPr lang="en-US" sz="1600" dirty="0">
                <a:solidFill>
                  <a:srgbClr val="FF0000"/>
                </a:solidFill>
                <a:latin typeface="Symbol" charset="2"/>
                <a:cs typeface="Symbol" charset="2"/>
              </a:endParaRPr>
            </a:p>
          </p:txBody>
        </p:sp>
      </p:grpSp>
      <p:sp>
        <p:nvSpPr>
          <p:cNvPr id="25" name="Rectangle 24"/>
          <p:cNvSpPr/>
          <p:nvPr/>
        </p:nvSpPr>
        <p:spPr>
          <a:xfrm>
            <a:off x="5617710" y="3825176"/>
            <a:ext cx="694454" cy="338554"/>
          </a:xfrm>
          <a:prstGeom prst="rect">
            <a:avLst/>
          </a:prstGeom>
          <a:solidFill>
            <a:srgbClr val="FFF440"/>
          </a:solidFill>
        </p:spPr>
        <p:txBody>
          <a:bodyPr wrap="square">
            <a:spAutoFit/>
          </a:bodyPr>
          <a:lstStyle/>
          <a:p>
            <a:r>
              <a:rPr lang="da-DK" sz="1600" dirty="0" smtClean="0">
                <a:solidFill>
                  <a:srgbClr val="FF0000"/>
                </a:solidFill>
              </a:rPr>
              <a:t>7 </a:t>
            </a:r>
            <a:r>
              <a:rPr lang="da-DK" sz="1600" dirty="0" err="1" smtClean="0">
                <a:solidFill>
                  <a:srgbClr val="FF0000"/>
                </a:solidFill>
              </a:rPr>
              <a:t>TeV</a:t>
            </a:r>
            <a:endParaRPr lang="en-US" sz="1600" dirty="0">
              <a:solidFill>
                <a:srgbClr val="FF0000"/>
              </a:solidFill>
              <a:latin typeface="Symbol" charset="2"/>
              <a:cs typeface="Symbol" charset="2"/>
            </a:endParaRPr>
          </a:p>
        </p:txBody>
      </p:sp>
      <p:sp>
        <p:nvSpPr>
          <p:cNvPr id="27" name="Rectangle 26"/>
          <p:cNvSpPr/>
          <p:nvPr/>
        </p:nvSpPr>
        <p:spPr>
          <a:xfrm>
            <a:off x="1684830" y="3060305"/>
            <a:ext cx="1947333"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PRL 114 (2015) 191802</a:t>
            </a:r>
          </a:p>
        </p:txBody>
      </p:sp>
      <p:sp>
        <p:nvSpPr>
          <p:cNvPr id="28" name="Rectangle 27"/>
          <p:cNvSpPr/>
          <p:nvPr/>
        </p:nvSpPr>
        <p:spPr>
          <a:xfrm>
            <a:off x="5232010" y="6267201"/>
            <a:ext cx="1644745"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PLB 749 (2015) 14</a:t>
            </a:r>
          </a:p>
        </p:txBody>
      </p:sp>
      <p:sp>
        <p:nvSpPr>
          <p:cNvPr id="8" name="Rectangle 7"/>
          <p:cNvSpPr/>
          <p:nvPr/>
        </p:nvSpPr>
        <p:spPr>
          <a:xfrm>
            <a:off x="6714328" y="2005949"/>
            <a:ext cx="553206" cy="307777"/>
          </a:xfrm>
          <a:prstGeom prst="rect">
            <a:avLst/>
          </a:prstGeom>
        </p:spPr>
        <p:txBody>
          <a:bodyPr wrap="none">
            <a:spAutoFit/>
          </a:bodyPr>
          <a:lstStyle/>
          <a:p>
            <a:r>
              <a:rPr lang="en-US" sz="1400" dirty="0" err="1">
                <a:solidFill>
                  <a:srgbClr val="FF0000"/>
                </a:solidFill>
              </a:rPr>
              <a:t>ϒ</a:t>
            </a:r>
            <a:r>
              <a:rPr lang="is-IS" sz="1400" i="1" dirty="0">
                <a:solidFill>
                  <a:srgbClr val="FF0000"/>
                </a:solidFill>
              </a:rPr>
              <a:t>(</a:t>
            </a:r>
            <a:r>
              <a:rPr lang="is-IS" sz="1400" i="1" dirty="0" smtClean="0">
                <a:solidFill>
                  <a:srgbClr val="FF0000"/>
                </a:solidFill>
              </a:rPr>
              <a:t>1S)</a:t>
            </a:r>
            <a:endParaRPr lang="en-US" sz="1400" dirty="0"/>
          </a:p>
        </p:txBody>
      </p:sp>
      <p:sp>
        <p:nvSpPr>
          <p:cNvPr id="32" name="Rectangle 31"/>
          <p:cNvSpPr/>
          <p:nvPr/>
        </p:nvSpPr>
        <p:spPr>
          <a:xfrm>
            <a:off x="7419934" y="2436167"/>
            <a:ext cx="553206" cy="307777"/>
          </a:xfrm>
          <a:prstGeom prst="rect">
            <a:avLst/>
          </a:prstGeom>
        </p:spPr>
        <p:txBody>
          <a:bodyPr wrap="none">
            <a:spAutoFit/>
          </a:bodyPr>
          <a:lstStyle/>
          <a:p>
            <a:r>
              <a:rPr lang="en-US" sz="1400" dirty="0" err="1">
                <a:solidFill>
                  <a:srgbClr val="B4FF56"/>
                </a:solidFill>
              </a:rPr>
              <a:t>ϒ</a:t>
            </a:r>
            <a:r>
              <a:rPr lang="is-IS" sz="1400" i="1" dirty="0" smtClean="0">
                <a:solidFill>
                  <a:srgbClr val="B4FF56"/>
                </a:solidFill>
              </a:rPr>
              <a:t>(</a:t>
            </a:r>
            <a:r>
              <a:rPr lang="is-IS" sz="1400" i="1" dirty="0">
                <a:solidFill>
                  <a:srgbClr val="B4FF56"/>
                </a:solidFill>
              </a:rPr>
              <a:t>2</a:t>
            </a:r>
            <a:r>
              <a:rPr lang="is-IS" sz="1400" i="1" dirty="0" smtClean="0">
                <a:solidFill>
                  <a:srgbClr val="B4FF56"/>
                </a:solidFill>
              </a:rPr>
              <a:t>S)</a:t>
            </a:r>
            <a:endParaRPr lang="en-US" sz="1400" dirty="0">
              <a:solidFill>
                <a:srgbClr val="B4FF56"/>
              </a:solidFill>
            </a:endParaRPr>
          </a:p>
        </p:txBody>
      </p:sp>
      <p:sp>
        <p:nvSpPr>
          <p:cNvPr id="33" name="Rectangle 32"/>
          <p:cNvSpPr/>
          <p:nvPr/>
        </p:nvSpPr>
        <p:spPr>
          <a:xfrm>
            <a:off x="8125540" y="2733896"/>
            <a:ext cx="553206" cy="307777"/>
          </a:xfrm>
          <a:prstGeom prst="rect">
            <a:avLst/>
          </a:prstGeom>
        </p:spPr>
        <p:txBody>
          <a:bodyPr wrap="none">
            <a:spAutoFit/>
          </a:bodyPr>
          <a:lstStyle/>
          <a:p>
            <a:r>
              <a:rPr lang="en-US" sz="1400" dirty="0" err="1">
                <a:solidFill>
                  <a:schemeClr val="bg1">
                    <a:lumMod val="65000"/>
                  </a:schemeClr>
                </a:solidFill>
              </a:rPr>
              <a:t>ϒ</a:t>
            </a:r>
            <a:r>
              <a:rPr lang="is-IS" sz="1400" i="1" dirty="0" smtClean="0">
                <a:solidFill>
                  <a:schemeClr val="bg1">
                    <a:lumMod val="65000"/>
                  </a:schemeClr>
                </a:solidFill>
              </a:rPr>
              <a:t>(3S)</a:t>
            </a:r>
            <a:endParaRPr lang="en-US" sz="1400" dirty="0">
              <a:solidFill>
                <a:schemeClr val="bg1">
                  <a:lumMod val="65000"/>
                </a:schemeClr>
              </a:solidFill>
            </a:endParaRPr>
          </a:p>
        </p:txBody>
      </p:sp>
    </p:spTree>
    <p:extLst>
      <p:ext uri="{BB962C8B-B14F-4D97-AF65-F5344CB8AC3E}">
        <p14:creationId xmlns:p14="http://schemas.microsoft.com/office/powerpoint/2010/main" val="42011396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6"/>
            <a:ext cx="9144000" cy="799977"/>
          </a:xfrm>
          <a:noFill/>
        </p:spPr>
        <p:txBody>
          <a:bodyPr>
            <a:normAutofit/>
          </a:bodyPr>
          <a:lstStyle/>
          <a:p>
            <a:r>
              <a:rPr lang="en-US" sz="4000" smtClean="0">
                <a:ln>
                  <a:solidFill>
                    <a:schemeClr val="tx2">
                      <a:alpha val="85000"/>
                    </a:schemeClr>
                  </a:solidFill>
                </a:ln>
                <a:solidFill>
                  <a:srgbClr val="1F497D"/>
                </a:solidFill>
              </a:rPr>
              <a:t>Prompt </a:t>
            </a:r>
            <a:r>
              <a:rPr lang="en-US" sz="4000">
                <a:ln>
                  <a:solidFill>
                    <a:schemeClr val="tx2">
                      <a:alpha val="85000"/>
                    </a:schemeClr>
                  </a:solidFill>
                </a:ln>
                <a:solidFill>
                  <a:srgbClr val="1F497D"/>
                </a:solidFill>
              </a:rPr>
              <a:t>P</a:t>
            </a:r>
            <a:r>
              <a:rPr lang="en-US" sz="4000" smtClean="0">
                <a:ln>
                  <a:solidFill>
                    <a:schemeClr val="tx2">
                      <a:alpha val="85000"/>
                    </a:schemeClr>
                  </a:solidFill>
                </a:ln>
                <a:solidFill>
                  <a:srgbClr val="1F497D"/>
                </a:solidFill>
              </a:rPr>
              <a:t>roduction </a:t>
            </a:r>
            <a:r>
              <a:rPr lang="en-US" sz="4000" dirty="0" smtClean="0">
                <a:ln>
                  <a:solidFill>
                    <a:schemeClr val="tx2">
                      <a:alpha val="85000"/>
                    </a:schemeClr>
                  </a:solidFill>
                </a:ln>
                <a:solidFill>
                  <a:srgbClr val="1F497D"/>
                </a:solidFill>
              </a:rPr>
              <a:t>@7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sp>
        <p:nvSpPr>
          <p:cNvPr id="6" name="Content Placeholder 5"/>
          <p:cNvSpPr>
            <a:spLocks noGrp="1"/>
          </p:cNvSpPr>
          <p:nvPr>
            <p:ph idx="1"/>
          </p:nvPr>
        </p:nvSpPr>
        <p:spPr>
          <a:xfrm>
            <a:off x="457200" y="1600201"/>
            <a:ext cx="4787900" cy="3060700"/>
          </a:xfrm>
        </p:spPr>
        <p:txBody>
          <a:bodyPr/>
          <a:lstStyle/>
          <a:p>
            <a:pPr marL="0" indent="0">
              <a:buNone/>
            </a:pPr>
            <a:r>
              <a:rPr lang="en-US" dirty="0" smtClean="0"/>
              <a:t> </a:t>
            </a:r>
            <a:endParaRPr lang="en-US" dirty="0"/>
          </a:p>
        </p:txBody>
      </p:sp>
      <p:sp>
        <p:nvSpPr>
          <p:cNvPr id="26" name="Slide Number Placeholder 5"/>
          <p:cNvSpPr>
            <a:spLocks noGrp="1"/>
          </p:cNvSpPr>
          <p:nvPr>
            <p:ph type="sldNum" sz="quarter" idx="4294967295"/>
          </p:nvPr>
        </p:nvSpPr>
        <p:spPr>
          <a:xfrm>
            <a:off x="0" y="-33867"/>
            <a:ext cx="685800" cy="365125"/>
          </a:xfrm>
          <a:prstGeom prst="rect">
            <a:avLst/>
          </a:prstGeom>
        </p:spPr>
        <p:txBody>
          <a:bodyPr/>
          <a:lstStyle>
            <a:lvl1pPr>
              <a:defRPr sz="1400"/>
            </a:lvl1pPr>
          </a:lstStyle>
          <a:p>
            <a:pPr algn="l">
              <a:defRPr/>
            </a:pPr>
            <a:fld id="{43FC2C80-C8FF-054C-ACF4-72A4BD23F6D5}" type="slidenum">
              <a:rPr lang="en-US" smtClean="0"/>
              <a:pPr algn="l">
                <a:defRPr/>
              </a:pPr>
              <a:t>26</a:t>
            </a:fld>
            <a:endParaRPr lang="en-US" dirty="0"/>
          </a:p>
        </p:txBody>
      </p:sp>
      <p:sp>
        <p:nvSpPr>
          <p:cNvPr id="3" name="Rectangle 2"/>
          <p:cNvSpPr/>
          <p:nvPr/>
        </p:nvSpPr>
        <p:spPr>
          <a:xfrm>
            <a:off x="6590246" y="1211621"/>
            <a:ext cx="2396066" cy="1754327"/>
          </a:xfrm>
          <a:prstGeom prst="rect">
            <a:avLst/>
          </a:prstGeom>
        </p:spPr>
        <p:txBody>
          <a:bodyPr wrap="square">
            <a:spAutoFit/>
          </a:bodyPr>
          <a:lstStyle/>
          <a:p>
            <a:pPr algn="ctr"/>
            <a:r>
              <a:rPr lang="en-US" b="1" dirty="0" err="1" smtClean="0">
                <a:solidFill>
                  <a:srgbClr val="FF0000"/>
                </a:solidFill>
              </a:rPr>
              <a:t>Charmonium</a:t>
            </a:r>
            <a:r>
              <a:rPr lang="en-US" b="1" dirty="0" smtClean="0">
                <a:solidFill>
                  <a:srgbClr val="FF0000"/>
                </a:solidFill>
              </a:rPr>
              <a:t> S-wave states production</a:t>
            </a:r>
          </a:p>
          <a:p>
            <a:r>
              <a:rPr lang="en-US" sz="1200" u="sng" dirty="0">
                <a:solidFill>
                  <a:srgbClr val="1F497D"/>
                </a:solidFill>
              </a:rPr>
              <a:t>Blue curve</a:t>
            </a:r>
            <a:r>
              <a:rPr lang="en-US" sz="1200" dirty="0">
                <a:solidFill>
                  <a:srgbClr val="1F497D"/>
                </a:solidFill>
              </a:rPr>
              <a:t> shows a power-law fit </a:t>
            </a:r>
            <a:r>
              <a:rPr lang="en-US" sz="1200" dirty="0" smtClean="0">
                <a:solidFill>
                  <a:srgbClr val="1F497D"/>
                </a:solidFill>
              </a:rPr>
              <a:t>to J</a:t>
            </a:r>
            <a:r>
              <a:rPr lang="en-US" sz="1200" dirty="0">
                <a:solidFill>
                  <a:srgbClr val="1F497D"/>
                </a:solidFill>
              </a:rPr>
              <a:t>/</a:t>
            </a:r>
            <a:r>
              <a:rPr lang="en-US" sz="1200" dirty="0" err="1">
                <a:solidFill>
                  <a:srgbClr val="1F497D"/>
                </a:solidFill>
              </a:rPr>
              <a:t>ψ</a:t>
            </a:r>
            <a:r>
              <a:rPr lang="en-US" sz="1200" dirty="0">
                <a:solidFill>
                  <a:srgbClr val="1F497D"/>
                </a:solidFill>
              </a:rPr>
              <a:t> cross </a:t>
            </a:r>
            <a:r>
              <a:rPr lang="en-US" sz="1200" dirty="0" smtClean="0">
                <a:solidFill>
                  <a:srgbClr val="1F497D"/>
                </a:solidFill>
              </a:rPr>
              <a:t>sections. </a:t>
            </a:r>
          </a:p>
          <a:p>
            <a:r>
              <a:rPr lang="en-US" sz="1200" dirty="0">
                <a:solidFill>
                  <a:srgbClr val="008000"/>
                </a:solidFill>
              </a:rPr>
              <a:t>T</a:t>
            </a:r>
            <a:r>
              <a:rPr lang="en-US" sz="1200" dirty="0" smtClean="0">
                <a:solidFill>
                  <a:srgbClr val="008000"/>
                </a:solidFill>
              </a:rPr>
              <a:t>he green band </a:t>
            </a:r>
            <a:r>
              <a:rPr lang="en-US" sz="1200" dirty="0">
                <a:solidFill>
                  <a:srgbClr val="008000"/>
                </a:solidFill>
              </a:rPr>
              <a:t>labeled FKLSW </a:t>
            </a:r>
            <a:r>
              <a:rPr lang="en-US" sz="1200" dirty="0" smtClean="0">
                <a:solidFill>
                  <a:srgbClr val="008000"/>
                </a:solidFill>
              </a:rPr>
              <a:t>re-presents </a:t>
            </a:r>
            <a:r>
              <a:rPr lang="en-US" sz="1200" dirty="0">
                <a:solidFill>
                  <a:srgbClr val="008000"/>
                </a:solidFill>
              </a:rPr>
              <a:t>a calculation of the </a:t>
            </a:r>
            <a:r>
              <a:rPr lang="en-US" sz="1200" dirty="0" err="1" smtClean="0">
                <a:solidFill>
                  <a:srgbClr val="008000"/>
                </a:solidFill>
              </a:rPr>
              <a:t>ψ</a:t>
            </a:r>
            <a:r>
              <a:rPr lang="en-US" sz="1200" dirty="0" smtClean="0">
                <a:solidFill>
                  <a:srgbClr val="008000"/>
                </a:solidFill>
              </a:rPr>
              <a:t>(2S</a:t>
            </a:r>
            <a:r>
              <a:rPr lang="en-US" sz="1200" dirty="0">
                <a:solidFill>
                  <a:srgbClr val="008000"/>
                </a:solidFill>
              </a:rPr>
              <a:t>)</a:t>
            </a:r>
            <a:r>
              <a:rPr lang="en-US" sz="1200" dirty="0" smtClean="0">
                <a:solidFill>
                  <a:srgbClr val="008000"/>
                </a:solidFill>
              </a:rPr>
              <a:t> </a:t>
            </a:r>
            <a:r>
              <a:rPr lang="en-US" sz="1200" dirty="0">
                <a:solidFill>
                  <a:srgbClr val="008000"/>
                </a:solidFill>
              </a:rPr>
              <a:t>cross section using LDMEs </a:t>
            </a:r>
            <a:r>
              <a:rPr lang="en-US" sz="1200" dirty="0" err="1" smtClean="0">
                <a:solidFill>
                  <a:srgbClr val="008000"/>
                </a:solidFill>
              </a:rPr>
              <a:t>determi-ned</a:t>
            </a:r>
            <a:r>
              <a:rPr lang="en-US" sz="1200" dirty="0" smtClean="0">
                <a:solidFill>
                  <a:srgbClr val="008000"/>
                </a:solidFill>
              </a:rPr>
              <a:t> </a:t>
            </a:r>
            <a:r>
              <a:rPr lang="en-US" sz="1200" dirty="0">
                <a:solidFill>
                  <a:srgbClr val="008000"/>
                </a:solidFill>
              </a:rPr>
              <a:t>with </a:t>
            </a:r>
            <a:r>
              <a:rPr lang="en-US" sz="1200" dirty="0" smtClean="0">
                <a:solidFill>
                  <a:srgbClr val="008000"/>
                </a:solidFill>
              </a:rPr>
              <a:t>lower </a:t>
            </a:r>
            <a:r>
              <a:rPr lang="en-US" sz="1200" dirty="0" err="1" smtClean="0">
                <a:solidFill>
                  <a:srgbClr val="008000"/>
                </a:solidFill>
              </a:rPr>
              <a:t>p</a:t>
            </a:r>
            <a:r>
              <a:rPr lang="en-US" sz="1200" baseline="-25000" dirty="0" err="1" smtClean="0">
                <a:solidFill>
                  <a:srgbClr val="008000"/>
                </a:solidFill>
              </a:rPr>
              <a:t>T</a:t>
            </a:r>
            <a:r>
              <a:rPr lang="en-US" sz="1200" baseline="-25000" dirty="0">
                <a:solidFill>
                  <a:srgbClr val="008000"/>
                </a:solidFill>
              </a:rPr>
              <a:t> </a:t>
            </a:r>
            <a:r>
              <a:rPr lang="pt-BR" sz="1200" dirty="0" smtClean="0">
                <a:solidFill>
                  <a:srgbClr val="008000"/>
                </a:solidFill>
              </a:rPr>
              <a:t>LHC </a:t>
            </a:r>
            <a:r>
              <a:rPr lang="pt-BR" sz="1200" dirty="0" err="1" smtClean="0">
                <a:solidFill>
                  <a:srgbClr val="008000"/>
                </a:solidFill>
              </a:rPr>
              <a:t>dat</a:t>
            </a:r>
            <a:r>
              <a:rPr lang="en-US" sz="1200" dirty="0">
                <a:solidFill>
                  <a:srgbClr val="008000"/>
                </a:solidFill>
              </a:rPr>
              <a:t>a</a:t>
            </a:r>
            <a:r>
              <a:rPr lang="en-US" sz="1200" dirty="0" smtClean="0">
                <a:solidFill>
                  <a:srgbClr val="008000"/>
                </a:solidFill>
              </a:rPr>
              <a:t>. </a:t>
            </a:r>
            <a:endParaRPr lang="en-US" sz="1400" dirty="0">
              <a:solidFill>
                <a:srgbClr val="008000"/>
              </a:solidFill>
            </a:endParaRPr>
          </a:p>
        </p:txBody>
      </p:sp>
      <p:pic>
        <p:nvPicPr>
          <p:cNvPr id="16" name="Picture 15" descr="Screen Shot 2018-06-07 at 18.55.58.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68" y="917140"/>
            <a:ext cx="3115734" cy="2858860"/>
          </a:xfrm>
          <a:prstGeom prst="rect">
            <a:avLst/>
          </a:prstGeom>
        </p:spPr>
      </p:pic>
      <p:pic>
        <p:nvPicPr>
          <p:cNvPr id="17" name="Picture 16" descr="Screen Shot 2018-06-07 at 18.59.5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9651" y="917140"/>
            <a:ext cx="3145861" cy="2858861"/>
          </a:xfrm>
          <a:prstGeom prst="rect">
            <a:avLst/>
          </a:prstGeom>
        </p:spPr>
      </p:pic>
      <p:pic>
        <p:nvPicPr>
          <p:cNvPr id="19" name="Picture 18" descr="Screen Shot 2018-06-07 at 19.21.04.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868" y="4075655"/>
            <a:ext cx="3151461" cy="2480732"/>
          </a:xfrm>
          <a:prstGeom prst="rect">
            <a:avLst/>
          </a:prstGeom>
        </p:spPr>
      </p:pic>
      <p:pic>
        <p:nvPicPr>
          <p:cNvPr id="20" name="Picture 19" descr="Screen Shot 2018-06-07 at 19.22.33.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09862" y="4075655"/>
            <a:ext cx="3024019" cy="2485872"/>
          </a:xfrm>
          <a:prstGeom prst="rect">
            <a:avLst/>
          </a:prstGeom>
        </p:spPr>
      </p:pic>
      <p:sp>
        <p:nvSpPr>
          <p:cNvPr id="23" name="Rectangle 22"/>
          <p:cNvSpPr/>
          <p:nvPr/>
        </p:nvSpPr>
        <p:spPr>
          <a:xfrm>
            <a:off x="6739467" y="790182"/>
            <a:ext cx="2314577" cy="415498"/>
          </a:xfrm>
          <a:prstGeom prst="rect">
            <a:avLst/>
          </a:prstGeom>
        </p:spPr>
        <p:txBody>
          <a:bodyPr wrap="square">
            <a:spAutoFit/>
          </a:bodyPr>
          <a:lstStyle/>
          <a:p>
            <a:r>
              <a:rPr lang="en-US" sz="1050" i="1" dirty="0"/>
              <a:t> [uncertainties from int. luminosity and branching fractions not included </a:t>
            </a:r>
            <a:r>
              <a:rPr lang="en-US" sz="1050" i="1" dirty="0" smtClean="0"/>
              <a:t>]</a:t>
            </a:r>
          </a:p>
        </p:txBody>
      </p:sp>
      <p:sp>
        <p:nvSpPr>
          <p:cNvPr id="25" name="Rectangle 24"/>
          <p:cNvSpPr/>
          <p:nvPr/>
        </p:nvSpPr>
        <p:spPr>
          <a:xfrm>
            <a:off x="6615645" y="3959874"/>
            <a:ext cx="2265888" cy="1938993"/>
          </a:xfrm>
          <a:prstGeom prst="rect">
            <a:avLst/>
          </a:prstGeom>
        </p:spPr>
        <p:txBody>
          <a:bodyPr wrap="square">
            <a:spAutoFit/>
          </a:bodyPr>
          <a:lstStyle/>
          <a:p>
            <a:pPr algn="ctr"/>
            <a:r>
              <a:rPr lang="en-US" b="1" dirty="0" err="1" smtClean="0">
                <a:solidFill>
                  <a:srgbClr val="FF0000"/>
                </a:solidFill>
              </a:rPr>
              <a:t>Bottomonium</a:t>
            </a:r>
            <a:r>
              <a:rPr lang="en-US" b="1" dirty="0" smtClean="0">
                <a:solidFill>
                  <a:srgbClr val="FF0000"/>
                </a:solidFill>
              </a:rPr>
              <a:t> S-wave states production</a:t>
            </a:r>
          </a:p>
          <a:p>
            <a:r>
              <a:rPr lang="en-US" sz="1400">
                <a:solidFill>
                  <a:srgbClr val="1F497D"/>
                </a:solidFill>
              </a:rPr>
              <a:t>All </a:t>
            </a:r>
            <a:r>
              <a:rPr lang="en-US" sz="1400" smtClean="0">
                <a:solidFill>
                  <a:srgbClr val="1F497D"/>
                </a:solidFill>
              </a:rPr>
              <a:t>three </a:t>
            </a:r>
            <a:r>
              <a:rPr lang="en-US" sz="1400" dirty="0">
                <a:solidFill>
                  <a:srgbClr val="1F497D"/>
                </a:solidFill>
              </a:rPr>
              <a:t>Y(</a:t>
            </a:r>
            <a:r>
              <a:rPr lang="en-US" sz="1400" dirty="0" err="1">
                <a:solidFill>
                  <a:srgbClr val="1F497D"/>
                </a:solidFill>
              </a:rPr>
              <a:t>nS</a:t>
            </a:r>
            <a:r>
              <a:rPr lang="en-US" sz="1400" dirty="0">
                <a:solidFill>
                  <a:srgbClr val="1F497D"/>
                </a:solidFill>
              </a:rPr>
              <a:t>) states </a:t>
            </a:r>
            <a:r>
              <a:rPr lang="en-US" sz="1400">
                <a:solidFill>
                  <a:srgbClr val="1F497D"/>
                </a:solidFill>
              </a:rPr>
              <a:t>show </a:t>
            </a:r>
            <a:r>
              <a:rPr lang="en-US" sz="1400" smtClean="0">
                <a:solidFill>
                  <a:srgbClr val="1F497D"/>
                </a:solidFill>
              </a:rPr>
              <a:t>similar </a:t>
            </a:r>
            <a:r>
              <a:rPr lang="en-US" sz="1400" dirty="0" smtClean="0">
                <a:solidFill>
                  <a:srgbClr val="1F497D"/>
                </a:solidFill>
              </a:rPr>
              <a:t>trends. </a:t>
            </a:r>
            <a:endParaRPr lang="en-US" sz="1400" dirty="0">
              <a:solidFill>
                <a:srgbClr val="1F497D"/>
              </a:solidFill>
            </a:endParaRPr>
          </a:p>
          <a:p>
            <a:r>
              <a:rPr lang="en-US" sz="1400" dirty="0">
                <a:solidFill>
                  <a:srgbClr val="1F497D"/>
                </a:solidFill>
              </a:rPr>
              <a:t>Transition from exponential to </a:t>
            </a:r>
            <a:r>
              <a:rPr lang="en-US" sz="1400" dirty="0" smtClean="0">
                <a:solidFill>
                  <a:srgbClr val="1F497D"/>
                </a:solidFill>
              </a:rPr>
              <a:t>power law </a:t>
            </a:r>
            <a:r>
              <a:rPr lang="en-US" sz="1400" dirty="0" err="1" smtClean="0">
                <a:solidFill>
                  <a:srgbClr val="1F497D"/>
                </a:solidFill>
              </a:rPr>
              <a:t>behaviour</a:t>
            </a:r>
            <a:r>
              <a:rPr lang="en-US" sz="1400" dirty="0" smtClean="0">
                <a:solidFill>
                  <a:srgbClr val="1F497D"/>
                </a:solidFill>
              </a:rPr>
              <a:t> </a:t>
            </a:r>
            <a:r>
              <a:rPr lang="en-US" sz="1400" dirty="0">
                <a:solidFill>
                  <a:srgbClr val="1F497D"/>
                </a:solidFill>
              </a:rPr>
              <a:t>at </a:t>
            </a:r>
            <a:endParaRPr lang="en-US" sz="1400" dirty="0" smtClean="0">
              <a:solidFill>
                <a:srgbClr val="1F497D"/>
              </a:solidFill>
            </a:endParaRPr>
          </a:p>
          <a:p>
            <a:r>
              <a:rPr lang="en-US" sz="1400" dirty="0" err="1" smtClean="0">
                <a:solidFill>
                  <a:srgbClr val="1F497D"/>
                </a:solidFill>
              </a:rPr>
              <a:t>p</a:t>
            </a:r>
            <a:r>
              <a:rPr lang="en-US" sz="1400" baseline="-25000" dirty="0" err="1" smtClean="0">
                <a:solidFill>
                  <a:srgbClr val="1F497D"/>
                </a:solidFill>
              </a:rPr>
              <a:t>T</a:t>
            </a:r>
            <a:r>
              <a:rPr lang="en-US" sz="1400" dirty="0" smtClean="0">
                <a:solidFill>
                  <a:srgbClr val="1F497D"/>
                </a:solidFill>
              </a:rPr>
              <a:t> </a:t>
            </a:r>
            <a:r>
              <a:rPr lang="en-US" sz="1400" dirty="0">
                <a:solidFill>
                  <a:srgbClr val="1F497D"/>
                </a:solidFill>
              </a:rPr>
              <a:t>~ 20 </a:t>
            </a:r>
            <a:r>
              <a:rPr lang="en-US" sz="1400" dirty="0" err="1" smtClean="0">
                <a:solidFill>
                  <a:srgbClr val="1F497D"/>
                </a:solidFill>
              </a:rPr>
              <a:t>GeV</a:t>
            </a:r>
            <a:r>
              <a:rPr lang="en-US" sz="1400" dirty="0" smtClean="0">
                <a:solidFill>
                  <a:srgbClr val="1F497D"/>
                </a:solidFill>
              </a:rPr>
              <a:t>/c  </a:t>
            </a:r>
          </a:p>
          <a:p>
            <a:r>
              <a:rPr lang="en-US" sz="1400" dirty="0" smtClean="0">
                <a:solidFill>
                  <a:srgbClr val="1F497D"/>
                </a:solidFill>
              </a:rPr>
              <a:t>(fit holds </a:t>
            </a:r>
            <a:r>
              <a:rPr lang="en-US" sz="1400" dirty="0">
                <a:solidFill>
                  <a:srgbClr val="1F497D"/>
                </a:solidFill>
              </a:rPr>
              <a:t>for </a:t>
            </a:r>
            <a:r>
              <a:rPr lang="en-US" sz="1400">
                <a:solidFill>
                  <a:srgbClr val="1F497D"/>
                </a:solidFill>
              </a:rPr>
              <a:t>all </a:t>
            </a:r>
            <a:r>
              <a:rPr lang="en-US" sz="1400" smtClean="0">
                <a:solidFill>
                  <a:srgbClr val="1F497D"/>
                </a:solidFill>
              </a:rPr>
              <a:t>three </a:t>
            </a:r>
            <a:r>
              <a:rPr lang="en-US" sz="1400" dirty="0">
                <a:solidFill>
                  <a:srgbClr val="1F497D"/>
                </a:solidFill>
              </a:rPr>
              <a:t>states)</a:t>
            </a:r>
          </a:p>
        </p:txBody>
      </p:sp>
      <p:sp>
        <p:nvSpPr>
          <p:cNvPr id="27" name="Rectangle 26"/>
          <p:cNvSpPr/>
          <p:nvPr/>
        </p:nvSpPr>
        <p:spPr>
          <a:xfrm>
            <a:off x="6490234" y="6021288"/>
            <a:ext cx="2596089" cy="253916"/>
          </a:xfrm>
          <a:prstGeom prst="rect">
            <a:avLst/>
          </a:prstGeom>
        </p:spPr>
        <p:txBody>
          <a:bodyPr wrap="square">
            <a:spAutoFit/>
          </a:bodyPr>
          <a:lstStyle/>
          <a:p>
            <a:r>
              <a:rPr lang="en-US" sz="1050" i="1" dirty="0"/>
              <a:t> [uncertainties from </a:t>
            </a:r>
            <a:r>
              <a:rPr lang="en-US" sz="1050" i="1" dirty="0" err="1" smtClean="0"/>
              <a:t>lumi</a:t>
            </a:r>
            <a:r>
              <a:rPr lang="en-US" sz="1050" i="1" dirty="0" smtClean="0"/>
              <a:t> int</a:t>
            </a:r>
            <a:r>
              <a:rPr lang="en-US" sz="1050" i="1" dirty="0"/>
              <a:t>. </a:t>
            </a:r>
            <a:r>
              <a:rPr lang="en-US" sz="1050" i="1" dirty="0" smtClean="0"/>
              <a:t>not </a:t>
            </a:r>
            <a:r>
              <a:rPr lang="en-US" sz="1050" i="1" dirty="0"/>
              <a:t>included ]</a:t>
            </a:r>
          </a:p>
        </p:txBody>
      </p:sp>
      <p:sp>
        <p:nvSpPr>
          <p:cNvPr id="4" name="Rectangle 3"/>
          <p:cNvSpPr/>
          <p:nvPr/>
        </p:nvSpPr>
        <p:spPr>
          <a:xfrm>
            <a:off x="5345645" y="2206348"/>
            <a:ext cx="950831" cy="466794"/>
          </a:xfrm>
          <a:prstGeom prst="rect">
            <a:avLst/>
          </a:prstGeom>
        </p:spPr>
        <p:txBody>
          <a:bodyPr wrap="square">
            <a:spAutoFit/>
          </a:bodyPr>
          <a:lstStyle/>
          <a:p>
            <a:pPr algn="ctr">
              <a:lnSpc>
                <a:spcPct val="80000"/>
              </a:lnSpc>
            </a:pPr>
            <a:r>
              <a:rPr lang="en-US" sz="1000" dirty="0" smtClean="0">
                <a:solidFill>
                  <a:schemeClr val="accent1"/>
                </a:solidFill>
              </a:rPr>
              <a:t>assuming </a:t>
            </a:r>
            <a:r>
              <a:rPr lang="en-US" sz="1000" dirty="0" err="1">
                <a:solidFill>
                  <a:schemeClr val="accent1"/>
                </a:solidFill>
              </a:rPr>
              <a:t>unpolarized</a:t>
            </a:r>
            <a:r>
              <a:rPr lang="en-US" sz="1000" dirty="0">
                <a:solidFill>
                  <a:schemeClr val="accent1"/>
                </a:solidFill>
              </a:rPr>
              <a:t> </a:t>
            </a:r>
            <a:r>
              <a:rPr lang="en-US" sz="1000" dirty="0" smtClean="0">
                <a:solidFill>
                  <a:schemeClr val="accent1"/>
                </a:solidFill>
              </a:rPr>
              <a:t>scenario</a:t>
            </a:r>
            <a:endParaRPr lang="en-US" sz="1000" i="1" dirty="0">
              <a:solidFill>
                <a:schemeClr val="accent1"/>
              </a:solidFill>
            </a:endParaRPr>
          </a:p>
        </p:txBody>
      </p:sp>
      <p:sp>
        <p:nvSpPr>
          <p:cNvPr id="24" name="Rectangle 23"/>
          <p:cNvSpPr/>
          <p:nvPr/>
        </p:nvSpPr>
        <p:spPr>
          <a:xfrm>
            <a:off x="7196666" y="3249717"/>
            <a:ext cx="1947333"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PRL 114 (2015) 191802</a:t>
            </a:r>
          </a:p>
        </p:txBody>
      </p:sp>
      <p:sp>
        <p:nvSpPr>
          <p:cNvPr id="28" name="Rectangle 27"/>
          <p:cNvSpPr/>
          <p:nvPr/>
        </p:nvSpPr>
        <p:spPr>
          <a:xfrm>
            <a:off x="7196667" y="6551090"/>
            <a:ext cx="1947333"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PLB 749 (2015) 14</a:t>
            </a:r>
          </a:p>
        </p:txBody>
      </p:sp>
    </p:spTree>
    <p:extLst>
      <p:ext uri="{BB962C8B-B14F-4D97-AF65-F5344CB8AC3E}">
        <p14:creationId xmlns:p14="http://schemas.microsoft.com/office/powerpoint/2010/main" val="21607274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600200"/>
            <a:ext cx="5308600" cy="2167467"/>
          </a:xfrm>
        </p:spPr>
        <p:txBody>
          <a:bodyPr/>
          <a:lstStyle/>
          <a:p>
            <a:pPr marL="0" indent="0">
              <a:buNone/>
            </a:pPr>
            <a:endParaRPr lang="en-US" dirty="0"/>
          </a:p>
        </p:txBody>
      </p:sp>
      <p:sp>
        <p:nvSpPr>
          <p:cNvPr id="2" name="Title 1"/>
          <p:cNvSpPr>
            <a:spLocks noGrp="1"/>
          </p:cNvSpPr>
          <p:nvPr>
            <p:ph type="title"/>
          </p:nvPr>
        </p:nvSpPr>
        <p:spPr>
          <a:xfrm>
            <a:off x="0" y="1106"/>
            <a:ext cx="9144000" cy="799977"/>
          </a:xfrm>
          <a:noFill/>
        </p:spPr>
        <p:txBody>
          <a:bodyPr>
            <a:normAutofit/>
          </a:bodyPr>
          <a:lstStyle/>
          <a:p>
            <a:r>
              <a:rPr lang="en-US" sz="4000" b="1" dirty="0" smtClean="0">
                <a:ln>
                  <a:solidFill>
                    <a:schemeClr val="tx2">
                      <a:alpha val="85000"/>
                    </a:schemeClr>
                  </a:solidFill>
                </a:ln>
                <a:solidFill>
                  <a:srgbClr val="FF0000"/>
                </a:solidFill>
              </a:rPr>
              <a:t>The </a:t>
            </a:r>
            <a:r>
              <a:rPr lang="en-US" sz="4000" b="1" dirty="0" err="1" smtClean="0">
                <a:ln>
                  <a:solidFill>
                    <a:schemeClr val="tx2">
                      <a:alpha val="85000"/>
                    </a:schemeClr>
                  </a:solidFill>
                </a:ln>
                <a:solidFill>
                  <a:srgbClr val="FF0000"/>
                </a:solidFill>
              </a:rPr>
              <a:t>χ</a:t>
            </a:r>
            <a:r>
              <a:rPr lang="en-US" sz="4000" b="1" baseline="-25000" dirty="0" err="1" smtClean="0">
                <a:ln>
                  <a:solidFill>
                    <a:schemeClr val="tx2">
                      <a:alpha val="85000"/>
                    </a:schemeClr>
                  </a:solidFill>
                </a:ln>
                <a:solidFill>
                  <a:srgbClr val="FF0000"/>
                </a:solidFill>
              </a:rPr>
              <a:t>b</a:t>
            </a:r>
            <a:r>
              <a:rPr lang="en-US" sz="4000" b="1" dirty="0" smtClean="0">
                <a:ln>
                  <a:solidFill>
                    <a:schemeClr val="tx2">
                      <a:alpha val="85000"/>
                    </a:schemeClr>
                  </a:solidFill>
                </a:ln>
                <a:solidFill>
                  <a:srgbClr val="FF0000"/>
                </a:solidFill>
              </a:rPr>
              <a:t>(3P</a:t>
            </a:r>
            <a:r>
              <a:rPr lang="en-US" sz="4000" b="1" smtClean="0">
                <a:ln>
                  <a:solidFill>
                    <a:schemeClr val="tx2">
                      <a:alpha val="85000"/>
                    </a:schemeClr>
                  </a:solidFill>
                </a:ln>
                <a:solidFill>
                  <a:srgbClr val="FF0000"/>
                </a:solidFill>
              </a:rPr>
              <a:t>) States</a:t>
            </a:r>
            <a:endParaRPr lang="en-US" sz="4000" b="1" dirty="0">
              <a:ln>
                <a:solidFill>
                  <a:schemeClr val="tx2">
                    <a:alpha val="85000"/>
                  </a:schemeClr>
                </a:solidFill>
              </a:ln>
              <a:solidFill>
                <a:srgbClr val="FF0000"/>
              </a:solidFill>
            </a:endParaRPr>
          </a:p>
        </p:txBody>
      </p:sp>
      <p:pic>
        <p:nvPicPr>
          <p:cNvPr id="4" name="Picture 3" descr="Screen Shot 2018-06-11 at 11.10.3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068" y="1082003"/>
            <a:ext cx="7433733" cy="4219721"/>
          </a:xfrm>
          <a:prstGeom prst="rect">
            <a:avLst/>
          </a:prstGeom>
        </p:spPr>
      </p:pic>
      <p:sp>
        <p:nvSpPr>
          <p:cNvPr id="5" name="Rectangle 4"/>
          <p:cNvSpPr/>
          <p:nvPr/>
        </p:nvSpPr>
        <p:spPr>
          <a:xfrm>
            <a:off x="1" y="5685136"/>
            <a:ext cx="9144000" cy="369332"/>
          </a:xfrm>
          <a:prstGeom prst="rect">
            <a:avLst/>
          </a:prstGeom>
        </p:spPr>
        <p:txBody>
          <a:bodyPr wrap="square">
            <a:spAutoFit/>
          </a:bodyPr>
          <a:lstStyle/>
          <a:p>
            <a:pPr algn="ctr"/>
            <a:r>
              <a:rPr lang="en-US" dirty="0">
                <a:solidFill>
                  <a:schemeClr val="tx2"/>
                </a:solidFill>
              </a:rPr>
              <a:t>CMS saw the </a:t>
            </a:r>
            <a:r>
              <a:rPr lang="en-US" dirty="0" err="1" smtClean="0">
                <a:solidFill>
                  <a:schemeClr val="tx2"/>
                </a:solidFill>
              </a:rPr>
              <a:t>χ</a:t>
            </a:r>
            <a:r>
              <a:rPr lang="en-US" baseline="-25000" dirty="0" err="1" smtClean="0">
                <a:solidFill>
                  <a:schemeClr val="tx2"/>
                </a:solidFill>
              </a:rPr>
              <a:t>b</a:t>
            </a:r>
            <a:r>
              <a:rPr lang="en-US" dirty="0">
                <a:solidFill>
                  <a:schemeClr val="tx2"/>
                </a:solidFill>
              </a:rPr>
              <a:t>(3P) </a:t>
            </a:r>
            <a:r>
              <a:rPr lang="en-US" dirty="0" smtClean="0">
                <a:solidFill>
                  <a:schemeClr val="tx2"/>
                </a:solidFill>
              </a:rPr>
              <a:t>in the </a:t>
            </a:r>
            <a:r>
              <a:rPr lang="en-US" dirty="0">
                <a:solidFill>
                  <a:schemeClr val="tx2"/>
                </a:solidFill>
              </a:rPr>
              <a:t>Y(1S), Y(2S), and Y(3S</a:t>
            </a:r>
            <a:r>
              <a:rPr lang="en-US" dirty="0" smtClean="0">
                <a:solidFill>
                  <a:schemeClr val="tx2"/>
                </a:solidFill>
              </a:rPr>
              <a:t>) </a:t>
            </a:r>
            <a:r>
              <a:rPr lang="en-US" dirty="0" err="1" smtClean="0">
                <a:solidFill>
                  <a:schemeClr val="tx2"/>
                </a:solidFill>
              </a:rPr>
              <a:t>radiative</a:t>
            </a:r>
            <a:r>
              <a:rPr lang="en-US" dirty="0" smtClean="0">
                <a:solidFill>
                  <a:schemeClr val="tx2"/>
                </a:solidFill>
              </a:rPr>
              <a:t> decays </a:t>
            </a:r>
            <a:r>
              <a:rPr lang="en-US" sz="1600" dirty="0" smtClean="0">
                <a:solidFill>
                  <a:schemeClr val="tx2"/>
                </a:solidFill>
              </a:rPr>
              <a:t>(7 </a:t>
            </a:r>
            <a:r>
              <a:rPr lang="en-US" sz="1600" dirty="0" err="1" smtClean="0">
                <a:solidFill>
                  <a:schemeClr val="tx2"/>
                </a:solidFill>
              </a:rPr>
              <a:t>TeV</a:t>
            </a:r>
            <a:r>
              <a:rPr lang="en-US" sz="1600" dirty="0" smtClean="0">
                <a:solidFill>
                  <a:schemeClr val="tx2"/>
                </a:solidFill>
              </a:rPr>
              <a:t> data). </a:t>
            </a:r>
            <a:endParaRPr lang="en-US" sz="1600" dirty="0">
              <a:solidFill>
                <a:schemeClr val="tx2"/>
              </a:solidFill>
            </a:endParaRPr>
          </a:p>
        </p:txBody>
      </p:sp>
      <p:sp>
        <p:nvSpPr>
          <p:cNvPr id="3" name="Ovale 2"/>
          <p:cNvSpPr/>
          <p:nvPr/>
        </p:nvSpPr>
        <p:spPr>
          <a:xfrm>
            <a:off x="4572000" y="2630114"/>
            <a:ext cx="1368151" cy="26716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40453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600200"/>
            <a:ext cx="5308600" cy="2167467"/>
          </a:xfrm>
        </p:spPr>
        <p:txBody>
          <a:bodyPr/>
          <a:lstStyle/>
          <a:p>
            <a:pPr marL="0" indent="0">
              <a:buNone/>
            </a:pPr>
            <a:r>
              <a:rPr lang="en-US" dirty="0" smtClean="0"/>
              <a:t> </a:t>
            </a:r>
            <a:endParaRPr lang="en-US" dirty="0"/>
          </a:p>
        </p:txBody>
      </p:sp>
      <p:sp>
        <p:nvSpPr>
          <p:cNvPr id="2" name="Title 1"/>
          <p:cNvSpPr>
            <a:spLocks noGrp="1"/>
          </p:cNvSpPr>
          <p:nvPr>
            <p:ph type="title"/>
          </p:nvPr>
        </p:nvSpPr>
        <p:spPr>
          <a:xfrm>
            <a:off x="0" y="1106"/>
            <a:ext cx="9144000" cy="799977"/>
          </a:xfrm>
          <a:solidFill>
            <a:schemeClr val="accent5">
              <a:lumMod val="60000"/>
              <a:lumOff val="40000"/>
            </a:schemeClr>
          </a:solidFill>
        </p:spPr>
        <p:txBody>
          <a:bodyPr>
            <a:normAutofit/>
          </a:bodyPr>
          <a:lstStyle/>
          <a:p>
            <a:r>
              <a:rPr lang="en-US" sz="4000" b="1" dirty="0" smtClean="0">
                <a:ln>
                  <a:solidFill>
                    <a:schemeClr val="tx2">
                      <a:alpha val="85000"/>
                    </a:schemeClr>
                  </a:solidFill>
                </a:ln>
                <a:solidFill>
                  <a:schemeClr val="bg1"/>
                </a:solidFill>
              </a:rPr>
              <a:t>The χ</a:t>
            </a:r>
            <a:r>
              <a:rPr lang="en-US" sz="4000" b="1" baseline="-25000" dirty="0" smtClean="0">
                <a:ln>
                  <a:solidFill>
                    <a:schemeClr val="tx2">
                      <a:alpha val="85000"/>
                    </a:schemeClr>
                  </a:solidFill>
                </a:ln>
                <a:solidFill>
                  <a:schemeClr val="bg1"/>
                </a:solidFill>
              </a:rPr>
              <a:t>b1</a:t>
            </a:r>
            <a:r>
              <a:rPr lang="en-US" sz="4000" b="1" dirty="0" smtClean="0">
                <a:ln>
                  <a:solidFill>
                    <a:schemeClr val="tx2">
                      <a:alpha val="85000"/>
                    </a:schemeClr>
                  </a:solidFill>
                </a:ln>
                <a:solidFill>
                  <a:schemeClr val="bg1"/>
                </a:solidFill>
              </a:rPr>
              <a:t>(</a:t>
            </a:r>
            <a:r>
              <a:rPr lang="en-US" sz="4000" b="1" dirty="0">
                <a:ln>
                  <a:solidFill>
                    <a:schemeClr val="tx2">
                      <a:alpha val="85000"/>
                    </a:schemeClr>
                  </a:solidFill>
                </a:ln>
                <a:solidFill>
                  <a:schemeClr val="bg1"/>
                </a:solidFill>
              </a:rPr>
              <a:t>3</a:t>
            </a:r>
            <a:r>
              <a:rPr lang="en-US" sz="4000" b="1" dirty="0" smtClean="0">
                <a:ln>
                  <a:solidFill>
                    <a:schemeClr val="tx2">
                      <a:alpha val="85000"/>
                    </a:schemeClr>
                  </a:solidFill>
                </a:ln>
                <a:solidFill>
                  <a:schemeClr val="bg1"/>
                </a:solidFill>
              </a:rPr>
              <a:t>P</a:t>
            </a:r>
            <a:r>
              <a:rPr lang="en-US" sz="4000" b="1" dirty="0">
                <a:ln>
                  <a:solidFill>
                    <a:schemeClr val="tx2">
                      <a:alpha val="85000"/>
                    </a:schemeClr>
                  </a:solidFill>
                </a:ln>
                <a:solidFill>
                  <a:schemeClr val="bg1"/>
                </a:solidFill>
              </a:rPr>
              <a:t>) </a:t>
            </a:r>
            <a:r>
              <a:rPr lang="en-US" sz="4000" b="1" dirty="0" smtClean="0">
                <a:ln>
                  <a:solidFill>
                    <a:schemeClr val="tx2">
                      <a:alpha val="85000"/>
                    </a:schemeClr>
                  </a:solidFill>
                </a:ln>
                <a:solidFill>
                  <a:schemeClr val="bg1"/>
                </a:solidFill>
              </a:rPr>
              <a:t>and χ</a:t>
            </a:r>
            <a:r>
              <a:rPr lang="en-US" sz="4000" b="1" baseline="-25000" dirty="0" smtClean="0">
                <a:ln>
                  <a:solidFill>
                    <a:schemeClr val="tx2">
                      <a:alpha val="85000"/>
                    </a:schemeClr>
                  </a:solidFill>
                </a:ln>
                <a:solidFill>
                  <a:schemeClr val="bg1"/>
                </a:solidFill>
              </a:rPr>
              <a:t>b2</a:t>
            </a:r>
            <a:r>
              <a:rPr lang="en-US" sz="4000" b="1" dirty="0" smtClean="0">
                <a:ln>
                  <a:solidFill>
                    <a:schemeClr val="tx2">
                      <a:alpha val="85000"/>
                    </a:schemeClr>
                  </a:solidFill>
                </a:ln>
                <a:solidFill>
                  <a:schemeClr val="bg1"/>
                </a:solidFill>
              </a:rPr>
              <a:t>(</a:t>
            </a:r>
            <a:r>
              <a:rPr lang="en-US" sz="4000" b="1" dirty="0">
                <a:ln>
                  <a:solidFill>
                    <a:schemeClr val="tx2">
                      <a:alpha val="85000"/>
                    </a:schemeClr>
                  </a:solidFill>
                </a:ln>
                <a:solidFill>
                  <a:schemeClr val="bg1"/>
                </a:solidFill>
              </a:rPr>
              <a:t>3P) states</a:t>
            </a:r>
          </a:p>
        </p:txBody>
      </p:sp>
      <p:sp>
        <p:nvSpPr>
          <p:cNvPr id="5" name="Rectangle 4"/>
          <p:cNvSpPr/>
          <p:nvPr/>
        </p:nvSpPr>
        <p:spPr>
          <a:xfrm>
            <a:off x="3039533" y="5330235"/>
            <a:ext cx="6104467" cy="1384995"/>
          </a:xfrm>
          <a:prstGeom prst="rect">
            <a:avLst/>
          </a:prstGeom>
        </p:spPr>
        <p:txBody>
          <a:bodyPr wrap="square">
            <a:spAutoFit/>
          </a:bodyPr>
          <a:lstStyle/>
          <a:p>
            <a:r>
              <a:rPr lang="en-US" sz="1400" dirty="0" smtClean="0">
                <a:solidFill>
                  <a:srgbClr val="FF0000"/>
                </a:solidFill>
                <a:effectLst/>
              </a:rPr>
              <a:t>Mass χ</a:t>
            </a:r>
            <a:r>
              <a:rPr lang="en-US" sz="1400" baseline="-25000" dirty="0">
                <a:solidFill>
                  <a:srgbClr val="FF0000"/>
                </a:solidFill>
              </a:rPr>
              <a:t>b</a:t>
            </a:r>
            <a:r>
              <a:rPr lang="en-US" sz="1400" baseline="-25000" dirty="0" smtClean="0">
                <a:solidFill>
                  <a:srgbClr val="FF0000"/>
                </a:solidFill>
                <a:effectLst/>
              </a:rPr>
              <a:t>1</a:t>
            </a:r>
            <a:r>
              <a:rPr lang="en-US" sz="1400" dirty="0" smtClean="0">
                <a:solidFill>
                  <a:srgbClr val="FF0000"/>
                </a:solidFill>
                <a:effectLst/>
              </a:rPr>
              <a:t>(1P) =9.890 0.001 (stat) </a:t>
            </a:r>
            <a:r>
              <a:rPr lang="en-US" sz="1400" dirty="0" err="1" smtClean="0">
                <a:solidFill>
                  <a:srgbClr val="FF0000"/>
                </a:solidFill>
                <a:effectLst/>
              </a:rPr>
              <a:t>GeV</a:t>
            </a:r>
            <a:r>
              <a:rPr lang="en-US" sz="1400" dirty="0" smtClean="0">
                <a:solidFill>
                  <a:srgbClr val="FF0000"/>
                </a:solidFill>
                <a:effectLst/>
              </a:rPr>
              <a:t>;	       </a:t>
            </a:r>
            <a:r>
              <a:rPr lang="en-US" sz="1400" dirty="0" smtClean="0">
                <a:solidFill>
                  <a:srgbClr val="FF0000"/>
                </a:solidFill>
              </a:rPr>
              <a:t>Mass χ</a:t>
            </a:r>
            <a:r>
              <a:rPr lang="en-US" sz="1400" baseline="-25000" dirty="0" smtClean="0">
                <a:solidFill>
                  <a:srgbClr val="FF0000"/>
                </a:solidFill>
              </a:rPr>
              <a:t>b2</a:t>
            </a:r>
            <a:r>
              <a:rPr lang="en-US" sz="1400" dirty="0" smtClean="0">
                <a:solidFill>
                  <a:srgbClr val="FF0000"/>
                </a:solidFill>
              </a:rPr>
              <a:t>(</a:t>
            </a:r>
            <a:r>
              <a:rPr lang="en-US" sz="1400" dirty="0">
                <a:solidFill>
                  <a:srgbClr val="FF0000"/>
                </a:solidFill>
              </a:rPr>
              <a:t>1P) </a:t>
            </a:r>
            <a:r>
              <a:rPr lang="en-US" sz="1400" dirty="0" smtClean="0">
                <a:solidFill>
                  <a:srgbClr val="FF0000"/>
                </a:solidFill>
              </a:rPr>
              <a:t>=9.910 </a:t>
            </a:r>
            <a:r>
              <a:rPr lang="en-US" sz="1400" dirty="0">
                <a:solidFill>
                  <a:srgbClr val="FF0000"/>
                </a:solidFill>
              </a:rPr>
              <a:t>0.001 (stat) </a:t>
            </a:r>
            <a:r>
              <a:rPr lang="en-US" sz="1400" dirty="0" err="1" smtClean="0">
                <a:solidFill>
                  <a:srgbClr val="FF0000"/>
                </a:solidFill>
              </a:rPr>
              <a:t>GeV</a:t>
            </a:r>
            <a:endParaRPr lang="en-US" sz="1400" dirty="0" smtClean="0">
              <a:solidFill>
                <a:srgbClr val="FF0000"/>
              </a:solidFill>
            </a:endParaRPr>
          </a:p>
          <a:p>
            <a:endParaRPr lang="en-US" sz="1400" dirty="0" smtClean="0">
              <a:solidFill>
                <a:srgbClr val="FF0000"/>
              </a:solidFill>
            </a:endParaRPr>
          </a:p>
          <a:p>
            <a:r>
              <a:rPr lang="en-US" sz="1400" dirty="0">
                <a:solidFill>
                  <a:srgbClr val="FF0000"/>
                </a:solidFill>
              </a:rPr>
              <a:t>Mass χ</a:t>
            </a:r>
            <a:r>
              <a:rPr lang="en-US" sz="1400" baseline="-25000" dirty="0">
                <a:solidFill>
                  <a:srgbClr val="FF0000"/>
                </a:solidFill>
              </a:rPr>
              <a:t>b1</a:t>
            </a:r>
            <a:r>
              <a:rPr lang="en-US" sz="1400" dirty="0" smtClean="0">
                <a:solidFill>
                  <a:srgbClr val="FF0000"/>
                </a:solidFill>
              </a:rPr>
              <a:t>(2P</a:t>
            </a:r>
            <a:r>
              <a:rPr lang="en-US" sz="1400" dirty="0">
                <a:solidFill>
                  <a:srgbClr val="FF0000"/>
                </a:solidFill>
              </a:rPr>
              <a:t>) </a:t>
            </a:r>
            <a:r>
              <a:rPr lang="en-US" sz="1400" dirty="0" smtClean="0">
                <a:solidFill>
                  <a:srgbClr val="FF0000"/>
                </a:solidFill>
              </a:rPr>
              <a:t>=10.248 </a:t>
            </a:r>
            <a:r>
              <a:rPr lang="en-US" sz="1400" dirty="0">
                <a:solidFill>
                  <a:srgbClr val="FF0000"/>
                </a:solidFill>
              </a:rPr>
              <a:t>0.001 (stat) </a:t>
            </a:r>
            <a:r>
              <a:rPr lang="en-US" sz="1400" dirty="0" err="1">
                <a:solidFill>
                  <a:srgbClr val="FF0000"/>
                </a:solidFill>
              </a:rPr>
              <a:t>GeV</a:t>
            </a:r>
            <a:r>
              <a:rPr lang="en-US" sz="1400" dirty="0" smtClean="0">
                <a:solidFill>
                  <a:srgbClr val="FF0000"/>
                </a:solidFill>
              </a:rPr>
              <a:t>;      Mass </a:t>
            </a:r>
            <a:r>
              <a:rPr lang="en-US" sz="1400" dirty="0">
                <a:solidFill>
                  <a:srgbClr val="FF0000"/>
                </a:solidFill>
              </a:rPr>
              <a:t>χ</a:t>
            </a:r>
            <a:r>
              <a:rPr lang="en-US" sz="1400" baseline="-25000" dirty="0">
                <a:solidFill>
                  <a:srgbClr val="FF0000"/>
                </a:solidFill>
              </a:rPr>
              <a:t>b2</a:t>
            </a:r>
            <a:r>
              <a:rPr lang="en-US" sz="1400" dirty="0" smtClean="0">
                <a:solidFill>
                  <a:srgbClr val="FF0000"/>
                </a:solidFill>
              </a:rPr>
              <a:t>(2P</a:t>
            </a:r>
            <a:r>
              <a:rPr lang="en-US" sz="1400" dirty="0">
                <a:solidFill>
                  <a:srgbClr val="FF0000"/>
                </a:solidFill>
              </a:rPr>
              <a:t>) </a:t>
            </a:r>
            <a:r>
              <a:rPr lang="en-US" sz="1400" dirty="0" smtClean="0">
                <a:solidFill>
                  <a:srgbClr val="FF0000"/>
                </a:solidFill>
              </a:rPr>
              <a:t>=10.260 </a:t>
            </a:r>
            <a:r>
              <a:rPr lang="en-US" sz="1400" dirty="0">
                <a:solidFill>
                  <a:srgbClr val="FF0000"/>
                </a:solidFill>
              </a:rPr>
              <a:t>0.001 (stat) </a:t>
            </a:r>
            <a:r>
              <a:rPr lang="en-US" sz="1400" dirty="0" err="1">
                <a:solidFill>
                  <a:srgbClr val="FF0000"/>
                </a:solidFill>
              </a:rPr>
              <a:t>GeV</a:t>
            </a:r>
            <a:endParaRPr lang="en-US" sz="1400" dirty="0">
              <a:solidFill>
                <a:srgbClr val="FF0000"/>
              </a:solidFill>
            </a:endParaRPr>
          </a:p>
          <a:p>
            <a:endParaRPr lang="en-US" sz="1400" dirty="0" smtClean="0">
              <a:solidFill>
                <a:srgbClr val="FF0000"/>
              </a:solidFill>
              <a:effectLst/>
            </a:endParaRPr>
          </a:p>
          <a:p>
            <a:r>
              <a:rPr lang="en-US" sz="1400" dirty="0">
                <a:solidFill>
                  <a:srgbClr val="FF0000"/>
                </a:solidFill>
              </a:rPr>
              <a:t>Mass </a:t>
            </a:r>
            <a:r>
              <a:rPr lang="en-US" sz="1400" dirty="0" smtClean="0">
                <a:solidFill>
                  <a:srgbClr val="FF0000"/>
                </a:solidFill>
              </a:rPr>
              <a:t>χ</a:t>
            </a:r>
            <a:r>
              <a:rPr lang="en-US" sz="1400" baseline="-25000" dirty="0" smtClean="0">
                <a:solidFill>
                  <a:srgbClr val="FF0000"/>
                </a:solidFill>
              </a:rPr>
              <a:t>b1</a:t>
            </a:r>
            <a:r>
              <a:rPr lang="en-US" sz="1400" dirty="0" smtClean="0">
                <a:solidFill>
                  <a:srgbClr val="FF0000"/>
                </a:solidFill>
              </a:rPr>
              <a:t>31P</a:t>
            </a:r>
            <a:r>
              <a:rPr lang="en-US" sz="1400" dirty="0">
                <a:solidFill>
                  <a:srgbClr val="FF0000"/>
                </a:solidFill>
              </a:rPr>
              <a:t>) </a:t>
            </a:r>
            <a:r>
              <a:rPr lang="en-US" sz="1400" dirty="0" smtClean="0">
                <a:solidFill>
                  <a:srgbClr val="FF0000"/>
                </a:solidFill>
              </a:rPr>
              <a:t>=10.497 </a:t>
            </a:r>
            <a:r>
              <a:rPr lang="en-US" sz="1400" dirty="0">
                <a:solidFill>
                  <a:srgbClr val="FF0000"/>
                </a:solidFill>
              </a:rPr>
              <a:t>0.001 (stat) </a:t>
            </a:r>
            <a:r>
              <a:rPr lang="en-US" sz="1400" dirty="0" err="1">
                <a:solidFill>
                  <a:srgbClr val="FF0000"/>
                </a:solidFill>
              </a:rPr>
              <a:t>GeV</a:t>
            </a:r>
            <a:r>
              <a:rPr lang="en-US" sz="1400" dirty="0" smtClean="0">
                <a:solidFill>
                  <a:srgbClr val="FF0000"/>
                </a:solidFill>
              </a:rPr>
              <a:t>;     Mass </a:t>
            </a:r>
            <a:r>
              <a:rPr lang="en-US" sz="1400" dirty="0">
                <a:solidFill>
                  <a:srgbClr val="FF0000"/>
                </a:solidFill>
              </a:rPr>
              <a:t>χ</a:t>
            </a:r>
            <a:r>
              <a:rPr lang="en-US" sz="1400" baseline="-25000" dirty="0">
                <a:solidFill>
                  <a:srgbClr val="FF0000"/>
                </a:solidFill>
              </a:rPr>
              <a:t>b2</a:t>
            </a:r>
            <a:r>
              <a:rPr lang="en-US" sz="1400" dirty="0" smtClean="0">
                <a:solidFill>
                  <a:srgbClr val="FF0000"/>
                </a:solidFill>
              </a:rPr>
              <a:t>(3P</a:t>
            </a:r>
            <a:r>
              <a:rPr lang="en-US" sz="1400" dirty="0">
                <a:solidFill>
                  <a:srgbClr val="FF0000"/>
                </a:solidFill>
              </a:rPr>
              <a:t>) </a:t>
            </a:r>
            <a:r>
              <a:rPr lang="en-US" sz="1400" dirty="0" smtClean="0">
                <a:solidFill>
                  <a:srgbClr val="FF0000"/>
                </a:solidFill>
              </a:rPr>
              <a:t>=10.507 </a:t>
            </a:r>
            <a:r>
              <a:rPr lang="en-US" sz="1400" dirty="0">
                <a:solidFill>
                  <a:srgbClr val="FF0000"/>
                </a:solidFill>
              </a:rPr>
              <a:t>0.001 (stat) </a:t>
            </a:r>
            <a:r>
              <a:rPr lang="en-US" sz="1400" dirty="0" err="1">
                <a:solidFill>
                  <a:srgbClr val="FF0000"/>
                </a:solidFill>
              </a:rPr>
              <a:t>GeV</a:t>
            </a:r>
            <a:endParaRPr lang="en-US" sz="1400" dirty="0">
              <a:solidFill>
                <a:srgbClr val="FF0000"/>
              </a:solidFill>
            </a:endParaRPr>
          </a:p>
          <a:p>
            <a:endParaRPr lang="en-US" sz="1400" dirty="0" smtClean="0">
              <a:solidFill>
                <a:srgbClr val="FF0000"/>
              </a:solidFill>
              <a:effectLst/>
            </a:endParaRPr>
          </a:p>
        </p:txBody>
      </p:sp>
      <p:sp>
        <p:nvSpPr>
          <p:cNvPr id="6" name="Rectangle 5"/>
          <p:cNvSpPr/>
          <p:nvPr/>
        </p:nvSpPr>
        <p:spPr>
          <a:xfrm>
            <a:off x="4479667" y="3244334"/>
            <a:ext cx="184666" cy="369332"/>
          </a:xfrm>
          <a:prstGeom prst="rect">
            <a:avLst/>
          </a:prstGeom>
        </p:spPr>
        <p:txBody>
          <a:bodyPr wrap="none">
            <a:spAutoFit/>
          </a:bodyPr>
          <a:lstStyle/>
          <a:p>
            <a:r>
              <a:rPr lang="en-US" dirty="0"/>
              <a:t> </a:t>
            </a:r>
          </a:p>
        </p:txBody>
      </p:sp>
      <p:sp>
        <p:nvSpPr>
          <p:cNvPr id="8" name="Rectangle 7"/>
          <p:cNvSpPr/>
          <p:nvPr/>
        </p:nvSpPr>
        <p:spPr>
          <a:xfrm>
            <a:off x="143931" y="886323"/>
            <a:ext cx="2937933" cy="5324534"/>
          </a:xfrm>
          <a:prstGeom prst="rect">
            <a:avLst/>
          </a:prstGeom>
        </p:spPr>
        <p:txBody>
          <a:bodyPr wrap="square">
            <a:spAutoFit/>
          </a:bodyPr>
          <a:lstStyle/>
          <a:p>
            <a:r>
              <a:rPr lang="en-US" sz="1100" dirty="0">
                <a:solidFill>
                  <a:schemeClr val="tx2"/>
                </a:solidFill>
              </a:rPr>
              <a:t> </a:t>
            </a:r>
            <a:r>
              <a:rPr lang="en-US" dirty="0" err="1" smtClean="0">
                <a:solidFill>
                  <a:schemeClr val="tx2"/>
                </a:solidFill>
              </a:rPr>
              <a:t>χ</a:t>
            </a:r>
            <a:r>
              <a:rPr lang="en-US" sz="1050" baseline="-25000" dirty="0" err="1" smtClean="0"/>
              <a:t>b</a:t>
            </a:r>
            <a:r>
              <a:rPr lang="en-US" sz="1050" dirty="0" smtClean="0"/>
              <a:t> </a:t>
            </a:r>
            <a:r>
              <a:rPr lang="en-US" sz="1400" dirty="0"/>
              <a:t>→ </a:t>
            </a:r>
            <a:r>
              <a:rPr lang="en-US" sz="1400" dirty="0" err="1" smtClean="0"/>
              <a:t>γ</a:t>
            </a:r>
            <a:r>
              <a:rPr lang="en-US" sz="1400" dirty="0" smtClean="0"/>
              <a:t> </a:t>
            </a:r>
            <a:r>
              <a:rPr lang="en-US" sz="1400" dirty="0" err="1" smtClean="0"/>
              <a:t>ϒ</a:t>
            </a:r>
            <a:r>
              <a:rPr lang="en-US" sz="1400" dirty="0" smtClean="0"/>
              <a:t>(</a:t>
            </a:r>
            <a:r>
              <a:rPr lang="en-US" sz="1400" dirty="0"/>
              <a:t>→ </a:t>
            </a:r>
            <a:r>
              <a:rPr lang="en-US" sz="1400" dirty="0" smtClean="0"/>
              <a:t>μ</a:t>
            </a:r>
            <a:r>
              <a:rPr lang="en-US" sz="1050" baseline="30000" dirty="0" smtClean="0"/>
              <a:t>+</a:t>
            </a:r>
            <a:r>
              <a:rPr lang="en-US" sz="1400" dirty="0" smtClean="0"/>
              <a:t> μ</a:t>
            </a:r>
            <a:r>
              <a:rPr lang="en-US" sz="1050" baseline="30000" dirty="0" smtClean="0"/>
              <a:t>-</a:t>
            </a:r>
            <a:r>
              <a:rPr lang="en-US" sz="1400" dirty="0"/>
              <a:t>) </a:t>
            </a:r>
          </a:p>
          <a:p>
            <a:r>
              <a:rPr lang="en-US" sz="1400" dirty="0"/>
              <a:t>●  Trigger conditions: opposite-sign </a:t>
            </a:r>
            <a:r>
              <a:rPr lang="en-US" sz="1400" dirty="0" err="1"/>
              <a:t>muon</a:t>
            </a:r>
            <a:r>
              <a:rPr lang="en-US" sz="1400" dirty="0"/>
              <a:t> pair with invariant mass in range 8.5-11.5 </a:t>
            </a:r>
            <a:r>
              <a:rPr lang="en-US" sz="1400" dirty="0" err="1"/>
              <a:t>GeV</a:t>
            </a:r>
            <a:r>
              <a:rPr lang="en-US" sz="1400" dirty="0"/>
              <a:t>, </a:t>
            </a:r>
            <a:r>
              <a:rPr lang="en-US" sz="1400" dirty="0" err="1"/>
              <a:t>p</a:t>
            </a:r>
            <a:r>
              <a:rPr lang="en-US" sz="1050" baseline="-25000" dirty="0" err="1"/>
              <a:t>T</a:t>
            </a:r>
            <a:r>
              <a:rPr lang="en-US" sz="1050" dirty="0"/>
              <a:t> </a:t>
            </a:r>
            <a:r>
              <a:rPr lang="en-US" sz="1400" dirty="0"/>
              <a:t>&gt; 12 </a:t>
            </a:r>
            <a:r>
              <a:rPr lang="en-US" sz="1400" dirty="0" err="1"/>
              <a:t>GeV</a:t>
            </a:r>
            <a:r>
              <a:rPr lang="en-US" sz="1400" dirty="0"/>
              <a:t>, single </a:t>
            </a:r>
            <a:r>
              <a:rPr lang="en-US" sz="1400" dirty="0" err="1"/>
              <a:t>muons</a:t>
            </a:r>
            <a:r>
              <a:rPr lang="en-US" sz="1400" dirty="0"/>
              <a:t> </a:t>
            </a:r>
            <a:r>
              <a:rPr lang="en-US" sz="1400" dirty="0" smtClean="0"/>
              <a:t>|</a:t>
            </a:r>
            <a:r>
              <a:rPr lang="en-US" sz="1400" dirty="0" err="1" smtClean="0"/>
              <a:t>η</a:t>
            </a:r>
            <a:r>
              <a:rPr lang="en-US" sz="1400" dirty="0" smtClean="0"/>
              <a:t>| </a:t>
            </a:r>
            <a:r>
              <a:rPr lang="en-US" sz="1400" dirty="0"/>
              <a:t>&lt; 1.5 and vertex-fit probability &gt; 0.5% </a:t>
            </a:r>
          </a:p>
          <a:p>
            <a:r>
              <a:rPr lang="en-US" sz="1400" dirty="0"/>
              <a:t>●  The </a:t>
            </a:r>
            <a:r>
              <a:rPr lang="en-US" sz="1400" dirty="0" err="1" smtClean="0"/>
              <a:t>ϒ</a:t>
            </a:r>
            <a:r>
              <a:rPr lang="en-US" sz="1400" dirty="0" smtClean="0"/>
              <a:t> has </a:t>
            </a:r>
            <a:r>
              <a:rPr lang="en-US" sz="1400" dirty="0" err="1"/>
              <a:t>p</a:t>
            </a:r>
            <a:r>
              <a:rPr lang="en-US" sz="1050" baseline="-25000" dirty="0" err="1"/>
              <a:t>T</a:t>
            </a:r>
            <a:r>
              <a:rPr lang="en-US" sz="1050" dirty="0"/>
              <a:t> </a:t>
            </a:r>
            <a:r>
              <a:rPr lang="en-US" sz="1400" dirty="0"/>
              <a:t>&gt; 12 </a:t>
            </a:r>
            <a:r>
              <a:rPr lang="en-US" sz="1400" dirty="0" err="1"/>
              <a:t>GeV</a:t>
            </a:r>
            <a:r>
              <a:rPr lang="en-US" sz="1400" dirty="0"/>
              <a:t> </a:t>
            </a:r>
          </a:p>
          <a:p>
            <a:r>
              <a:rPr lang="en-US" sz="1400" dirty="0"/>
              <a:t>●  The </a:t>
            </a:r>
            <a:r>
              <a:rPr lang="en-US" sz="1400" dirty="0" err="1" smtClean="0"/>
              <a:t>γ</a:t>
            </a:r>
            <a:r>
              <a:rPr lang="en-US" sz="1400" dirty="0" smtClean="0"/>
              <a:t> is </a:t>
            </a:r>
            <a:r>
              <a:rPr lang="en-US" sz="1400" dirty="0"/>
              <a:t>a converted photon </a:t>
            </a:r>
          </a:p>
          <a:p>
            <a:r>
              <a:rPr lang="en-US" sz="1400" dirty="0"/>
              <a:t>●  The distance between the </a:t>
            </a:r>
            <a:r>
              <a:rPr lang="en-US" sz="1400" dirty="0" err="1" smtClean="0"/>
              <a:t>ϒ</a:t>
            </a:r>
            <a:r>
              <a:rPr lang="en-US" sz="1400" dirty="0" smtClean="0"/>
              <a:t> and </a:t>
            </a:r>
            <a:r>
              <a:rPr lang="en-US" sz="1400" dirty="0"/>
              <a:t>the </a:t>
            </a:r>
            <a:r>
              <a:rPr lang="en-US" sz="1400" dirty="0" err="1" smtClean="0"/>
              <a:t>γ</a:t>
            </a:r>
            <a:r>
              <a:rPr lang="en-US" sz="1400" dirty="0" smtClean="0"/>
              <a:t> vertices </a:t>
            </a:r>
            <a:r>
              <a:rPr lang="en-US" sz="1400" dirty="0"/>
              <a:t>along the beam direction </a:t>
            </a:r>
            <a:r>
              <a:rPr lang="en-US" sz="1400" dirty="0" smtClean="0"/>
              <a:t>is </a:t>
            </a:r>
            <a:r>
              <a:rPr lang="en-US" sz="1400" dirty="0"/>
              <a:t>&lt; 1 mm </a:t>
            </a:r>
          </a:p>
          <a:p>
            <a:r>
              <a:rPr lang="en-US" sz="1400" dirty="0"/>
              <a:t>●  The system has a vertex-fit probability &gt; 1% </a:t>
            </a:r>
          </a:p>
          <a:p>
            <a:r>
              <a:rPr lang="en-US" sz="1400" dirty="0"/>
              <a:t>●  Fit method: </a:t>
            </a:r>
            <a:r>
              <a:rPr lang="en-US" sz="1400" dirty="0" err="1"/>
              <a:t>unbinned</a:t>
            </a:r>
            <a:r>
              <a:rPr lang="en-US" sz="1400" dirty="0"/>
              <a:t> extended maximum likelihood </a:t>
            </a:r>
          </a:p>
          <a:p>
            <a:r>
              <a:rPr lang="en-US" sz="1400" dirty="0"/>
              <a:t>○  Signal: double side Crystal Ball for each peak with common n, </a:t>
            </a:r>
            <a:r>
              <a:rPr lang="en-US" sz="1400" dirty="0" smtClean="0"/>
              <a:t>α</a:t>
            </a:r>
            <a:endParaRPr lang="en-US" sz="1400" dirty="0"/>
          </a:p>
          <a:p>
            <a:pPr lvl="1"/>
            <a:r>
              <a:rPr lang="en-US" sz="1400" dirty="0" smtClean="0"/>
              <a:t>- m(χ</a:t>
            </a:r>
            <a:r>
              <a:rPr lang="en-US" sz="900" baseline="-25000" dirty="0" smtClean="0"/>
              <a:t>b2</a:t>
            </a:r>
            <a:r>
              <a:rPr lang="en-US" sz="1400" dirty="0"/>
              <a:t>) </a:t>
            </a:r>
            <a:r>
              <a:rPr lang="en-US" sz="1400" dirty="0" smtClean="0"/>
              <a:t>– </a:t>
            </a:r>
            <a:r>
              <a:rPr lang="en-US" sz="1400" dirty="0"/>
              <a:t>m</a:t>
            </a:r>
            <a:r>
              <a:rPr lang="en-US" sz="1400" dirty="0" smtClean="0"/>
              <a:t>(χ</a:t>
            </a:r>
            <a:r>
              <a:rPr lang="en-US" sz="900" baseline="-25000" dirty="0" smtClean="0"/>
              <a:t>b1</a:t>
            </a:r>
            <a:r>
              <a:rPr lang="en-US" sz="1400" dirty="0"/>
              <a:t>) fixed to </a:t>
            </a:r>
            <a:endParaRPr lang="en-US" sz="1400" dirty="0" smtClean="0"/>
          </a:p>
          <a:p>
            <a:pPr lvl="1"/>
            <a:r>
              <a:rPr lang="en-US" sz="1400" dirty="0" smtClean="0"/>
              <a:t>previous </a:t>
            </a:r>
            <a:r>
              <a:rPr lang="en-US" sz="1400" dirty="0"/>
              <a:t>CMS results </a:t>
            </a:r>
          </a:p>
          <a:p>
            <a:pPr lvl="1"/>
            <a:r>
              <a:rPr lang="en-US" sz="1400" dirty="0" smtClean="0"/>
              <a:t>- first </a:t>
            </a:r>
            <a:r>
              <a:rPr lang="en-US" sz="1400" dirty="0"/>
              <a:t>peak corresponds to the </a:t>
            </a:r>
            <a:r>
              <a:rPr lang="en-US" sz="1400" dirty="0" smtClean="0"/>
              <a:t>  </a:t>
            </a:r>
            <a:r>
              <a:rPr lang="en-US" sz="1400" dirty="0" err="1" smtClean="0"/>
              <a:t>misreconstructed</a:t>
            </a:r>
            <a:r>
              <a:rPr lang="en-US" sz="1400" dirty="0" smtClean="0"/>
              <a:t> </a:t>
            </a:r>
            <a:r>
              <a:rPr lang="en-US" sz="1400" dirty="0"/>
              <a:t>decay </a:t>
            </a:r>
            <a:endParaRPr lang="en-US" sz="1400" dirty="0" smtClean="0"/>
          </a:p>
          <a:p>
            <a:pPr lvl="1"/>
            <a:r>
              <a:rPr lang="en-US" sz="1400" dirty="0" err="1" smtClean="0"/>
              <a:t>χ</a:t>
            </a:r>
            <a:r>
              <a:rPr lang="en-US" sz="900" baseline="-25000" dirty="0" err="1" smtClean="0"/>
              <a:t>b</a:t>
            </a:r>
            <a:r>
              <a:rPr lang="en-US" sz="1400" dirty="0"/>
              <a:t>(2P) </a:t>
            </a:r>
            <a:r>
              <a:rPr lang="en-US" sz="1400" dirty="0" smtClean="0"/>
              <a:t>→ </a:t>
            </a:r>
            <a:r>
              <a:rPr lang="en-US" sz="1400" dirty="0" err="1" smtClean="0"/>
              <a:t>γ</a:t>
            </a:r>
            <a:r>
              <a:rPr lang="en-US" sz="1400" dirty="0" smtClean="0"/>
              <a:t> </a:t>
            </a:r>
            <a:r>
              <a:rPr lang="en-US" sz="1400" dirty="0" err="1" smtClean="0"/>
              <a:t>ϒ</a:t>
            </a:r>
            <a:r>
              <a:rPr lang="en-US" sz="1400" dirty="0" smtClean="0"/>
              <a:t>(</a:t>
            </a:r>
            <a:r>
              <a:rPr lang="en-US" sz="1400" dirty="0"/>
              <a:t>2S) (→ </a:t>
            </a:r>
            <a:r>
              <a:rPr lang="en-US" sz="1400" dirty="0" err="1" smtClean="0"/>
              <a:t>ϒ</a:t>
            </a:r>
            <a:r>
              <a:rPr lang="en-US" sz="1400" dirty="0" smtClean="0"/>
              <a:t>(</a:t>
            </a:r>
            <a:r>
              <a:rPr lang="en-US" sz="1400" dirty="0"/>
              <a:t>1S) </a:t>
            </a:r>
            <a:r>
              <a:rPr lang="en-US" sz="1400" dirty="0" smtClean="0"/>
              <a:t>π</a:t>
            </a:r>
            <a:r>
              <a:rPr lang="en-US" sz="900" baseline="30000" dirty="0" smtClean="0"/>
              <a:t>+</a:t>
            </a:r>
            <a:r>
              <a:rPr lang="en-US" sz="1400" dirty="0" smtClean="0"/>
              <a:t>π</a:t>
            </a:r>
            <a:r>
              <a:rPr lang="en-US" sz="900" baseline="30000" dirty="0" smtClean="0"/>
              <a:t>-</a:t>
            </a:r>
            <a:r>
              <a:rPr lang="en-US" sz="1400" dirty="0"/>
              <a:t>) </a:t>
            </a:r>
          </a:p>
          <a:p>
            <a:r>
              <a:rPr lang="en-US" sz="1400" dirty="0"/>
              <a:t>○  Background: exponential times power law </a:t>
            </a:r>
            <a:endParaRPr lang="en-US" sz="1400" dirty="0">
              <a:effectLst/>
            </a:endParaRPr>
          </a:p>
        </p:txBody>
      </p:sp>
      <p:pic>
        <p:nvPicPr>
          <p:cNvPr id="4" name="Picture 3" descr="Screen Shot 2018-06-11 at 12.02.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9533" y="990599"/>
            <a:ext cx="6040787" cy="4318129"/>
          </a:xfrm>
          <a:prstGeom prst="rect">
            <a:avLst/>
          </a:prstGeom>
        </p:spPr>
      </p:pic>
      <p:sp>
        <p:nvSpPr>
          <p:cNvPr id="17" name="Rectangle 16"/>
          <p:cNvSpPr/>
          <p:nvPr/>
        </p:nvSpPr>
        <p:spPr>
          <a:xfrm>
            <a:off x="7518834" y="819776"/>
            <a:ext cx="1644745"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CMS-DP-2017-029</a:t>
            </a:r>
          </a:p>
        </p:txBody>
      </p:sp>
    </p:spTree>
    <p:extLst>
      <p:ext uri="{BB962C8B-B14F-4D97-AF65-F5344CB8AC3E}">
        <p14:creationId xmlns:p14="http://schemas.microsoft.com/office/powerpoint/2010/main" val="3283599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45170"/>
            <a:ext cx="9144000" cy="5376701"/>
          </a:xfrm>
          <a:prstGeom prst="rect">
            <a:avLst/>
          </a:prstGeom>
        </p:spPr>
      </p:pic>
      <p:cxnSp>
        <p:nvCxnSpPr>
          <p:cNvPr id="17" name="Straight Arrow Connector 16"/>
          <p:cNvCxnSpPr/>
          <p:nvPr/>
        </p:nvCxnSpPr>
        <p:spPr>
          <a:xfrm>
            <a:off x="5314983" y="5355167"/>
            <a:ext cx="2410850" cy="0"/>
          </a:xfrm>
          <a:prstGeom prst="straightConnector1">
            <a:avLst/>
          </a:prstGeom>
          <a:ln>
            <a:solidFill>
              <a:srgbClr val="C72B79"/>
            </a:solidFill>
            <a:tailEnd type="arrow"/>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0" y="1106"/>
            <a:ext cx="9144000" cy="799977"/>
          </a:xfrm>
          <a:solidFill>
            <a:schemeClr val="accent5">
              <a:lumMod val="60000"/>
              <a:lumOff val="40000"/>
            </a:schemeClr>
          </a:solidFill>
        </p:spPr>
        <p:txBody>
          <a:bodyPr>
            <a:normAutofit/>
          </a:bodyPr>
          <a:lstStyle/>
          <a:p>
            <a:r>
              <a:rPr lang="en-US" sz="4000" b="1" dirty="0" smtClean="0">
                <a:ln>
                  <a:solidFill>
                    <a:schemeClr val="tx2">
                      <a:alpha val="85000"/>
                    </a:schemeClr>
                  </a:solidFill>
                </a:ln>
                <a:solidFill>
                  <a:schemeClr val="bg1"/>
                </a:solidFill>
              </a:rPr>
              <a:t>LHC – 2010-2035 </a:t>
            </a:r>
            <a:endParaRPr lang="en-US" sz="4000" b="1" dirty="0">
              <a:ln>
                <a:solidFill>
                  <a:schemeClr val="tx2">
                    <a:alpha val="85000"/>
                  </a:schemeClr>
                </a:solidFill>
              </a:ln>
              <a:solidFill>
                <a:schemeClr val="bg1"/>
              </a:solidFill>
            </a:endParaRPr>
          </a:p>
        </p:txBody>
      </p:sp>
      <p:sp>
        <p:nvSpPr>
          <p:cNvPr id="3" name="Content Placeholder 2"/>
          <p:cNvSpPr>
            <a:spLocks noGrp="1"/>
          </p:cNvSpPr>
          <p:nvPr>
            <p:ph idx="1"/>
          </p:nvPr>
        </p:nvSpPr>
        <p:spPr>
          <a:xfrm>
            <a:off x="457200" y="1600201"/>
            <a:ext cx="2942492" cy="1037492"/>
          </a:xfrm>
        </p:spPr>
        <p:txBody>
          <a:bodyPr/>
          <a:lstStyle/>
          <a:p>
            <a:endParaRPr lang="en-US" dirty="0" smtClean="0"/>
          </a:p>
          <a:p>
            <a:pPr marL="0" indent="0">
              <a:buNone/>
            </a:pPr>
            <a:endParaRPr lang="en-US" dirty="0"/>
          </a:p>
        </p:txBody>
      </p:sp>
      <p:sp>
        <p:nvSpPr>
          <p:cNvPr id="6" name="Rectangle 5"/>
          <p:cNvSpPr/>
          <p:nvPr/>
        </p:nvSpPr>
        <p:spPr>
          <a:xfrm>
            <a:off x="86954" y="5545689"/>
            <a:ext cx="8987462" cy="923330"/>
          </a:xfrm>
          <a:prstGeom prst="rect">
            <a:avLst/>
          </a:prstGeom>
          <a:solidFill>
            <a:srgbClr val="FFF3B9"/>
          </a:solidFill>
          <a:ln>
            <a:solidFill>
              <a:srgbClr val="4F81BD"/>
            </a:solidFill>
          </a:ln>
        </p:spPr>
        <p:txBody>
          <a:bodyPr wrap="square">
            <a:spAutoFit/>
          </a:bodyPr>
          <a:lstStyle/>
          <a:p>
            <a:pPr marL="285750" indent="-285750">
              <a:buFont typeface="Arial"/>
              <a:buChar char="•"/>
            </a:pPr>
            <a:r>
              <a:rPr lang="en-US" b="1" dirty="0">
                <a:solidFill>
                  <a:schemeClr val="accent1">
                    <a:lumMod val="75000"/>
                  </a:schemeClr>
                </a:solidFill>
              </a:rPr>
              <a:t>Major Achievement: </a:t>
            </a:r>
            <a:r>
              <a:rPr lang="en-US" b="1" dirty="0">
                <a:solidFill>
                  <a:srgbClr val="C72B79"/>
                </a:solidFill>
              </a:rPr>
              <a:t>Higgs discovery </a:t>
            </a:r>
            <a:r>
              <a:rPr lang="en-US" b="1" dirty="0">
                <a:solidFill>
                  <a:schemeClr val="accent1">
                    <a:lumMod val="75000"/>
                  </a:schemeClr>
                </a:solidFill>
              </a:rPr>
              <a:t>and characterization </a:t>
            </a:r>
            <a:r>
              <a:rPr lang="en-US" b="1" dirty="0" smtClean="0">
                <a:solidFill>
                  <a:schemeClr val="accent1">
                    <a:lumMod val="75000"/>
                  </a:schemeClr>
                </a:solidFill>
              </a:rPr>
              <a:t> </a:t>
            </a:r>
            <a:r>
              <a:rPr lang="en-US" b="1" dirty="0" smtClean="0">
                <a:solidFill>
                  <a:schemeClr val="accent1">
                    <a:lumMod val="75000"/>
                  </a:schemeClr>
                </a:solidFill>
                <a:sym typeface="Wingdings"/>
              </a:rPr>
              <a:t> </a:t>
            </a:r>
            <a:r>
              <a:rPr lang="en-US" sz="1600" b="1" dirty="0" smtClean="0">
                <a:solidFill>
                  <a:schemeClr val="accent1">
                    <a:lumMod val="75000"/>
                  </a:schemeClr>
                </a:solidFill>
              </a:rPr>
              <a:t>Mass</a:t>
            </a:r>
            <a:r>
              <a:rPr lang="en-US" sz="1600" b="1" dirty="0">
                <a:solidFill>
                  <a:schemeClr val="accent1">
                    <a:lumMod val="75000"/>
                  </a:schemeClr>
                </a:solidFill>
              </a:rPr>
              <a:t>, spin, coupling, … </a:t>
            </a:r>
            <a:endParaRPr lang="en-US" sz="1600" b="1" dirty="0" smtClean="0">
              <a:solidFill>
                <a:schemeClr val="accent1">
                  <a:lumMod val="75000"/>
                </a:schemeClr>
              </a:solidFill>
            </a:endParaRPr>
          </a:p>
          <a:p>
            <a:pPr marL="285750" indent="-285750">
              <a:buFont typeface="Arial"/>
              <a:buChar char="•"/>
            </a:pPr>
            <a:r>
              <a:rPr lang="en-US" b="1" dirty="0" smtClean="0">
                <a:solidFill>
                  <a:schemeClr val="accent1">
                    <a:lumMod val="75000"/>
                  </a:schemeClr>
                </a:solidFill>
              </a:rPr>
              <a:t>Top </a:t>
            </a:r>
            <a:r>
              <a:rPr lang="en-US" b="1" dirty="0">
                <a:solidFill>
                  <a:schemeClr val="accent1">
                    <a:lumMod val="75000"/>
                  </a:schemeClr>
                </a:solidFill>
              </a:rPr>
              <a:t>Quark: LHC is a top quark factory </a:t>
            </a:r>
            <a:r>
              <a:rPr lang="en-US" b="1" dirty="0" smtClean="0">
                <a:solidFill>
                  <a:schemeClr val="accent1">
                    <a:lumMod val="75000"/>
                  </a:schemeClr>
                </a:solidFill>
                <a:sym typeface="Wingdings"/>
              </a:rPr>
              <a:t> </a:t>
            </a:r>
            <a:r>
              <a:rPr lang="en-US" sz="1600" b="1" dirty="0" smtClean="0">
                <a:solidFill>
                  <a:schemeClr val="accent1">
                    <a:lumMod val="75000"/>
                  </a:schemeClr>
                </a:solidFill>
              </a:rPr>
              <a:t>High </a:t>
            </a:r>
            <a:r>
              <a:rPr lang="en-US" sz="1600" b="1" dirty="0">
                <a:solidFill>
                  <a:schemeClr val="accent1">
                    <a:lumMod val="75000"/>
                  </a:schemeClr>
                </a:solidFill>
              </a:rPr>
              <a:t>precision measurements: mass, decays, spin… </a:t>
            </a:r>
            <a:endParaRPr lang="en-US" sz="1600" b="1" dirty="0" smtClean="0">
              <a:solidFill>
                <a:schemeClr val="accent1">
                  <a:lumMod val="75000"/>
                </a:schemeClr>
              </a:solidFill>
            </a:endParaRPr>
          </a:p>
          <a:p>
            <a:pPr marL="285750" indent="-285750">
              <a:buFont typeface="Arial"/>
              <a:buChar char="•"/>
            </a:pPr>
            <a:r>
              <a:rPr lang="en-US" b="1" dirty="0" smtClean="0">
                <a:solidFill>
                  <a:schemeClr val="accent1">
                    <a:lumMod val="75000"/>
                  </a:schemeClr>
                </a:solidFill>
              </a:rPr>
              <a:t>Searches </a:t>
            </a:r>
            <a:r>
              <a:rPr lang="en-US" b="1" dirty="0">
                <a:solidFill>
                  <a:schemeClr val="accent1">
                    <a:lumMod val="75000"/>
                  </a:schemeClr>
                </a:solidFill>
              </a:rPr>
              <a:t>for SUSY and other exotic particles B</a:t>
            </a:r>
            <a:r>
              <a:rPr lang="en-US" b="1" dirty="0" smtClean="0">
                <a:solidFill>
                  <a:schemeClr val="accent1">
                    <a:lumMod val="75000"/>
                  </a:schemeClr>
                </a:solidFill>
              </a:rPr>
              <a:t>SM </a:t>
            </a:r>
            <a:r>
              <a:rPr lang="en-US" dirty="0">
                <a:solidFill>
                  <a:schemeClr val="accent1">
                    <a:lumMod val="75000"/>
                  </a:schemeClr>
                </a:solidFill>
              </a:rPr>
              <a:t> </a:t>
            </a:r>
            <a:r>
              <a:rPr lang="en-US" dirty="0" smtClean="0">
                <a:solidFill>
                  <a:schemeClr val="accent1">
                    <a:lumMod val="75000"/>
                  </a:schemeClr>
                </a:solidFill>
                <a:sym typeface="Wingdings"/>
              </a:rPr>
              <a:t> </a:t>
            </a:r>
            <a:r>
              <a:rPr lang="en-US" sz="1600" b="1" dirty="0" smtClean="0">
                <a:solidFill>
                  <a:schemeClr val="accent1">
                    <a:lumMod val="75000"/>
                  </a:schemeClr>
                </a:solidFill>
              </a:rPr>
              <a:t>Many </a:t>
            </a:r>
            <a:r>
              <a:rPr lang="en-US" sz="1600" b="1" dirty="0">
                <a:solidFill>
                  <a:schemeClr val="accent1">
                    <a:lumMod val="75000"/>
                  </a:schemeClr>
                </a:solidFill>
              </a:rPr>
              <a:t>limits for masses and </a:t>
            </a:r>
            <a:r>
              <a:rPr lang="en-US" sz="1600" b="1" dirty="0" smtClean="0">
                <a:solidFill>
                  <a:schemeClr val="accent1">
                    <a:lumMod val="75000"/>
                  </a:schemeClr>
                </a:solidFill>
              </a:rPr>
              <a:t>couplings </a:t>
            </a:r>
            <a:endParaRPr lang="en-US" sz="1600" dirty="0">
              <a:solidFill>
                <a:schemeClr val="accent1">
                  <a:lumMod val="75000"/>
                </a:schemeClr>
              </a:solidFill>
            </a:endParaRPr>
          </a:p>
        </p:txBody>
      </p:sp>
      <p:sp>
        <p:nvSpPr>
          <p:cNvPr id="7" name="Rectangle 6"/>
          <p:cNvSpPr/>
          <p:nvPr/>
        </p:nvSpPr>
        <p:spPr>
          <a:xfrm>
            <a:off x="1180220" y="1415535"/>
            <a:ext cx="915635" cy="369332"/>
          </a:xfrm>
          <a:prstGeom prst="rect">
            <a:avLst/>
          </a:prstGeom>
        </p:spPr>
        <p:txBody>
          <a:bodyPr wrap="none">
            <a:spAutoFit/>
          </a:bodyPr>
          <a:lstStyle/>
          <a:p>
            <a:pPr algn="ctr"/>
            <a:r>
              <a:rPr lang="en-US" b="1" dirty="0">
                <a:solidFill>
                  <a:schemeClr val="tx2"/>
                </a:solidFill>
              </a:rPr>
              <a:t>7-8 </a:t>
            </a:r>
            <a:r>
              <a:rPr lang="en-US" b="1" dirty="0" err="1">
                <a:solidFill>
                  <a:schemeClr val="tx2"/>
                </a:solidFill>
              </a:rPr>
              <a:t>TeV</a:t>
            </a:r>
            <a:r>
              <a:rPr lang="en-US" b="1" dirty="0">
                <a:solidFill>
                  <a:schemeClr val="tx2"/>
                </a:solidFill>
              </a:rPr>
              <a:t> </a:t>
            </a:r>
            <a:endParaRPr lang="en-US" dirty="0">
              <a:solidFill>
                <a:schemeClr val="tx2"/>
              </a:solidFill>
            </a:endParaRPr>
          </a:p>
        </p:txBody>
      </p:sp>
      <p:sp>
        <p:nvSpPr>
          <p:cNvPr id="16" name="Rectangle 15"/>
          <p:cNvSpPr/>
          <p:nvPr/>
        </p:nvSpPr>
        <p:spPr>
          <a:xfrm>
            <a:off x="2602530" y="1414684"/>
            <a:ext cx="838691" cy="369332"/>
          </a:xfrm>
          <a:prstGeom prst="rect">
            <a:avLst/>
          </a:prstGeom>
        </p:spPr>
        <p:txBody>
          <a:bodyPr wrap="none">
            <a:spAutoFit/>
          </a:bodyPr>
          <a:lstStyle/>
          <a:p>
            <a:pPr algn="ctr"/>
            <a:r>
              <a:rPr lang="en-US" b="1" dirty="0" smtClean="0">
                <a:solidFill>
                  <a:srgbClr val="1F497D"/>
                </a:solidFill>
              </a:rPr>
              <a:t>13 </a:t>
            </a:r>
            <a:r>
              <a:rPr lang="en-US" b="1" dirty="0" err="1">
                <a:solidFill>
                  <a:srgbClr val="1F497D"/>
                </a:solidFill>
              </a:rPr>
              <a:t>TeV</a:t>
            </a:r>
            <a:r>
              <a:rPr lang="en-US" b="1" dirty="0">
                <a:solidFill>
                  <a:srgbClr val="1F497D"/>
                </a:solidFill>
              </a:rPr>
              <a:t> </a:t>
            </a:r>
            <a:endParaRPr lang="en-US" dirty="0">
              <a:solidFill>
                <a:srgbClr val="1F497D"/>
              </a:solidFill>
            </a:endParaRPr>
          </a:p>
        </p:txBody>
      </p:sp>
      <p:sp>
        <p:nvSpPr>
          <p:cNvPr id="18" name="Rectangle 17"/>
          <p:cNvSpPr/>
          <p:nvPr/>
        </p:nvSpPr>
        <p:spPr>
          <a:xfrm>
            <a:off x="1266935" y="3200689"/>
            <a:ext cx="731540" cy="369332"/>
          </a:xfrm>
          <a:prstGeom prst="rect">
            <a:avLst/>
          </a:prstGeom>
        </p:spPr>
        <p:txBody>
          <a:bodyPr wrap="none">
            <a:spAutoFit/>
          </a:bodyPr>
          <a:lstStyle/>
          <a:p>
            <a:pPr algn="ctr"/>
            <a:r>
              <a:rPr lang="en-US" b="1" dirty="0" smtClean="0"/>
              <a:t>Run 1</a:t>
            </a:r>
            <a:endParaRPr lang="en-US" dirty="0"/>
          </a:p>
        </p:txBody>
      </p:sp>
      <p:sp>
        <p:nvSpPr>
          <p:cNvPr id="19" name="Rectangle 18"/>
          <p:cNvSpPr/>
          <p:nvPr/>
        </p:nvSpPr>
        <p:spPr>
          <a:xfrm>
            <a:off x="2647643" y="3187166"/>
            <a:ext cx="736099" cy="369332"/>
          </a:xfrm>
          <a:prstGeom prst="rect">
            <a:avLst/>
          </a:prstGeom>
        </p:spPr>
        <p:txBody>
          <a:bodyPr wrap="none">
            <a:spAutoFit/>
          </a:bodyPr>
          <a:lstStyle/>
          <a:p>
            <a:pPr algn="ctr"/>
            <a:r>
              <a:rPr lang="en-US" b="1" dirty="0" smtClean="0"/>
              <a:t>Run 2</a:t>
            </a:r>
            <a:endParaRPr lang="en-US" dirty="0"/>
          </a:p>
        </p:txBody>
      </p:sp>
      <p:sp>
        <p:nvSpPr>
          <p:cNvPr id="20" name="Rectangle 19"/>
          <p:cNvSpPr/>
          <p:nvPr/>
        </p:nvSpPr>
        <p:spPr>
          <a:xfrm>
            <a:off x="3895658" y="3187166"/>
            <a:ext cx="736099" cy="369332"/>
          </a:xfrm>
          <a:prstGeom prst="rect">
            <a:avLst/>
          </a:prstGeom>
        </p:spPr>
        <p:txBody>
          <a:bodyPr wrap="none">
            <a:spAutoFit/>
          </a:bodyPr>
          <a:lstStyle/>
          <a:p>
            <a:pPr algn="ctr"/>
            <a:r>
              <a:rPr lang="en-US" b="1" dirty="0" smtClean="0"/>
              <a:t>Run 3</a:t>
            </a:r>
            <a:endParaRPr lang="en-US" dirty="0"/>
          </a:p>
        </p:txBody>
      </p:sp>
      <p:sp>
        <p:nvSpPr>
          <p:cNvPr id="21" name="Rectangle 20"/>
          <p:cNvSpPr/>
          <p:nvPr/>
        </p:nvSpPr>
        <p:spPr>
          <a:xfrm>
            <a:off x="1282865" y="3769056"/>
            <a:ext cx="697952" cy="369332"/>
          </a:xfrm>
          <a:prstGeom prst="rect">
            <a:avLst/>
          </a:prstGeom>
        </p:spPr>
        <p:txBody>
          <a:bodyPr wrap="none">
            <a:spAutoFit/>
          </a:bodyPr>
          <a:lstStyle/>
          <a:p>
            <a:pPr algn="ctr"/>
            <a:r>
              <a:rPr lang="en-US" b="1" smtClean="0">
                <a:solidFill>
                  <a:srgbClr val="C72B79"/>
                </a:solidFill>
              </a:rPr>
              <a:t>Higgs</a:t>
            </a:r>
            <a:endParaRPr lang="en-US" dirty="0">
              <a:solidFill>
                <a:srgbClr val="C72B79"/>
              </a:solidFill>
            </a:endParaRPr>
          </a:p>
        </p:txBody>
      </p:sp>
      <p:sp>
        <p:nvSpPr>
          <p:cNvPr id="8" name="Rectangle 7"/>
          <p:cNvSpPr/>
          <p:nvPr/>
        </p:nvSpPr>
        <p:spPr>
          <a:xfrm>
            <a:off x="1197589" y="1952644"/>
            <a:ext cx="821759" cy="338554"/>
          </a:xfrm>
          <a:prstGeom prst="rect">
            <a:avLst/>
          </a:prstGeom>
          <a:solidFill>
            <a:srgbClr val="FFF3B9"/>
          </a:solidFill>
          <a:ln>
            <a:solidFill>
              <a:srgbClr val="4F81BD"/>
            </a:solidFill>
          </a:ln>
        </p:spPr>
        <p:txBody>
          <a:bodyPr wrap="none">
            <a:spAutoFit/>
          </a:bodyPr>
          <a:lstStyle/>
          <a:p>
            <a:r>
              <a:rPr lang="en-US" sz="1600" dirty="0"/>
              <a:t>~30 fb</a:t>
            </a:r>
            <a:r>
              <a:rPr lang="en-US" sz="1600" baseline="30000" dirty="0"/>
              <a:t>-1</a:t>
            </a:r>
            <a:r>
              <a:rPr lang="en-US" sz="1600" dirty="0"/>
              <a:t> </a:t>
            </a:r>
          </a:p>
        </p:txBody>
      </p:sp>
      <p:sp>
        <p:nvSpPr>
          <p:cNvPr id="22" name="Rectangle 21"/>
          <p:cNvSpPr/>
          <p:nvPr/>
        </p:nvSpPr>
        <p:spPr>
          <a:xfrm>
            <a:off x="4389229" y="1245407"/>
            <a:ext cx="925754" cy="338554"/>
          </a:xfrm>
          <a:prstGeom prst="rect">
            <a:avLst/>
          </a:prstGeom>
          <a:solidFill>
            <a:srgbClr val="FFF3B9"/>
          </a:solidFill>
          <a:ln>
            <a:solidFill>
              <a:srgbClr val="4F81BD"/>
            </a:solidFill>
          </a:ln>
        </p:spPr>
        <p:txBody>
          <a:bodyPr wrap="none">
            <a:spAutoFit/>
          </a:bodyPr>
          <a:lstStyle/>
          <a:p>
            <a:r>
              <a:rPr lang="en-US" sz="1600" dirty="0"/>
              <a:t>~</a:t>
            </a:r>
            <a:r>
              <a:rPr lang="en-US" sz="1600" dirty="0" smtClean="0"/>
              <a:t>300 </a:t>
            </a:r>
            <a:r>
              <a:rPr lang="en-US" sz="1600" dirty="0"/>
              <a:t>fb</a:t>
            </a:r>
            <a:r>
              <a:rPr lang="en-US" sz="1600" baseline="30000" dirty="0"/>
              <a:t>-1</a:t>
            </a:r>
            <a:r>
              <a:rPr lang="en-US" sz="1600" dirty="0"/>
              <a:t> </a:t>
            </a:r>
          </a:p>
        </p:txBody>
      </p:sp>
      <p:sp>
        <p:nvSpPr>
          <p:cNvPr id="23" name="Rectangle 22"/>
          <p:cNvSpPr/>
          <p:nvPr/>
        </p:nvSpPr>
        <p:spPr>
          <a:xfrm>
            <a:off x="7948088" y="841520"/>
            <a:ext cx="1029749" cy="338554"/>
          </a:xfrm>
          <a:prstGeom prst="rect">
            <a:avLst/>
          </a:prstGeom>
          <a:solidFill>
            <a:srgbClr val="FFF3B9"/>
          </a:solidFill>
          <a:ln>
            <a:solidFill>
              <a:srgbClr val="4F81BD"/>
            </a:solidFill>
          </a:ln>
        </p:spPr>
        <p:txBody>
          <a:bodyPr wrap="none">
            <a:spAutoFit/>
          </a:bodyPr>
          <a:lstStyle/>
          <a:p>
            <a:r>
              <a:rPr lang="en-US" sz="1600" dirty="0"/>
              <a:t>~</a:t>
            </a:r>
            <a:r>
              <a:rPr lang="en-US" sz="1600" dirty="0" smtClean="0"/>
              <a:t>3000 </a:t>
            </a:r>
            <a:r>
              <a:rPr lang="en-US" sz="1600" dirty="0"/>
              <a:t>fb</a:t>
            </a:r>
            <a:r>
              <a:rPr lang="en-US" sz="1600" baseline="30000" dirty="0"/>
              <a:t>-1</a:t>
            </a:r>
            <a:r>
              <a:rPr lang="en-US" sz="1600" dirty="0"/>
              <a:t> </a:t>
            </a:r>
          </a:p>
        </p:txBody>
      </p:sp>
      <p:sp>
        <p:nvSpPr>
          <p:cNvPr id="5" name="TextBox 4"/>
          <p:cNvSpPr txBox="1"/>
          <p:nvPr/>
        </p:nvSpPr>
        <p:spPr>
          <a:xfrm>
            <a:off x="5799667" y="5149910"/>
            <a:ext cx="909399" cy="369332"/>
          </a:xfrm>
          <a:prstGeom prst="rect">
            <a:avLst/>
          </a:prstGeom>
          <a:solidFill>
            <a:schemeClr val="bg1"/>
          </a:solidFill>
        </p:spPr>
        <p:txBody>
          <a:bodyPr wrap="none" rtlCol="0">
            <a:spAutoFit/>
          </a:bodyPr>
          <a:lstStyle/>
          <a:p>
            <a:r>
              <a:rPr lang="en-US" dirty="0" smtClean="0">
                <a:solidFill>
                  <a:srgbClr val="C72B79"/>
                </a:solidFill>
              </a:rPr>
              <a:t>Phase II</a:t>
            </a:r>
            <a:endParaRPr lang="en-US" dirty="0">
              <a:solidFill>
                <a:srgbClr val="C72B79"/>
              </a:solidFill>
            </a:endParaRPr>
          </a:p>
        </p:txBody>
      </p:sp>
    </p:spTree>
    <p:extLst>
      <p:ext uri="{BB962C8B-B14F-4D97-AF65-F5344CB8AC3E}">
        <p14:creationId xmlns:p14="http://schemas.microsoft.com/office/powerpoint/2010/main" val="3773112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6"/>
            <a:ext cx="9144000" cy="799977"/>
          </a:xfrm>
          <a:solidFill>
            <a:schemeClr val="bg1"/>
          </a:solidFill>
        </p:spPr>
        <p:txBody>
          <a:bodyPr>
            <a:normAutofit/>
          </a:bodyPr>
          <a:lstStyle/>
          <a:p>
            <a:r>
              <a:rPr lang="en-US" sz="4000" smtClean="0">
                <a:ln>
                  <a:solidFill>
                    <a:schemeClr val="tx2">
                      <a:alpha val="85000"/>
                    </a:schemeClr>
                  </a:solidFill>
                </a:ln>
                <a:solidFill>
                  <a:srgbClr val="1F497D"/>
                </a:solidFill>
              </a:rPr>
              <a:t>Experimental Facilities</a:t>
            </a:r>
            <a:endParaRPr lang="en-US" sz="4000" dirty="0">
              <a:ln>
                <a:solidFill>
                  <a:schemeClr val="tx2">
                    <a:alpha val="85000"/>
                  </a:schemeClr>
                </a:solidFill>
              </a:ln>
              <a:solidFill>
                <a:srgbClr val="1F497D"/>
              </a:solidFill>
            </a:endParaRPr>
          </a:p>
        </p:txBody>
      </p:sp>
      <p:sp>
        <p:nvSpPr>
          <p:cNvPr id="3" name="Content Placeholder 2"/>
          <p:cNvSpPr>
            <a:spLocks noGrp="1"/>
          </p:cNvSpPr>
          <p:nvPr>
            <p:ph idx="1"/>
          </p:nvPr>
        </p:nvSpPr>
        <p:spPr>
          <a:xfrm>
            <a:off x="457200" y="1600201"/>
            <a:ext cx="2942492" cy="1037492"/>
          </a:xfrm>
        </p:spPr>
        <p:txBody>
          <a:bodyPr/>
          <a:lstStyle/>
          <a:p>
            <a:endParaRPr lang="en-US" dirty="0" smtClean="0"/>
          </a:p>
          <a:p>
            <a:pPr marL="0" indent="0">
              <a:buNone/>
            </a:pPr>
            <a:endParaRPr lang="en-US" dirty="0"/>
          </a:p>
        </p:txBody>
      </p:sp>
      <p:sp>
        <p:nvSpPr>
          <p:cNvPr id="14" name="Text Box 3"/>
          <p:cNvSpPr txBox="1">
            <a:spLocks noChangeArrowheads="1"/>
          </p:cNvSpPr>
          <p:nvPr/>
        </p:nvSpPr>
        <p:spPr bwMode="auto">
          <a:xfrm>
            <a:off x="1865313" y="3133725"/>
            <a:ext cx="2579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3200">
                <a:solidFill>
                  <a:schemeClr val="tx1"/>
                </a:solidFill>
                <a:latin typeface="Arial" charset="0"/>
                <a:ea typeface="ＭＳ Ｐゴシック" charset="0"/>
                <a:cs typeface="Arial" charset="0"/>
              </a:defRPr>
            </a:lvl1pPr>
            <a:lvl2pPr>
              <a:defRPr kumimoji="1" sz="2800">
                <a:solidFill>
                  <a:schemeClr val="tx1"/>
                </a:solidFill>
                <a:latin typeface="Arial" charset="0"/>
                <a:ea typeface="Arial" charset="0"/>
                <a:cs typeface="Arial" charset="0"/>
              </a:defRPr>
            </a:lvl2pPr>
            <a:lvl3pPr>
              <a:defRPr kumimoji="1" sz="2400">
                <a:solidFill>
                  <a:schemeClr val="tx1"/>
                </a:solidFill>
                <a:latin typeface="Arial" charset="0"/>
                <a:ea typeface="Arial" charset="0"/>
                <a:cs typeface="Arial" charset="0"/>
              </a:defRPr>
            </a:lvl3pPr>
            <a:lvl4pPr>
              <a:defRPr kumimoji="1" sz="2000">
                <a:solidFill>
                  <a:schemeClr val="tx1"/>
                </a:solidFill>
                <a:latin typeface="Arial" charset="0"/>
                <a:ea typeface="Arial" charset="0"/>
                <a:cs typeface="Arial" charset="0"/>
              </a:defRPr>
            </a:lvl4pPr>
            <a:lvl5pPr>
              <a:defRPr kumimoji="1" sz="2000">
                <a:solidFill>
                  <a:schemeClr val="tx1"/>
                </a:solidFill>
                <a:latin typeface="Arial" charset="0"/>
                <a:ea typeface="Arial" charset="0"/>
                <a:cs typeface="Arial" charset="0"/>
              </a:defRPr>
            </a:lvl5pPr>
            <a:lvl6pPr eaLnBrk="0" hangingPunct="0">
              <a:buFont typeface="Wingdings" charset="0"/>
              <a:defRPr kumimoji="1" sz="2000">
                <a:solidFill>
                  <a:schemeClr val="tx1"/>
                </a:solidFill>
                <a:latin typeface="Arial" charset="0"/>
                <a:ea typeface="Arial" charset="0"/>
                <a:cs typeface="Arial" charset="0"/>
              </a:defRPr>
            </a:lvl6pPr>
            <a:lvl7pPr eaLnBrk="0" hangingPunct="0">
              <a:buFont typeface="Wingdings" charset="0"/>
              <a:defRPr kumimoji="1" sz="2000">
                <a:solidFill>
                  <a:schemeClr val="tx1"/>
                </a:solidFill>
                <a:latin typeface="Arial" charset="0"/>
                <a:ea typeface="Arial" charset="0"/>
                <a:cs typeface="Arial" charset="0"/>
              </a:defRPr>
            </a:lvl7pPr>
            <a:lvl8pPr eaLnBrk="0" hangingPunct="0">
              <a:buFont typeface="Wingdings" charset="0"/>
              <a:defRPr kumimoji="1" sz="2000">
                <a:solidFill>
                  <a:schemeClr val="tx1"/>
                </a:solidFill>
                <a:latin typeface="Arial" charset="0"/>
                <a:ea typeface="Arial" charset="0"/>
                <a:cs typeface="Arial" charset="0"/>
              </a:defRPr>
            </a:lvl8pPr>
            <a:lvl9pPr eaLnBrk="0" hangingPunct="0">
              <a:buFont typeface="Wingdings" charset="0"/>
              <a:defRPr kumimoji="1" sz="2000">
                <a:solidFill>
                  <a:schemeClr val="tx1"/>
                </a:solidFill>
                <a:latin typeface="Arial" charset="0"/>
                <a:ea typeface="Arial" charset="0"/>
                <a:cs typeface="Arial" charset="0"/>
              </a:defRPr>
            </a:lvl9pPr>
          </a:lstStyle>
          <a:p>
            <a:pPr algn="ctr">
              <a:buClr>
                <a:srgbClr val="008080"/>
              </a:buClr>
              <a:buSzPct val="90000"/>
              <a:buFont typeface="Wingdings" charset="0"/>
              <a:buNone/>
            </a:pPr>
            <a:r>
              <a:rPr kumimoji="0" lang="en-US" sz="3600" b="0" dirty="0" smtClean="0">
                <a:solidFill>
                  <a:srgbClr val="FF3300"/>
                </a:solidFill>
                <a:latin typeface="Comic Sans MS" charset="0"/>
              </a:rPr>
              <a:t> </a:t>
            </a:r>
            <a:endParaRPr kumimoji="0" lang="en-US" sz="3600" b="0" dirty="0">
              <a:solidFill>
                <a:srgbClr val="FF3300"/>
              </a:solidFill>
              <a:latin typeface="Comic Sans MS" charset="0"/>
            </a:endParaRPr>
          </a:p>
        </p:txBody>
      </p:sp>
      <p:pic>
        <p:nvPicPr>
          <p:cNvPr id="16" name="Picture 2"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2636912"/>
            <a:ext cx="4887913" cy="325860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1" y="6197716"/>
            <a:ext cx="9144001" cy="338554"/>
          </a:xfrm>
          <a:prstGeom prst="rect">
            <a:avLst/>
          </a:prstGeom>
          <a:solidFill>
            <a:schemeClr val="bg1"/>
          </a:solidFill>
        </p:spPr>
        <p:txBody>
          <a:bodyPr wrap="square" rtlCol="0">
            <a:spAutoFit/>
          </a:bodyPr>
          <a:lstStyle/>
          <a:p>
            <a:pPr algn="ctr"/>
            <a:r>
              <a:rPr lang="en-US" sz="1600" b="1" smtClean="0">
                <a:solidFill>
                  <a:srgbClr val="FF0000"/>
                </a:solidFill>
              </a:rPr>
              <a:t>CMS: 5200 </a:t>
            </a:r>
            <a:r>
              <a:rPr lang="en-US" sz="1600" b="1" dirty="0" smtClean="0">
                <a:solidFill>
                  <a:srgbClr val="FF0000"/>
                </a:solidFill>
              </a:rPr>
              <a:t>members: </a:t>
            </a:r>
            <a:r>
              <a:rPr lang="en-US" sz="1400" b="1" dirty="0" smtClean="0">
                <a:solidFill>
                  <a:srgbClr val="FF0000"/>
                </a:solidFill>
              </a:rPr>
              <a:t>1900 physicists, 1800 students, 950 </a:t>
            </a:r>
            <a:r>
              <a:rPr lang="en-US" sz="1400" b="1" smtClean="0">
                <a:solidFill>
                  <a:srgbClr val="FF0000"/>
                </a:solidFill>
              </a:rPr>
              <a:t>engineers/technicians </a:t>
            </a:r>
            <a:r>
              <a:rPr lang="en-US" sz="1400" smtClean="0">
                <a:solidFill>
                  <a:srgbClr val="FF0000"/>
                </a:solidFill>
              </a:rPr>
              <a:t>f</a:t>
            </a:r>
            <a:r>
              <a:rPr lang="en-US" sz="1400" b="1" smtClean="0">
                <a:solidFill>
                  <a:srgbClr val="FF0000"/>
                </a:solidFill>
              </a:rPr>
              <a:t>rom </a:t>
            </a:r>
            <a:r>
              <a:rPr lang="en-US" sz="1400" b="1" dirty="0" smtClean="0">
                <a:solidFill>
                  <a:srgbClr val="FF0000"/>
                </a:solidFill>
              </a:rPr>
              <a:t>193 institutions, 43 countries</a:t>
            </a:r>
            <a:endParaRPr lang="en-US" sz="1400" b="1" dirty="0">
              <a:solidFill>
                <a:srgbClr val="FF0000"/>
              </a:solidFill>
            </a:endParaRPr>
          </a:p>
        </p:txBody>
      </p:sp>
      <p:pic>
        <p:nvPicPr>
          <p:cNvPr id="4" name="Picture 3"/>
          <p:cNvPicPr>
            <a:picLocks noChangeAspect="1"/>
          </p:cNvPicPr>
          <p:nvPr/>
        </p:nvPicPr>
        <p:blipFill>
          <a:blip r:embed="rId4"/>
          <a:stretch>
            <a:fillRect/>
          </a:stretch>
        </p:blipFill>
        <p:spPr>
          <a:xfrm>
            <a:off x="101947" y="891294"/>
            <a:ext cx="8925918" cy="1673610"/>
          </a:xfrm>
          <a:prstGeom prst="rect">
            <a:avLst/>
          </a:prstGeom>
        </p:spPr>
      </p:pic>
      <p:sp>
        <p:nvSpPr>
          <p:cNvPr id="5" name="Rectangle 4"/>
          <p:cNvSpPr/>
          <p:nvPr/>
        </p:nvSpPr>
        <p:spPr>
          <a:xfrm>
            <a:off x="97163" y="1317706"/>
            <a:ext cx="3008068" cy="830997"/>
          </a:xfrm>
          <a:prstGeom prst="rect">
            <a:avLst/>
          </a:prstGeom>
        </p:spPr>
        <p:txBody>
          <a:bodyPr wrap="none">
            <a:spAutoFit/>
          </a:bodyPr>
          <a:lstStyle/>
          <a:p>
            <a:r>
              <a:rPr lang="en-US" sz="2400" b="1" dirty="0">
                <a:solidFill>
                  <a:srgbClr val="FF0000"/>
                </a:solidFill>
              </a:rPr>
              <a:t>LHC </a:t>
            </a:r>
          </a:p>
          <a:p>
            <a:r>
              <a:rPr lang="en-US" sz="2400" b="1" dirty="0" smtClean="0">
                <a:solidFill>
                  <a:srgbClr val="FF0000"/>
                </a:solidFill>
              </a:rPr>
              <a:t>Large </a:t>
            </a:r>
            <a:r>
              <a:rPr lang="en-US" sz="2400" b="1" dirty="0">
                <a:solidFill>
                  <a:srgbClr val="FF0000"/>
                </a:solidFill>
              </a:rPr>
              <a:t>Hadron Collider </a:t>
            </a:r>
            <a:endParaRPr lang="en-US" sz="2400" dirty="0">
              <a:solidFill>
                <a:srgbClr val="FF0000"/>
              </a:solidFill>
            </a:endParaRPr>
          </a:p>
        </p:txBody>
      </p:sp>
      <p:sp>
        <p:nvSpPr>
          <p:cNvPr id="18" name="Rectangle 17"/>
          <p:cNvSpPr/>
          <p:nvPr/>
        </p:nvSpPr>
        <p:spPr>
          <a:xfrm>
            <a:off x="5189481" y="5524281"/>
            <a:ext cx="2565877" cy="461665"/>
          </a:xfrm>
          <a:prstGeom prst="rect">
            <a:avLst/>
          </a:prstGeom>
        </p:spPr>
        <p:txBody>
          <a:bodyPr wrap="none">
            <a:spAutoFit/>
          </a:bodyPr>
          <a:lstStyle/>
          <a:p>
            <a:r>
              <a:rPr lang="en-US" sz="2400" b="1" dirty="0" smtClean="0">
                <a:solidFill>
                  <a:srgbClr val="FFFF00"/>
                </a:solidFill>
              </a:rPr>
              <a:t>CMS Collaboration</a:t>
            </a:r>
            <a:endParaRPr lang="en-US" sz="2400" dirty="0">
              <a:solidFill>
                <a:srgbClr val="FFFF00"/>
              </a:solidFill>
            </a:endParaRPr>
          </a:p>
        </p:txBody>
      </p:sp>
      <p:sp>
        <p:nvSpPr>
          <p:cNvPr id="21"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3</a:t>
            </a:fld>
            <a:endParaRPr lang="en-US" dirty="0"/>
          </a:p>
        </p:txBody>
      </p:sp>
      <p:pic>
        <p:nvPicPr>
          <p:cNvPr id="1026" name="Picture 2" descr="Risultati immagini per lh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3" y="2636912"/>
            <a:ext cx="3923928" cy="2823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8845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0" y="1106"/>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smtClean="0">
                <a:ln>
                  <a:solidFill>
                    <a:schemeClr val="tx2">
                      <a:alpha val="85000"/>
                    </a:schemeClr>
                  </a:solidFill>
                </a:ln>
                <a:solidFill>
                  <a:srgbClr val="1F497D"/>
                </a:solidFill>
              </a:rPr>
              <a:t>CMS After LS1</a:t>
            </a:r>
            <a:endParaRPr lang="en-US" sz="4000" dirty="0">
              <a:ln>
                <a:solidFill>
                  <a:schemeClr val="tx2">
                    <a:alpha val="85000"/>
                  </a:schemeClr>
                </a:solidFill>
              </a:ln>
              <a:solidFill>
                <a:srgbClr val="1F497D"/>
              </a:solidFill>
            </a:endParaRPr>
          </a:p>
        </p:txBody>
      </p:sp>
      <p:sp>
        <p:nvSpPr>
          <p:cNvPr id="3" name="Content Placeholder 2"/>
          <p:cNvSpPr>
            <a:spLocks noGrp="1"/>
          </p:cNvSpPr>
          <p:nvPr>
            <p:ph idx="1"/>
          </p:nvPr>
        </p:nvSpPr>
        <p:spPr>
          <a:xfrm>
            <a:off x="457200" y="1600201"/>
            <a:ext cx="2942492" cy="1037492"/>
          </a:xfrm>
        </p:spPr>
        <p:txBody>
          <a:bodyPr/>
          <a:lstStyle/>
          <a:p>
            <a:endParaRPr lang="en-US" dirty="0" smtClean="0"/>
          </a:p>
          <a:p>
            <a:pPr marL="0" indent="0">
              <a:buNone/>
            </a:pPr>
            <a:endParaRPr lang="en-US" dirty="0"/>
          </a:p>
        </p:txBody>
      </p:sp>
      <p:pic>
        <p:nvPicPr>
          <p:cNvPr id="4" name="Picture 3"/>
          <p:cNvPicPr>
            <a:picLocks noChangeAspect="1"/>
          </p:cNvPicPr>
          <p:nvPr/>
        </p:nvPicPr>
        <p:blipFill>
          <a:blip r:embed="rId3"/>
          <a:stretch>
            <a:fillRect/>
          </a:stretch>
        </p:blipFill>
        <p:spPr>
          <a:xfrm>
            <a:off x="0" y="885295"/>
            <a:ext cx="9144000" cy="5841816"/>
          </a:xfrm>
          <a:prstGeom prst="rect">
            <a:avLst/>
          </a:prstGeom>
          <a:ln>
            <a:noFill/>
          </a:ln>
        </p:spPr>
      </p:pic>
      <p:sp>
        <p:nvSpPr>
          <p:cNvPr id="5" name="Rectangle 4"/>
          <p:cNvSpPr/>
          <p:nvPr/>
        </p:nvSpPr>
        <p:spPr>
          <a:xfrm>
            <a:off x="0" y="885295"/>
            <a:ext cx="1487487" cy="738664"/>
          </a:xfrm>
          <a:prstGeom prst="rect">
            <a:avLst/>
          </a:prstGeom>
          <a:solidFill>
            <a:srgbClr val="ECFF77"/>
          </a:solidFill>
        </p:spPr>
        <p:txBody>
          <a:bodyPr wrap="square">
            <a:spAutoFit/>
          </a:bodyPr>
          <a:lstStyle/>
          <a:p>
            <a:r>
              <a:rPr lang="en-US" sz="1400" b="1" dirty="0" smtClean="0"/>
              <a:t>DAQ </a:t>
            </a:r>
            <a:r>
              <a:rPr lang="en-US" sz="1400" b="1" dirty="0"/>
              <a:t>and HLT: </a:t>
            </a:r>
            <a:endParaRPr lang="en-US" sz="1400" b="1" dirty="0" smtClean="0"/>
          </a:p>
          <a:p>
            <a:r>
              <a:rPr lang="en-US" sz="1400" b="1" dirty="0" smtClean="0"/>
              <a:t>New </a:t>
            </a:r>
            <a:r>
              <a:rPr lang="en-US" sz="1400" b="1" dirty="0"/>
              <a:t>computers </a:t>
            </a:r>
            <a:endParaRPr lang="en-US" sz="1400" dirty="0"/>
          </a:p>
          <a:p>
            <a:r>
              <a:rPr lang="en-US" sz="1400" b="1" dirty="0"/>
              <a:t>Improved Trigger </a:t>
            </a:r>
            <a:endParaRPr lang="en-US" sz="1400" dirty="0"/>
          </a:p>
        </p:txBody>
      </p:sp>
      <p:sp>
        <p:nvSpPr>
          <p:cNvPr id="14" name="Rectangle 13"/>
          <p:cNvSpPr/>
          <p:nvPr/>
        </p:nvSpPr>
        <p:spPr>
          <a:xfrm>
            <a:off x="4117976" y="3222468"/>
            <a:ext cx="1341437" cy="307777"/>
          </a:xfrm>
          <a:prstGeom prst="rect">
            <a:avLst/>
          </a:prstGeom>
          <a:solidFill>
            <a:srgbClr val="ECFF77"/>
          </a:solidFill>
        </p:spPr>
        <p:txBody>
          <a:bodyPr wrap="square">
            <a:spAutoFit/>
          </a:bodyPr>
          <a:lstStyle/>
          <a:p>
            <a:r>
              <a:rPr lang="en-US" sz="1400" b="1" dirty="0" smtClean="0"/>
              <a:t>New </a:t>
            </a:r>
            <a:r>
              <a:rPr lang="en-US" sz="1400" b="1" dirty="0" err="1" smtClean="0"/>
              <a:t>beampipe</a:t>
            </a:r>
            <a:endParaRPr lang="en-US" sz="1400" dirty="0"/>
          </a:p>
        </p:txBody>
      </p:sp>
      <p:sp>
        <p:nvSpPr>
          <p:cNvPr id="16" name="Rectangle 15"/>
          <p:cNvSpPr/>
          <p:nvPr/>
        </p:nvSpPr>
        <p:spPr>
          <a:xfrm>
            <a:off x="1148151" y="4509120"/>
            <a:ext cx="1284287" cy="523220"/>
          </a:xfrm>
          <a:prstGeom prst="rect">
            <a:avLst/>
          </a:prstGeom>
          <a:solidFill>
            <a:srgbClr val="ECFF77"/>
          </a:solidFill>
        </p:spPr>
        <p:txBody>
          <a:bodyPr wrap="square">
            <a:spAutoFit/>
          </a:bodyPr>
          <a:lstStyle/>
          <a:p>
            <a:r>
              <a:rPr lang="en-US" sz="1400" b="1" dirty="0" smtClean="0"/>
              <a:t>New detectors for Luminosity </a:t>
            </a:r>
            <a:endParaRPr lang="en-US" sz="1400" dirty="0"/>
          </a:p>
        </p:txBody>
      </p:sp>
      <p:sp>
        <p:nvSpPr>
          <p:cNvPr id="17" name="Rectangle 16"/>
          <p:cNvSpPr/>
          <p:nvPr/>
        </p:nvSpPr>
        <p:spPr>
          <a:xfrm>
            <a:off x="5796136" y="6183409"/>
            <a:ext cx="1246187" cy="523220"/>
          </a:xfrm>
          <a:prstGeom prst="rect">
            <a:avLst/>
          </a:prstGeom>
          <a:solidFill>
            <a:srgbClr val="ECFF77"/>
          </a:solidFill>
        </p:spPr>
        <p:txBody>
          <a:bodyPr wrap="square">
            <a:spAutoFit/>
          </a:bodyPr>
          <a:lstStyle/>
          <a:p>
            <a:r>
              <a:rPr lang="en-US" sz="1400" b="1" dirty="0" smtClean="0"/>
              <a:t>HCAL - New </a:t>
            </a:r>
            <a:r>
              <a:rPr lang="en-US" sz="1400" b="1" dirty="0" err="1" smtClean="0"/>
              <a:t>photosensors</a:t>
            </a:r>
            <a:endParaRPr lang="en-US" sz="1400" dirty="0"/>
          </a:p>
        </p:txBody>
      </p:sp>
      <p:sp>
        <p:nvSpPr>
          <p:cNvPr id="18" name="Rectangle 17"/>
          <p:cNvSpPr/>
          <p:nvPr/>
        </p:nvSpPr>
        <p:spPr>
          <a:xfrm>
            <a:off x="7573291" y="3710285"/>
            <a:ext cx="1500187" cy="523220"/>
          </a:xfrm>
          <a:prstGeom prst="rect">
            <a:avLst/>
          </a:prstGeom>
          <a:solidFill>
            <a:srgbClr val="ECFF77"/>
          </a:solidFill>
        </p:spPr>
        <p:txBody>
          <a:bodyPr wrap="square">
            <a:spAutoFit/>
          </a:bodyPr>
          <a:lstStyle/>
          <a:p>
            <a:r>
              <a:rPr lang="en-US" sz="1400" b="1" smtClean="0"/>
              <a:t>4</a:t>
            </a:r>
            <a:r>
              <a:rPr lang="en-US" sz="1400" b="1" baseline="30000" smtClean="0"/>
              <a:t>th</a:t>
            </a:r>
            <a:r>
              <a:rPr lang="en-US" sz="1400" b="1" smtClean="0"/>
              <a:t> </a:t>
            </a:r>
            <a:r>
              <a:rPr lang="en-US" sz="1400" b="1" dirty="0" err="1" smtClean="0"/>
              <a:t>Muon</a:t>
            </a:r>
            <a:r>
              <a:rPr lang="en-US" sz="1400" b="1" dirty="0" smtClean="0"/>
              <a:t> Station (CSC &amp; RPC)</a:t>
            </a:r>
            <a:endParaRPr lang="en-US" sz="1400" dirty="0"/>
          </a:p>
        </p:txBody>
      </p:sp>
      <p:sp>
        <p:nvSpPr>
          <p:cNvPr id="22"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4</a:t>
            </a:fld>
            <a:endParaRPr lang="en-US" dirty="0"/>
          </a:p>
        </p:txBody>
      </p:sp>
    </p:spTree>
    <p:extLst>
      <p:ext uri="{BB962C8B-B14F-4D97-AF65-F5344CB8AC3E}">
        <p14:creationId xmlns:p14="http://schemas.microsoft.com/office/powerpoint/2010/main" val="111531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8-06-15 at 11.55.4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895424"/>
            <a:ext cx="7954229" cy="5197872"/>
          </a:xfrm>
          <a:prstGeom prst="rect">
            <a:avLst/>
          </a:prstGeom>
        </p:spPr>
      </p:pic>
      <p:sp>
        <p:nvSpPr>
          <p:cNvPr id="2" name="Title 1"/>
          <p:cNvSpPr>
            <a:spLocks noGrp="1"/>
          </p:cNvSpPr>
          <p:nvPr>
            <p:ph type="title"/>
          </p:nvPr>
        </p:nvSpPr>
        <p:spPr>
          <a:xfrm>
            <a:off x="0" y="1106"/>
            <a:ext cx="9144000" cy="799977"/>
          </a:xfrm>
          <a:noFill/>
        </p:spPr>
        <p:txBody>
          <a:bodyPr>
            <a:normAutofit/>
          </a:bodyPr>
          <a:lstStyle/>
          <a:p>
            <a:r>
              <a:rPr lang="en-US" sz="4000" dirty="0" smtClean="0">
                <a:solidFill>
                  <a:srgbClr val="1F497D"/>
                </a:solidFill>
              </a:rPr>
              <a:t>    </a:t>
            </a:r>
            <a:r>
              <a:rPr lang="en-US" sz="4000" smtClean="0">
                <a:ln>
                  <a:solidFill>
                    <a:schemeClr val="tx2">
                      <a:alpha val="85000"/>
                    </a:schemeClr>
                  </a:solidFill>
                </a:ln>
                <a:solidFill>
                  <a:srgbClr val="1F497D"/>
                </a:solidFill>
              </a:rPr>
              <a:t>Di-</a:t>
            </a:r>
            <a:r>
              <a:rPr lang="en-US" sz="4000" err="1">
                <a:ln>
                  <a:solidFill>
                    <a:schemeClr val="tx2">
                      <a:alpha val="85000"/>
                    </a:schemeClr>
                  </a:solidFill>
                </a:ln>
                <a:solidFill>
                  <a:srgbClr val="1F497D"/>
                </a:solidFill>
              </a:rPr>
              <a:t>M</a:t>
            </a:r>
            <a:r>
              <a:rPr lang="en-US" sz="4000" err="1" smtClean="0">
                <a:ln>
                  <a:solidFill>
                    <a:schemeClr val="tx2">
                      <a:alpha val="85000"/>
                    </a:schemeClr>
                  </a:solidFill>
                </a:ln>
                <a:solidFill>
                  <a:srgbClr val="1F497D"/>
                </a:solidFill>
              </a:rPr>
              <a:t>uon</a:t>
            </a:r>
            <a:r>
              <a:rPr lang="en-US" sz="4000" smtClean="0">
                <a:ln>
                  <a:solidFill>
                    <a:schemeClr val="tx2">
                      <a:alpha val="85000"/>
                    </a:schemeClr>
                  </a:solidFill>
                </a:ln>
                <a:solidFill>
                  <a:srgbClr val="1F497D"/>
                </a:solidFill>
              </a:rPr>
              <a:t> Resonances </a:t>
            </a:r>
            <a:r>
              <a:rPr lang="en-US" sz="4000" dirty="0" smtClean="0">
                <a:ln>
                  <a:solidFill>
                    <a:schemeClr val="tx2">
                      <a:alpha val="85000"/>
                    </a:schemeClr>
                  </a:solidFill>
                </a:ln>
                <a:solidFill>
                  <a:srgbClr val="1F497D"/>
                </a:solidFill>
              </a:rPr>
              <a:t>@ 13 </a:t>
            </a:r>
            <a:r>
              <a:rPr lang="en-US" sz="4000" dirty="0" err="1" smtClean="0">
                <a:ln>
                  <a:solidFill>
                    <a:schemeClr val="tx2">
                      <a:alpha val="85000"/>
                    </a:schemeClr>
                  </a:solidFill>
                </a:ln>
                <a:solidFill>
                  <a:srgbClr val="1F497D"/>
                </a:solidFill>
              </a:rPr>
              <a:t>TeV</a:t>
            </a:r>
            <a:endParaRPr lang="en-US" sz="4000" dirty="0">
              <a:solidFill>
                <a:srgbClr val="1F497D"/>
              </a:solidFill>
            </a:endParaRPr>
          </a:p>
        </p:txBody>
      </p:sp>
      <p:sp>
        <p:nvSpPr>
          <p:cNvPr id="3" name="Content Placeholder 2"/>
          <p:cNvSpPr>
            <a:spLocks noGrp="1"/>
          </p:cNvSpPr>
          <p:nvPr>
            <p:ph idx="1"/>
          </p:nvPr>
        </p:nvSpPr>
        <p:spPr>
          <a:xfrm>
            <a:off x="457200" y="1600201"/>
            <a:ext cx="2942492" cy="1037492"/>
          </a:xfrm>
        </p:spPr>
        <p:txBody>
          <a:bodyPr/>
          <a:lstStyle/>
          <a:p>
            <a:endParaRPr lang="en-US" dirty="0" smtClean="0"/>
          </a:p>
          <a:p>
            <a:pPr marL="0" indent="0">
              <a:buNone/>
            </a:pPr>
            <a:endParaRPr lang="en-US" dirty="0"/>
          </a:p>
        </p:txBody>
      </p:sp>
      <p:sp>
        <p:nvSpPr>
          <p:cNvPr id="4" name="Rectangle 3"/>
          <p:cNvSpPr/>
          <p:nvPr/>
        </p:nvSpPr>
        <p:spPr>
          <a:xfrm>
            <a:off x="0" y="6194746"/>
            <a:ext cx="5436097" cy="690638"/>
          </a:xfrm>
          <a:prstGeom prst="rect">
            <a:avLst/>
          </a:prstGeom>
          <a:noFill/>
        </p:spPr>
        <p:txBody>
          <a:bodyPr wrap="square">
            <a:spAutoFit/>
          </a:bodyPr>
          <a:lstStyle/>
          <a:p>
            <a:pPr>
              <a:lnSpc>
                <a:spcPct val="80000"/>
              </a:lnSpc>
              <a:defRPr/>
            </a:pPr>
            <a:r>
              <a:rPr lang="en-US" sz="2400" smtClean="0">
                <a:solidFill>
                  <a:srgbClr val="FF0000"/>
                </a:solidFill>
              </a:rPr>
              <a:t>Quarkonium events are effectively collected through </a:t>
            </a:r>
            <a:r>
              <a:rPr lang="en-US" sz="2400" err="1" smtClean="0">
                <a:solidFill>
                  <a:srgbClr val="FF0000"/>
                </a:solidFill>
              </a:rPr>
              <a:t>dimuon</a:t>
            </a:r>
            <a:r>
              <a:rPr lang="en-US" sz="2400" smtClean="0">
                <a:solidFill>
                  <a:srgbClr val="FF0000"/>
                </a:solidFill>
              </a:rPr>
              <a:t> triggers</a:t>
            </a:r>
          </a:p>
        </p:txBody>
      </p:sp>
      <p:sp>
        <p:nvSpPr>
          <p:cNvPr id="17"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5</a:t>
            </a:fld>
            <a:endParaRPr lang="en-US" dirty="0"/>
          </a:p>
        </p:txBody>
      </p:sp>
      <p:sp>
        <p:nvSpPr>
          <p:cNvPr id="6" name="Rectangle 5"/>
          <p:cNvSpPr/>
          <p:nvPr/>
        </p:nvSpPr>
        <p:spPr>
          <a:xfrm>
            <a:off x="4716012" y="6540065"/>
            <a:ext cx="4427988" cy="307777"/>
          </a:xfrm>
          <a:prstGeom prst="rect">
            <a:avLst/>
          </a:prstGeom>
          <a:solidFill>
            <a:schemeClr val="tx2">
              <a:lumMod val="60000"/>
              <a:lumOff val="40000"/>
            </a:schemeClr>
          </a:solidFill>
        </p:spPr>
        <p:txBody>
          <a:bodyPr wrap="square">
            <a:spAutoFit/>
          </a:bodyPr>
          <a:lstStyle/>
          <a:p>
            <a:pPr algn="ctr"/>
            <a:r>
              <a:rPr lang="en-US" sz="1400" i="1" dirty="0">
                <a:solidFill>
                  <a:schemeClr val="bg1"/>
                </a:solidFill>
              </a:rPr>
              <a:t>https://</a:t>
            </a:r>
            <a:r>
              <a:rPr lang="en-US" sz="1400" i="1" dirty="0" err="1">
                <a:solidFill>
                  <a:schemeClr val="bg1"/>
                </a:solidFill>
              </a:rPr>
              <a:t>cds.cern.ch</a:t>
            </a:r>
            <a:r>
              <a:rPr lang="en-US" sz="1400" i="1" dirty="0">
                <a:solidFill>
                  <a:schemeClr val="bg1"/>
                </a:solidFill>
              </a:rPr>
              <a:t>/record/2276459/files/DP2017_029.pdf</a:t>
            </a:r>
          </a:p>
        </p:txBody>
      </p:sp>
      <p:sp>
        <p:nvSpPr>
          <p:cNvPr id="18" name="Rectangle 17"/>
          <p:cNvSpPr/>
          <p:nvPr/>
        </p:nvSpPr>
        <p:spPr>
          <a:xfrm>
            <a:off x="6804248" y="1537047"/>
            <a:ext cx="1644745"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CMS-DP-2017-029</a:t>
            </a:r>
          </a:p>
        </p:txBody>
      </p:sp>
    </p:spTree>
    <p:extLst>
      <p:ext uri="{BB962C8B-B14F-4D97-AF65-F5344CB8AC3E}">
        <p14:creationId xmlns:p14="http://schemas.microsoft.com/office/powerpoint/2010/main" val="1303150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8-06-07 at 14.54.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42" y="801084"/>
            <a:ext cx="3819184" cy="4109583"/>
          </a:xfrm>
          <a:prstGeom prst="rect">
            <a:avLst/>
          </a:prstGeom>
        </p:spPr>
      </p:pic>
      <p:sp>
        <p:nvSpPr>
          <p:cNvPr id="7" name="Content Placeholder 6"/>
          <p:cNvSpPr>
            <a:spLocks noGrp="1"/>
          </p:cNvSpPr>
          <p:nvPr>
            <p:ph idx="1"/>
          </p:nvPr>
        </p:nvSpPr>
        <p:spPr>
          <a:xfrm>
            <a:off x="6858001" y="1143000"/>
            <a:ext cx="1744133" cy="1972733"/>
          </a:xfrm>
        </p:spPr>
        <p:txBody>
          <a:bodyPr/>
          <a:lstStyle/>
          <a:p>
            <a:pPr marL="0" indent="0">
              <a:buNone/>
            </a:pPr>
            <a:r>
              <a:rPr lang="en-US" dirty="0" smtClean="0"/>
              <a:t> </a:t>
            </a:r>
            <a:endParaRPr lang="en-US" dirty="0"/>
          </a:p>
        </p:txBody>
      </p:sp>
      <p:sp>
        <p:nvSpPr>
          <p:cNvPr id="2" name="Title 1"/>
          <p:cNvSpPr>
            <a:spLocks noGrp="1"/>
          </p:cNvSpPr>
          <p:nvPr>
            <p:ph type="title"/>
          </p:nvPr>
        </p:nvSpPr>
        <p:spPr>
          <a:xfrm>
            <a:off x="0" y="-32785"/>
            <a:ext cx="8408126" cy="799977"/>
          </a:xfrm>
          <a:noFill/>
        </p:spPr>
        <p:txBody>
          <a:bodyPr>
            <a:normAutofit/>
          </a:bodyPr>
          <a:lstStyle/>
          <a:p>
            <a:r>
              <a:rPr lang="en-US" sz="4000" err="1" smtClean="0">
                <a:ln>
                  <a:solidFill>
                    <a:schemeClr val="tx2">
                      <a:alpha val="85000"/>
                    </a:schemeClr>
                  </a:solidFill>
                </a:ln>
                <a:solidFill>
                  <a:srgbClr val="1F497D"/>
                </a:solidFill>
              </a:rPr>
              <a:t>Muon</a:t>
            </a:r>
            <a:r>
              <a:rPr lang="en-US" sz="4000" smtClean="0">
                <a:ln>
                  <a:solidFill>
                    <a:schemeClr val="tx2">
                      <a:alpha val="85000"/>
                    </a:schemeClr>
                  </a:solidFill>
                </a:ln>
                <a:solidFill>
                  <a:srgbClr val="1F497D"/>
                </a:solidFill>
              </a:rPr>
              <a:t> </a:t>
            </a:r>
            <a:r>
              <a:rPr lang="en-US" sz="4000">
                <a:ln>
                  <a:solidFill>
                    <a:schemeClr val="tx2">
                      <a:alpha val="85000"/>
                    </a:schemeClr>
                  </a:solidFill>
                </a:ln>
                <a:solidFill>
                  <a:srgbClr val="1F497D"/>
                </a:solidFill>
              </a:rPr>
              <a:t>T</a:t>
            </a:r>
            <a:r>
              <a:rPr lang="en-US" sz="4000" smtClean="0">
                <a:ln>
                  <a:solidFill>
                    <a:schemeClr val="tx2">
                      <a:alpha val="85000"/>
                    </a:schemeClr>
                  </a:solidFill>
                </a:ln>
                <a:solidFill>
                  <a:srgbClr val="1F497D"/>
                </a:solidFill>
              </a:rPr>
              <a:t>rigger and Reconstruction</a:t>
            </a:r>
            <a:endParaRPr lang="en-US" sz="4000" dirty="0">
              <a:ln>
                <a:solidFill>
                  <a:schemeClr val="tx2">
                    <a:alpha val="85000"/>
                  </a:schemeClr>
                </a:solidFill>
              </a:ln>
              <a:solidFill>
                <a:srgbClr val="1F497D"/>
              </a:solidFill>
            </a:endParaRPr>
          </a:p>
        </p:txBody>
      </p:sp>
      <p:sp>
        <p:nvSpPr>
          <p:cNvPr id="4" name="Rectangle 3"/>
          <p:cNvSpPr/>
          <p:nvPr/>
        </p:nvSpPr>
        <p:spPr>
          <a:xfrm>
            <a:off x="4063998" y="1029940"/>
            <a:ext cx="4995334" cy="2585323"/>
          </a:xfrm>
          <a:prstGeom prst="rect">
            <a:avLst/>
          </a:prstGeom>
          <a:ln>
            <a:solidFill>
              <a:srgbClr val="4F81BD"/>
            </a:solidFill>
          </a:ln>
        </p:spPr>
        <p:txBody>
          <a:bodyPr wrap="square">
            <a:spAutoFit/>
          </a:bodyPr>
          <a:lstStyle/>
          <a:p>
            <a:pPr marL="285750" indent="-285750">
              <a:buFont typeface="Arial"/>
              <a:buChar char="•"/>
            </a:pPr>
            <a:r>
              <a:rPr lang="en-US" dirty="0" smtClean="0"/>
              <a:t>Three different </a:t>
            </a:r>
            <a:r>
              <a:rPr lang="en-US" dirty="0" err="1" smtClean="0"/>
              <a:t>muon</a:t>
            </a:r>
            <a:r>
              <a:rPr lang="en-US" dirty="0" smtClean="0"/>
              <a:t>  detectors (RPC, CSC, DT) dedicated </a:t>
            </a:r>
            <a:r>
              <a:rPr lang="en-US" dirty="0"/>
              <a:t>to </a:t>
            </a:r>
            <a:r>
              <a:rPr lang="en-US" dirty="0" err="1" smtClean="0"/>
              <a:t>muon</a:t>
            </a:r>
            <a:r>
              <a:rPr lang="en-US" dirty="0"/>
              <a:t> </a:t>
            </a:r>
            <a:r>
              <a:rPr lang="en-US" dirty="0" smtClean="0"/>
              <a:t>trigger </a:t>
            </a:r>
            <a:r>
              <a:rPr lang="en-US" dirty="0"/>
              <a:t>and </a:t>
            </a:r>
            <a:r>
              <a:rPr lang="en-US" dirty="0" smtClean="0"/>
              <a:t>reconstruction </a:t>
            </a:r>
          </a:p>
          <a:p>
            <a:pPr marL="285750" indent="-285750">
              <a:buFont typeface="Arial"/>
              <a:buChar char="•"/>
            </a:pPr>
            <a:r>
              <a:rPr lang="en-US" dirty="0"/>
              <a:t>4 </a:t>
            </a:r>
            <a:r>
              <a:rPr lang="en-US" dirty="0" err="1">
                <a:solidFill>
                  <a:srgbClr val="000000"/>
                </a:solidFill>
              </a:rPr>
              <a:t>muon</a:t>
            </a:r>
            <a:r>
              <a:rPr lang="en-US" dirty="0">
                <a:solidFill>
                  <a:srgbClr val="000000"/>
                </a:solidFill>
              </a:rPr>
              <a:t> stations </a:t>
            </a:r>
          </a:p>
          <a:p>
            <a:pPr marL="285750" indent="-285750">
              <a:buFont typeface="Arial"/>
              <a:buChar char="•"/>
            </a:pPr>
            <a:r>
              <a:rPr lang="en-US" dirty="0" smtClean="0">
                <a:solidFill>
                  <a:srgbClr val="000000"/>
                </a:solidFill>
              </a:rPr>
              <a:t>Stand</a:t>
            </a:r>
            <a:r>
              <a:rPr lang="en-US" dirty="0">
                <a:solidFill>
                  <a:srgbClr val="000000"/>
                </a:solidFill>
              </a:rPr>
              <a:t>-alone </a:t>
            </a:r>
            <a:r>
              <a:rPr lang="en-US" dirty="0" smtClean="0">
                <a:solidFill>
                  <a:srgbClr val="000000"/>
                </a:solidFill>
              </a:rPr>
              <a:t>reconstruction capability </a:t>
            </a:r>
            <a:r>
              <a:rPr lang="en-US" dirty="0">
                <a:solidFill>
                  <a:srgbClr val="000000"/>
                </a:solidFill>
              </a:rPr>
              <a:t>by </a:t>
            </a:r>
            <a:r>
              <a:rPr lang="en-US" dirty="0" err="1">
                <a:solidFill>
                  <a:srgbClr val="000000"/>
                </a:solidFill>
              </a:rPr>
              <a:t>muon</a:t>
            </a:r>
            <a:r>
              <a:rPr lang="en-US" dirty="0">
                <a:solidFill>
                  <a:srgbClr val="000000"/>
                </a:solidFill>
              </a:rPr>
              <a:t> </a:t>
            </a:r>
            <a:r>
              <a:rPr lang="en-US" dirty="0" smtClean="0">
                <a:solidFill>
                  <a:srgbClr val="000000"/>
                </a:solidFill>
              </a:rPr>
              <a:t>detectors</a:t>
            </a:r>
          </a:p>
          <a:p>
            <a:pPr marL="285750" indent="-285750">
              <a:buFont typeface="Arial"/>
              <a:buChar char="•"/>
              <a:defRPr/>
            </a:pPr>
            <a:r>
              <a:rPr lang="en-US" dirty="0">
                <a:solidFill>
                  <a:srgbClr val="000000"/>
                </a:solidFill>
              </a:rPr>
              <a:t>Rapidity </a:t>
            </a:r>
            <a:r>
              <a:rPr lang="en-US" dirty="0" smtClean="0">
                <a:solidFill>
                  <a:srgbClr val="000000"/>
                </a:solidFill>
              </a:rPr>
              <a:t>coverage:  |</a:t>
            </a:r>
            <a:r>
              <a:rPr lang="en-US" dirty="0" err="1">
                <a:solidFill>
                  <a:srgbClr val="000000"/>
                </a:solidFill>
              </a:rPr>
              <a:t>η</a:t>
            </a:r>
            <a:r>
              <a:rPr lang="en-US" dirty="0">
                <a:solidFill>
                  <a:srgbClr val="000000"/>
                </a:solidFill>
              </a:rPr>
              <a:t>|&lt;</a:t>
            </a:r>
            <a:r>
              <a:rPr lang="en-US" dirty="0" smtClean="0">
                <a:solidFill>
                  <a:srgbClr val="000000"/>
                </a:solidFill>
              </a:rPr>
              <a:t>2.4</a:t>
            </a:r>
            <a:endParaRPr lang="en-US" dirty="0" smtClean="0"/>
          </a:p>
          <a:p>
            <a:pPr marL="285750" indent="-285750">
              <a:buFont typeface="Arial"/>
              <a:buChar char="•"/>
            </a:pPr>
            <a:r>
              <a:rPr lang="en-US" b="1" dirty="0" smtClean="0">
                <a:solidFill>
                  <a:srgbClr val="FF0000"/>
                </a:solidFill>
              </a:rPr>
              <a:t>Tracker-</a:t>
            </a:r>
            <a:r>
              <a:rPr lang="en-US" b="1" dirty="0" err="1">
                <a:solidFill>
                  <a:srgbClr val="FF0000"/>
                </a:solidFill>
              </a:rPr>
              <a:t>M</a:t>
            </a:r>
            <a:r>
              <a:rPr lang="en-US" b="1" dirty="0" err="1" smtClean="0">
                <a:solidFill>
                  <a:srgbClr val="FF0000"/>
                </a:solidFill>
              </a:rPr>
              <a:t>uon</a:t>
            </a:r>
            <a:r>
              <a:rPr lang="en-US" dirty="0" smtClean="0"/>
              <a:t> </a:t>
            </a:r>
            <a:r>
              <a:rPr lang="en-US" dirty="0"/>
              <a:t>match:</a:t>
            </a:r>
          </a:p>
          <a:p>
            <a:pPr marL="742950" lvl="1" indent="-285750">
              <a:buFont typeface="Arial"/>
              <a:buChar char="•"/>
            </a:pPr>
            <a:r>
              <a:rPr lang="en-US" dirty="0"/>
              <a:t> </a:t>
            </a:r>
            <a:r>
              <a:rPr lang="en-US" dirty="0" smtClean="0"/>
              <a:t>inside</a:t>
            </a:r>
            <a:r>
              <a:rPr lang="en-US" dirty="0"/>
              <a:t>-</a:t>
            </a:r>
            <a:r>
              <a:rPr lang="en-US" dirty="0" smtClean="0"/>
              <a:t>out: more </a:t>
            </a:r>
            <a:r>
              <a:rPr lang="en-US" dirty="0"/>
              <a:t>efficient </a:t>
            </a:r>
            <a:r>
              <a:rPr lang="en-US" dirty="0" smtClean="0"/>
              <a:t>at </a:t>
            </a:r>
            <a:r>
              <a:rPr lang="en-US" dirty="0"/>
              <a:t>low </a:t>
            </a:r>
            <a:r>
              <a:rPr lang="en-US" dirty="0" err="1"/>
              <a:t>p</a:t>
            </a:r>
            <a:r>
              <a:rPr lang="en-US" baseline="-25000" dirty="0" err="1"/>
              <a:t>T</a:t>
            </a:r>
            <a:endParaRPr lang="en-US" baseline="-25000" dirty="0"/>
          </a:p>
          <a:p>
            <a:pPr marL="742950" lvl="1" indent="-285750">
              <a:buFont typeface="Arial"/>
              <a:buChar char="•"/>
            </a:pPr>
            <a:r>
              <a:rPr lang="en-US" dirty="0"/>
              <a:t> outside-</a:t>
            </a:r>
            <a:r>
              <a:rPr lang="en-US" dirty="0" smtClean="0"/>
              <a:t>in: more </a:t>
            </a:r>
            <a:r>
              <a:rPr lang="en-US" dirty="0"/>
              <a:t>efficient at high </a:t>
            </a:r>
            <a:r>
              <a:rPr lang="en-US" dirty="0" err="1"/>
              <a:t>p</a:t>
            </a:r>
            <a:r>
              <a:rPr lang="en-US" baseline="-25000" dirty="0" err="1"/>
              <a:t>T</a:t>
            </a:r>
            <a:endParaRPr lang="en-US" baseline="-25000" dirty="0"/>
          </a:p>
        </p:txBody>
      </p:sp>
      <p:sp>
        <p:nvSpPr>
          <p:cNvPr id="14" name="Rectangle 13"/>
          <p:cNvSpPr/>
          <p:nvPr/>
        </p:nvSpPr>
        <p:spPr>
          <a:xfrm>
            <a:off x="87311" y="5544025"/>
            <a:ext cx="3759199" cy="923330"/>
          </a:xfrm>
          <a:prstGeom prst="rect">
            <a:avLst/>
          </a:prstGeom>
          <a:ln>
            <a:solidFill>
              <a:srgbClr val="4F81BD"/>
            </a:solidFill>
          </a:ln>
        </p:spPr>
        <p:txBody>
          <a:bodyPr wrap="square">
            <a:spAutoFit/>
          </a:bodyPr>
          <a:lstStyle/>
          <a:p>
            <a:pPr marL="285750" indent="-285750">
              <a:buFont typeface="Arial"/>
              <a:buChar char="•"/>
            </a:pPr>
            <a:r>
              <a:rPr lang="en-US" dirty="0" err="1" smtClean="0"/>
              <a:t>Mis</a:t>
            </a:r>
            <a:r>
              <a:rPr lang="en-US" dirty="0" smtClean="0"/>
              <a:t>-identification probability </a:t>
            </a:r>
            <a:r>
              <a:rPr lang="fr-FR" dirty="0" smtClean="0"/>
              <a:t>&lt; </a:t>
            </a:r>
            <a:r>
              <a:rPr lang="fr-FR" dirty="0"/>
              <a:t>1%</a:t>
            </a:r>
          </a:p>
          <a:p>
            <a:pPr marL="285750" indent="-285750">
              <a:buFont typeface="Arial"/>
              <a:buChar char="•"/>
            </a:pPr>
            <a:r>
              <a:rPr lang="fr-FR" dirty="0" smtClean="0"/>
              <a:t>Transverse </a:t>
            </a:r>
            <a:r>
              <a:rPr lang="fr-FR" dirty="0" err="1"/>
              <a:t>m</a:t>
            </a:r>
            <a:r>
              <a:rPr lang="fr-FR" dirty="0" err="1" smtClean="0"/>
              <a:t>omentum</a:t>
            </a:r>
            <a:r>
              <a:rPr lang="fr-FR" dirty="0" smtClean="0"/>
              <a:t> </a:t>
            </a:r>
            <a:r>
              <a:rPr lang="fr-FR" dirty="0" err="1" smtClean="0"/>
              <a:t>resolution</a:t>
            </a:r>
            <a:r>
              <a:rPr lang="fr-FR" dirty="0" smtClean="0"/>
              <a:t>:</a:t>
            </a:r>
            <a:r>
              <a:rPr lang="de-DE" dirty="0"/>
              <a:t> </a:t>
            </a:r>
            <a:r>
              <a:rPr lang="de-DE" dirty="0" smtClean="0"/>
              <a:t> 1 ÷ </a:t>
            </a:r>
            <a:r>
              <a:rPr lang="de-DE" dirty="0"/>
              <a:t>6% </a:t>
            </a:r>
            <a:r>
              <a:rPr lang="de-DE" dirty="0" err="1" smtClean="0"/>
              <a:t>for</a:t>
            </a:r>
            <a:r>
              <a:rPr lang="de-DE" dirty="0"/>
              <a:t> </a:t>
            </a:r>
            <a:r>
              <a:rPr lang="hr-HR" dirty="0" smtClean="0"/>
              <a:t>p</a:t>
            </a:r>
            <a:r>
              <a:rPr lang="hr-HR" baseline="-25000" dirty="0" smtClean="0"/>
              <a:t>T</a:t>
            </a:r>
            <a:r>
              <a:rPr lang="hr-HR" dirty="0" smtClean="0"/>
              <a:t> </a:t>
            </a:r>
            <a:r>
              <a:rPr lang="hr-HR" dirty="0"/>
              <a:t>&lt; 100 GeV</a:t>
            </a:r>
            <a:endParaRPr lang="en-US" baseline="-25000" dirty="0"/>
          </a:p>
        </p:txBody>
      </p:sp>
      <p:sp>
        <p:nvSpPr>
          <p:cNvPr id="17" name="Rectangle 16"/>
          <p:cNvSpPr/>
          <p:nvPr/>
        </p:nvSpPr>
        <p:spPr>
          <a:xfrm>
            <a:off x="4063998" y="4433044"/>
            <a:ext cx="4978398" cy="2308324"/>
          </a:xfrm>
          <a:prstGeom prst="rect">
            <a:avLst/>
          </a:prstGeom>
          <a:ln>
            <a:solidFill>
              <a:srgbClr val="4F81BD"/>
            </a:solidFill>
          </a:ln>
        </p:spPr>
        <p:txBody>
          <a:bodyPr wrap="square">
            <a:spAutoFit/>
          </a:bodyPr>
          <a:lstStyle/>
          <a:p>
            <a:r>
              <a:rPr lang="en-US" dirty="0" smtClean="0">
                <a:latin typeface="+mj-lt"/>
              </a:rPr>
              <a:t>The trigger has a limited bandwidth. Over </a:t>
            </a:r>
            <a:r>
              <a:rPr lang="en-US" dirty="0">
                <a:latin typeface="+mj-lt"/>
              </a:rPr>
              <a:t>time triggers are tightened to balance </a:t>
            </a:r>
            <a:r>
              <a:rPr lang="en-US" dirty="0" smtClean="0">
                <a:latin typeface="+mj-lt"/>
              </a:rPr>
              <a:t>higher </a:t>
            </a:r>
            <a:r>
              <a:rPr lang="en-US" dirty="0"/>
              <a:t>rate </a:t>
            </a:r>
            <a:r>
              <a:rPr lang="en-US" dirty="0" smtClean="0"/>
              <a:t>from  increasing </a:t>
            </a:r>
            <a:r>
              <a:rPr lang="en-US" dirty="0" smtClean="0">
                <a:latin typeface="+mj-lt"/>
              </a:rPr>
              <a:t>luminosity    </a:t>
            </a:r>
            <a:r>
              <a:rPr lang="en-US" i="1" dirty="0" smtClean="0">
                <a:solidFill>
                  <a:srgbClr val="FF0000"/>
                </a:solidFill>
                <a:latin typeface="+mj-lt"/>
                <a:sym typeface="Wingdings"/>
              </a:rPr>
              <a:t> </a:t>
            </a:r>
            <a:r>
              <a:rPr lang="en-US" i="1" dirty="0" smtClean="0">
                <a:solidFill>
                  <a:srgbClr val="FF0000"/>
                </a:solidFill>
                <a:latin typeface="+mj-lt"/>
              </a:rPr>
              <a:t>affecting </a:t>
            </a:r>
            <a:r>
              <a:rPr lang="en-US" i="1" dirty="0" err="1" smtClean="0">
                <a:solidFill>
                  <a:srgbClr val="FF0000"/>
                </a:solidFill>
                <a:latin typeface="+mj-lt"/>
              </a:rPr>
              <a:t>quarkonia</a:t>
            </a:r>
            <a:endParaRPr lang="en-US" i="1" dirty="0">
              <a:solidFill>
                <a:srgbClr val="FF0000"/>
              </a:solidFill>
              <a:latin typeface="+mj-lt"/>
            </a:endParaRPr>
          </a:p>
          <a:p>
            <a:pPr marL="342900" indent="-342900">
              <a:buFont typeface="Wingdings" charset="2"/>
              <a:buChar char="ü"/>
              <a:defRPr/>
            </a:pPr>
            <a:r>
              <a:rPr lang="en-US" dirty="0">
                <a:latin typeface="+mj-lt"/>
              </a:rPr>
              <a:t>High </a:t>
            </a:r>
            <a:r>
              <a:rPr lang="en-US" err="1">
                <a:latin typeface="+mj-lt"/>
              </a:rPr>
              <a:t>p</a:t>
            </a:r>
            <a:r>
              <a:rPr lang="en-US" baseline="-25000" err="1">
                <a:latin typeface="+mj-lt"/>
              </a:rPr>
              <a:t>T</a:t>
            </a:r>
            <a:r>
              <a:rPr lang="en-US">
                <a:latin typeface="+mj-lt"/>
              </a:rPr>
              <a:t> </a:t>
            </a:r>
            <a:r>
              <a:rPr lang="en-US" smtClean="0">
                <a:latin typeface="+mj-lt"/>
              </a:rPr>
              <a:t>– get them all</a:t>
            </a:r>
            <a:endParaRPr lang="en-US" dirty="0">
              <a:latin typeface="+mj-lt"/>
            </a:endParaRPr>
          </a:p>
          <a:p>
            <a:pPr marL="342900" indent="-342900">
              <a:buFont typeface="Wingdings" charset="2"/>
              <a:buChar char="ü"/>
              <a:defRPr/>
            </a:pPr>
            <a:r>
              <a:rPr lang="en-US" dirty="0">
                <a:latin typeface="+mj-lt"/>
              </a:rPr>
              <a:t>Low </a:t>
            </a:r>
            <a:r>
              <a:rPr lang="en-US" dirty="0" err="1">
                <a:latin typeface="+mj-lt"/>
              </a:rPr>
              <a:t>p</a:t>
            </a:r>
            <a:r>
              <a:rPr lang="en-US" baseline="-25000" dirty="0" err="1">
                <a:latin typeface="+mj-lt"/>
              </a:rPr>
              <a:t>T</a:t>
            </a:r>
            <a:r>
              <a:rPr lang="en-US" dirty="0">
                <a:latin typeface="+mj-lt"/>
              </a:rPr>
              <a:t> threshold single </a:t>
            </a:r>
            <a:r>
              <a:rPr lang="en-US" dirty="0" err="1">
                <a:latin typeface="+mj-lt"/>
              </a:rPr>
              <a:t>muon</a:t>
            </a:r>
            <a:r>
              <a:rPr lang="en-US" dirty="0">
                <a:latin typeface="+mj-lt"/>
              </a:rPr>
              <a:t> </a:t>
            </a:r>
            <a:r>
              <a:rPr lang="en-US" dirty="0" smtClean="0">
                <a:latin typeface="+mj-lt"/>
              </a:rPr>
              <a:t>trigger</a:t>
            </a:r>
            <a:endParaRPr lang="en-US" dirty="0">
              <a:latin typeface="+mj-lt"/>
            </a:endParaRPr>
          </a:p>
          <a:p>
            <a:pPr marL="342900" indent="-342900">
              <a:buFont typeface="Wingdings" charset="2"/>
              <a:buChar char="ü"/>
              <a:defRPr/>
            </a:pPr>
            <a:r>
              <a:rPr lang="en-US" dirty="0">
                <a:latin typeface="+mj-lt"/>
              </a:rPr>
              <a:t>Low </a:t>
            </a:r>
            <a:r>
              <a:rPr lang="en-US" dirty="0" err="1">
                <a:latin typeface="+mj-lt"/>
              </a:rPr>
              <a:t>p</a:t>
            </a:r>
            <a:r>
              <a:rPr lang="en-US" baseline="-25000" dirty="0" err="1">
                <a:latin typeface="+mj-lt"/>
              </a:rPr>
              <a:t>T</a:t>
            </a:r>
            <a:r>
              <a:rPr lang="en-US" dirty="0">
                <a:latin typeface="+mj-lt"/>
              </a:rPr>
              <a:t> </a:t>
            </a:r>
            <a:r>
              <a:rPr lang="en-US" dirty="0" err="1">
                <a:latin typeface="+mj-lt"/>
              </a:rPr>
              <a:t>dimuon</a:t>
            </a:r>
            <a:r>
              <a:rPr lang="en-US" dirty="0">
                <a:latin typeface="+mj-lt"/>
              </a:rPr>
              <a:t> </a:t>
            </a:r>
            <a:r>
              <a:rPr lang="en-US">
                <a:latin typeface="+mj-lt"/>
              </a:rPr>
              <a:t>trigger </a:t>
            </a:r>
            <a:r>
              <a:rPr lang="en-US" smtClean="0">
                <a:latin typeface="+mj-lt"/>
              </a:rPr>
              <a:t>must </a:t>
            </a:r>
            <a:r>
              <a:rPr lang="en-US" dirty="0">
                <a:latin typeface="+mj-lt"/>
              </a:rPr>
              <a:t>be kept at reasonable </a:t>
            </a:r>
            <a:r>
              <a:rPr lang="en-US">
                <a:latin typeface="+mj-lt"/>
              </a:rPr>
              <a:t>rate </a:t>
            </a:r>
            <a:endParaRPr lang="en-US" dirty="0">
              <a:latin typeface="+mj-lt"/>
            </a:endParaRPr>
          </a:p>
          <a:p>
            <a:pPr marL="342900" indent="-342900">
              <a:buFont typeface="Wingdings" charset="2"/>
              <a:buChar char="ü"/>
              <a:defRPr/>
            </a:pPr>
            <a:r>
              <a:rPr lang="en-US" dirty="0">
                <a:latin typeface="+mj-lt"/>
              </a:rPr>
              <a:t>J/</a:t>
            </a:r>
            <a:r>
              <a:rPr lang="en-US" dirty="0" err="1">
                <a:latin typeface="+mj-lt"/>
              </a:rPr>
              <a:t>ψ</a:t>
            </a:r>
            <a:r>
              <a:rPr lang="en-US" dirty="0">
                <a:latin typeface="+mj-lt"/>
              </a:rPr>
              <a:t>, </a:t>
            </a:r>
            <a:r>
              <a:rPr lang="en-US" dirty="0" err="1">
                <a:latin typeface="+mj-lt"/>
              </a:rPr>
              <a:t>ϒ</a:t>
            </a:r>
            <a:r>
              <a:rPr lang="en-US" dirty="0">
                <a:latin typeface="+mj-lt"/>
              </a:rPr>
              <a:t>, B</a:t>
            </a:r>
            <a:r>
              <a:rPr lang="en-US" baseline="-25000" dirty="0">
                <a:latin typeface="+mj-lt"/>
              </a:rPr>
              <a:t>S</a:t>
            </a:r>
            <a:r>
              <a:rPr lang="en-US" dirty="0">
                <a:latin typeface="+mj-lt"/>
              </a:rPr>
              <a:t>(</a:t>
            </a:r>
            <a:r>
              <a:rPr lang="en-US" dirty="0">
                <a:latin typeface="Symbol" charset="2"/>
                <a:cs typeface="Symbol" charset="2"/>
              </a:rPr>
              <a:t>mm</a:t>
            </a:r>
            <a:r>
              <a:rPr lang="en-US" dirty="0">
                <a:latin typeface="+mj-lt"/>
              </a:rPr>
              <a:t>) dedicated </a:t>
            </a:r>
            <a:r>
              <a:rPr lang="en-US" dirty="0" smtClean="0">
                <a:latin typeface="+mj-lt"/>
              </a:rPr>
              <a:t>triggers </a:t>
            </a:r>
            <a:endParaRPr lang="en-US" baseline="-25000" dirty="0">
              <a:latin typeface="+mj-lt"/>
            </a:endParaRPr>
          </a:p>
        </p:txBody>
      </p:sp>
      <p:sp>
        <p:nvSpPr>
          <p:cNvPr id="18"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6</a:t>
            </a:fld>
            <a:endParaRPr lang="en-US" dirty="0"/>
          </a:p>
        </p:txBody>
      </p:sp>
      <p:sp>
        <p:nvSpPr>
          <p:cNvPr id="19" name="Rectangle 18"/>
          <p:cNvSpPr/>
          <p:nvPr/>
        </p:nvSpPr>
        <p:spPr>
          <a:xfrm>
            <a:off x="1970813" y="5210847"/>
            <a:ext cx="1865313"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JINST 7 (2012) P10002</a:t>
            </a:r>
          </a:p>
        </p:txBody>
      </p:sp>
    </p:spTree>
    <p:extLst>
      <p:ext uri="{BB962C8B-B14F-4D97-AF65-F5344CB8AC3E}">
        <p14:creationId xmlns:p14="http://schemas.microsoft.com/office/powerpoint/2010/main" val="2041569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6"/>
            <a:ext cx="9144000" cy="799977"/>
          </a:xfrm>
          <a:noFill/>
        </p:spPr>
        <p:txBody>
          <a:bodyPr>
            <a:normAutofit/>
          </a:bodyPr>
          <a:lstStyle/>
          <a:p>
            <a:r>
              <a:rPr lang="en-US" sz="4000" dirty="0" smtClean="0">
                <a:ln>
                  <a:solidFill>
                    <a:schemeClr val="tx2">
                      <a:alpha val="85000"/>
                    </a:schemeClr>
                  </a:solidFill>
                </a:ln>
                <a:solidFill>
                  <a:srgbClr val="1F497D"/>
                </a:solidFill>
              </a:rPr>
              <a:t>Why </a:t>
            </a:r>
            <a:r>
              <a:rPr lang="en-US" sz="4000" dirty="0" err="1" smtClean="0">
                <a:ln>
                  <a:solidFill>
                    <a:schemeClr val="tx2">
                      <a:alpha val="85000"/>
                    </a:schemeClr>
                  </a:solidFill>
                </a:ln>
                <a:solidFill>
                  <a:srgbClr val="1F497D"/>
                </a:solidFill>
              </a:rPr>
              <a:t>Quarkonium</a:t>
            </a:r>
            <a:r>
              <a:rPr lang="en-US" sz="4000" dirty="0" smtClean="0">
                <a:ln>
                  <a:solidFill>
                    <a:schemeClr val="tx2">
                      <a:alpha val="85000"/>
                    </a:schemeClr>
                  </a:solidFill>
                </a:ln>
                <a:solidFill>
                  <a:srgbClr val="1F497D"/>
                </a:solidFill>
              </a:rPr>
              <a:t>?</a:t>
            </a:r>
            <a:endParaRPr lang="en-US" sz="4000" dirty="0">
              <a:ln>
                <a:solidFill>
                  <a:schemeClr val="tx2">
                    <a:alpha val="85000"/>
                  </a:schemeClr>
                </a:solidFill>
              </a:ln>
              <a:solidFill>
                <a:srgbClr val="1F497D"/>
              </a:solidFill>
            </a:endParaRPr>
          </a:p>
        </p:txBody>
      </p:sp>
      <p:sp>
        <p:nvSpPr>
          <p:cNvPr id="6" name="Content Placeholder 5"/>
          <p:cNvSpPr>
            <a:spLocks noGrp="1"/>
          </p:cNvSpPr>
          <p:nvPr>
            <p:ph idx="1"/>
          </p:nvPr>
        </p:nvSpPr>
        <p:spPr>
          <a:xfrm>
            <a:off x="1616678" y="1983189"/>
            <a:ext cx="8229600" cy="4525963"/>
          </a:xfrm>
        </p:spPr>
        <p:txBody>
          <a:bodyPr/>
          <a:lstStyle/>
          <a:p>
            <a:pPr marL="0" indent="0">
              <a:buNone/>
            </a:pPr>
            <a:r>
              <a:rPr lang="en-US" dirty="0" smtClean="0"/>
              <a:t>  </a:t>
            </a:r>
            <a:endParaRPr lang="en-US" dirty="0"/>
          </a:p>
        </p:txBody>
      </p:sp>
      <p:sp>
        <p:nvSpPr>
          <p:cNvPr id="17" name="Title 5"/>
          <p:cNvSpPr txBox="1">
            <a:spLocks/>
          </p:cNvSpPr>
          <p:nvPr/>
        </p:nvSpPr>
        <p:spPr>
          <a:xfrm>
            <a:off x="914400" y="0"/>
            <a:ext cx="70104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latin typeface="Calibri" charset="0"/>
                <a:ea typeface="ＭＳ Ｐゴシック" charset="0"/>
                <a:cs typeface="ＭＳ Ｐゴシック" charset="0"/>
              </a:rPr>
              <a:t> </a:t>
            </a:r>
            <a:endParaRPr lang="en-US">
              <a:latin typeface="Calibri" charset="0"/>
              <a:ea typeface="ＭＳ Ｐゴシック" charset="0"/>
              <a:cs typeface="ＭＳ Ｐゴシック" charset="0"/>
            </a:endParaRPr>
          </a:p>
        </p:txBody>
      </p:sp>
      <p:sp>
        <p:nvSpPr>
          <p:cNvPr id="19" name="Content Placeholder 1"/>
          <p:cNvSpPr txBox="1">
            <a:spLocks/>
          </p:cNvSpPr>
          <p:nvPr/>
        </p:nvSpPr>
        <p:spPr>
          <a:xfrm>
            <a:off x="457200" y="1600200"/>
            <a:ext cx="4038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mtClean="0"/>
              <a:t> </a:t>
            </a:r>
            <a:endParaRPr lang="en-US" dirty="0"/>
          </a:p>
        </p:txBody>
      </p:sp>
      <p:sp>
        <p:nvSpPr>
          <p:cNvPr id="20" name="Content Placeholder 3"/>
          <p:cNvSpPr txBox="1">
            <a:spLocks/>
          </p:cNvSpPr>
          <p:nvPr/>
        </p:nvSpPr>
        <p:spPr>
          <a:xfrm>
            <a:off x="4648200" y="1600200"/>
            <a:ext cx="4038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mtClean="0"/>
              <a:t> </a:t>
            </a:r>
            <a:endParaRPr lang="en-US" dirty="0"/>
          </a:p>
        </p:txBody>
      </p:sp>
      <p:pic>
        <p:nvPicPr>
          <p:cNvPr id="22" name="Picture 21"/>
          <p:cNvPicPr>
            <a:picLocks noChangeAspect="1"/>
          </p:cNvPicPr>
          <p:nvPr/>
        </p:nvPicPr>
        <p:blipFill>
          <a:blip r:embed="rId3"/>
          <a:stretch>
            <a:fillRect/>
          </a:stretch>
        </p:blipFill>
        <p:spPr>
          <a:xfrm>
            <a:off x="3910934" y="4725144"/>
            <a:ext cx="5194966" cy="2098679"/>
          </a:xfrm>
          <a:prstGeom prst="rect">
            <a:avLst/>
          </a:prstGeom>
          <a:ln>
            <a:solidFill>
              <a:srgbClr val="4F81BD"/>
            </a:solidFill>
          </a:ln>
        </p:spPr>
      </p:pic>
      <p:pic>
        <p:nvPicPr>
          <p:cNvPr id="29" name="Picture 28"/>
          <p:cNvPicPr>
            <a:picLocks noChangeAspect="1"/>
          </p:cNvPicPr>
          <p:nvPr/>
        </p:nvPicPr>
        <p:blipFill>
          <a:blip r:embed="rId4"/>
          <a:stretch>
            <a:fillRect/>
          </a:stretch>
        </p:blipFill>
        <p:spPr>
          <a:xfrm>
            <a:off x="4234804" y="1649568"/>
            <a:ext cx="4680596" cy="2693832"/>
          </a:xfrm>
          <a:prstGeom prst="rect">
            <a:avLst/>
          </a:prstGeom>
          <a:ln>
            <a:solidFill>
              <a:srgbClr val="4F81BD"/>
            </a:solidFill>
          </a:ln>
        </p:spPr>
      </p:pic>
      <p:sp>
        <p:nvSpPr>
          <p:cNvPr id="30" name="Rectangle 29"/>
          <p:cNvSpPr/>
          <p:nvPr/>
        </p:nvSpPr>
        <p:spPr>
          <a:xfrm>
            <a:off x="457200" y="914400"/>
            <a:ext cx="8305800" cy="595548"/>
          </a:xfrm>
          <a:prstGeom prst="rect">
            <a:avLst/>
          </a:prstGeom>
        </p:spPr>
        <p:txBody>
          <a:bodyPr wrap="square">
            <a:spAutoFit/>
          </a:bodyPr>
          <a:lstStyle/>
          <a:p>
            <a:pPr marL="0" indent="0">
              <a:lnSpc>
                <a:spcPct val="90000"/>
              </a:lnSpc>
              <a:buNone/>
            </a:pPr>
            <a:r>
              <a:rPr lang="en-US" b="1">
                <a:solidFill>
                  <a:srgbClr val="FF0000"/>
                </a:solidFill>
              </a:rPr>
              <a:t>Q</a:t>
            </a:r>
            <a:r>
              <a:rPr lang="en-US" b="1" smtClean="0">
                <a:solidFill>
                  <a:srgbClr val="FF0000"/>
                </a:solidFill>
                <a:latin typeface="+mn-lt"/>
              </a:rPr>
              <a:t>uarkonium </a:t>
            </a:r>
            <a:r>
              <a:rPr lang="en-US" b="1" dirty="0">
                <a:solidFill>
                  <a:srgbClr val="FF0000"/>
                </a:solidFill>
                <a:latin typeface="+mn-lt"/>
              </a:rPr>
              <a:t>is a </a:t>
            </a:r>
            <a:r>
              <a:rPr lang="en-US" b="1" dirty="0" smtClean="0">
                <a:solidFill>
                  <a:srgbClr val="FF0000"/>
                </a:solidFill>
                <a:latin typeface="+mn-lt"/>
              </a:rPr>
              <a:t>simple state</a:t>
            </a:r>
            <a:r>
              <a:rPr lang="en-US" b="1" dirty="0">
                <a:solidFill>
                  <a:srgbClr val="FF0000"/>
                </a:solidFill>
                <a:latin typeface="+mn-lt"/>
              </a:rPr>
              <a:t>: a flavorless meson whose constituents are </a:t>
            </a:r>
            <a:r>
              <a:rPr lang="en-US" b="1" dirty="0" smtClean="0">
                <a:solidFill>
                  <a:srgbClr val="FF0000"/>
                </a:solidFill>
                <a:latin typeface="+mn-lt"/>
              </a:rPr>
              <a:t>a </a:t>
            </a:r>
            <a:r>
              <a:rPr lang="en-US" b="1" dirty="0">
                <a:solidFill>
                  <a:srgbClr val="FF0000"/>
                </a:solidFill>
                <a:latin typeface="+mn-lt"/>
              </a:rPr>
              <a:t>quark and its own antiquark, </a:t>
            </a:r>
            <a:r>
              <a:rPr lang="en-US" b="1">
                <a:solidFill>
                  <a:srgbClr val="FF0000"/>
                </a:solidFill>
                <a:latin typeface="+mn-lt"/>
              </a:rPr>
              <a:t>in </a:t>
            </a:r>
            <a:r>
              <a:rPr lang="en-US" b="1" smtClean="0">
                <a:solidFill>
                  <a:srgbClr val="FF0000"/>
                </a:solidFill>
                <a:latin typeface="+mn-lt"/>
              </a:rPr>
              <a:t>an often narrow </a:t>
            </a:r>
            <a:r>
              <a:rPr lang="en-US" b="1" dirty="0">
                <a:solidFill>
                  <a:srgbClr val="FF0000"/>
                </a:solidFill>
                <a:latin typeface="+mn-lt"/>
              </a:rPr>
              <a:t>bound state. </a:t>
            </a:r>
          </a:p>
        </p:txBody>
      </p:sp>
      <p:sp>
        <p:nvSpPr>
          <p:cNvPr id="31" name="Slide Number Placeholder 5"/>
          <p:cNvSpPr>
            <a:spLocks noGrp="1"/>
          </p:cNvSpPr>
          <p:nvPr>
            <p:ph type="sldNum" sz="quarter" idx="4294967295"/>
          </p:nvPr>
        </p:nvSpPr>
        <p:spPr>
          <a:xfrm>
            <a:off x="0" y="0"/>
            <a:ext cx="685800" cy="365125"/>
          </a:xfrm>
          <a:prstGeom prst="rect">
            <a:avLst/>
          </a:prstGeom>
        </p:spPr>
        <p:txBody>
          <a:bodyPr/>
          <a:lstStyle>
            <a:lvl1pPr>
              <a:defRPr sz="1400"/>
            </a:lvl1pPr>
          </a:lstStyle>
          <a:p>
            <a:pPr algn="l">
              <a:defRPr/>
            </a:pPr>
            <a:fld id="{43FC2C80-C8FF-054C-ACF4-72A4BD23F6D5}" type="slidenum">
              <a:rPr lang="en-US"/>
              <a:pPr algn="l">
                <a:defRPr/>
              </a:pPr>
              <a:t>7</a:t>
            </a:fld>
            <a:endParaRPr lang="en-US" dirty="0"/>
          </a:p>
        </p:txBody>
      </p:sp>
      <p:sp>
        <p:nvSpPr>
          <p:cNvPr id="32" name="TextBox 31"/>
          <p:cNvSpPr txBox="1"/>
          <p:nvPr/>
        </p:nvSpPr>
        <p:spPr>
          <a:xfrm rot="16200000">
            <a:off x="8109374" y="2112999"/>
            <a:ext cx="1335051" cy="261610"/>
          </a:xfrm>
          <a:prstGeom prst="rect">
            <a:avLst/>
          </a:prstGeom>
          <a:noFill/>
        </p:spPr>
        <p:txBody>
          <a:bodyPr wrap="none" rtlCol="0">
            <a:spAutoFit/>
          </a:bodyPr>
          <a:lstStyle/>
          <a:p>
            <a:r>
              <a:rPr lang="en-US" sz="1100" i="1" dirty="0" smtClean="0">
                <a:latin typeface="Apple Chancery"/>
                <a:cs typeface="Apple Chancery"/>
              </a:rPr>
              <a:t>By </a:t>
            </a:r>
            <a:r>
              <a:rPr lang="en-US" sz="1100" i="1" dirty="0" err="1" smtClean="0">
                <a:latin typeface="Apple Chancery"/>
                <a:cs typeface="Apple Chancery"/>
              </a:rPr>
              <a:t>Pietro</a:t>
            </a:r>
            <a:r>
              <a:rPr lang="en-US" sz="1100" i="1" dirty="0" smtClean="0">
                <a:latin typeface="Apple Chancery"/>
                <a:cs typeface="Apple Chancery"/>
              </a:rPr>
              <a:t> </a:t>
            </a:r>
            <a:r>
              <a:rPr lang="en-US" sz="1100" i="1" dirty="0" err="1" smtClean="0">
                <a:latin typeface="Apple Chancery"/>
                <a:cs typeface="Apple Chancery"/>
              </a:rPr>
              <a:t>Faccioli</a:t>
            </a:r>
            <a:endParaRPr lang="en-US" sz="1100" i="1" dirty="0">
              <a:latin typeface="Apple Chancery"/>
              <a:cs typeface="Apple Chancery"/>
            </a:endParaRPr>
          </a:p>
        </p:txBody>
      </p:sp>
      <p:sp>
        <p:nvSpPr>
          <p:cNvPr id="33" name="TextBox 32"/>
          <p:cNvSpPr txBox="1"/>
          <p:nvPr/>
        </p:nvSpPr>
        <p:spPr>
          <a:xfrm rot="16200000">
            <a:off x="8307570" y="5499522"/>
            <a:ext cx="1335051" cy="261610"/>
          </a:xfrm>
          <a:prstGeom prst="rect">
            <a:avLst/>
          </a:prstGeom>
          <a:noFill/>
        </p:spPr>
        <p:txBody>
          <a:bodyPr wrap="none" rtlCol="0">
            <a:spAutoFit/>
          </a:bodyPr>
          <a:lstStyle/>
          <a:p>
            <a:r>
              <a:rPr lang="en-US" sz="1100" i="1" dirty="0" smtClean="0">
                <a:latin typeface="Apple Chancery"/>
                <a:cs typeface="Apple Chancery"/>
              </a:rPr>
              <a:t>By </a:t>
            </a:r>
            <a:r>
              <a:rPr lang="en-US" sz="1100" i="1" dirty="0" err="1" smtClean="0">
                <a:latin typeface="Apple Chancery"/>
                <a:cs typeface="Apple Chancery"/>
              </a:rPr>
              <a:t>Pietro</a:t>
            </a:r>
            <a:r>
              <a:rPr lang="en-US" sz="1100" i="1" dirty="0" smtClean="0">
                <a:latin typeface="Apple Chancery"/>
                <a:cs typeface="Apple Chancery"/>
              </a:rPr>
              <a:t> </a:t>
            </a:r>
            <a:r>
              <a:rPr lang="en-US" sz="1100" i="1" dirty="0" err="1" smtClean="0">
                <a:latin typeface="Apple Chancery"/>
                <a:cs typeface="Apple Chancery"/>
              </a:rPr>
              <a:t>Faccioli</a:t>
            </a:r>
            <a:endParaRPr lang="en-US" sz="1100" i="1" dirty="0">
              <a:latin typeface="Apple Chancery"/>
              <a:cs typeface="Apple Chancery"/>
            </a:endParaRPr>
          </a:p>
        </p:txBody>
      </p:sp>
      <p:grpSp>
        <p:nvGrpSpPr>
          <p:cNvPr id="3" name="Group 2"/>
          <p:cNvGrpSpPr/>
          <p:nvPr/>
        </p:nvGrpSpPr>
        <p:grpSpPr>
          <a:xfrm>
            <a:off x="-1116632" y="1947023"/>
            <a:ext cx="5177780" cy="4876799"/>
            <a:chOff x="829733" y="2231404"/>
            <a:chExt cx="8991600" cy="5029081"/>
          </a:xfrm>
        </p:grpSpPr>
        <p:cxnSp>
          <p:nvCxnSpPr>
            <p:cNvPr id="4" name="Straight Connector 3"/>
            <p:cNvCxnSpPr/>
            <p:nvPr/>
          </p:nvCxnSpPr>
          <p:spPr>
            <a:xfrm>
              <a:off x="829733" y="2322470"/>
              <a:ext cx="143933" cy="0"/>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35" name="Content Placeholder 2"/>
            <p:cNvSpPr txBox="1">
              <a:spLocks/>
            </p:cNvSpPr>
            <p:nvPr/>
          </p:nvSpPr>
          <p:spPr bwMode="auto">
            <a:xfrm>
              <a:off x="2830489" y="2231404"/>
              <a:ext cx="6990844" cy="502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nSpc>
                  <a:spcPct val="90000"/>
                </a:lnSpc>
                <a:buNone/>
              </a:pPr>
              <a:r>
                <a:rPr lang="en-US" sz="1800" smtClean="0"/>
                <a:t>The simplest production </a:t>
              </a:r>
              <a:r>
                <a:rPr lang="en-US" sz="1800" dirty="0" smtClean="0"/>
                <a:t>model for </a:t>
              </a:r>
              <a:r>
                <a:rPr lang="en-US" sz="1800" err="1" smtClean="0"/>
                <a:t>quarkonia</a:t>
              </a:r>
              <a:r>
                <a:rPr lang="en-US" sz="1800" smtClean="0"/>
                <a:t> requires a </a:t>
              </a:r>
              <a:r>
                <a:rPr lang="en-US" sz="1800" dirty="0" err="1" smtClean="0"/>
                <a:t>qq</a:t>
              </a:r>
              <a:r>
                <a:rPr lang="en-US" sz="1800" dirty="0" smtClean="0"/>
                <a:t> state produced as color-singlet in </a:t>
              </a:r>
              <a:r>
                <a:rPr lang="en-US" sz="1800" smtClean="0"/>
                <a:t>the LO Feynman diagram: </a:t>
              </a:r>
              <a:r>
                <a:rPr lang="en-US" sz="1800" dirty="0" smtClean="0">
                  <a:solidFill>
                    <a:srgbClr val="FF0000"/>
                  </a:solidFill>
                </a:rPr>
                <a:t>Color Singlet Model (CS) </a:t>
              </a:r>
            </a:p>
            <a:p>
              <a:pPr marL="0" indent="0">
                <a:lnSpc>
                  <a:spcPct val="90000"/>
                </a:lnSpc>
                <a:buNone/>
              </a:pPr>
              <a:endParaRPr lang="en-US" sz="1800" dirty="0">
                <a:solidFill>
                  <a:srgbClr val="FF0000"/>
                </a:solidFill>
              </a:endParaRPr>
            </a:p>
            <a:p>
              <a:pPr marL="0" indent="0">
                <a:lnSpc>
                  <a:spcPct val="90000"/>
                </a:lnSpc>
                <a:buNone/>
              </a:pPr>
              <a:r>
                <a:rPr lang="en-US" sz="1800" smtClean="0">
                  <a:sym typeface="Zapf Dingbats"/>
                </a:rPr>
                <a:t>Order-of-magnitude rate disagreements in CDF measurements proved that CS is insufficient. </a:t>
              </a:r>
              <a:r>
                <a:rPr lang="en-US" sz="1800" smtClean="0"/>
                <a:t>qq pairs can be produced </a:t>
              </a:r>
              <a:r>
                <a:rPr lang="en-US" sz="1800" dirty="0" smtClean="0"/>
                <a:t>in </a:t>
              </a:r>
              <a:r>
                <a:rPr lang="en-US" sz="1800" smtClean="0"/>
                <a:t>any color, subsequently color is removed </a:t>
              </a:r>
              <a:r>
                <a:rPr lang="en-US" sz="1800" dirty="0" smtClean="0"/>
                <a:t>with soft </a:t>
              </a:r>
              <a:r>
                <a:rPr lang="en-US" sz="1800" smtClean="0"/>
                <a:t>gluon radiation</a:t>
              </a:r>
              <a:r>
                <a:rPr lang="en-US" sz="1800" dirty="0"/>
                <a:t>:</a:t>
              </a:r>
              <a:r>
                <a:rPr lang="en-US" sz="1800" smtClean="0"/>
                <a:t> </a:t>
              </a:r>
              <a:r>
                <a:rPr lang="en-US" sz="1800" dirty="0" smtClean="0">
                  <a:solidFill>
                    <a:srgbClr val="FF0000"/>
                  </a:solidFill>
                </a:rPr>
                <a:t>Color Octet Model (CO)</a:t>
              </a:r>
              <a:r>
                <a:rPr lang="en-US" sz="1800" dirty="0" smtClean="0"/>
                <a:t>.  </a:t>
              </a:r>
            </a:p>
            <a:p>
              <a:pPr marL="0" indent="0">
                <a:lnSpc>
                  <a:spcPct val="90000"/>
                </a:lnSpc>
                <a:buNone/>
              </a:pPr>
              <a:endParaRPr lang="en-US" sz="1800" dirty="0" smtClean="0"/>
            </a:p>
            <a:p>
              <a:pPr marL="0" indent="0">
                <a:lnSpc>
                  <a:spcPct val="90000"/>
                </a:lnSpc>
                <a:buNone/>
              </a:pPr>
              <a:r>
                <a:rPr lang="it-IT" sz="1800" smtClean="0"/>
                <a:t>Dynamics are p</a:t>
              </a:r>
              <a:r>
                <a:rPr lang="it-IT" sz="1800" baseline="-25000" smtClean="0"/>
                <a:t>T </a:t>
              </a:r>
              <a:r>
                <a:rPr lang="it-IT" sz="1800" smtClean="0"/>
                <a:t>dependent </a:t>
              </a:r>
              <a:r>
                <a:rPr lang="it-IT" sz="1800" smtClean="0">
                  <a:sym typeface="Wingdings" panose="05000000000000000000" pitchFamily="2" charset="2"/>
                </a:rPr>
                <a:t> LHC energy scale offers new avenues of investigation and extension of tests of phenomenological models</a:t>
              </a:r>
              <a:endParaRPr lang="en-US" sz="1800" dirty="0" smtClean="0"/>
            </a:p>
            <a:p>
              <a:pPr marL="0" indent="0">
                <a:lnSpc>
                  <a:spcPct val="90000"/>
                </a:lnSpc>
                <a:buNone/>
              </a:pPr>
              <a:endParaRPr lang="en-US" sz="1800" dirty="0" smtClean="0"/>
            </a:p>
          </p:txBody>
        </p:sp>
        <p:cxnSp>
          <p:nvCxnSpPr>
            <p:cNvPr id="40" name="Straight Connector 39"/>
            <p:cNvCxnSpPr/>
            <p:nvPr/>
          </p:nvCxnSpPr>
          <p:spPr>
            <a:xfrm>
              <a:off x="1574817" y="3576423"/>
              <a:ext cx="143933" cy="0"/>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517054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0" indent="0">
              <a:buNone/>
            </a:pPr>
            <a:r>
              <a:rPr lang="en-US" dirty="0" smtClean="0"/>
              <a:t>  </a:t>
            </a:r>
            <a:endParaRPr lang="en-US" dirty="0"/>
          </a:p>
        </p:txBody>
      </p:sp>
      <p:sp>
        <p:nvSpPr>
          <p:cNvPr id="17" name="Title 5"/>
          <p:cNvSpPr txBox="1">
            <a:spLocks/>
          </p:cNvSpPr>
          <p:nvPr/>
        </p:nvSpPr>
        <p:spPr>
          <a:xfrm>
            <a:off x="914400" y="0"/>
            <a:ext cx="70104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latin typeface="Calibri" charset="0"/>
                <a:ea typeface="ＭＳ Ｐゴシック" charset="0"/>
                <a:cs typeface="ＭＳ Ｐゴシック" charset="0"/>
              </a:rPr>
              <a:t> </a:t>
            </a:r>
            <a:endParaRPr lang="en-US">
              <a:latin typeface="Calibri" charset="0"/>
              <a:ea typeface="ＭＳ Ｐゴシック" charset="0"/>
              <a:cs typeface="ＭＳ Ｐゴシック" charset="0"/>
            </a:endParaRPr>
          </a:p>
        </p:txBody>
      </p:sp>
      <p:sp>
        <p:nvSpPr>
          <p:cNvPr id="19" name="Content Placeholder 1"/>
          <p:cNvSpPr txBox="1">
            <a:spLocks/>
          </p:cNvSpPr>
          <p:nvPr/>
        </p:nvSpPr>
        <p:spPr>
          <a:xfrm>
            <a:off x="457200" y="1600200"/>
            <a:ext cx="4038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mtClean="0"/>
              <a:t> </a:t>
            </a:r>
            <a:endParaRPr lang="en-US" dirty="0"/>
          </a:p>
        </p:txBody>
      </p:sp>
      <p:sp>
        <p:nvSpPr>
          <p:cNvPr id="20" name="Content Placeholder 3"/>
          <p:cNvSpPr txBox="1">
            <a:spLocks/>
          </p:cNvSpPr>
          <p:nvPr/>
        </p:nvSpPr>
        <p:spPr>
          <a:xfrm>
            <a:off x="4648200" y="1600200"/>
            <a:ext cx="4038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mtClean="0"/>
              <a:t> </a:t>
            </a:r>
            <a:endParaRPr lang="en-US" dirty="0"/>
          </a:p>
        </p:txBody>
      </p:sp>
      <p:grpSp>
        <p:nvGrpSpPr>
          <p:cNvPr id="23" name="Group 22"/>
          <p:cNvGrpSpPr/>
          <p:nvPr/>
        </p:nvGrpSpPr>
        <p:grpSpPr>
          <a:xfrm>
            <a:off x="1" y="1281243"/>
            <a:ext cx="9144000" cy="623249"/>
            <a:chOff x="1" y="1624116"/>
            <a:chExt cx="9107632" cy="629584"/>
          </a:xfrm>
        </p:grpSpPr>
        <p:sp>
          <p:nvSpPr>
            <p:cNvPr id="4" name="Rectangle 3"/>
            <p:cNvSpPr/>
            <p:nvPr/>
          </p:nvSpPr>
          <p:spPr>
            <a:xfrm>
              <a:off x="4648202" y="1624116"/>
              <a:ext cx="4459431" cy="629583"/>
            </a:xfrm>
            <a:prstGeom prst="rect">
              <a:avLst/>
            </a:prstGeom>
            <a:ln>
              <a:solidFill>
                <a:srgbClr val="FFFFFF"/>
              </a:solidFill>
            </a:ln>
          </p:spPr>
          <p:txBody>
            <a:bodyPr wrap="square">
              <a:spAutoFit/>
            </a:bodyPr>
            <a:lstStyle/>
            <a:p>
              <a:pPr>
                <a:lnSpc>
                  <a:spcPct val="90000"/>
                </a:lnSpc>
              </a:pPr>
              <a:r>
                <a:rPr lang="en-US" sz="2000" smtClean="0">
                  <a:solidFill>
                    <a:srgbClr val="FF0000"/>
                  </a:solidFill>
                  <a:ea typeface="Zapf Dingbats"/>
                  <a:cs typeface="Zapf Dingbats"/>
                  <a:sym typeface="Zapf Dingbats"/>
                </a:rPr>
                <a:t>Non-prompt </a:t>
              </a:r>
              <a:r>
                <a:rPr lang="en-US" sz="2000" dirty="0">
                  <a:solidFill>
                    <a:srgbClr val="FF0000"/>
                  </a:solidFill>
                  <a:ea typeface="Zapf Dingbats"/>
                  <a:cs typeface="Zapf Dingbats"/>
                  <a:sym typeface="Zapf Dingbats"/>
                </a:rPr>
                <a:t>production</a:t>
              </a:r>
              <a:r>
                <a:rPr lang="en-US" sz="2000" dirty="0">
                  <a:solidFill>
                    <a:srgbClr val="1F497D"/>
                  </a:solidFill>
                  <a:ea typeface="Zapf Dingbats"/>
                  <a:cs typeface="Zapf Dingbats"/>
                  <a:sym typeface="Zapf Dingbats"/>
                </a:rPr>
                <a:t>: </a:t>
              </a:r>
              <a:r>
                <a:rPr lang="en-US" dirty="0" smtClean="0">
                  <a:solidFill>
                    <a:srgbClr val="1F497D"/>
                  </a:solidFill>
                  <a:ea typeface="Zapf Dingbats"/>
                  <a:cs typeface="Zapf Dingbats"/>
                  <a:sym typeface="Zapf Dingbats"/>
                </a:rPr>
                <a:t>from </a:t>
              </a:r>
              <a:r>
                <a:rPr lang="en-US" b="1" dirty="0">
                  <a:solidFill>
                    <a:srgbClr val="1F497D"/>
                  </a:solidFill>
                  <a:ea typeface="Zapf Dingbats"/>
                  <a:cs typeface="Zapf Dingbats"/>
                  <a:sym typeface="Zapf Dingbats"/>
                </a:rPr>
                <a:t>decays</a:t>
              </a:r>
              <a:r>
                <a:rPr lang="en-US" dirty="0">
                  <a:solidFill>
                    <a:srgbClr val="1F497D"/>
                  </a:solidFill>
                  <a:ea typeface="Zapf Dingbats"/>
                  <a:cs typeface="Zapf Dingbats"/>
                  <a:sym typeface="Zapf Dingbats"/>
                </a:rPr>
                <a:t> of long-lived b-hadrons (for </a:t>
              </a:r>
              <a:r>
                <a:rPr lang="en-US" dirty="0" err="1">
                  <a:solidFill>
                    <a:srgbClr val="1F497D"/>
                  </a:solidFill>
                  <a:ea typeface="Zapf Dingbats"/>
                  <a:cs typeface="Zapf Dingbats"/>
                  <a:sym typeface="Zapf Dingbats"/>
                </a:rPr>
                <a:t>charmonia</a:t>
              </a:r>
              <a:r>
                <a:rPr lang="en-US" dirty="0">
                  <a:solidFill>
                    <a:srgbClr val="1F497D"/>
                  </a:solidFill>
                  <a:ea typeface="Zapf Dingbats"/>
                  <a:cs typeface="Zapf Dingbats"/>
                  <a:sym typeface="Zapf Dingbats"/>
                </a:rPr>
                <a:t> only)</a:t>
              </a:r>
              <a:endParaRPr lang="en-US" sz="2000" dirty="0">
                <a:solidFill>
                  <a:srgbClr val="1F497D"/>
                </a:solidFill>
                <a:ea typeface="Zapf Dingbats"/>
                <a:cs typeface="Zapf Dingbats"/>
                <a:sym typeface="Zapf Dingbats"/>
              </a:endParaRPr>
            </a:p>
          </p:txBody>
        </p:sp>
        <p:sp>
          <p:nvSpPr>
            <p:cNvPr id="8" name="Rectangle 7"/>
            <p:cNvSpPr/>
            <p:nvPr/>
          </p:nvSpPr>
          <p:spPr>
            <a:xfrm>
              <a:off x="1" y="1624117"/>
              <a:ext cx="4648201" cy="629583"/>
            </a:xfrm>
            <a:prstGeom prst="rect">
              <a:avLst/>
            </a:prstGeom>
            <a:ln>
              <a:noFill/>
            </a:ln>
          </p:spPr>
          <p:txBody>
            <a:bodyPr wrap="square">
              <a:spAutoFit/>
            </a:bodyPr>
            <a:lstStyle/>
            <a:p>
              <a:pPr>
                <a:lnSpc>
                  <a:spcPct val="90000"/>
                </a:lnSpc>
              </a:pPr>
              <a:r>
                <a:rPr lang="en-US" sz="2000" smtClean="0">
                  <a:solidFill>
                    <a:srgbClr val="FF0000"/>
                  </a:solidFill>
                </a:rPr>
                <a:t>Prompt </a:t>
              </a:r>
              <a:r>
                <a:rPr lang="en-US" sz="2000" dirty="0">
                  <a:solidFill>
                    <a:srgbClr val="FF0000"/>
                  </a:solidFill>
                </a:rPr>
                <a:t>production</a:t>
              </a:r>
              <a:r>
                <a:rPr lang="en-US" sz="2000" dirty="0">
                  <a:solidFill>
                    <a:srgbClr val="1F497D"/>
                  </a:solidFill>
                </a:rPr>
                <a:t>: </a:t>
              </a:r>
              <a:r>
                <a:rPr lang="en-US" sz="2000" dirty="0" smtClean="0">
                  <a:solidFill>
                    <a:srgbClr val="1F497D"/>
                  </a:solidFill>
                </a:rPr>
                <a:t> </a:t>
              </a:r>
              <a:r>
                <a:rPr lang="en-US" b="1" dirty="0" smtClean="0">
                  <a:solidFill>
                    <a:srgbClr val="1F497D"/>
                  </a:solidFill>
                </a:rPr>
                <a:t>direct</a:t>
              </a:r>
              <a:r>
                <a:rPr lang="en-US" dirty="0" smtClean="0">
                  <a:solidFill>
                    <a:srgbClr val="1F497D"/>
                  </a:solidFill>
                </a:rPr>
                <a:t> </a:t>
              </a:r>
              <a:r>
                <a:rPr lang="en-US" dirty="0">
                  <a:solidFill>
                    <a:srgbClr val="1F497D"/>
                  </a:solidFill>
                </a:rPr>
                <a:t>QCD process or </a:t>
              </a:r>
              <a:r>
                <a:rPr lang="en-US" b="1" dirty="0">
                  <a:solidFill>
                    <a:srgbClr val="1F497D"/>
                  </a:solidFill>
                </a:rPr>
                <a:t>feed-down </a:t>
              </a:r>
              <a:r>
                <a:rPr lang="en-US" dirty="0" smtClean="0">
                  <a:solidFill>
                    <a:srgbClr val="1F497D"/>
                  </a:solidFill>
                </a:rPr>
                <a:t>from </a:t>
              </a:r>
              <a:r>
                <a:rPr lang="en-US" dirty="0">
                  <a:solidFill>
                    <a:srgbClr val="1F497D"/>
                  </a:solidFill>
                </a:rPr>
                <a:t>higher </a:t>
              </a:r>
              <a:r>
                <a:rPr lang="en-US" dirty="0" err="1">
                  <a:solidFill>
                    <a:srgbClr val="1F497D"/>
                  </a:solidFill>
                </a:rPr>
                <a:t>quarkonium</a:t>
              </a:r>
              <a:r>
                <a:rPr lang="en-US" dirty="0">
                  <a:solidFill>
                    <a:srgbClr val="1F497D"/>
                  </a:solidFill>
                </a:rPr>
                <a:t> states</a:t>
              </a:r>
              <a:r>
                <a:rPr lang="en-US" dirty="0"/>
                <a:t>  </a:t>
              </a:r>
            </a:p>
          </p:txBody>
        </p:sp>
      </p:grpSp>
      <p:sp>
        <p:nvSpPr>
          <p:cNvPr id="3" name="Rectangle 2"/>
          <p:cNvSpPr/>
          <p:nvPr/>
        </p:nvSpPr>
        <p:spPr>
          <a:xfrm>
            <a:off x="0" y="1281243"/>
            <a:ext cx="9144000" cy="66387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16934" y="1281243"/>
            <a:ext cx="4648200" cy="66387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4648200" y="1286233"/>
            <a:ext cx="4495800" cy="66387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0" y="1289710"/>
            <a:ext cx="4648200" cy="66387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a:off x="53446" y="916810"/>
            <a:ext cx="9127066" cy="5752550"/>
            <a:chOff x="53446" y="916810"/>
            <a:chExt cx="9127066" cy="5752550"/>
          </a:xfrm>
        </p:grpSpPr>
        <p:sp>
          <p:nvSpPr>
            <p:cNvPr id="35" name="Content Placeholder 2"/>
            <p:cNvSpPr txBox="1">
              <a:spLocks/>
            </p:cNvSpPr>
            <p:nvPr/>
          </p:nvSpPr>
          <p:spPr bwMode="auto">
            <a:xfrm>
              <a:off x="53446" y="916810"/>
              <a:ext cx="9127066" cy="575255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nSpc>
                  <a:spcPct val="70000"/>
                </a:lnSpc>
                <a:buNone/>
              </a:pPr>
              <a:r>
                <a:rPr lang="en-US" sz="2400" dirty="0" err="1" smtClean="0">
                  <a:solidFill>
                    <a:srgbClr val="1F497D"/>
                  </a:solidFill>
                </a:rPr>
                <a:t>Quarkonia</a:t>
              </a:r>
              <a:r>
                <a:rPr lang="en-US" sz="2400" dirty="0" smtClean="0">
                  <a:solidFill>
                    <a:srgbClr val="1F497D"/>
                  </a:solidFill>
                </a:rPr>
                <a:t> production occurs through: </a:t>
              </a:r>
            </a:p>
            <a:p>
              <a:pPr marL="0" indent="0">
                <a:lnSpc>
                  <a:spcPct val="70000"/>
                </a:lnSpc>
                <a:buNone/>
              </a:pPr>
              <a:endParaRPr lang="en-US" sz="2400" dirty="0" smtClean="0"/>
            </a:p>
            <a:p>
              <a:pPr marL="0" indent="0">
                <a:lnSpc>
                  <a:spcPct val="70000"/>
                </a:lnSpc>
                <a:buNone/>
              </a:pPr>
              <a:endParaRPr lang="en-US" sz="2400" dirty="0"/>
            </a:p>
            <a:p>
              <a:pPr marL="0" indent="0">
                <a:lnSpc>
                  <a:spcPct val="70000"/>
                </a:lnSpc>
                <a:buNone/>
              </a:pPr>
              <a:endParaRPr lang="en-US" sz="2000" dirty="0">
                <a:solidFill>
                  <a:srgbClr val="FF0000"/>
                </a:solidFill>
                <a:latin typeface="+mj-lt"/>
                <a:ea typeface="Zapf Dingbats"/>
                <a:cs typeface="Zapf Dingbats"/>
                <a:sym typeface="Zapf Dingbats"/>
              </a:endParaRPr>
            </a:p>
            <a:p>
              <a:pPr marL="0" indent="0" algn="ctr">
                <a:lnSpc>
                  <a:spcPct val="70000"/>
                </a:lnSpc>
                <a:buNone/>
              </a:pPr>
              <a:r>
                <a:rPr lang="en-US" sz="2000" smtClean="0">
                  <a:solidFill>
                    <a:srgbClr val="1F497D"/>
                  </a:solidFill>
                  <a:latin typeface="+mj-lt"/>
                  <a:ea typeface="Zapf Dingbats"/>
                  <a:cs typeface="Zapf Dingbats"/>
                  <a:sym typeface="Zapf Dingbats"/>
                </a:rPr>
                <a:t>Prompt </a:t>
              </a:r>
              <a:r>
                <a:rPr lang="en-US" sz="2000" dirty="0" smtClean="0">
                  <a:solidFill>
                    <a:srgbClr val="1F497D"/>
                  </a:solidFill>
                  <a:latin typeface="+mj-lt"/>
                  <a:ea typeface="Zapf Dingbats"/>
                  <a:cs typeface="Zapf Dingbats"/>
                  <a:sym typeface="Zapf Dingbats"/>
                </a:rPr>
                <a:t>production is used to understand how quarks combine into a bound state. </a:t>
              </a:r>
            </a:p>
            <a:p>
              <a:pPr marL="0" indent="0">
                <a:lnSpc>
                  <a:spcPct val="60000"/>
                </a:lnSpc>
                <a:buNone/>
              </a:pPr>
              <a:endParaRPr lang="en-US" sz="2000" b="1" dirty="0" smtClean="0">
                <a:solidFill>
                  <a:srgbClr val="FF0000"/>
                </a:solidFill>
                <a:latin typeface="+mj-lt"/>
                <a:ea typeface="Zapf Dingbats"/>
                <a:cs typeface="Zapf Dingbats"/>
                <a:sym typeface="Zapf Dingbats"/>
              </a:endParaRPr>
            </a:p>
            <a:p>
              <a:pPr marL="0" indent="0">
                <a:lnSpc>
                  <a:spcPct val="90000"/>
                </a:lnSpc>
                <a:buNone/>
              </a:pPr>
              <a:r>
                <a:rPr lang="en-US" sz="2000" b="1" smtClean="0">
                  <a:solidFill>
                    <a:srgbClr val="FF0000"/>
                  </a:solidFill>
                  <a:latin typeface="+mj-lt"/>
                  <a:ea typeface="Zapf Dingbats"/>
                  <a:cs typeface="Zapf Dingbats"/>
                  <a:sym typeface="Zapf Dingbats"/>
                </a:rPr>
                <a:t>    NRQCD</a:t>
              </a:r>
              <a:r>
                <a:rPr lang="en-US" sz="2000" smtClean="0">
                  <a:latin typeface="+mj-lt"/>
                  <a:ea typeface="Zapf Dingbats"/>
                  <a:cs typeface="Zapf Dingbats"/>
                  <a:sym typeface="Zapf Dingbats"/>
                </a:rPr>
                <a:t>  is </a:t>
              </a:r>
              <a:r>
                <a:rPr lang="en-US" sz="2000" dirty="0" smtClean="0">
                  <a:latin typeface="+mj-lt"/>
                  <a:ea typeface="Zapf Dingbats"/>
                  <a:cs typeface="Zapf Dingbats"/>
                  <a:sym typeface="Zapf Dingbats"/>
                </a:rPr>
                <a:t>an effective field theory that treats heavy </a:t>
              </a:r>
              <a:r>
                <a:rPr lang="en-US" sz="2000" dirty="0" err="1" smtClean="0">
                  <a:latin typeface="+mj-lt"/>
                  <a:ea typeface="Zapf Dingbats"/>
                  <a:cs typeface="Zapf Dingbats"/>
                  <a:sym typeface="Zapf Dingbats"/>
                </a:rPr>
                <a:t>quarkonia</a:t>
              </a:r>
              <a:r>
                <a:rPr lang="en-US" sz="2000" dirty="0" smtClean="0">
                  <a:latin typeface="+mj-lt"/>
                  <a:ea typeface="Zapf Dingbats"/>
                  <a:cs typeface="Zapf Dingbats"/>
                  <a:sym typeface="Zapf Dingbats"/>
                </a:rPr>
                <a:t> (cc, bb) </a:t>
              </a:r>
              <a:r>
                <a:rPr lang="en-US" sz="2000" smtClean="0">
                  <a:latin typeface="+mj-lt"/>
                  <a:ea typeface="Zapf Dingbats"/>
                  <a:cs typeface="Zapf Dingbats"/>
                  <a:sym typeface="Zapf Dingbats"/>
                </a:rPr>
                <a:t>as </a:t>
              </a:r>
              <a:r>
                <a:rPr lang="en-US" sz="2000">
                  <a:latin typeface="+mj-lt"/>
                  <a:ea typeface="Zapf Dingbats"/>
                  <a:cs typeface="Zapf Dingbats"/>
                  <a:sym typeface="Zapf Dingbats"/>
                </a:rPr>
                <a:t>n</a:t>
              </a:r>
              <a:r>
                <a:rPr lang="en-US" sz="2000" smtClean="0">
                  <a:latin typeface="+mj-lt"/>
                  <a:ea typeface="Zapf Dingbats"/>
                  <a:cs typeface="Zapf Dingbats"/>
                  <a:sym typeface="Zapf Dingbats"/>
                </a:rPr>
                <a:t>on-rela-tivistic </a:t>
              </a:r>
              <a:r>
                <a:rPr lang="en-US" sz="2000" dirty="0" smtClean="0">
                  <a:latin typeface="+mj-lt"/>
                  <a:ea typeface="Zapf Dingbats"/>
                  <a:cs typeface="Zapf Dingbats"/>
                  <a:sym typeface="Zapf Dingbats"/>
                </a:rPr>
                <a:t>systems. It predicts the existence of intermediate CO states in nature, that sub-</a:t>
              </a:r>
              <a:r>
                <a:rPr lang="en-US" sz="2000" dirty="0" err="1" smtClean="0">
                  <a:latin typeface="+mj-lt"/>
                  <a:ea typeface="Zapf Dingbats"/>
                  <a:cs typeface="Zapf Dingbats"/>
                  <a:sym typeface="Zapf Dingbats"/>
                </a:rPr>
                <a:t>sequently</a:t>
              </a:r>
              <a:r>
                <a:rPr lang="en-US" sz="2000" dirty="0" smtClean="0">
                  <a:latin typeface="+mj-lt"/>
                  <a:ea typeface="Zapf Dingbats"/>
                  <a:cs typeface="Zapf Dingbats"/>
                  <a:sym typeface="Zapf Dingbats"/>
                </a:rPr>
                <a:t> evolve into physical color-singlet </a:t>
              </a:r>
              <a:r>
                <a:rPr lang="en-US" sz="2000" dirty="0" err="1" smtClean="0">
                  <a:latin typeface="+mj-lt"/>
                  <a:ea typeface="Zapf Dingbats"/>
                  <a:cs typeface="Zapf Dingbats"/>
                  <a:sym typeface="Zapf Dingbats"/>
                </a:rPr>
                <a:t>quarkonia</a:t>
              </a:r>
              <a:r>
                <a:rPr lang="en-US" sz="2000" dirty="0" smtClean="0">
                  <a:latin typeface="+mj-lt"/>
                  <a:ea typeface="Zapf Dingbats"/>
                  <a:cs typeface="Zapf Dingbats"/>
                  <a:sym typeface="Zapf Dingbats"/>
                </a:rPr>
                <a:t> by </a:t>
              </a:r>
              <a:r>
                <a:rPr lang="en-US" sz="2000" smtClean="0">
                  <a:latin typeface="+mj-lt"/>
                  <a:ea typeface="Zapf Dingbats"/>
                  <a:cs typeface="Zapf Dingbats"/>
                  <a:sym typeface="Zapf Dingbats"/>
                </a:rPr>
                <a:t>non–</a:t>
              </a:r>
              <a:r>
                <a:rPr lang="en-US" sz="2000" err="1" smtClean="0">
                  <a:latin typeface="+mj-lt"/>
                  <a:ea typeface="Zapf Dingbats"/>
                  <a:cs typeface="Zapf Dingbats"/>
                  <a:sym typeface="Zapf Dingbats"/>
                </a:rPr>
                <a:t>perturbative</a:t>
              </a:r>
              <a:r>
                <a:rPr lang="en-US" sz="2000" smtClean="0">
                  <a:latin typeface="+mj-lt"/>
                  <a:ea typeface="Zapf Dingbats"/>
                  <a:cs typeface="Zapf Dingbats"/>
                  <a:sym typeface="Zapf Dingbats"/>
                </a:rPr>
                <a:t> </a:t>
              </a:r>
              <a:r>
                <a:rPr lang="en-US" sz="2000" smtClean="0">
                  <a:latin typeface="+mj-lt"/>
                  <a:ea typeface="Zapf Dingbats"/>
                  <a:cs typeface="Zapf Dingbats"/>
                  <a:sym typeface="Zapf Dingbats"/>
                </a:rPr>
                <a:t>emissions</a:t>
              </a:r>
            </a:p>
            <a:p>
              <a:pPr marL="0" indent="0">
                <a:lnSpc>
                  <a:spcPct val="90000"/>
                </a:lnSpc>
                <a:buNone/>
              </a:pPr>
              <a:endParaRPr lang="en-US" sz="2000" dirty="0">
                <a:solidFill>
                  <a:schemeClr val="tx2"/>
                </a:solidFill>
                <a:latin typeface="+mj-lt"/>
                <a:ea typeface="Zapf Dingbats"/>
                <a:cs typeface="Zapf Dingbats"/>
                <a:sym typeface="Zapf Dingbats"/>
              </a:endParaRPr>
            </a:p>
            <a:p>
              <a:pPr marL="0" indent="0">
                <a:lnSpc>
                  <a:spcPct val="70000"/>
                </a:lnSpc>
                <a:buNone/>
              </a:pPr>
              <a:r>
                <a:rPr lang="en-US" sz="2000" dirty="0" smtClean="0">
                  <a:solidFill>
                    <a:schemeClr val="tx2"/>
                  </a:solidFill>
                  <a:latin typeface="+mj-lt"/>
                  <a:ea typeface="Zapf Dingbats"/>
                  <a:cs typeface="Zapf Dingbats"/>
                  <a:sym typeface="Zapf Dingbats"/>
                </a:rPr>
                <a:t>    Inclusive </a:t>
              </a:r>
              <a:r>
                <a:rPr lang="en-US" sz="2000" dirty="0" err="1" smtClean="0">
                  <a:solidFill>
                    <a:schemeClr val="tx2"/>
                  </a:solidFill>
                  <a:latin typeface="+mj-lt"/>
                  <a:ea typeface="Zapf Dingbats"/>
                  <a:cs typeface="Zapf Dingbats"/>
                  <a:sym typeface="Zapf Dingbats"/>
                </a:rPr>
                <a:t>quarkonium</a:t>
              </a:r>
              <a:r>
                <a:rPr lang="en-US" sz="2000" dirty="0" smtClean="0">
                  <a:solidFill>
                    <a:schemeClr val="tx2"/>
                  </a:solidFill>
                  <a:latin typeface="+mj-lt"/>
                  <a:ea typeface="Zapf Dingbats"/>
                  <a:cs typeface="Zapf Dingbats"/>
                  <a:sym typeface="Zapf Dingbats"/>
                </a:rPr>
                <a:t> production can be factorized in </a:t>
              </a:r>
              <a:r>
                <a:rPr lang="en-US" sz="2000" b="1" dirty="0" smtClean="0">
                  <a:solidFill>
                    <a:schemeClr val="tx2"/>
                  </a:solidFill>
                  <a:latin typeface="+mj-lt"/>
                  <a:ea typeface="Zapf Dingbats"/>
                  <a:cs typeface="Zapf Dingbats"/>
                  <a:sym typeface="Zapf Dingbats"/>
                </a:rPr>
                <a:t>two distinct phases</a:t>
              </a:r>
              <a:r>
                <a:rPr lang="en-US" sz="2000" dirty="0" smtClean="0">
                  <a:solidFill>
                    <a:schemeClr val="tx2"/>
                  </a:solidFill>
                  <a:latin typeface="+mj-lt"/>
                  <a:ea typeface="Zapf Dingbats"/>
                  <a:cs typeface="Zapf Dingbats"/>
                  <a:sym typeface="Zapf Dingbats"/>
                </a:rPr>
                <a:t>: </a:t>
              </a:r>
              <a:endParaRPr lang="en-US" sz="2000" i="1" dirty="0" smtClean="0">
                <a:solidFill>
                  <a:schemeClr val="tx2"/>
                </a:solidFill>
                <a:latin typeface="+mj-lt"/>
                <a:ea typeface="Zapf Dingbats"/>
                <a:cs typeface="Zapf Dingbats"/>
                <a:sym typeface="Zapf Dingbats"/>
              </a:endParaRPr>
            </a:p>
            <a:p>
              <a:pPr marL="857250" lvl="1" indent="-457200">
                <a:lnSpc>
                  <a:spcPct val="70000"/>
                </a:lnSpc>
                <a:buAutoNum type="arabicParenR"/>
              </a:pPr>
              <a:r>
                <a:rPr lang="en-US" sz="2000" b="1" i="1" dirty="0" smtClean="0">
                  <a:solidFill>
                    <a:schemeClr val="tx2"/>
                  </a:solidFill>
                  <a:latin typeface="+mj-lt"/>
                  <a:ea typeface="Zapf Dingbats"/>
                  <a:cs typeface="Zapf Dingbats"/>
                  <a:sym typeface="Zapf Dingbats"/>
                </a:rPr>
                <a:t>  Production of </a:t>
              </a:r>
              <a:r>
                <a:rPr lang="en-US" sz="2000" b="1" i="1" dirty="0" err="1" smtClean="0">
                  <a:solidFill>
                    <a:schemeClr val="tx2"/>
                  </a:solidFill>
                  <a:latin typeface="+mj-lt"/>
                  <a:ea typeface="Zapf Dingbats"/>
                  <a:cs typeface="Zapf Dingbats"/>
                  <a:sym typeface="Zapf Dingbats"/>
                </a:rPr>
                <a:t>qq</a:t>
              </a:r>
              <a:r>
                <a:rPr lang="en-US" sz="2000" b="1" i="1" dirty="0" smtClean="0">
                  <a:solidFill>
                    <a:schemeClr val="tx2"/>
                  </a:solidFill>
                  <a:latin typeface="+mj-lt"/>
                  <a:ea typeface="Zapf Dingbats"/>
                  <a:cs typeface="Zapf Dingbats"/>
                  <a:sym typeface="Zapf Dingbats"/>
                </a:rPr>
                <a:t> in the regime of </a:t>
              </a:r>
              <a:r>
                <a:rPr lang="en-US" sz="2000" b="1" i="1" dirty="0" err="1" smtClean="0">
                  <a:solidFill>
                    <a:schemeClr val="tx2"/>
                  </a:solidFill>
                  <a:latin typeface="+mj-lt"/>
                  <a:ea typeface="Zapf Dingbats"/>
                  <a:cs typeface="Zapf Dingbats"/>
                  <a:sym typeface="Zapf Dingbats"/>
                </a:rPr>
                <a:t>perturbative</a:t>
              </a:r>
              <a:r>
                <a:rPr lang="en-US" sz="2000" b="1" i="1" dirty="0" smtClean="0">
                  <a:solidFill>
                    <a:schemeClr val="tx2"/>
                  </a:solidFill>
                  <a:latin typeface="+mj-lt"/>
                  <a:ea typeface="Zapf Dingbats"/>
                  <a:cs typeface="Zapf Dingbats"/>
                  <a:sym typeface="Zapf Dingbats"/>
                </a:rPr>
                <a:t> QCD.</a:t>
              </a:r>
            </a:p>
            <a:p>
              <a:pPr marL="0" indent="0">
                <a:lnSpc>
                  <a:spcPct val="70000"/>
                </a:lnSpc>
                <a:buNone/>
              </a:pPr>
              <a:r>
                <a:rPr lang="en-US" sz="2000" i="1" dirty="0" smtClean="0">
                  <a:solidFill>
                    <a:schemeClr val="tx2"/>
                  </a:solidFill>
                  <a:latin typeface="+mj-lt"/>
                  <a:ea typeface="Zapf Dingbats"/>
                  <a:cs typeface="Zapf Dingbats"/>
                  <a:sym typeface="Zapf Dingbats"/>
                </a:rPr>
                <a:t>Short-distance coefficients (SDCs). Calculated by </a:t>
              </a:r>
              <a:r>
                <a:rPr lang="en-US" sz="2000" i="1" dirty="0" err="1" smtClean="0">
                  <a:solidFill>
                    <a:schemeClr val="tx2"/>
                  </a:solidFill>
                  <a:latin typeface="+mj-lt"/>
                  <a:ea typeface="Zapf Dingbats"/>
                  <a:cs typeface="Zapf Dingbats"/>
                  <a:sym typeface="Zapf Dingbats"/>
                </a:rPr>
                <a:t>perturbative</a:t>
              </a:r>
              <a:r>
                <a:rPr lang="en-US" sz="2000" i="1" dirty="0" smtClean="0">
                  <a:solidFill>
                    <a:schemeClr val="tx2"/>
                  </a:solidFill>
                  <a:latin typeface="+mj-lt"/>
                  <a:ea typeface="Zapf Dingbats"/>
                  <a:cs typeface="Zapf Dingbats"/>
                  <a:sym typeface="Zapf Dingbats"/>
                </a:rPr>
                <a:t> QCD (expansions in </a:t>
              </a:r>
              <a:r>
                <a:rPr lang="en-US" sz="2000" i="1" dirty="0" err="1" smtClean="0">
                  <a:solidFill>
                    <a:schemeClr val="tx2"/>
                  </a:solidFill>
                  <a:latin typeface="Symbol" charset="2"/>
                  <a:ea typeface="Zapf Dingbats"/>
                  <a:cs typeface="Symbol" charset="2"/>
                  <a:sym typeface="Zapf Dingbats"/>
                </a:rPr>
                <a:t>a</a:t>
              </a:r>
              <a:r>
                <a:rPr lang="en-US" sz="2000" i="1" baseline="-25000" dirty="0" err="1" smtClean="0">
                  <a:solidFill>
                    <a:schemeClr val="tx2"/>
                  </a:solidFill>
                  <a:latin typeface="+mj-lt"/>
                  <a:ea typeface="Zapf Dingbats"/>
                  <a:cs typeface="Zapf Dingbats"/>
                  <a:sym typeface="Zapf Dingbats"/>
                </a:rPr>
                <a:t>S</a:t>
              </a:r>
              <a:r>
                <a:rPr lang="en-US" sz="2000" i="1" baseline="-25000" dirty="0" smtClean="0">
                  <a:solidFill>
                    <a:schemeClr val="tx2"/>
                  </a:solidFill>
                  <a:latin typeface="+mj-lt"/>
                  <a:ea typeface="Zapf Dingbats"/>
                  <a:cs typeface="Zapf Dingbats"/>
                  <a:sym typeface="Zapf Dingbats"/>
                </a:rPr>
                <a:t> </a:t>
              </a:r>
              <a:r>
                <a:rPr lang="en-US" sz="2000" i="1" dirty="0" smtClean="0">
                  <a:solidFill>
                    <a:schemeClr val="tx2"/>
                  </a:solidFill>
                  <a:latin typeface="+mj-lt"/>
                  <a:ea typeface="Zapf Dingbats"/>
                  <a:cs typeface="Zapf Dingbats"/>
                  <a:sym typeface="Zapf Dingbats"/>
                </a:rPr>
                <a:t>).</a:t>
              </a:r>
            </a:p>
            <a:p>
              <a:pPr marL="400050" lvl="1" indent="0">
                <a:lnSpc>
                  <a:spcPct val="70000"/>
                </a:lnSpc>
                <a:buNone/>
              </a:pPr>
              <a:r>
                <a:rPr lang="en-US" sz="2000" b="1" i="1" dirty="0" smtClean="0">
                  <a:solidFill>
                    <a:schemeClr val="tx2"/>
                  </a:solidFill>
                  <a:latin typeface="+mj-lt"/>
                  <a:ea typeface="Zapf Dingbats"/>
                  <a:cs typeface="Zapf Dingbats"/>
                  <a:sym typeface="Zapf Dingbats"/>
                </a:rPr>
                <a:t>2)     Formation of a bound state, non-</a:t>
              </a:r>
              <a:r>
                <a:rPr lang="en-US" sz="2000" b="1" i="1" dirty="0" err="1" smtClean="0">
                  <a:solidFill>
                    <a:schemeClr val="tx2"/>
                  </a:solidFill>
                  <a:latin typeface="+mj-lt"/>
                  <a:ea typeface="Zapf Dingbats"/>
                  <a:cs typeface="Zapf Dingbats"/>
                  <a:sym typeface="Zapf Dingbats"/>
                </a:rPr>
                <a:t>perturbative</a:t>
              </a:r>
              <a:r>
                <a:rPr lang="en-US" sz="2000" b="1" i="1" dirty="0" smtClean="0">
                  <a:solidFill>
                    <a:schemeClr val="tx2"/>
                  </a:solidFill>
                  <a:latin typeface="+mj-lt"/>
                  <a:ea typeface="Zapf Dingbats"/>
                  <a:cs typeface="Zapf Dingbats"/>
                  <a:sym typeface="Zapf Dingbats"/>
                </a:rPr>
                <a:t> QCD sector</a:t>
              </a:r>
              <a:r>
                <a:rPr lang="en-US" sz="2000" i="1" dirty="0" smtClean="0">
                  <a:solidFill>
                    <a:schemeClr val="tx2"/>
                  </a:solidFill>
                  <a:latin typeface="+mj-lt"/>
                  <a:ea typeface="Zapf Dingbats"/>
                  <a:cs typeface="Zapf Dingbats"/>
                  <a:sym typeface="Zapf Dingbats"/>
                </a:rPr>
                <a:t>. </a:t>
              </a:r>
            </a:p>
            <a:p>
              <a:pPr marL="0" indent="0">
                <a:lnSpc>
                  <a:spcPct val="70000"/>
                </a:lnSpc>
                <a:buNone/>
              </a:pPr>
              <a:r>
                <a:rPr lang="en-US" sz="2000" i="1" dirty="0" smtClean="0">
                  <a:solidFill>
                    <a:schemeClr val="tx2"/>
                  </a:solidFill>
                  <a:latin typeface="+mj-lt"/>
                  <a:ea typeface="Zapf Dingbats"/>
                  <a:cs typeface="Zapf Dingbats"/>
                  <a:sym typeface="Zapf Dingbats"/>
                </a:rPr>
                <a:t>Long-distance matrix elements (LDMEs). Relative relevance given </a:t>
              </a:r>
              <a:r>
                <a:rPr lang="en-US" sz="1800" i="1" dirty="0" smtClean="0">
                  <a:solidFill>
                    <a:schemeClr val="tx2"/>
                  </a:solidFill>
                  <a:ea typeface="Zapf Dingbats"/>
                  <a:cs typeface="Zapf Dingbats"/>
                  <a:sym typeface="Zapf Dingbats"/>
                </a:rPr>
                <a:t>by </a:t>
              </a:r>
              <a:r>
                <a:rPr lang="en-US" sz="1800" i="1" dirty="0" smtClean="0">
                  <a:solidFill>
                    <a:schemeClr val="tx2"/>
                  </a:solidFill>
                  <a:latin typeface="Symbol" charset="2"/>
                  <a:ea typeface="Zapf Dingbats"/>
                  <a:cs typeface="Symbol" charset="2"/>
                  <a:sym typeface="Zapf Dingbats"/>
                </a:rPr>
                <a:t>n</a:t>
              </a:r>
              <a:r>
                <a:rPr lang="en-US" sz="1800" i="1" dirty="0" smtClean="0">
                  <a:solidFill>
                    <a:schemeClr val="tx2"/>
                  </a:solidFill>
                  <a:ea typeface="Zapf Dingbats"/>
                  <a:cs typeface="Symbol" charset="2"/>
                  <a:sym typeface="Zapf Dingbats"/>
                </a:rPr>
                <a:t> </a:t>
              </a:r>
              <a:r>
                <a:rPr lang="en-US" sz="1800" i="1" dirty="0" smtClean="0">
                  <a:solidFill>
                    <a:schemeClr val="tx2"/>
                  </a:solidFill>
                  <a:ea typeface="Zapf Dingbats"/>
                  <a:cs typeface="Zapf Dingbats"/>
                  <a:sym typeface="Zapf Dingbats"/>
                </a:rPr>
                <a:t>= v/c &lt;&lt;1 (scaling rules). Determined from fits to </a:t>
              </a:r>
              <a:r>
                <a:rPr lang="en-US" sz="1800" i="1" smtClean="0">
                  <a:solidFill>
                    <a:schemeClr val="tx2"/>
                  </a:solidFill>
                  <a:ea typeface="Zapf Dingbats"/>
                  <a:cs typeface="Zapf Dingbats"/>
                  <a:sym typeface="Zapf Dingbats"/>
                </a:rPr>
                <a:t>experimental </a:t>
              </a:r>
              <a:r>
                <a:rPr lang="en-US" sz="1800" i="1" smtClean="0">
                  <a:solidFill>
                    <a:schemeClr val="tx2"/>
                  </a:solidFill>
                  <a:ea typeface="Zapf Dingbats"/>
                  <a:cs typeface="Zapf Dingbats"/>
                  <a:sym typeface="Zapf Dingbats"/>
                </a:rPr>
                <a:t>data</a:t>
              </a:r>
            </a:p>
            <a:p>
              <a:pPr marL="0" indent="0">
                <a:lnSpc>
                  <a:spcPct val="70000"/>
                </a:lnSpc>
                <a:buNone/>
              </a:pPr>
              <a:endParaRPr lang="en-US" sz="1800" i="1" dirty="0" smtClean="0"/>
            </a:p>
            <a:p>
              <a:pPr marL="0" indent="0">
                <a:lnSpc>
                  <a:spcPct val="80000"/>
                </a:lnSpc>
                <a:buNone/>
              </a:pPr>
              <a:r>
                <a:rPr lang="en-US" sz="2000" dirty="0"/>
                <a:t>Theoretical predictions are organized </a:t>
              </a:r>
              <a:r>
                <a:rPr lang="en-US" sz="2000" dirty="0" smtClean="0"/>
                <a:t>as double </a:t>
              </a:r>
              <a:r>
                <a:rPr lang="en-US" sz="2000" dirty="0"/>
                <a:t>expansions in α</a:t>
              </a:r>
              <a:r>
                <a:rPr lang="en-US" sz="2000" baseline="-25000" dirty="0"/>
                <a:t>S</a:t>
              </a:r>
              <a:r>
                <a:rPr lang="en-US" sz="2000" dirty="0"/>
                <a:t> and</a:t>
              </a:r>
              <a:r>
                <a:rPr lang="en-US" sz="2000" dirty="0">
                  <a:latin typeface="Symbol" charset="2"/>
                  <a:cs typeface="Symbol" charset="2"/>
                </a:rPr>
                <a:t> </a:t>
              </a:r>
              <a:r>
                <a:rPr lang="en-US" sz="2000" dirty="0" smtClean="0">
                  <a:latin typeface="Symbol" charset="2"/>
                  <a:cs typeface="Symbol" charset="2"/>
                </a:rPr>
                <a:t>n</a:t>
              </a:r>
              <a:r>
                <a:rPr lang="en-US" sz="2000" dirty="0" smtClean="0"/>
                <a:t>. </a:t>
              </a:r>
              <a:r>
                <a:rPr lang="en-US" sz="2000" dirty="0"/>
                <a:t>Truncation </a:t>
              </a:r>
              <a:r>
                <a:rPr lang="en-US" sz="2000" dirty="0" smtClean="0"/>
                <a:t>of </a:t>
              </a:r>
              <a:r>
                <a:rPr lang="en-US" sz="2000" dirty="0">
                  <a:latin typeface="Symbol" charset="2"/>
                  <a:cs typeface="Symbol" charset="2"/>
                </a:rPr>
                <a:t>n</a:t>
              </a:r>
              <a:r>
                <a:rPr lang="en-US" sz="2000" dirty="0" smtClean="0"/>
                <a:t>-expansion </a:t>
              </a:r>
              <a:r>
                <a:rPr lang="en-US" sz="2000" dirty="0"/>
                <a:t>for </a:t>
              </a:r>
              <a:r>
                <a:rPr lang="en-US" sz="2000" dirty="0">
                  <a:solidFill>
                    <a:srgbClr val="FF0000"/>
                  </a:solidFill>
                </a:rPr>
                <a:t>S-wave states in </a:t>
              </a:r>
              <a:r>
                <a:rPr lang="en-US" sz="2000" dirty="0" smtClean="0">
                  <a:solidFill>
                    <a:srgbClr val="FF0000"/>
                  </a:solidFill>
                </a:rPr>
                <a:t>NRQCD  </a:t>
              </a:r>
              <a:r>
                <a:rPr lang="en-US" sz="2000" dirty="0" smtClean="0"/>
                <a:t>includes </a:t>
              </a:r>
              <a:r>
                <a:rPr lang="en-US" sz="2000" dirty="0"/>
                <a:t>4 terms</a:t>
              </a:r>
              <a:r>
                <a:rPr lang="en-US" sz="2000" dirty="0" smtClean="0"/>
                <a:t>: </a:t>
              </a:r>
              <a:r>
                <a:rPr lang="en-US" sz="2000" dirty="0"/>
                <a:t>1 </a:t>
              </a:r>
              <a:r>
                <a:rPr lang="en-US" sz="2000" dirty="0" smtClean="0"/>
                <a:t>CS term and 3 CO terms</a:t>
              </a:r>
            </a:p>
            <a:p>
              <a:pPr marL="0" indent="0">
                <a:lnSpc>
                  <a:spcPct val="90000"/>
                </a:lnSpc>
                <a:buNone/>
              </a:pPr>
              <a:endParaRPr lang="en-US" sz="2000" dirty="0"/>
            </a:p>
            <a:p>
              <a:pPr marL="0" indent="0">
                <a:lnSpc>
                  <a:spcPct val="90000"/>
                </a:lnSpc>
                <a:buNone/>
              </a:pPr>
              <a:endParaRPr lang="en-US" sz="2000" dirty="0" smtClean="0"/>
            </a:p>
            <a:p>
              <a:pPr marL="0" indent="0">
                <a:lnSpc>
                  <a:spcPct val="90000"/>
                </a:lnSpc>
                <a:buNone/>
              </a:pPr>
              <a:endParaRPr lang="en-US" sz="2000" dirty="0" smtClean="0"/>
            </a:p>
            <a:p>
              <a:pPr marL="0" indent="0">
                <a:lnSpc>
                  <a:spcPct val="90000"/>
                </a:lnSpc>
                <a:buNone/>
              </a:pPr>
              <a:endParaRPr lang="en-US" sz="2000" dirty="0"/>
            </a:p>
            <a:p>
              <a:pPr marL="0" indent="0">
                <a:lnSpc>
                  <a:spcPct val="90000"/>
                </a:lnSpc>
                <a:buNone/>
              </a:pPr>
              <a:r>
                <a:rPr lang="en-US" sz="2000" dirty="0" smtClean="0"/>
                <a:t>                                                           </a:t>
              </a:r>
              <a:endParaRPr lang="en-US" sz="2000" dirty="0"/>
            </a:p>
          </p:txBody>
        </p:sp>
        <p:cxnSp>
          <p:nvCxnSpPr>
            <p:cNvPr id="25" name="Straight Connector 24"/>
            <p:cNvCxnSpPr/>
            <p:nvPr/>
          </p:nvCxnSpPr>
          <p:spPr>
            <a:xfrm>
              <a:off x="7052736" y="2743249"/>
              <a:ext cx="143933" cy="0"/>
            </a:xfrm>
            <a:prstGeom prst="line">
              <a:avLst/>
            </a:prstGeom>
            <a:ln w="28575" cmpd="sng">
              <a:solidFill>
                <a:schemeClr val="tx2"/>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1" y="-21058"/>
            <a:ext cx="9144000" cy="799977"/>
          </a:xfrm>
          <a:noFill/>
        </p:spPr>
        <p:txBody>
          <a:bodyPr>
            <a:normAutofit fontScale="90000"/>
          </a:bodyPr>
          <a:lstStyle/>
          <a:p>
            <a:pPr lvl="2">
              <a:lnSpc>
                <a:spcPct val="80000"/>
              </a:lnSpc>
            </a:pPr>
            <a:r>
              <a:rPr lang="en-US" sz="3200" smtClean="0">
                <a:ln>
                  <a:solidFill>
                    <a:schemeClr val="tx2">
                      <a:alpha val="85000"/>
                    </a:schemeClr>
                  </a:solidFill>
                </a:ln>
                <a:solidFill>
                  <a:srgbClr val="1F497D"/>
                </a:solidFill>
              </a:rPr>
              <a:t>  </a:t>
            </a:r>
            <a:r>
              <a:rPr lang="en-US" sz="3600" smtClean="0">
                <a:ln>
                  <a:solidFill>
                    <a:schemeClr val="tx2">
                      <a:alpha val="85000"/>
                    </a:schemeClr>
                  </a:solidFill>
                </a:ln>
                <a:solidFill>
                  <a:srgbClr val="1F497D"/>
                </a:solidFill>
              </a:rPr>
              <a:t>Quarkonium Production: Theoretical </a:t>
            </a:r>
            <a:r>
              <a:rPr lang="en-US" sz="3600" dirty="0">
                <a:ln>
                  <a:solidFill>
                    <a:schemeClr val="tx2">
                      <a:alpha val="85000"/>
                    </a:schemeClr>
                  </a:solidFill>
                </a:ln>
                <a:solidFill>
                  <a:srgbClr val="1F497D"/>
                </a:solidFill>
              </a:rPr>
              <a:t>F</a:t>
            </a:r>
            <a:r>
              <a:rPr lang="en-US" sz="3600" smtClean="0">
                <a:ln>
                  <a:solidFill>
                    <a:schemeClr val="tx2">
                      <a:alpha val="85000"/>
                    </a:schemeClr>
                  </a:solidFill>
                </a:ln>
                <a:solidFill>
                  <a:srgbClr val="1F497D"/>
                </a:solidFill>
              </a:rPr>
              <a:t>ramework</a:t>
            </a:r>
            <a:endParaRPr lang="en-US" sz="3600" dirty="0" smtClean="0">
              <a:solidFill>
                <a:srgbClr val="1F497D"/>
              </a:solidFill>
              <a:latin typeface="Calibri" charset="0"/>
              <a:ea typeface="ＭＳ Ｐゴシック" charset="0"/>
              <a:cs typeface="ＭＳ Ｐゴシック" charset="0"/>
            </a:endParaRPr>
          </a:p>
        </p:txBody>
      </p:sp>
      <p:sp>
        <p:nvSpPr>
          <p:cNvPr id="26" name="Slide Number Placeholder 5"/>
          <p:cNvSpPr>
            <a:spLocks noGrp="1"/>
          </p:cNvSpPr>
          <p:nvPr>
            <p:ph type="sldNum" sz="quarter" idx="4294967295"/>
          </p:nvPr>
        </p:nvSpPr>
        <p:spPr>
          <a:xfrm>
            <a:off x="16934" y="1106"/>
            <a:ext cx="685800" cy="365125"/>
          </a:xfrm>
          <a:prstGeom prst="rect">
            <a:avLst/>
          </a:prstGeom>
        </p:spPr>
        <p:txBody>
          <a:bodyPr/>
          <a:lstStyle>
            <a:lvl1pPr>
              <a:defRPr sz="1400"/>
            </a:lvl1pPr>
          </a:lstStyle>
          <a:p>
            <a:pPr algn="l">
              <a:defRPr/>
            </a:pPr>
            <a:fld id="{43FC2C80-C8FF-054C-ACF4-72A4BD23F6D5}" type="slidenum">
              <a:rPr lang="en-US"/>
              <a:pPr algn="l">
                <a:defRPr/>
              </a:pPr>
              <a:t>8</a:t>
            </a:fld>
            <a:endParaRPr lang="en-US" dirty="0"/>
          </a:p>
        </p:txBody>
      </p:sp>
      <p:cxnSp>
        <p:nvCxnSpPr>
          <p:cNvPr id="27" name="Straight Connector 26"/>
          <p:cNvCxnSpPr/>
          <p:nvPr/>
        </p:nvCxnSpPr>
        <p:spPr>
          <a:xfrm>
            <a:off x="7391399" y="2709386"/>
            <a:ext cx="143933" cy="0"/>
          </a:xfrm>
          <a:prstGeom prst="line">
            <a:avLst/>
          </a:prstGeom>
          <a:ln w="28575" cmpd="sng">
            <a:solidFill>
              <a:schemeClr val="tx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1738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CMS-BPH-15-005_Figure_0A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276906"/>
            <a:ext cx="4644008" cy="3305441"/>
          </a:xfrm>
          <a:prstGeom prst="rect">
            <a:avLst/>
          </a:prstGeom>
        </p:spPr>
      </p:pic>
      <p:sp>
        <p:nvSpPr>
          <p:cNvPr id="28" name="Title 1"/>
          <p:cNvSpPr txBox="1">
            <a:spLocks/>
          </p:cNvSpPr>
          <p:nvPr/>
        </p:nvSpPr>
        <p:spPr>
          <a:xfrm>
            <a:off x="0" y="1593"/>
            <a:ext cx="9144000" cy="799977"/>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smtClean="0">
                <a:ln>
                  <a:solidFill>
                    <a:schemeClr val="tx2">
                      <a:alpha val="85000"/>
                    </a:schemeClr>
                  </a:solidFill>
                </a:ln>
                <a:solidFill>
                  <a:srgbClr val="1F497D"/>
                </a:solidFill>
              </a:rPr>
              <a:t>Double-Differential Yields </a:t>
            </a:r>
            <a:r>
              <a:rPr lang="en-US" sz="4000" dirty="0" smtClean="0">
                <a:ln>
                  <a:solidFill>
                    <a:schemeClr val="tx2">
                      <a:alpha val="85000"/>
                    </a:schemeClr>
                  </a:solidFill>
                </a:ln>
                <a:solidFill>
                  <a:srgbClr val="1F497D"/>
                </a:solidFill>
              </a:rPr>
              <a:t>@13 </a:t>
            </a:r>
            <a:r>
              <a:rPr lang="en-US" sz="4000" dirty="0" err="1" smtClean="0">
                <a:ln>
                  <a:solidFill>
                    <a:schemeClr val="tx2">
                      <a:alpha val="85000"/>
                    </a:schemeClr>
                  </a:solidFill>
                </a:ln>
                <a:solidFill>
                  <a:srgbClr val="1F497D"/>
                </a:solidFill>
              </a:rPr>
              <a:t>TeV</a:t>
            </a:r>
            <a:endParaRPr lang="en-US" sz="4000" dirty="0">
              <a:ln>
                <a:solidFill>
                  <a:schemeClr val="tx2">
                    <a:alpha val="85000"/>
                  </a:schemeClr>
                </a:solidFill>
              </a:ln>
              <a:solidFill>
                <a:srgbClr val="1F497D"/>
              </a:solidFill>
            </a:endParaRPr>
          </a:p>
        </p:txBody>
      </p:sp>
      <p:pic>
        <p:nvPicPr>
          <p:cNvPr id="24" name="Picture 23" descr="CMS-BPH-15-005_Figure_0A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7862" y="3981169"/>
            <a:ext cx="4008636" cy="2876831"/>
          </a:xfrm>
          <a:prstGeom prst="rect">
            <a:avLst/>
          </a:prstGeom>
        </p:spPr>
      </p:pic>
      <p:sp>
        <p:nvSpPr>
          <p:cNvPr id="26" name="Slide Number Placeholder 5"/>
          <p:cNvSpPr>
            <a:spLocks noGrp="1"/>
          </p:cNvSpPr>
          <p:nvPr>
            <p:ph type="sldNum" sz="quarter" idx="4294967295"/>
          </p:nvPr>
        </p:nvSpPr>
        <p:spPr>
          <a:xfrm>
            <a:off x="0" y="-33867"/>
            <a:ext cx="685800" cy="365125"/>
          </a:xfrm>
          <a:prstGeom prst="rect">
            <a:avLst/>
          </a:prstGeom>
        </p:spPr>
        <p:txBody>
          <a:bodyPr/>
          <a:lstStyle>
            <a:lvl1pPr>
              <a:defRPr sz="1400"/>
            </a:lvl1pPr>
          </a:lstStyle>
          <a:p>
            <a:pPr algn="l">
              <a:defRPr/>
            </a:pPr>
            <a:fld id="{43FC2C80-C8FF-054C-ACF4-72A4BD23F6D5}" type="slidenum">
              <a:rPr lang="en-US" smtClean="0"/>
              <a:pPr algn="l">
                <a:defRPr/>
              </a:pPr>
              <a:t>9</a:t>
            </a:fld>
            <a:endParaRPr lang="en-US" dirty="0"/>
          </a:p>
        </p:txBody>
      </p:sp>
      <p:sp>
        <p:nvSpPr>
          <p:cNvPr id="3" name="Rectangle 2"/>
          <p:cNvSpPr/>
          <p:nvPr/>
        </p:nvSpPr>
        <p:spPr>
          <a:xfrm>
            <a:off x="15295" y="849403"/>
            <a:ext cx="6198592" cy="2308324"/>
          </a:xfrm>
          <a:prstGeom prst="rect">
            <a:avLst/>
          </a:prstGeom>
        </p:spPr>
        <p:txBody>
          <a:bodyPr wrap="square">
            <a:spAutoFit/>
          </a:bodyPr>
          <a:lstStyle/>
          <a:p>
            <a:r>
              <a:rPr lang="en-US" b="1" smtClean="0">
                <a:solidFill>
                  <a:srgbClr val="FF0000"/>
                </a:solidFill>
              </a:rPr>
              <a:t>13 </a:t>
            </a:r>
            <a:r>
              <a:rPr lang="en-US" b="1" err="1" smtClean="0">
                <a:solidFill>
                  <a:srgbClr val="FF0000"/>
                </a:solidFill>
              </a:rPr>
              <a:t>TeV</a:t>
            </a:r>
            <a:r>
              <a:rPr lang="en-US" b="1" smtClean="0">
                <a:solidFill>
                  <a:srgbClr val="FF0000"/>
                </a:solidFill>
              </a:rPr>
              <a:t> </a:t>
            </a:r>
            <a:r>
              <a:rPr lang="en-US" smtClean="0">
                <a:solidFill>
                  <a:schemeClr val="tx2"/>
                </a:solidFill>
              </a:rPr>
              <a:t>analysis uses same technique </a:t>
            </a:r>
            <a:r>
              <a:rPr lang="en-US" smtClean="0">
                <a:solidFill>
                  <a:schemeClr val="tx2"/>
                </a:solidFill>
              </a:rPr>
              <a:t>of earlier measurements to </a:t>
            </a:r>
            <a:r>
              <a:rPr lang="en-US" dirty="0" smtClean="0">
                <a:solidFill>
                  <a:schemeClr val="tx2"/>
                </a:solidFill>
              </a:rPr>
              <a:t>extend the </a:t>
            </a:r>
            <a:r>
              <a:rPr lang="en-US" dirty="0" err="1" smtClean="0">
                <a:solidFill>
                  <a:schemeClr val="tx2"/>
                </a:solidFill>
              </a:rPr>
              <a:t>p</a:t>
            </a:r>
            <a:r>
              <a:rPr lang="en-US" baseline="-25000" dirty="0" err="1" smtClean="0">
                <a:solidFill>
                  <a:schemeClr val="tx2"/>
                </a:solidFill>
              </a:rPr>
              <a:t>T</a:t>
            </a:r>
            <a:r>
              <a:rPr lang="en-US" dirty="0" smtClean="0">
                <a:solidFill>
                  <a:schemeClr val="tx2"/>
                </a:solidFill>
              </a:rPr>
              <a:t> </a:t>
            </a:r>
            <a:r>
              <a:rPr lang="en-US" smtClean="0">
                <a:solidFill>
                  <a:schemeClr val="tx2"/>
                </a:solidFill>
              </a:rPr>
              <a:t>reach and test </a:t>
            </a:r>
            <a:r>
              <a:rPr lang="en-US" dirty="0" smtClean="0">
                <a:solidFill>
                  <a:schemeClr val="tx2"/>
                </a:solidFill>
              </a:rPr>
              <a:t>the validity domain of NRQCD </a:t>
            </a:r>
            <a:r>
              <a:rPr lang="en-US" smtClean="0">
                <a:solidFill>
                  <a:schemeClr val="tx2"/>
                </a:solidFill>
              </a:rPr>
              <a:t>and scaling with energy. </a:t>
            </a:r>
            <a:endParaRPr lang="en-US" dirty="0" smtClean="0">
              <a:solidFill>
                <a:schemeClr val="tx2"/>
              </a:solidFill>
            </a:endParaRPr>
          </a:p>
          <a:p>
            <a:pPr algn="just"/>
            <a:r>
              <a:rPr lang="en-US" smtClean="0">
                <a:solidFill>
                  <a:schemeClr val="tx2"/>
                </a:solidFill>
              </a:rPr>
              <a:t>Yields </a:t>
            </a:r>
            <a:r>
              <a:rPr lang="en-US" smtClean="0">
                <a:solidFill>
                  <a:schemeClr val="tx2"/>
                </a:solidFill>
              </a:rPr>
              <a:t>extracted </a:t>
            </a:r>
            <a:r>
              <a:rPr lang="en-US">
                <a:solidFill>
                  <a:schemeClr val="tx2"/>
                </a:solidFill>
              </a:rPr>
              <a:t>from </a:t>
            </a:r>
            <a:r>
              <a:rPr lang="en-US" smtClean="0">
                <a:solidFill>
                  <a:schemeClr val="tx2"/>
                </a:solidFill>
              </a:rPr>
              <a:t>UML </a:t>
            </a:r>
            <a:r>
              <a:rPr lang="en-US" dirty="0">
                <a:solidFill>
                  <a:schemeClr val="tx2"/>
                </a:solidFill>
              </a:rPr>
              <a:t>fit </a:t>
            </a:r>
            <a:r>
              <a:rPr lang="en-US">
                <a:solidFill>
                  <a:schemeClr val="tx2"/>
                </a:solidFill>
              </a:rPr>
              <a:t>to </a:t>
            </a:r>
            <a:r>
              <a:rPr lang="en-US" smtClean="0">
                <a:solidFill>
                  <a:schemeClr val="tx2"/>
                </a:solidFill>
              </a:rPr>
              <a:t>mass and </a:t>
            </a:r>
            <a:r>
              <a:rPr lang="it-IT" smtClean="0">
                <a:solidFill>
                  <a:schemeClr val="tx2"/>
                </a:solidFill>
              </a:rPr>
              <a:t>lifetime (for charmonium only, to subtract non-prompt </a:t>
            </a:r>
            <a:r>
              <a:rPr lang="it-IT" smtClean="0">
                <a:solidFill>
                  <a:schemeClr val="tx2"/>
                </a:solidFill>
              </a:rPr>
              <a:t>bgr</a:t>
            </a:r>
            <a:r>
              <a:rPr lang="it-IT" smtClean="0">
                <a:solidFill>
                  <a:schemeClr val="tx2"/>
                </a:solidFill>
              </a:rPr>
              <a:t>), in </a:t>
            </a:r>
            <a:r>
              <a:rPr lang="it-IT" smtClean="0">
                <a:solidFill>
                  <a:schemeClr val="tx2"/>
                </a:solidFill>
              </a:rPr>
              <a:t>p</a:t>
            </a:r>
            <a:r>
              <a:rPr lang="it-IT" baseline="-25000" smtClean="0">
                <a:solidFill>
                  <a:schemeClr val="tx2"/>
                </a:solidFill>
              </a:rPr>
              <a:t>T</a:t>
            </a:r>
            <a:r>
              <a:rPr lang="it-IT" smtClean="0">
                <a:solidFill>
                  <a:schemeClr val="tx2"/>
                </a:solidFill>
              </a:rPr>
              <a:t> and |y|</a:t>
            </a:r>
            <a:endParaRPr lang="en-US" dirty="0">
              <a:solidFill>
                <a:schemeClr val="tx2"/>
              </a:solidFill>
            </a:endParaRPr>
          </a:p>
          <a:p>
            <a:r>
              <a:rPr lang="en-US" smtClean="0">
                <a:solidFill>
                  <a:schemeClr val="tx2"/>
                </a:solidFill>
              </a:rPr>
              <a:t>For the mass, PDF used are: </a:t>
            </a:r>
            <a:r>
              <a:rPr lang="da-DK" b="1" dirty="0">
                <a:solidFill>
                  <a:srgbClr val="FF0000"/>
                </a:solidFill>
              </a:rPr>
              <a:t>J/</a:t>
            </a:r>
            <a:r>
              <a:rPr lang="da-DK" b="1" dirty="0" smtClean="0">
                <a:solidFill>
                  <a:srgbClr val="FF0000"/>
                </a:solidFill>
                <a:latin typeface="Symbol" charset="2"/>
                <a:cs typeface="Symbol" charset="2"/>
              </a:rPr>
              <a:t>y</a:t>
            </a:r>
            <a:r>
              <a:rPr lang="en-US" b="1" dirty="0" smtClean="0">
                <a:solidFill>
                  <a:srgbClr val="FF0000"/>
                </a:solidFill>
                <a:latin typeface="Symbol" charset="2"/>
                <a:cs typeface="Symbol" charset="2"/>
              </a:rPr>
              <a:t> </a:t>
            </a:r>
            <a:r>
              <a:rPr lang="en-US" sz="1600" dirty="0" smtClean="0">
                <a:solidFill>
                  <a:srgbClr val="1F497D"/>
                </a:solidFill>
                <a:latin typeface="+mj-lt"/>
                <a:cs typeface="Symbol" charset="2"/>
              </a:rPr>
              <a:t>(Crystal </a:t>
            </a:r>
            <a:r>
              <a:rPr lang="en-US" sz="1600" dirty="0" err="1" smtClean="0">
                <a:solidFill>
                  <a:srgbClr val="1F497D"/>
                </a:solidFill>
                <a:latin typeface="+mj-lt"/>
                <a:cs typeface="Symbol" charset="2"/>
              </a:rPr>
              <a:t>Ball+Gaussian</a:t>
            </a:r>
            <a:r>
              <a:rPr lang="en-US" sz="1600" dirty="0" smtClean="0">
                <a:solidFill>
                  <a:srgbClr val="1F497D"/>
                </a:solidFill>
                <a:latin typeface="+mj-lt"/>
                <a:cs typeface="Symbol" charset="2"/>
              </a:rPr>
              <a:t>)</a:t>
            </a:r>
            <a:r>
              <a:rPr lang="en-US" sz="1600" b="1" dirty="0" smtClean="0">
                <a:solidFill>
                  <a:srgbClr val="1F497D"/>
                </a:solidFill>
                <a:latin typeface="+mj-lt"/>
                <a:cs typeface="Symbol" charset="2"/>
              </a:rPr>
              <a:t>, </a:t>
            </a:r>
            <a:r>
              <a:rPr lang="da-DK" b="1" dirty="0" smtClean="0">
                <a:solidFill>
                  <a:srgbClr val="FF0000"/>
                </a:solidFill>
                <a:latin typeface="Symbol" charset="2"/>
                <a:cs typeface="Symbol" charset="2"/>
              </a:rPr>
              <a:t>y</a:t>
            </a:r>
            <a:r>
              <a:rPr lang="en-US" b="1" dirty="0" smtClean="0">
                <a:solidFill>
                  <a:srgbClr val="FF0000"/>
                </a:solidFill>
                <a:cs typeface="Symbol" charset="2"/>
              </a:rPr>
              <a:t>(2S) </a:t>
            </a:r>
            <a:r>
              <a:rPr lang="en-US" sz="1600" dirty="0" smtClean="0">
                <a:solidFill>
                  <a:schemeClr val="tx2"/>
                </a:solidFill>
                <a:cs typeface="Symbol" charset="2"/>
              </a:rPr>
              <a:t>(Crystal Ball), </a:t>
            </a:r>
            <a:r>
              <a:rPr lang="en-US" b="1" dirty="0" err="1">
                <a:solidFill>
                  <a:srgbClr val="FF0000"/>
                </a:solidFill>
              </a:rPr>
              <a:t>ϒ</a:t>
            </a:r>
            <a:r>
              <a:rPr lang="is-IS" b="1" dirty="0">
                <a:solidFill>
                  <a:srgbClr val="FF0000"/>
                </a:solidFill>
              </a:rPr>
              <a:t>(1S,2S,3S</a:t>
            </a:r>
            <a:r>
              <a:rPr lang="is-IS" b="1" dirty="0" smtClean="0">
                <a:solidFill>
                  <a:srgbClr val="FF0000"/>
                </a:solidFill>
              </a:rPr>
              <a:t>)</a:t>
            </a:r>
            <a:r>
              <a:rPr lang="is-IS" b="1" i="1" dirty="0" smtClean="0">
                <a:solidFill>
                  <a:srgbClr val="FF0000"/>
                </a:solidFill>
              </a:rPr>
              <a:t> </a:t>
            </a:r>
            <a:r>
              <a:rPr lang="en-US" sz="1600" dirty="0">
                <a:solidFill>
                  <a:srgbClr val="1F497D"/>
                </a:solidFill>
                <a:cs typeface="Symbol" charset="2"/>
              </a:rPr>
              <a:t>(</a:t>
            </a:r>
            <a:r>
              <a:rPr lang="en-US" sz="1600">
                <a:solidFill>
                  <a:srgbClr val="1F497D"/>
                </a:solidFill>
                <a:cs typeface="Symbol" charset="2"/>
              </a:rPr>
              <a:t>Crystal </a:t>
            </a:r>
            <a:r>
              <a:rPr lang="en-US" sz="1600" smtClean="0">
                <a:solidFill>
                  <a:srgbClr val="1F497D"/>
                </a:solidFill>
                <a:cs typeface="Symbol" charset="2"/>
              </a:rPr>
              <a:t>Ball)</a:t>
            </a:r>
            <a:r>
              <a:rPr lang="en-US" sz="1600" smtClean="0">
                <a:solidFill>
                  <a:srgbClr val="1F497D"/>
                </a:solidFill>
                <a:latin typeface="+mj-lt"/>
              </a:rPr>
              <a:t>; </a:t>
            </a:r>
            <a:r>
              <a:rPr lang="en-US">
                <a:solidFill>
                  <a:schemeClr val="tx2"/>
                </a:solidFill>
              </a:rPr>
              <a:t>b</a:t>
            </a:r>
            <a:r>
              <a:rPr lang="en-US" smtClean="0">
                <a:solidFill>
                  <a:schemeClr val="tx2"/>
                </a:solidFill>
              </a:rPr>
              <a:t>ackground</a:t>
            </a:r>
            <a:r>
              <a:rPr lang="en-US" dirty="0" smtClean="0">
                <a:solidFill>
                  <a:schemeClr val="tx2"/>
                </a:solidFill>
              </a:rPr>
              <a:t>: exponential </a:t>
            </a:r>
            <a:r>
              <a:rPr lang="en-US" smtClean="0">
                <a:solidFill>
                  <a:schemeClr val="tx2"/>
                </a:solidFill>
              </a:rPr>
              <a:t>function. </a:t>
            </a:r>
            <a:endParaRPr lang="en-US" dirty="0">
              <a:solidFill>
                <a:schemeClr val="tx2"/>
              </a:solidFill>
            </a:endParaRPr>
          </a:p>
        </p:txBody>
      </p:sp>
      <p:sp>
        <p:nvSpPr>
          <p:cNvPr id="8" name="Rectangle 7"/>
          <p:cNvSpPr/>
          <p:nvPr/>
        </p:nvSpPr>
        <p:spPr>
          <a:xfrm>
            <a:off x="7329765" y="3573016"/>
            <a:ext cx="1814235" cy="307777"/>
          </a:xfrm>
          <a:prstGeom prst="rect">
            <a:avLst/>
          </a:prstGeom>
          <a:solidFill>
            <a:schemeClr val="accent1"/>
          </a:solidFill>
          <a:ln>
            <a:solidFill>
              <a:srgbClr val="4F81BD"/>
            </a:solidFill>
          </a:ln>
        </p:spPr>
        <p:txBody>
          <a:bodyPr wrap="square">
            <a:spAutoFit/>
          </a:bodyPr>
          <a:lstStyle/>
          <a:p>
            <a:pPr algn="ctr"/>
            <a:r>
              <a:rPr lang="is-IS" sz="1400" i="1" dirty="0" smtClean="0">
                <a:solidFill>
                  <a:schemeClr val="bg1"/>
                </a:solidFill>
              </a:rPr>
              <a:t>PLB 780 (2018)</a:t>
            </a:r>
            <a:r>
              <a:rPr lang="en-US" sz="1400" i="1" dirty="0" smtClean="0">
                <a:solidFill>
                  <a:schemeClr val="bg1"/>
                </a:solidFill>
              </a:rPr>
              <a:t> </a:t>
            </a:r>
            <a:r>
              <a:rPr lang="is-IS" sz="1400" i="1" dirty="0" smtClean="0">
                <a:solidFill>
                  <a:schemeClr val="bg1"/>
                </a:solidFill>
              </a:rPr>
              <a:t>251</a:t>
            </a:r>
            <a:endParaRPr lang="en-US" sz="1400" i="1" dirty="0">
              <a:solidFill>
                <a:schemeClr val="bg1"/>
              </a:solidFill>
            </a:endParaRPr>
          </a:p>
        </p:txBody>
      </p:sp>
      <p:sp>
        <p:nvSpPr>
          <p:cNvPr id="25" name="Explosion 1 24"/>
          <p:cNvSpPr/>
          <p:nvPr/>
        </p:nvSpPr>
        <p:spPr>
          <a:xfrm>
            <a:off x="4860032" y="3240480"/>
            <a:ext cx="1092200" cy="71950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rPr>
              <a:t>NEW</a:t>
            </a:r>
            <a:endParaRPr lang="en-US" sz="1600" b="1" dirty="0">
              <a:solidFill>
                <a:schemeClr val="tx1"/>
              </a:solidFill>
            </a:endParaRPr>
          </a:p>
        </p:txBody>
      </p:sp>
      <p:sp>
        <p:nvSpPr>
          <p:cNvPr id="16" name="Rectangle 15"/>
          <p:cNvSpPr/>
          <p:nvPr/>
        </p:nvSpPr>
        <p:spPr>
          <a:xfrm>
            <a:off x="1708758" y="4005064"/>
            <a:ext cx="518629" cy="369332"/>
          </a:xfrm>
          <a:prstGeom prst="rect">
            <a:avLst/>
          </a:prstGeom>
          <a:solidFill>
            <a:srgbClr val="FFFF00"/>
          </a:solidFill>
        </p:spPr>
        <p:txBody>
          <a:bodyPr wrap="none">
            <a:spAutoFit/>
          </a:bodyPr>
          <a:lstStyle/>
          <a:p>
            <a:r>
              <a:rPr lang="da-DK" b="1" dirty="0" smtClean="0">
                <a:solidFill>
                  <a:srgbClr val="FF0000"/>
                </a:solidFill>
              </a:rPr>
              <a:t>J</a:t>
            </a:r>
            <a:r>
              <a:rPr lang="da-DK" b="1" dirty="0">
                <a:solidFill>
                  <a:srgbClr val="FF0000"/>
                </a:solidFill>
              </a:rPr>
              <a:t>/</a:t>
            </a:r>
            <a:r>
              <a:rPr lang="da-DK" b="1" dirty="0">
                <a:solidFill>
                  <a:srgbClr val="FF0000"/>
                </a:solidFill>
                <a:latin typeface="Symbol" charset="2"/>
                <a:cs typeface="Symbol" charset="2"/>
              </a:rPr>
              <a:t>y</a:t>
            </a:r>
            <a:endParaRPr lang="en-US" b="1" dirty="0">
              <a:solidFill>
                <a:srgbClr val="FF0000"/>
              </a:solidFill>
              <a:latin typeface="Symbol" charset="2"/>
              <a:cs typeface="Symbol" charset="2"/>
            </a:endParaRPr>
          </a:p>
        </p:txBody>
      </p:sp>
      <p:sp>
        <p:nvSpPr>
          <p:cNvPr id="29" name="Rectangle 28"/>
          <p:cNvSpPr/>
          <p:nvPr/>
        </p:nvSpPr>
        <p:spPr>
          <a:xfrm>
            <a:off x="-33834" y="6550223"/>
            <a:ext cx="1644745" cy="307777"/>
          </a:xfrm>
          <a:prstGeom prst="rect">
            <a:avLst/>
          </a:prstGeom>
          <a:solidFill>
            <a:schemeClr val="accent1"/>
          </a:solidFill>
          <a:ln>
            <a:solidFill>
              <a:srgbClr val="4F81BD"/>
            </a:solidFill>
          </a:ln>
        </p:spPr>
        <p:txBody>
          <a:bodyPr wrap="square">
            <a:spAutoFit/>
          </a:bodyPr>
          <a:lstStyle/>
          <a:p>
            <a:pPr algn="ctr"/>
            <a:r>
              <a:rPr lang="en-US" sz="1400" i="1" dirty="0" smtClean="0">
                <a:solidFill>
                  <a:schemeClr val="bg1"/>
                </a:solidFill>
              </a:rPr>
              <a:t>CMS-DP-2017-029</a:t>
            </a:r>
          </a:p>
        </p:txBody>
      </p:sp>
      <p:sp>
        <p:nvSpPr>
          <p:cNvPr id="19" name="Rectangle 18"/>
          <p:cNvSpPr/>
          <p:nvPr/>
        </p:nvSpPr>
        <p:spPr>
          <a:xfrm>
            <a:off x="1606436" y="5733256"/>
            <a:ext cx="723275" cy="369332"/>
          </a:xfrm>
          <a:prstGeom prst="rect">
            <a:avLst/>
          </a:prstGeom>
          <a:solidFill>
            <a:srgbClr val="FFFF00"/>
          </a:solidFill>
        </p:spPr>
        <p:txBody>
          <a:bodyPr wrap="none">
            <a:spAutoFit/>
          </a:bodyPr>
          <a:lstStyle/>
          <a:p>
            <a:r>
              <a:rPr lang="da-DK" b="1" dirty="0" smtClean="0">
                <a:solidFill>
                  <a:srgbClr val="FF0000"/>
                </a:solidFill>
                <a:latin typeface="Symbol" charset="2"/>
                <a:cs typeface="Symbol" charset="2"/>
              </a:rPr>
              <a:t>y</a:t>
            </a:r>
            <a:r>
              <a:rPr lang="da-DK" b="1" dirty="0" smtClean="0">
                <a:solidFill>
                  <a:srgbClr val="FF0000"/>
                </a:solidFill>
              </a:rPr>
              <a:t>(2S)</a:t>
            </a:r>
            <a:endParaRPr lang="en-US" b="1" dirty="0">
              <a:solidFill>
                <a:srgbClr val="FF0000"/>
              </a:solidFill>
              <a:latin typeface="Symbol" charset="2"/>
              <a:cs typeface="Symbol" charset="2"/>
            </a:endParaRPr>
          </a:p>
        </p:txBody>
      </p:sp>
      <p:sp>
        <p:nvSpPr>
          <p:cNvPr id="22" name="Rectangle 21"/>
          <p:cNvSpPr/>
          <p:nvPr/>
        </p:nvSpPr>
        <p:spPr>
          <a:xfrm>
            <a:off x="7626979" y="5361127"/>
            <a:ext cx="1219805" cy="369332"/>
          </a:xfrm>
          <a:prstGeom prst="rect">
            <a:avLst/>
          </a:prstGeom>
          <a:solidFill>
            <a:srgbClr val="FFFF00"/>
          </a:solidFill>
        </p:spPr>
        <p:txBody>
          <a:bodyPr wrap="none">
            <a:spAutoFit/>
          </a:bodyPr>
          <a:lstStyle/>
          <a:p>
            <a:r>
              <a:rPr lang="en-US" dirty="0" err="1" smtClean="0">
                <a:solidFill>
                  <a:srgbClr val="FF0000"/>
                </a:solidFill>
              </a:rPr>
              <a:t>ϒ</a:t>
            </a:r>
            <a:r>
              <a:rPr lang="is-IS" i="1" dirty="0" smtClean="0">
                <a:solidFill>
                  <a:srgbClr val="FF0000"/>
                </a:solidFill>
              </a:rPr>
              <a:t>(1S,</a:t>
            </a:r>
            <a:r>
              <a:rPr lang="is-IS" dirty="0" smtClean="0">
                <a:solidFill>
                  <a:srgbClr val="FF0000"/>
                </a:solidFill>
              </a:rPr>
              <a:t>2S,3S</a:t>
            </a:r>
            <a:r>
              <a:rPr lang="is-IS" i="1" dirty="0" smtClean="0">
                <a:solidFill>
                  <a:srgbClr val="FF0000"/>
                </a:solidFill>
              </a:rPr>
              <a:t>)</a:t>
            </a:r>
            <a:endParaRPr lang="en-US" dirty="0">
              <a:solidFill>
                <a:srgbClr val="FF0000"/>
              </a:solidFill>
              <a:latin typeface="Symbol" charset="2"/>
              <a:cs typeface="Symbol" charset="2"/>
            </a:endParaRPr>
          </a:p>
        </p:txBody>
      </p:sp>
      <p:sp>
        <p:nvSpPr>
          <p:cNvPr id="2" name="TextBox 1"/>
          <p:cNvSpPr txBox="1"/>
          <p:nvPr/>
        </p:nvSpPr>
        <p:spPr>
          <a:xfrm>
            <a:off x="9925538" y="4845538"/>
            <a:ext cx="184666" cy="369332"/>
          </a:xfrm>
          <a:prstGeom prst="rect">
            <a:avLst/>
          </a:prstGeom>
          <a:noFill/>
        </p:spPr>
        <p:txBody>
          <a:bodyPr wrap="none" rtlCol="0">
            <a:spAutoFit/>
          </a:bodyPr>
          <a:lstStyle/>
          <a:p>
            <a:endParaRPr lang="en-US" dirty="0"/>
          </a:p>
        </p:txBody>
      </p:sp>
      <p:sp>
        <p:nvSpPr>
          <p:cNvPr id="21" name="CasellaDiTesto 20"/>
          <p:cNvSpPr txBox="1"/>
          <p:nvPr/>
        </p:nvSpPr>
        <p:spPr>
          <a:xfrm>
            <a:off x="6345413" y="1414962"/>
            <a:ext cx="2791085" cy="1754326"/>
          </a:xfrm>
          <a:prstGeom prst="rect">
            <a:avLst/>
          </a:prstGeom>
          <a:noFill/>
        </p:spPr>
        <p:txBody>
          <a:bodyPr wrap="none" rtlCol="0">
            <a:spAutoFit/>
          </a:bodyPr>
          <a:lstStyle/>
          <a:p>
            <a:r>
              <a:rPr lang="it-IT" smtClean="0"/>
              <a:t>Mass resolution for Y</a:t>
            </a:r>
          </a:p>
          <a:p>
            <a:r>
              <a:rPr lang="it-IT" smtClean="0"/>
              <a:t>states 60-90 MeV,</a:t>
            </a:r>
          </a:p>
          <a:p>
            <a:r>
              <a:rPr lang="it-IT" smtClean="0"/>
              <a:t>depending on |y|</a:t>
            </a:r>
          </a:p>
          <a:p>
            <a:r>
              <a:rPr lang="it-IT" smtClean="0"/>
              <a:t>Floating for Y(1S), scaled</a:t>
            </a:r>
          </a:p>
          <a:p>
            <a:r>
              <a:rPr lang="it-IT" smtClean="0"/>
              <a:t>for (2S,3S) states;</a:t>
            </a:r>
          </a:p>
          <a:p>
            <a:r>
              <a:rPr lang="it-IT" smtClean="0"/>
              <a:t>for charmonium 30-50 MeV</a:t>
            </a:r>
            <a:endParaRPr lang="en-US"/>
          </a:p>
        </p:txBody>
      </p:sp>
    </p:spTree>
    <p:extLst>
      <p:ext uri="{BB962C8B-B14F-4D97-AF65-F5344CB8AC3E}">
        <p14:creationId xmlns:p14="http://schemas.microsoft.com/office/powerpoint/2010/main" val="531014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8708</TotalTime>
  <Words>6585</Words>
  <Application>Microsoft Office PowerPoint</Application>
  <PresentationFormat>Presentazione su schermo (4:3)</PresentationFormat>
  <Paragraphs>648</Paragraphs>
  <Slides>29</Slides>
  <Notes>25</Notes>
  <HiddenSlides>0</HiddenSlides>
  <MMClips>0</MMClips>
  <ScaleCrop>false</ScaleCrop>
  <HeadingPairs>
    <vt:vector size="4" baseType="variant">
      <vt:variant>
        <vt:lpstr>Tema</vt:lpstr>
      </vt:variant>
      <vt:variant>
        <vt:i4>1</vt:i4>
      </vt:variant>
      <vt:variant>
        <vt:lpstr>Titoli diapositive</vt:lpstr>
      </vt:variant>
      <vt:variant>
        <vt:i4>29</vt:i4>
      </vt:variant>
    </vt:vector>
  </HeadingPairs>
  <TitlesOfParts>
    <vt:vector size="30" baseType="lpstr">
      <vt:lpstr>Tema di Office</vt:lpstr>
      <vt:lpstr>Quarkonium Cross Sections, Polarizations and Spectroscopy in pp Collisions with CMS</vt:lpstr>
      <vt:lpstr>Contents</vt:lpstr>
      <vt:lpstr>Experimental Facilities</vt:lpstr>
      <vt:lpstr>Presentazione standard di PowerPoint</vt:lpstr>
      <vt:lpstr>    Di-Muon Resonances @ 13 TeV</vt:lpstr>
      <vt:lpstr>Muon Trigger and Reconstruction</vt:lpstr>
      <vt:lpstr>Why Quarkonium?</vt:lpstr>
      <vt:lpstr>  Quarkonium Production: Theoretical Framework</vt:lpstr>
      <vt:lpstr>Presentazione standard di PowerPoint</vt:lpstr>
      <vt:lpstr>The Double-Differential Cross Section </vt:lpstr>
      <vt:lpstr> </vt:lpstr>
      <vt:lpstr> </vt:lpstr>
      <vt:lpstr>Production Ratios (to 1S) @13 TeV</vt:lpstr>
      <vt:lpstr>  Quarkonium: the P States</vt:lpstr>
      <vt:lpstr>The χc(1P) States @ 13 TeV</vt:lpstr>
      <vt:lpstr> </vt:lpstr>
      <vt:lpstr> </vt:lpstr>
      <vt:lpstr> </vt:lpstr>
      <vt:lpstr> </vt:lpstr>
      <vt:lpstr>Search for Double Y Production</vt:lpstr>
      <vt:lpstr>Fit Projections</vt:lpstr>
      <vt:lpstr>Presentazione standard di PowerPoint</vt:lpstr>
      <vt:lpstr>Summary</vt:lpstr>
      <vt:lpstr>SPARES</vt:lpstr>
      <vt:lpstr>Mass  fits and yields @7 TeV</vt:lpstr>
      <vt:lpstr>Prompt Production @7 TeV</vt:lpstr>
      <vt:lpstr>The χb(3P) States</vt:lpstr>
      <vt:lpstr>The χb1(3P) and χb2(3P) states</vt:lpstr>
      <vt:lpstr>LHC – 2010-2035 </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Quarkonium Cross Sections, Polarizations and Spectroscopy in pp Collisions with CMS</dc:title>
  <dc:creator>Tommaso</dc:creator>
  <cp:lastModifiedBy>Tommaso</cp:lastModifiedBy>
  <cp:revision>28</cp:revision>
  <dcterms:created xsi:type="dcterms:W3CDTF">2018-07-24T10:38:41Z</dcterms:created>
  <dcterms:modified xsi:type="dcterms:W3CDTF">2018-08-05T11:03:37Z</dcterms:modified>
</cp:coreProperties>
</file>