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1"/>
  </p:notesMasterIdLst>
  <p:sldIdLst>
    <p:sldId id="274" r:id="rId2"/>
    <p:sldId id="293" r:id="rId3"/>
    <p:sldId id="344" r:id="rId4"/>
    <p:sldId id="349" r:id="rId5"/>
    <p:sldId id="350" r:id="rId6"/>
    <p:sldId id="362" r:id="rId7"/>
    <p:sldId id="353" r:id="rId8"/>
    <p:sldId id="359" r:id="rId9"/>
    <p:sldId id="355" r:id="rId10"/>
    <p:sldId id="363" r:id="rId11"/>
    <p:sldId id="364" r:id="rId12"/>
    <p:sldId id="356" r:id="rId13"/>
    <p:sldId id="358" r:id="rId14"/>
    <p:sldId id="351" r:id="rId15"/>
    <p:sldId id="352" r:id="rId16"/>
    <p:sldId id="361" r:id="rId17"/>
    <p:sldId id="360" r:id="rId18"/>
    <p:sldId id="357" r:id="rId19"/>
    <p:sldId id="348" r:id="rId2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ph Wiesner" initials="CW" lastIdx="1" clrIdx="0">
    <p:extLst>
      <p:ext uri="{19B8F6BF-5375-455C-9EA6-DF929625EA0E}">
        <p15:presenceInfo xmlns:p15="http://schemas.microsoft.com/office/powerpoint/2012/main" userId="S-1-5-21-1526224874-1540688658-1361462980-403826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FFFF"/>
    <a:srgbClr val="006600"/>
    <a:srgbClr val="0000FF"/>
    <a:srgbClr val="A6A6A6"/>
    <a:srgbClr val="BFBFBF"/>
    <a:srgbClr val="E7E7E7"/>
    <a:srgbClr val="800000"/>
    <a:srgbClr val="000000"/>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6" autoAdjust="0"/>
    <p:restoredTop sz="94660"/>
  </p:normalViewPr>
  <p:slideViewPr>
    <p:cSldViewPr snapToGrid="0" snapToObjects="1">
      <p:cViewPr varScale="1">
        <p:scale>
          <a:sx n="123" d="100"/>
          <a:sy n="123" d="100"/>
        </p:scale>
        <p:origin x="1598"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B34AD3DD-33A7-4BD5-B316-230B7EB2A87E}" type="datetimeFigureOut">
              <a:rPr lang="en-US" smtClean="0"/>
              <a:t>6/27/2017</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3D11BA81-89BE-49D7-B69C-AE087759919B}" type="slidenum">
              <a:rPr lang="en-US" smtClean="0"/>
              <a:t>‹#›</a:t>
            </a:fld>
            <a:endParaRPr lang="en-US"/>
          </a:p>
        </p:txBody>
      </p:sp>
    </p:spTree>
    <p:extLst>
      <p:ext uri="{BB962C8B-B14F-4D97-AF65-F5344CB8AC3E}">
        <p14:creationId xmlns:p14="http://schemas.microsoft.com/office/powerpoint/2010/main" val="3845582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11BA81-89BE-49D7-B69C-AE087759919B}" type="slidenum">
              <a:rPr lang="en-US" smtClean="0"/>
              <a:t>1</a:t>
            </a:fld>
            <a:endParaRPr lang="en-US"/>
          </a:p>
        </p:txBody>
      </p:sp>
    </p:spTree>
    <p:extLst>
      <p:ext uri="{BB962C8B-B14F-4D97-AF65-F5344CB8AC3E}">
        <p14:creationId xmlns:p14="http://schemas.microsoft.com/office/powerpoint/2010/main" val="2498393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11BA81-89BE-49D7-B69C-AE087759919B}" type="slidenum">
              <a:rPr lang="en-US" smtClean="0"/>
              <a:t>2</a:t>
            </a:fld>
            <a:endParaRPr lang="en-US"/>
          </a:p>
        </p:txBody>
      </p:sp>
    </p:spTree>
    <p:extLst>
      <p:ext uri="{BB962C8B-B14F-4D97-AF65-F5344CB8AC3E}">
        <p14:creationId xmlns:p14="http://schemas.microsoft.com/office/powerpoint/2010/main" val="3167050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11BA81-89BE-49D7-B69C-AE087759919B}" type="slidenum">
              <a:rPr lang="en-US" smtClean="0"/>
              <a:t>17</a:t>
            </a:fld>
            <a:endParaRPr lang="en-US"/>
          </a:p>
        </p:txBody>
      </p:sp>
    </p:spTree>
    <p:extLst>
      <p:ext uri="{BB962C8B-B14F-4D97-AF65-F5344CB8AC3E}">
        <p14:creationId xmlns:p14="http://schemas.microsoft.com/office/powerpoint/2010/main" val="38423219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06/27/2017</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WP 14 Meeting</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06/27/2017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WP 14 Meeting</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06/27/2017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WP 14 Meeting</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06/27/2017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WP 14 Meeting</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06/27/2017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WP 14 Meeting</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06/27/2017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WP 14 Meeting</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06/27/2017</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WP 14 Meeting</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06/27/2017</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WP 14 Meeting</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20" y="2357728"/>
            <a:ext cx="8761445" cy="940443"/>
          </a:xfrm>
        </p:spPr>
        <p:txBody>
          <a:bodyPr>
            <a:noAutofit/>
          </a:bodyPr>
          <a:lstStyle/>
          <a:p>
            <a:r>
              <a:rPr lang="en-GB" sz="3600" dirty="0"/>
              <a:t>Preliminary integration studies for 3rd TCDS block</a:t>
            </a:r>
            <a:endParaRPr lang="en-US" sz="3400" dirty="0"/>
          </a:p>
        </p:txBody>
      </p:sp>
      <p:sp>
        <p:nvSpPr>
          <p:cNvPr id="4" name="Footer Placeholder 3"/>
          <p:cNvSpPr>
            <a:spLocks noGrp="1"/>
          </p:cNvSpPr>
          <p:nvPr>
            <p:ph type="ftr" sz="quarter" idx="3"/>
          </p:nvPr>
        </p:nvSpPr>
        <p:spPr/>
        <p:txBody>
          <a:bodyPr/>
          <a:lstStyle/>
          <a:p>
            <a:r>
              <a:rPr lang="en-US" smtClean="0"/>
              <a:t>WP 14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a:t>
            </a:fld>
            <a:endParaRPr lang="en-US" dirty="0"/>
          </a:p>
        </p:txBody>
      </p:sp>
      <p:sp>
        <p:nvSpPr>
          <p:cNvPr id="6" name="Text Placeholder 5"/>
          <p:cNvSpPr>
            <a:spLocks noGrp="1"/>
          </p:cNvSpPr>
          <p:nvPr>
            <p:ph type="body" idx="10"/>
          </p:nvPr>
        </p:nvSpPr>
        <p:spPr>
          <a:xfrm>
            <a:off x="463427" y="3310612"/>
            <a:ext cx="4481804" cy="277585"/>
          </a:xfrm>
        </p:spPr>
        <p:txBody>
          <a:bodyPr>
            <a:normAutofit/>
          </a:bodyPr>
          <a:lstStyle/>
          <a:p>
            <a:r>
              <a:rPr lang="en-GB" dirty="0" smtClean="0"/>
              <a:t>C. Wiesner, C. Bracco</a:t>
            </a:r>
            <a:endParaRPr lang="en-US" dirty="0"/>
          </a:p>
        </p:txBody>
      </p:sp>
      <p:sp>
        <p:nvSpPr>
          <p:cNvPr id="7" name="TextBox 6"/>
          <p:cNvSpPr txBox="1"/>
          <p:nvPr/>
        </p:nvSpPr>
        <p:spPr>
          <a:xfrm>
            <a:off x="401220" y="3718874"/>
            <a:ext cx="1697901" cy="646331"/>
          </a:xfrm>
          <a:prstGeom prst="rect">
            <a:avLst/>
          </a:prstGeom>
          <a:noFill/>
        </p:spPr>
        <p:txBody>
          <a:bodyPr wrap="none" rtlCol="0">
            <a:spAutoFit/>
          </a:bodyPr>
          <a:lstStyle/>
          <a:p>
            <a:r>
              <a:rPr lang="en-GB" dirty="0" smtClean="0"/>
              <a:t>WP14 Meeting</a:t>
            </a:r>
          </a:p>
          <a:p>
            <a:r>
              <a:rPr lang="en-GB" dirty="0" smtClean="0"/>
              <a:t>June 27, 2017</a:t>
            </a:r>
            <a:endParaRPr lang="en-US" dirty="0"/>
          </a:p>
        </p:txBody>
      </p:sp>
      <p:sp>
        <p:nvSpPr>
          <p:cNvPr id="8" name="Date Placeholder 3"/>
          <p:cNvSpPr>
            <a:spLocks noGrp="1"/>
          </p:cNvSpPr>
          <p:nvPr>
            <p:ph type="dt" sz="half" idx="2"/>
          </p:nvPr>
        </p:nvSpPr>
        <p:spPr>
          <a:xfrm>
            <a:off x="2969335" y="6362377"/>
            <a:ext cx="2133600" cy="365125"/>
          </a:xfrm>
        </p:spPr>
        <p:txBody>
          <a:bodyPr/>
          <a:lstStyle/>
          <a:p>
            <a:r>
              <a:rPr lang="en-US" smtClean="0"/>
              <a:t>06/27/2017</a:t>
            </a:r>
            <a:endParaRPr lang="en-US" dirty="0"/>
          </a:p>
        </p:txBody>
      </p:sp>
    </p:spTree>
    <p:extLst>
      <p:ext uri="{BB962C8B-B14F-4D97-AF65-F5344CB8AC3E}">
        <p14:creationId xmlns:p14="http://schemas.microsoft.com/office/powerpoint/2010/main" val="27038557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265" y="-103162"/>
            <a:ext cx="10284781" cy="940443"/>
          </a:xfrm>
        </p:spPr>
        <p:txBody>
          <a:bodyPr>
            <a:normAutofit/>
          </a:bodyPr>
          <a:lstStyle/>
          <a:p>
            <a:r>
              <a:rPr lang="en-GB" sz="3600" dirty="0" smtClean="0"/>
              <a:t>Aperture – Extracted Beam (Nominal Case)</a:t>
            </a:r>
            <a:endParaRPr lang="en-US" sz="3600"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9" name="Picture 8"/>
          <p:cNvPicPr>
            <a:picLocks noChangeAspect="1"/>
          </p:cNvPicPr>
          <p:nvPr/>
        </p:nvPicPr>
        <p:blipFill>
          <a:blip r:embed="rId2"/>
          <a:stretch>
            <a:fillRect/>
          </a:stretch>
        </p:blipFill>
        <p:spPr>
          <a:xfrm>
            <a:off x="1289433" y="815153"/>
            <a:ext cx="6780045" cy="2607709"/>
          </a:xfrm>
          <a:prstGeom prst="rect">
            <a:avLst/>
          </a:prstGeom>
        </p:spPr>
      </p:pic>
      <p:pic>
        <p:nvPicPr>
          <p:cNvPr id="11" name="Picture 10"/>
          <p:cNvPicPr>
            <a:picLocks noChangeAspect="1"/>
          </p:cNvPicPr>
          <p:nvPr/>
        </p:nvPicPr>
        <p:blipFill>
          <a:blip r:embed="rId3"/>
          <a:stretch>
            <a:fillRect/>
          </a:stretch>
        </p:blipFill>
        <p:spPr>
          <a:xfrm>
            <a:off x="1298311" y="3464945"/>
            <a:ext cx="6780045" cy="2607710"/>
          </a:xfrm>
          <a:prstGeom prst="rect">
            <a:avLst/>
          </a:prstGeom>
        </p:spPr>
      </p:pic>
      <p:cxnSp>
        <p:nvCxnSpPr>
          <p:cNvPr id="12" name="Straight Connector 11"/>
          <p:cNvCxnSpPr/>
          <p:nvPr/>
        </p:nvCxnSpPr>
        <p:spPr>
          <a:xfrm>
            <a:off x="3657599" y="4092606"/>
            <a:ext cx="0" cy="1464817"/>
          </a:xfrm>
          <a:prstGeom prst="line">
            <a:avLst/>
          </a:prstGeom>
          <a:ln>
            <a:solidFill>
              <a:schemeClr val="accent6">
                <a:lumMod val="5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659078" y="1457417"/>
            <a:ext cx="0" cy="1464817"/>
          </a:xfrm>
          <a:prstGeom prst="line">
            <a:avLst/>
          </a:prstGeom>
          <a:ln>
            <a:solidFill>
              <a:schemeClr val="accent6">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7756" y="5856454"/>
            <a:ext cx="3331361" cy="338554"/>
          </a:xfrm>
          <a:prstGeom prst="rect">
            <a:avLst/>
          </a:prstGeom>
        </p:spPr>
        <p:txBody>
          <a:bodyPr wrap="none">
            <a:spAutoFit/>
          </a:bodyPr>
          <a:lstStyle/>
          <a:p>
            <a:r>
              <a:rPr lang="en-GB" sz="1600" dirty="0" smtClean="0">
                <a:sym typeface="Wingdings" panose="05000000000000000000" pitchFamily="2" charset="2"/>
              </a:rPr>
              <a:t>Assuming nominal dump trajectory</a:t>
            </a:r>
            <a:endParaRPr lang="en-US" sz="1600" dirty="0"/>
          </a:p>
        </p:txBody>
      </p:sp>
      <p:sp>
        <p:nvSpPr>
          <p:cNvPr id="3" name="Oval 2"/>
          <p:cNvSpPr/>
          <p:nvPr/>
        </p:nvSpPr>
        <p:spPr>
          <a:xfrm>
            <a:off x="4298301" y="837281"/>
            <a:ext cx="804633" cy="279918"/>
          </a:xfrm>
          <a:prstGeom prst="ellipse">
            <a:avLst/>
          </a:prstGeom>
          <a:no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4325383" y="3484241"/>
            <a:ext cx="804633" cy="279918"/>
          </a:xfrm>
          <a:prstGeom prst="ellipse">
            <a:avLst/>
          </a:prstGeom>
          <a:no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328506" y="2888791"/>
            <a:ext cx="720069" cy="323165"/>
          </a:xfrm>
          <a:prstGeom prst="rect">
            <a:avLst/>
          </a:prstGeom>
          <a:noFill/>
        </p:spPr>
        <p:txBody>
          <a:bodyPr wrap="none" rtlCol="0">
            <a:spAutoFit/>
          </a:bodyPr>
          <a:lstStyle/>
          <a:p>
            <a:r>
              <a:rPr lang="en-GB" sz="1500" dirty="0" smtClean="0">
                <a:solidFill>
                  <a:schemeClr val="accent6">
                    <a:lumMod val="50000"/>
                  </a:schemeClr>
                </a:solidFill>
              </a:rPr>
              <a:t>175 m</a:t>
            </a:r>
            <a:endParaRPr lang="en-US" sz="1500" dirty="0">
              <a:solidFill>
                <a:schemeClr val="accent6">
                  <a:lumMod val="50000"/>
                </a:schemeClr>
              </a:solidFill>
            </a:endParaRPr>
          </a:p>
        </p:txBody>
      </p:sp>
      <p:sp>
        <p:nvSpPr>
          <p:cNvPr id="16" name="TextBox 15"/>
          <p:cNvSpPr txBox="1"/>
          <p:nvPr/>
        </p:nvSpPr>
        <p:spPr>
          <a:xfrm>
            <a:off x="3328506" y="5563209"/>
            <a:ext cx="720069" cy="323165"/>
          </a:xfrm>
          <a:prstGeom prst="rect">
            <a:avLst/>
          </a:prstGeom>
          <a:noFill/>
        </p:spPr>
        <p:txBody>
          <a:bodyPr wrap="none" rtlCol="0">
            <a:spAutoFit/>
          </a:bodyPr>
          <a:lstStyle/>
          <a:p>
            <a:r>
              <a:rPr lang="en-GB" sz="1500" dirty="0" smtClean="0">
                <a:solidFill>
                  <a:schemeClr val="accent6">
                    <a:lumMod val="50000"/>
                  </a:schemeClr>
                </a:solidFill>
              </a:rPr>
              <a:t>175 m</a:t>
            </a:r>
            <a:endParaRPr lang="en-US" sz="1500" dirty="0">
              <a:solidFill>
                <a:schemeClr val="accent6">
                  <a:lumMod val="50000"/>
                </a:schemeClr>
              </a:solidFill>
            </a:endParaRPr>
          </a:p>
        </p:txBody>
      </p:sp>
      <p:sp>
        <p:nvSpPr>
          <p:cNvPr id="8" name="TextBox 7"/>
          <p:cNvSpPr txBox="1"/>
          <p:nvPr/>
        </p:nvSpPr>
        <p:spPr>
          <a:xfrm>
            <a:off x="120265" y="837281"/>
            <a:ext cx="1095172" cy="369332"/>
          </a:xfrm>
          <a:prstGeom prst="rect">
            <a:avLst/>
          </a:prstGeom>
          <a:noFill/>
        </p:spPr>
        <p:txBody>
          <a:bodyPr wrap="none" rtlCol="0">
            <a:spAutoFit/>
          </a:bodyPr>
          <a:lstStyle/>
          <a:p>
            <a:r>
              <a:rPr lang="en-GB" dirty="0" smtClean="0"/>
              <a:t>450 GeV</a:t>
            </a:r>
            <a:endParaRPr lang="en-US" dirty="0"/>
          </a:p>
        </p:txBody>
      </p:sp>
    </p:spTree>
    <p:extLst>
      <p:ext uri="{BB962C8B-B14F-4D97-AF65-F5344CB8AC3E}">
        <p14:creationId xmlns:p14="http://schemas.microsoft.com/office/powerpoint/2010/main" val="15774414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469" y="100040"/>
            <a:ext cx="8226854" cy="940443"/>
          </a:xfrm>
        </p:spPr>
        <p:txBody>
          <a:bodyPr/>
          <a:lstStyle/>
          <a:p>
            <a:r>
              <a:rPr lang="en-GB" dirty="0" smtClean="0"/>
              <a:t>Kick at TCDS</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8404" y="1325563"/>
            <a:ext cx="5925410" cy="4667250"/>
          </a:xfrm>
        </p:spPr>
      </p:pic>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8" name="TextBox 7"/>
          <p:cNvSpPr txBox="1"/>
          <p:nvPr/>
        </p:nvSpPr>
        <p:spPr>
          <a:xfrm>
            <a:off x="2796989" y="2824681"/>
            <a:ext cx="813043" cy="369332"/>
          </a:xfrm>
          <a:prstGeom prst="rect">
            <a:avLst/>
          </a:prstGeom>
          <a:noFill/>
        </p:spPr>
        <p:txBody>
          <a:bodyPr wrap="none" rtlCol="0">
            <a:spAutoFit/>
          </a:bodyPr>
          <a:lstStyle/>
          <a:p>
            <a:r>
              <a:rPr lang="en-GB" dirty="0" smtClean="0"/>
              <a:t>TCDS</a:t>
            </a:r>
            <a:endParaRPr lang="en-US" dirty="0"/>
          </a:p>
        </p:txBody>
      </p:sp>
      <p:cxnSp>
        <p:nvCxnSpPr>
          <p:cNvPr id="10" name="Straight Arrow Connector 9"/>
          <p:cNvCxnSpPr/>
          <p:nvPr/>
        </p:nvCxnSpPr>
        <p:spPr>
          <a:xfrm flipH="1">
            <a:off x="5180008" y="2017014"/>
            <a:ext cx="1" cy="807667"/>
          </a:xfrm>
          <a:prstGeom prst="straightConnector1">
            <a:avLst/>
          </a:prstGeom>
          <a:ln>
            <a:solidFill>
              <a:srgbClr val="FF0000"/>
            </a:solidFill>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180009" y="2236181"/>
            <a:ext cx="1813317" cy="369332"/>
          </a:xfrm>
          <a:prstGeom prst="rect">
            <a:avLst/>
          </a:prstGeom>
          <a:noFill/>
        </p:spPr>
        <p:txBody>
          <a:bodyPr wrap="none" rtlCol="0">
            <a:spAutoFit/>
          </a:bodyPr>
          <a:lstStyle/>
          <a:p>
            <a:r>
              <a:rPr lang="en-GB" dirty="0" smtClean="0">
                <a:solidFill>
                  <a:srgbClr val="FF0000"/>
                </a:solidFill>
              </a:rPr>
              <a:t>aperture margin</a:t>
            </a:r>
            <a:endParaRPr lang="en-US" dirty="0">
              <a:solidFill>
                <a:srgbClr val="FF0000"/>
              </a:solidFill>
            </a:endParaRPr>
          </a:p>
        </p:txBody>
      </p:sp>
      <p:sp>
        <p:nvSpPr>
          <p:cNvPr id="14" name="TextBox 13"/>
          <p:cNvSpPr txBox="1"/>
          <p:nvPr/>
        </p:nvSpPr>
        <p:spPr>
          <a:xfrm>
            <a:off x="3682475" y="1077523"/>
            <a:ext cx="3185487" cy="369332"/>
          </a:xfrm>
          <a:prstGeom prst="rect">
            <a:avLst/>
          </a:prstGeom>
          <a:noFill/>
        </p:spPr>
        <p:txBody>
          <a:bodyPr wrap="none" rtlCol="0">
            <a:spAutoFit/>
          </a:bodyPr>
          <a:lstStyle/>
          <a:p>
            <a:r>
              <a:rPr lang="en-GB" dirty="0" smtClean="0"/>
              <a:t>Nominal kick with 15/15 MKD</a:t>
            </a:r>
            <a:endParaRPr lang="en-US" dirty="0"/>
          </a:p>
        </p:txBody>
      </p:sp>
      <p:sp>
        <p:nvSpPr>
          <p:cNvPr id="15" name="Rectangle 14"/>
          <p:cNvSpPr/>
          <p:nvPr/>
        </p:nvSpPr>
        <p:spPr>
          <a:xfrm>
            <a:off x="118632" y="1433147"/>
            <a:ext cx="2134301" cy="1477328"/>
          </a:xfrm>
          <a:prstGeom prst="rect">
            <a:avLst/>
          </a:prstGeom>
        </p:spPr>
        <p:txBody>
          <a:bodyPr wrap="square">
            <a:spAutoFit/>
          </a:bodyPr>
          <a:lstStyle/>
          <a:p>
            <a:r>
              <a:rPr lang="en-GB" dirty="0" smtClean="0"/>
              <a:t>Simulated using nominal, measured </a:t>
            </a:r>
            <a:r>
              <a:rPr lang="en-GB" dirty="0"/>
              <a:t>waveform from 2016-07-22, 17h01 </a:t>
            </a:r>
            <a:r>
              <a:rPr lang="en-GB" dirty="0" smtClean="0"/>
              <a:t>dump event</a:t>
            </a:r>
            <a:endParaRPr lang="en-US" dirty="0"/>
          </a:p>
        </p:txBody>
      </p:sp>
      <p:sp>
        <p:nvSpPr>
          <p:cNvPr id="16" name="TextBox 15"/>
          <p:cNvSpPr txBox="1"/>
          <p:nvPr/>
        </p:nvSpPr>
        <p:spPr>
          <a:xfrm>
            <a:off x="4361200" y="1730007"/>
            <a:ext cx="366306" cy="461665"/>
          </a:xfrm>
          <a:prstGeom prst="rect">
            <a:avLst/>
          </a:prstGeom>
          <a:noFill/>
        </p:spPr>
        <p:txBody>
          <a:bodyPr wrap="square" rtlCol="0">
            <a:spAutoFit/>
          </a:bodyPr>
          <a:lstStyle/>
          <a:p>
            <a:r>
              <a:rPr lang="en-GB" sz="2400" dirty="0" smtClean="0">
                <a:solidFill>
                  <a:srgbClr val="FF0000"/>
                </a:solidFill>
              </a:rPr>
              <a:t>+</a:t>
            </a:r>
            <a:endParaRPr lang="en-US" sz="2400" dirty="0">
              <a:solidFill>
                <a:srgbClr val="FF0000"/>
              </a:solidFill>
            </a:endParaRPr>
          </a:p>
        </p:txBody>
      </p:sp>
      <p:sp>
        <p:nvSpPr>
          <p:cNvPr id="17" name="TextBox 16"/>
          <p:cNvSpPr txBox="1"/>
          <p:nvPr/>
        </p:nvSpPr>
        <p:spPr>
          <a:xfrm>
            <a:off x="3610032" y="1723353"/>
            <a:ext cx="881973" cy="307777"/>
          </a:xfrm>
          <a:prstGeom prst="rect">
            <a:avLst/>
          </a:prstGeom>
          <a:noFill/>
        </p:spPr>
        <p:txBody>
          <a:bodyPr wrap="none" rtlCol="0">
            <a:spAutoFit/>
          </a:bodyPr>
          <a:lstStyle/>
          <a:p>
            <a:r>
              <a:rPr lang="en-GB" sz="1400" dirty="0" smtClean="0">
                <a:solidFill>
                  <a:srgbClr val="FF0000"/>
                </a:solidFill>
              </a:rPr>
              <a:t>Bucket 1</a:t>
            </a:r>
            <a:endParaRPr lang="en-US" sz="1400" dirty="0">
              <a:solidFill>
                <a:srgbClr val="FF0000"/>
              </a:solidFill>
            </a:endParaRPr>
          </a:p>
        </p:txBody>
      </p:sp>
    </p:spTree>
    <p:extLst>
      <p:ext uri="{BB962C8B-B14F-4D97-AF65-F5344CB8AC3E}">
        <p14:creationId xmlns:p14="http://schemas.microsoft.com/office/powerpoint/2010/main" val="25477630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065" y="1077033"/>
            <a:ext cx="8717872" cy="4667421"/>
          </a:xfrm>
        </p:spPr>
        <p:txBody>
          <a:bodyPr>
            <a:normAutofit fontScale="92500" lnSpcReduction="20000"/>
          </a:bodyPr>
          <a:lstStyle/>
          <a:p>
            <a:r>
              <a:rPr lang="en-GB" dirty="0" smtClean="0"/>
              <a:t>Accepted failure case is 14/15 MKD firing. </a:t>
            </a:r>
          </a:p>
          <a:p>
            <a:r>
              <a:rPr lang="en-GB" dirty="0" smtClean="0"/>
              <a:t>For worst case of missing MKD.O: d</a:t>
            </a:r>
            <a:r>
              <a:rPr lang="en-GB" dirty="0" smtClean="0">
                <a:sym typeface="Wingdings" panose="05000000000000000000" pitchFamily="2" charset="2"/>
              </a:rPr>
              <a:t>eflection of extracted beam is reduced to ≈92%.</a:t>
            </a:r>
          </a:p>
          <a:p>
            <a:r>
              <a:rPr lang="en-GB" dirty="0" smtClean="0">
                <a:sym typeface="Wingdings" panose="05000000000000000000" pitchFamily="2" charset="2"/>
              </a:rPr>
              <a:t>Free aperture (incl. 4mm orbit excursion) reduced to </a:t>
            </a:r>
          </a:p>
          <a:p>
            <a:pPr lvl="1"/>
            <a:r>
              <a:rPr lang="en-GB" dirty="0" smtClean="0">
                <a:solidFill>
                  <a:srgbClr val="FF0000"/>
                </a:solidFill>
                <a:sym typeface="Wingdings" panose="05000000000000000000" pitchFamily="2" charset="2"/>
              </a:rPr>
              <a:t>2.2</a:t>
            </a:r>
            <a:r>
              <a:rPr lang="el-GR" dirty="0" smtClean="0">
                <a:solidFill>
                  <a:srgbClr val="FF0000"/>
                </a:solidFill>
                <a:sym typeface="Wingdings" panose="05000000000000000000" pitchFamily="2" charset="2"/>
              </a:rPr>
              <a:t>σ</a:t>
            </a:r>
            <a:r>
              <a:rPr lang="en-GB" dirty="0" smtClean="0">
                <a:solidFill>
                  <a:srgbClr val="FF0000"/>
                </a:solidFill>
                <a:sym typeface="Wingdings" panose="05000000000000000000" pitchFamily="2" charset="2"/>
              </a:rPr>
              <a:t> (old TCDS position) and 1.4</a:t>
            </a:r>
            <a:r>
              <a:rPr lang="el-GR" dirty="0" smtClean="0">
                <a:solidFill>
                  <a:srgbClr val="FF0000"/>
                </a:solidFill>
                <a:sym typeface="Wingdings" panose="05000000000000000000" pitchFamily="2" charset="2"/>
              </a:rPr>
              <a:t>σ</a:t>
            </a:r>
            <a:r>
              <a:rPr lang="en-GB" dirty="0" smtClean="0">
                <a:solidFill>
                  <a:srgbClr val="FF0000"/>
                </a:solidFill>
                <a:sym typeface="Wingdings" panose="05000000000000000000" pitchFamily="2" charset="2"/>
              </a:rPr>
              <a:t> (new TCDS position)</a:t>
            </a:r>
          </a:p>
          <a:p>
            <a:r>
              <a:rPr lang="en-GB" sz="2600" dirty="0" smtClean="0"/>
              <a:t>Conclusion 2003: </a:t>
            </a:r>
            <a:r>
              <a:rPr lang="en-GB" sz="2600" i="1" dirty="0" smtClean="0"/>
              <a:t>“</a:t>
            </a:r>
            <a:r>
              <a:rPr lang="en-GB" sz="2600" i="1" dirty="0"/>
              <a:t>it is clear that, for even moderate orbit excursions, the TCDS will receive some beam in the event of an MKD missing, with the attendant risk of quenches in downstream superconducting magnets or of damage to the </a:t>
            </a:r>
            <a:r>
              <a:rPr lang="en-GB" sz="2600" i="1" dirty="0" smtClean="0"/>
              <a:t>TCDS”</a:t>
            </a:r>
            <a:r>
              <a:rPr lang="en-GB" sz="2600" dirty="0" smtClean="0"/>
              <a:t> [</a:t>
            </a:r>
            <a:r>
              <a:rPr lang="en-US" sz="2400" dirty="0" smtClean="0"/>
              <a:t>LHC </a:t>
            </a:r>
            <a:r>
              <a:rPr lang="en-US" sz="2400" dirty="0"/>
              <a:t>Project Note </a:t>
            </a:r>
            <a:r>
              <a:rPr lang="en-US" sz="2400" dirty="0" smtClean="0"/>
              <a:t>320</a:t>
            </a:r>
            <a:r>
              <a:rPr lang="en-GB" sz="2600" dirty="0" smtClean="0"/>
              <a:t>]</a:t>
            </a:r>
          </a:p>
          <a:p>
            <a:r>
              <a:rPr lang="en-GB" sz="2600" dirty="0" smtClean="0">
                <a:solidFill>
                  <a:srgbClr val="FF9900"/>
                </a:solidFill>
                <a:sym typeface="Wingdings" panose="05000000000000000000" pitchFamily="2" charset="2"/>
              </a:rPr>
              <a:t> To be checked with energy-deposition studies for </a:t>
            </a:r>
            <a:r>
              <a:rPr lang="en-GB" sz="2600" dirty="0" smtClean="0">
                <a:solidFill>
                  <a:srgbClr val="FF9900"/>
                </a:solidFill>
                <a:sym typeface="Wingdings" panose="05000000000000000000" pitchFamily="2" charset="2"/>
              </a:rPr>
              <a:t/>
            </a:r>
            <a:br>
              <a:rPr lang="en-GB" sz="2600" dirty="0" smtClean="0">
                <a:solidFill>
                  <a:srgbClr val="FF9900"/>
                </a:solidFill>
                <a:sym typeface="Wingdings" panose="05000000000000000000" pitchFamily="2" charset="2"/>
              </a:rPr>
            </a:br>
            <a:r>
              <a:rPr lang="en-GB" sz="2600" dirty="0" smtClean="0">
                <a:solidFill>
                  <a:srgbClr val="FF9900"/>
                </a:solidFill>
                <a:sym typeface="Wingdings" panose="05000000000000000000" pitchFamily="2" charset="2"/>
              </a:rPr>
              <a:t>HL-LHC </a:t>
            </a:r>
            <a:r>
              <a:rPr lang="en-GB" sz="2600" dirty="0" smtClean="0">
                <a:solidFill>
                  <a:srgbClr val="FF9900"/>
                </a:solidFill>
                <a:sym typeface="Wingdings" panose="05000000000000000000" pitchFamily="2" charset="2"/>
              </a:rPr>
              <a:t>parameters.</a:t>
            </a:r>
            <a:endParaRPr lang="en-US" sz="2600" dirty="0">
              <a:solidFill>
                <a:srgbClr val="FF9900"/>
              </a:solidFill>
            </a:endParaRPr>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Title 6"/>
          <p:cNvSpPr>
            <a:spLocks noGrp="1"/>
          </p:cNvSpPr>
          <p:nvPr>
            <p:ph type="title"/>
          </p:nvPr>
        </p:nvSpPr>
        <p:spPr>
          <a:xfrm>
            <a:off x="146481" y="-68351"/>
            <a:ext cx="8944252" cy="940443"/>
          </a:xfrm>
        </p:spPr>
        <p:txBody>
          <a:bodyPr>
            <a:noAutofit/>
          </a:bodyPr>
          <a:lstStyle/>
          <a:p>
            <a:r>
              <a:rPr lang="en-GB" sz="3600" dirty="0"/>
              <a:t>Aperture – Extracted Beam </a:t>
            </a:r>
            <a:r>
              <a:rPr lang="en-GB" sz="3600" dirty="0" smtClean="0"/>
              <a:t>(Failure Cases)</a:t>
            </a:r>
            <a:endParaRPr lang="en-US" sz="3600" dirty="0"/>
          </a:p>
        </p:txBody>
      </p:sp>
    </p:spTree>
    <p:extLst>
      <p:ext uri="{BB962C8B-B14F-4D97-AF65-F5344CB8AC3E}">
        <p14:creationId xmlns:p14="http://schemas.microsoft.com/office/powerpoint/2010/main" val="31382912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Aperture Measurements</a:t>
            </a:r>
            <a:endParaRPr lang="en-US" dirty="0"/>
          </a:p>
        </p:txBody>
      </p:sp>
      <p:sp>
        <p:nvSpPr>
          <p:cNvPr id="3" name="Content Placeholder 2"/>
          <p:cNvSpPr>
            <a:spLocks noGrp="1"/>
          </p:cNvSpPr>
          <p:nvPr>
            <p:ph idx="1"/>
          </p:nvPr>
        </p:nvSpPr>
        <p:spPr/>
        <p:txBody>
          <a:bodyPr/>
          <a:lstStyle/>
          <a:p>
            <a:r>
              <a:rPr lang="en-GB" dirty="0" smtClean="0"/>
              <a:t>Aperture </a:t>
            </a:r>
            <a:r>
              <a:rPr lang="en-GB" dirty="0"/>
              <a:t>m</a:t>
            </a:r>
            <a:r>
              <a:rPr lang="en-GB" dirty="0" smtClean="0"/>
              <a:t>easurement for extracted beam were performed in May 2017 during LHC recommissioning at 450 GeV.</a:t>
            </a:r>
          </a:p>
          <a:p>
            <a:r>
              <a:rPr lang="en-GB" dirty="0" smtClean="0"/>
              <a:t>Aperture margin of more than ±1 MKD confirmed for nominal beam parameters.</a:t>
            </a:r>
            <a:endParaRPr lang="en-US"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328549878"/>
              </p:ext>
            </p:extLst>
          </p:nvPr>
        </p:nvGraphicFramePr>
        <p:xfrm>
          <a:off x="760627" y="4250681"/>
          <a:ext cx="7620000" cy="1381760"/>
        </p:xfrm>
        <a:graphic>
          <a:graphicData uri="http://schemas.openxmlformats.org/drawingml/2006/table">
            <a:tbl>
              <a:tblPr firstRow="1" bandRow="1">
                <a:tableStyleId>{073A0DAA-6AF3-43AB-8588-CEC1D06C72B9}</a:tableStyleId>
              </a:tblPr>
              <a:tblGrid>
                <a:gridCol w="1247800"/>
                <a:gridCol w="6372200"/>
              </a:tblGrid>
              <a:tr h="370840">
                <a:tc>
                  <a:txBody>
                    <a:bodyPr/>
                    <a:lstStyle/>
                    <a:p>
                      <a:r>
                        <a:rPr lang="en-GB" dirty="0" smtClean="0"/>
                        <a:t>Beam</a:t>
                      </a:r>
                      <a:endParaRPr lang="en-GB" dirty="0"/>
                    </a:p>
                  </a:txBody>
                  <a:tcPr/>
                </a:tc>
                <a:tc>
                  <a:txBody>
                    <a:bodyPr/>
                    <a:lstStyle/>
                    <a:p>
                      <a:r>
                        <a:rPr lang="en-GB" dirty="0" smtClean="0"/>
                        <a:t>Losses</a:t>
                      </a:r>
                      <a:endParaRPr lang="en-GB" dirty="0"/>
                    </a:p>
                  </a:txBody>
                  <a:tcPr/>
                </a:tc>
              </a:tr>
              <a:tr h="370840">
                <a:tc>
                  <a:txBody>
                    <a:bodyPr/>
                    <a:lstStyle/>
                    <a:p>
                      <a:r>
                        <a:rPr lang="en-GB" dirty="0" smtClean="0"/>
                        <a:t>Beam 1</a:t>
                      </a:r>
                      <a:endParaRPr lang="en-GB" dirty="0"/>
                    </a:p>
                  </a:txBody>
                  <a:tcPr/>
                </a:tc>
                <a:tc>
                  <a:txBody>
                    <a:bodyPr/>
                    <a:lstStyle/>
                    <a:p>
                      <a:r>
                        <a:rPr lang="en-GB" dirty="0" smtClean="0"/>
                        <a:t>Start seeing losses on TCDS at 13 MKD and no losses for 16 MKD</a:t>
                      </a:r>
                      <a:endParaRPr lang="en-GB" dirty="0"/>
                    </a:p>
                  </a:txBody>
                  <a:tcPr/>
                </a:tc>
              </a:tr>
              <a:tr h="370840">
                <a:tc>
                  <a:txBody>
                    <a:bodyPr/>
                    <a:lstStyle/>
                    <a:p>
                      <a:r>
                        <a:rPr lang="en-GB" dirty="0" smtClean="0"/>
                        <a:t>Beam 2</a:t>
                      </a:r>
                      <a:endParaRPr lang="en-GB" dirty="0"/>
                    </a:p>
                  </a:txBody>
                  <a:tcPr/>
                </a:tc>
                <a:tc>
                  <a:txBody>
                    <a:bodyPr/>
                    <a:lstStyle/>
                    <a:p>
                      <a:r>
                        <a:rPr lang="en-GB" dirty="0" smtClean="0"/>
                        <a:t>Start seeing losses on TCDS at 12 MKD and 17 MKD</a:t>
                      </a:r>
                      <a:endParaRPr lang="en-GB" dirty="0"/>
                    </a:p>
                  </a:txBody>
                  <a:tcPr/>
                </a:tc>
              </a:tr>
            </a:tbl>
          </a:graphicData>
        </a:graphic>
      </p:graphicFrame>
    </p:spTree>
    <p:extLst>
      <p:ext uri="{BB962C8B-B14F-4D97-AF65-F5344CB8AC3E}">
        <p14:creationId xmlns:p14="http://schemas.microsoft.com/office/powerpoint/2010/main" val="33825671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Integration: Tunnel View</a:t>
            </a:r>
            <a:endParaRPr lang="en-US"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220529"/>
            <a:ext cx="8226425" cy="2877317"/>
          </a:xfrm>
        </p:spPr>
      </p:pic>
      <p:cxnSp>
        <p:nvCxnSpPr>
          <p:cNvPr id="10" name="Straight Arrow Connector 9"/>
          <p:cNvCxnSpPr/>
          <p:nvPr/>
        </p:nvCxnSpPr>
        <p:spPr>
          <a:xfrm>
            <a:off x="5537890" y="1998531"/>
            <a:ext cx="170452" cy="1330595"/>
          </a:xfrm>
          <a:prstGeom prst="straightConnector1">
            <a:avLst/>
          </a:prstGeom>
          <a:ln>
            <a:solidFill>
              <a:srgbClr val="0000FF"/>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51338" y="3071644"/>
            <a:ext cx="801823" cy="307777"/>
          </a:xfrm>
          <a:prstGeom prst="rect">
            <a:avLst/>
          </a:prstGeom>
          <a:solidFill>
            <a:srgbClr val="FFFFFF">
              <a:alpha val="50196"/>
            </a:srgbClr>
          </a:solidFill>
        </p:spPr>
        <p:txBody>
          <a:bodyPr wrap="none" rtlCol="0">
            <a:spAutoFit/>
          </a:bodyPr>
          <a:lstStyle/>
          <a:p>
            <a:r>
              <a:rPr lang="en-GB" sz="1400" dirty="0" smtClean="0">
                <a:solidFill>
                  <a:srgbClr val="0000FF"/>
                </a:solidFill>
              </a:rPr>
              <a:t>Beam 1</a:t>
            </a:r>
            <a:endParaRPr lang="en-US" sz="1400" dirty="0">
              <a:solidFill>
                <a:srgbClr val="0000FF"/>
              </a:solidFill>
            </a:endParaRPr>
          </a:p>
        </p:txBody>
      </p:sp>
      <p:cxnSp>
        <p:nvCxnSpPr>
          <p:cNvPr id="13" name="Straight Arrow Connector 12"/>
          <p:cNvCxnSpPr/>
          <p:nvPr/>
        </p:nvCxnSpPr>
        <p:spPr>
          <a:xfrm>
            <a:off x="7998484" y="1601974"/>
            <a:ext cx="170452" cy="1330595"/>
          </a:xfrm>
          <a:prstGeom prst="straightConnector1">
            <a:avLst/>
          </a:prstGeom>
          <a:ln>
            <a:solidFill>
              <a:srgbClr val="006600"/>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706577" y="1282233"/>
            <a:ext cx="583814" cy="307777"/>
          </a:xfrm>
          <a:prstGeom prst="rect">
            <a:avLst/>
          </a:prstGeom>
          <a:noFill/>
        </p:spPr>
        <p:txBody>
          <a:bodyPr wrap="none" rtlCol="0">
            <a:spAutoFit/>
          </a:bodyPr>
          <a:lstStyle/>
          <a:p>
            <a:r>
              <a:rPr lang="en-GB" sz="1400" dirty="0" smtClean="0">
                <a:solidFill>
                  <a:srgbClr val="006600"/>
                </a:solidFill>
              </a:rPr>
              <a:t>MSD</a:t>
            </a:r>
            <a:endParaRPr lang="en-US" sz="1400" dirty="0">
              <a:solidFill>
                <a:srgbClr val="006600"/>
              </a:solidFill>
            </a:endParaRPr>
          </a:p>
        </p:txBody>
      </p:sp>
      <p:cxnSp>
        <p:nvCxnSpPr>
          <p:cNvPr id="15" name="Straight Arrow Connector 14"/>
          <p:cNvCxnSpPr/>
          <p:nvPr/>
        </p:nvCxnSpPr>
        <p:spPr>
          <a:xfrm>
            <a:off x="5537890" y="1998531"/>
            <a:ext cx="170452" cy="1330595"/>
          </a:xfrm>
          <a:prstGeom prst="straightConnector1">
            <a:avLst/>
          </a:prstGeom>
          <a:ln>
            <a:solidFill>
              <a:srgbClr val="0000FF"/>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245983" y="1590010"/>
            <a:ext cx="673582" cy="307777"/>
          </a:xfrm>
          <a:prstGeom prst="rect">
            <a:avLst/>
          </a:prstGeom>
          <a:noFill/>
        </p:spPr>
        <p:txBody>
          <a:bodyPr wrap="none" rtlCol="0">
            <a:spAutoFit/>
          </a:bodyPr>
          <a:lstStyle/>
          <a:p>
            <a:r>
              <a:rPr lang="en-GB" sz="1400" dirty="0" smtClean="0">
                <a:solidFill>
                  <a:srgbClr val="0000FF"/>
                </a:solidFill>
              </a:rPr>
              <a:t>TCDS</a:t>
            </a:r>
            <a:endParaRPr lang="en-US" sz="1400" dirty="0">
              <a:solidFill>
                <a:srgbClr val="0000FF"/>
              </a:solidFill>
            </a:endParaRPr>
          </a:p>
        </p:txBody>
      </p:sp>
      <p:cxnSp>
        <p:nvCxnSpPr>
          <p:cNvPr id="17" name="Straight Arrow Connector 16"/>
          <p:cNvCxnSpPr/>
          <p:nvPr/>
        </p:nvCxnSpPr>
        <p:spPr>
          <a:xfrm>
            <a:off x="286748" y="3446605"/>
            <a:ext cx="1753690" cy="0"/>
          </a:xfrm>
          <a:prstGeom prst="straightConnector1">
            <a:avLst/>
          </a:prstGeom>
          <a:ln w="28575">
            <a:solidFill>
              <a:srgbClr val="0000FF"/>
            </a:solidFill>
            <a:prstDash val="sysDash"/>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833915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Integration: Tunnel View</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1338" y="1616644"/>
            <a:ext cx="8226425" cy="3046585"/>
          </a:xfrm>
        </p:spPr>
      </p:pic>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
        <p:nvSpPr>
          <p:cNvPr id="8" name="TextBox 7"/>
          <p:cNvSpPr txBox="1"/>
          <p:nvPr/>
        </p:nvSpPr>
        <p:spPr>
          <a:xfrm>
            <a:off x="445476" y="2543514"/>
            <a:ext cx="801823" cy="307777"/>
          </a:xfrm>
          <a:prstGeom prst="rect">
            <a:avLst/>
          </a:prstGeom>
          <a:solidFill>
            <a:srgbClr val="FFFFFF">
              <a:alpha val="50196"/>
            </a:srgbClr>
          </a:solidFill>
        </p:spPr>
        <p:txBody>
          <a:bodyPr wrap="none" rtlCol="0">
            <a:spAutoFit/>
          </a:bodyPr>
          <a:lstStyle/>
          <a:p>
            <a:r>
              <a:rPr lang="en-GB" sz="1400" dirty="0" smtClean="0">
                <a:solidFill>
                  <a:srgbClr val="0000FF"/>
                </a:solidFill>
              </a:rPr>
              <a:t>Beam 1</a:t>
            </a:r>
            <a:endParaRPr lang="en-US" sz="1400" dirty="0">
              <a:solidFill>
                <a:srgbClr val="0000FF"/>
              </a:solidFill>
            </a:endParaRPr>
          </a:p>
        </p:txBody>
      </p:sp>
      <p:cxnSp>
        <p:nvCxnSpPr>
          <p:cNvPr id="9" name="Straight Arrow Connector 8"/>
          <p:cNvCxnSpPr/>
          <p:nvPr/>
        </p:nvCxnSpPr>
        <p:spPr>
          <a:xfrm>
            <a:off x="7202505" y="1378536"/>
            <a:ext cx="170452" cy="1061416"/>
          </a:xfrm>
          <a:prstGeom prst="straightConnector1">
            <a:avLst/>
          </a:prstGeom>
          <a:ln>
            <a:solidFill>
              <a:srgbClr val="006600"/>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919477" y="1038193"/>
            <a:ext cx="583814" cy="307777"/>
          </a:xfrm>
          <a:prstGeom prst="rect">
            <a:avLst/>
          </a:prstGeom>
          <a:noFill/>
        </p:spPr>
        <p:txBody>
          <a:bodyPr wrap="none" rtlCol="0">
            <a:spAutoFit/>
          </a:bodyPr>
          <a:lstStyle/>
          <a:p>
            <a:r>
              <a:rPr lang="en-GB" sz="1400" dirty="0" smtClean="0">
                <a:solidFill>
                  <a:srgbClr val="006600"/>
                </a:solidFill>
              </a:rPr>
              <a:t>MSD</a:t>
            </a:r>
            <a:endParaRPr lang="en-US" sz="1400" dirty="0">
              <a:solidFill>
                <a:srgbClr val="006600"/>
              </a:solidFill>
            </a:endParaRPr>
          </a:p>
        </p:txBody>
      </p:sp>
      <p:cxnSp>
        <p:nvCxnSpPr>
          <p:cNvPr id="11" name="Straight Arrow Connector 10"/>
          <p:cNvCxnSpPr/>
          <p:nvPr/>
        </p:nvCxnSpPr>
        <p:spPr>
          <a:xfrm>
            <a:off x="5494708" y="1403790"/>
            <a:ext cx="170452" cy="1330595"/>
          </a:xfrm>
          <a:prstGeom prst="straightConnector1">
            <a:avLst/>
          </a:prstGeom>
          <a:ln>
            <a:solidFill>
              <a:srgbClr val="0000FF"/>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190361" y="1097393"/>
            <a:ext cx="673582" cy="307777"/>
          </a:xfrm>
          <a:prstGeom prst="rect">
            <a:avLst/>
          </a:prstGeom>
          <a:noFill/>
        </p:spPr>
        <p:txBody>
          <a:bodyPr wrap="none" rtlCol="0">
            <a:spAutoFit/>
          </a:bodyPr>
          <a:lstStyle/>
          <a:p>
            <a:r>
              <a:rPr lang="en-GB" sz="1400" dirty="0" smtClean="0">
                <a:solidFill>
                  <a:srgbClr val="0000FF"/>
                </a:solidFill>
              </a:rPr>
              <a:t>TCDS</a:t>
            </a:r>
            <a:endParaRPr lang="en-US" sz="1400" dirty="0">
              <a:solidFill>
                <a:srgbClr val="0000FF"/>
              </a:solidFill>
            </a:endParaRPr>
          </a:p>
        </p:txBody>
      </p:sp>
      <p:cxnSp>
        <p:nvCxnSpPr>
          <p:cNvPr id="13" name="Straight Arrow Connector 12"/>
          <p:cNvCxnSpPr/>
          <p:nvPr/>
        </p:nvCxnSpPr>
        <p:spPr>
          <a:xfrm>
            <a:off x="112210" y="2891841"/>
            <a:ext cx="1753690" cy="0"/>
          </a:xfrm>
          <a:prstGeom prst="straightConnector1">
            <a:avLst/>
          </a:prstGeom>
          <a:ln w="28575">
            <a:solidFill>
              <a:srgbClr val="0000FF"/>
            </a:solidFill>
            <a:prstDash val="sysDash"/>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45476" y="4881622"/>
            <a:ext cx="7680308" cy="1200329"/>
          </a:xfrm>
          <a:prstGeom prst="rect">
            <a:avLst/>
          </a:prstGeom>
          <a:noFill/>
        </p:spPr>
        <p:txBody>
          <a:bodyPr wrap="none" rtlCol="0">
            <a:spAutoFit/>
          </a:bodyPr>
          <a:lstStyle/>
          <a:p>
            <a:pPr marL="285750" indent="-285750">
              <a:buFont typeface="Arial" panose="020B0604020202020204" pitchFamily="34" charset="0"/>
              <a:buChar char="•"/>
            </a:pPr>
            <a:r>
              <a:rPr lang="en-GB" dirty="0" smtClean="0"/>
              <a:t>Upstream </a:t>
            </a:r>
            <a:r>
              <a:rPr lang="en-GB" dirty="0"/>
              <a:t>elements: </a:t>
            </a:r>
            <a:r>
              <a:rPr lang="en-GB" dirty="0" smtClean="0"/>
              <a:t/>
            </a:r>
            <a:br>
              <a:rPr lang="en-GB" dirty="0" smtClean="0"/>
            </a:br>
            <a:r>
              <a:rPr lang="en-GB" dirty="0" smtClean="0"/>
              <a:t>BTVSE.A4L6.B1</a:t>
            </a:r>
            <a:r>
              <a:rPr lang="en-GB" dirty="0"/>
              <a:t>, BPMSE.4L6.B1, BPMSA.A4L6.B1, </a:t>
            </a:r>
            <a:r>
              <a:rPr lang="en-GB" dirty="0" smtClean="0"/>
              <a:t>BPMSA.B4L6.B1</a:t>
            </a:r>
            <a:br>
              <a:rPr lang="en-GB" dirty="0" smtClean="0"/>
            </a:br>
            <a:r>
              <a:rPr lang="en-GB" dirty="0" smtClean="0"/>
              <a:t>and vacuum components.</a:t>
            </a:r>
          </a:p>
          <a:p>
            <a:pPr marL="285750" indent="-285750">
              <a:buFont typeface="Arial" panose="020B0604020202020204" pitchFamily="34" charset="0"/>
              <a:buChar char="•"/>
            </a:pPr>
            <a:r>
              <a:rPr lang="en-GB" dirty="0" smtClean="0"/>
              <a:t>Distance to MKBH.B2 &gt; 60 m.</a:t>
            </a:r>
            <a:endParaRPr lang="en-US" dirty="0"/>
          </a:p>
        </p:txBody>
      </p:sp>
    </p:spTree>
    <p:extLst>
      <p:ext uri="{BB962C8B-B14F-4D97-AF65-F5344CB8AC3E}">
        <p14:creationId xmlns:p14="http://schemas.microsoft.com/office/powerpoint/2010/main" val="41168079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(Preliminary) Conclusions</a:t>
            </a:r>
            <a:endParaRPr lang="en-US" dirty="0"/>
          </a:p>
        </p:txBody>
      </p:sp>
      <p:sp>
        <p:nvSpPr>
          <p:cNvPr id="3" name="Content Placeholder 2"/>
          <p:cNvSpPr>
            <a:spLocks noGrp="1"/>
          </p:cNvSpPr>
          <p:nvPr>
            <p:ph idx="1"/>
          </p:nvPr>
        </p:nvSpPr>
        <p:spPr>
          <a:xfrm>
            <a:off x="315157" y="1298972"/>
            <a:ext cx="8535880" cy="4667421"/>
          </a:xfrm>
        </p:spPr>
        <p:txBody>
          <a:bodyPr>
            <a:normAutofit fontScale="92500" lnSpcReduction="20000"/>
          </a:bodyPr>
          <a:lstStyle/>
          <a:p>
            <a:r>
              <a:rPr lang="en-GB" dirty="0" smtClean="0"/>
              <a:t>Aperture for circulating beam: </a:t>
            </a:r>
            <a:r>
              <a:rPr lang="en-GB" dirty="0" smtClean="0">
                <a:solidFill>
                  <a:srgbClr val="00B050"/>
                </a:solidFill>
              </a:rPr>
              <a:t>n1&gt;6.5</a:t>
            </a:r>
            <a:r>
              <a:rPr lang="el-GR" dirty="0" smtClean="0">
                <a:solidFill>
                  <a:srgbClr val="00B050"/>
                </a:solidFill>
              </a:rPr>
              <a:t>σ</a:t>
            </a:r>
            <a:r>
              <a:rPr lang="en-GB" dirty="0" smtClean="0"/>
              <a:t> </a:t>
            </a:r>
            <a:r>
              <a:rPr lang="en-GB" dirty="0" smtClean="0">
                <a:solidFill>
                  <a:srgbClr val="00B050"/>
                </a:solidFill>
                <a:sym typeface="Wingdings" panose="05000000000000000000" pitchFamily="2" charset="2"/>
              </a:rPr>
              <a:t></a:t>
            </a:r>
            <a:endParaRPr lang="en-GB" dirty="0" smtClean="0">
              <a:solidFill>
                <a:srgbClr val="00B050"/>
              </a:solidFill>
            </a:endParaRPr>
          </a:p>
          <a:p>
            <a:r>
              <a:rPr lang="en-GB" dirty="0" smtClean="0"/>
              <a:t>Shielding for MSD: </a:t>
            </a:r>
            <a:r>
              <a:rPr lang="en-GB" dirty="0" smtClean="0">
                <a:solidFill>
                  <a:srgbClr val="00B050"/>
                </a:solidFill>
              </a:rPr>
              <a:t>OK for primary p+. To be checked for </a:t>
            </a:r>
            <a:r>
              <a:rPr lang="en-GB" dirty="0" err="1" smtClean="0">
                <a:solidFill>
                  <a:srgbClr val="00B050"/>
                </a:solidFill>
              </a:rPr>
              <a:t>secondaries</a:t>
            </a:r>
            <a:r>
              <a:rPr lang="en-GB" dirty="0" smtClean="0">
                <a:solidFill>
                  <a:srgbClr val="00B050"/>
                </a:solidFill>
              </a:rPr>
              <a:t>.</a:t>
            </a:r>
            <a:r>
              <a:rPr lang="en-GB" dirty="0" smtClean="0"/>
              <a:t> </a:t>
            </a:r>
            <a:r>
              <a:rPr lang="en-GB" dirty="0" smtClean="0">
                <a:solidFill>
                  <a:srgbClr val="00B050"/>
                </a:solidFill>
                <a:sym typeface="Wingdings" panose="05000000000000000000" pitchFamily="2" charset="2"/>
              </a:rPr>
              <a:t></a:t>
            </a:r>
            <a:endParaRPr lang="en-GB" dirty="0" smtClean="0">
              <a:solidFill>
                <a:srgbClr val="00B050"/>
              </a:solidFill>
            </a:endParaRPr>
          </a:p>
          <a:p>
            <a:r>
              <a:rPr lang="en-GB" dirty="0" smtClean="0"/>
              <a:t>Aperture for extracted beam – nominal case: </a:t>
            </a:r>
            <a:r>
              <a:rPr lang="en-GB" dirty="0" smtClean="0">
                <a:solidFill>
                  <a:srgbClr val="FF9900"/>
                </a:solidFill>
              </a:rPr>
              <a:t>n1&gt;4</a:t>
            </a:r>
            <a:r>
              <a:rPr lang="el-GR" dirty="0" smtClean="0">
                <a:solidFill>
                  <a:srgbClr val="FF9900"/>
                </a:solidFill>
              </a:rPr>
              <a:t>σ</a:t>
            </a:r>
            <a:r>
              <a:rPr lang="en-GB" dirty="0" smtClean="0">
                <a:solidFill>
                  <a:srgbClr val="FF9900"/>
                </a:solidFill>
              </a:rPr>
              <a:t> </a:t>
            </a:r>
            <a:r>
              <a:rPr lang="en-GB" dirty="0" smtClean="0">
                <a:solidFill>
                  <a:srgbClr val="FF9900"/>
                </a:solidFill>
                <a:sym typeface="Wingdings" panose="05000000000000000000" pitchFamily="2" charset="2"/>
              </a:rPr>
              <a:t></a:t>
            </a:r>
            <a:endParaRPr lang="en-GB" dirty="0" smtClean="0">
              <a:solidFill>
                <a:srgbClr val="FF9900"/>
              </a:solidFill>
            </a:endParaRPr>
          </a:p>
          <a:p>
            <a:r>
              <a:rPr lang="en-GB" dirty="0" smtClean="0"/>
              <a:t>Aperture for extracted beam – failure cases: </a:t>
            </a:r>
            <a:r>
              <a:rPr lang="en-GB" dirty="0" smtClean="0"/>
              <a:t/>
            </a:r>
            <a:br>
              <a:rPr lang="en-GB" dirty="0" smtClean="0"/>
            </a:br>
            <a:r>
              <a:rPr lang="en-GB" dirty="0" smtClean="0">
                <a:solidFill>
                  <a:srgbClr val="FF9900"/>
                </a:solidFill>
              </a:rPr>
              <a:t>For worst-case </a:t>
            </a:r>
            <a:r>
              <a:rPr lang="en-GB" dirty="0" smtClean="0">
                <a:solidFill>
                  <a:srgbClr val="FF9900"/>
                </a:solidFill>
              </a:rPr>
              <a:t>assumptions: l</a:t>
            </a:r>
            <a:r>
              <a:rPr lang="en-GB" dirty="0" smtClean="0">
                <a:solidFill>
                  <a:srgbClr val="FF9900"/>
                </a:solidFill>
              </a:rPr>
              <a:t>osses </a:t>
            </a:r>
            <a:r>
              <a:rPr lang="en-GB" dirty="0" smtClean="0">
                <a:solidFill>
                  <a:srgbClr val="FF9900"/>
                </a:solidFill>
              </a:rPr>
              <a:t>at TCDS expected for 14/15 MKDs </a:t>
            </a:r>
            <a:r>
              <a:rPr lang="en-GB" dirty="0" smtClean="0">
                <a:solidFill>
                  <a:srgbClr val="FF9900"/>
                </a:solidFill>
                <a:sym typeface="Wingdings" panose="05000000000000000000" pitchFamily="2" charset="2"/>
              </a:rPr>
              <a:t></a:t>
            </a:r>
          </a:p>
          <a:p>
            <a:r>
              <a:rPr lang="en-GB" dirty="0" smtClean="0">
                <a:solidFill>
                  <a:srgbClr val="FF9900"/>
                </a:solidFill>
                <a:sym typeface="Wingdings" panose="05000000000000000000" pitchFamily="2" charset="2"/>
              </a:rPr>
              <a:t>Energy-deposition studies required for the HL-LHC parameters.</a:t>
            </a:r>
          </a:p>
          <a:p>
            <a:r>
              <a:rPr lang="en-GB" dirty="0" smtClean="0">
                <a:sym typeface="Wingdings" panose="05000000000000000000" pitchFamily="2" charset="2"/>
              </a:rPr>
              <a:t>Physical integration of 3</a:t>
            </a:r>
            <a:r>
              <a:rPr lang="en-GB" baseline="30000" dirty="0" smtClean="0">
                <a:sym typeface="Wingdings" panose="05000000000000000000" pitchFamily="2" charset="2"/>
              </a:rPr>
              <a:t>rd</a:t>
            </a:r>
            <a:r>
              <a:rPr lang="en-GB" dirty="0" smtClean="0">
                <a:sym typeface="Wingdings" panose="05000000000000000000" pitchFamily="2" charset="2"/>
              </a:rPr>
              <a:t> module seems possible (to be confirmed).</a:t>
            </a:r>
            <a:endParaRPr lang="en-US"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33967891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Box 2"/>
          <p:cNvSpPr txBox="1"/>
          <p:nvPr/>
        </p:nvSpPr>
        <p:spPr>
          <a:xfrm>
            <a:off x="2494387" y="1343608"/>
            <a:ext cx="4437433" cy="492443"/>
          </a:xfrm>
          <a:prstGeom prst="rect">
            <a:avLst/>
          </a:prstGeom>
          <a:noFill/>
        </p:spPr>
        <p:txBody>
          <a:bodyPr wrap="none" rtlCol="0">
            <a:spAutoFit/>
          </a:bodyPr>
          <a:lstStyle/>
          <a:p>
            <a:r>
              <a:rPr lang="en-GB" sz="2600" dirty="0" smtClean="0"/>
              <a:t>Thank you for your attention!</a:t>
            </a:r>
            <a:endParaRPr lang="en-US" sz="2600" dirty="0"/>
          </a:p>
        </p:txBody>
      </p:sp>
    </p:spTree>
    <p:extLst>
      <p:ext uri="{BB962C8B-B14F-4D97-AF65-F5344CB8AC3E}">
        <p14:creationId xmlns:p14="http://schemas.microsoft.com/office/powerpoint/2010/main" val="1072618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Aperture Measurements</a:t>
            </a:r>
            <a:endParaRPr lang="en-US" dirty="0"/>
          </a:p>
        </p:txBody>
      </p:sp>
      <p:sp>
        <p:nvSpPr>
          <p:cNvPr id="3" name="Content Placeholder 2"/>
          <p:cNvSpPr>
            <a:spLocks noGrp="1"/>
          </p:cNvSpPr>
          <p:nvPr>
            <p:ph idx="1"/>
          </p:nvPr>
        </p:nvSpPr>
        <p:spPr>
          <a:xfrm>
            <a:off x="457200" y="1325607"/>
            <a:ext cx="8226854" cy="2172196"/>
          </a:xfrm>
        </p:spPr>
        <p:txBody>
          <a:bodyPr/>
          <a:lstStyle/>
          <a:p>
            <a:r>
              <a:rPr lang="en-GB" dirty="0" smtClean="0"/>
              <a:t>Aperture measurement for circulating beam performed in May 2017 during LHC recommissioning.</a:t>
            </a:r>
          </a:p>
          <a:p>
            <a:r>
              <a:rPr lang="en-GB" dirty="0" smtClean="0"/>
              <a:t>Free aperture confirmed.</a:t>
            </a:r>
            <a:endParaRPr lang="en-US"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445382144"/>
              </p:ext>
            </p:extLst>
          </p:nvPr>
        </p:nvGraphicFramePr>
        <p:xfrm>
          <a:off x="496150" y="3817401"/>
          <a:ext cx="8208912" cy="1912648"/>
        </p:xfrm>
        <a:graphic>
          <a:graphicData uri="http://schemas.openxmlformats.org/drawingml/2006/table">
            <a:tbl>
              <a:tblPr firstRow="1" bandRow="1">
                <a:tableStyleId>{073A0DAA-6AF3-43AB-8588-CEC1D06C72B9}</a:tableStyleId>
              </a:tblPr>
              <a:tblGrid>
                <a:gridCol w="2552993"/>
                <a:gridCol w="1335439"/>
                <a:gridCol w="4320480"/>
              </a:tblGrid>
              <a:tr h="429288">
                <a:tc>
                  <a:txBody>
                    <a:bodyPr/>
                    <a:lstStyle/>
                    <a:p>
                      <a:r>
                        <a:rPr lang="en-GB" dirty="0" smtClean="0"/>
                        <a:t>Plane</a:t>
                      </a:r>
                      <a:endParaRPr lang="en-GB" dirty="0"/>
                    </a:p>
                  </a:txBody>
                  <a:tcPr/>
                </a:tc>
                <a:tc>
                  <a:txBody>
                    <a:bodyPr/>
                    <a:lstStyle/>
                    <a:p>
                      <a:r>
                        <a:rPr lang="en-GB" dirty="0" smtClean="0"/>
                        <a:t>Beam</a:t>
                      </a:r>
                      <a:endParaRPr lang="en-GB" dirty="0"/>
                    </a:p>
                  </a:txBody>
                  <a:tcPr/>
                </a:tc>
                <a:tc>
                  <a:txBody>
                    <a:bodyPr/>
                    <a:lstStyle/>
                    <a:p>
                      <a:r>
                        <a:rPr lang="en-GB" dirty="0" smtClean="0"/>
                        <a:t>Aperture</a:t>
                      </a:r>
                      <a:endParaRPr lang="en-GB" dirty="0"/>
                    </a:p>
                  </a:txBody>
                  <a:tcPr/>
                </a:tc>
              </a:tr>
              <a:tr h="370840">
                <a:tc>
                  <a:txBody>
                    <a:bodyPr/>
                    <a:lstStyle/>
                    <a:p>
                      <a:r>
                        <a:rPr lang="en-GB" dirty="0" smtClean="0"/>
                        <a:t>Horizontal</a:t>
                      </a:r>
                      <a:endParaRPr lang="en-GB" dirty="0"/>
                    </a:p>
                  </a:txBody>
                  <a:tcPr/>
                </a:tc>
                <a:tc>
                  <a:txBody>
                    <a:bodyPr/>
                    <a:lstStyle/>
                    <a:p>
                      <a:r>
                        <a:rPr lang="en-GB" dirty="0" smtClean="0"/>
                        <a:t>Beam 1</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B050"/>
                          </a:solidFill>
                        </a:rPr>
                        <a:t>+15 mm (TCDS)</a:t>
                      </a:r>
                      <a:r>
                        <a:rPr lang="en-GB" dirty="0" smtClean="0"/>
                        <a:t>/ -20 mm (TCSP)</a:t>
                      </a:r>
                    </a:p>
                  </a:txBody>
                  <a:tcPr/>
                </a:tc>
              </a:tr>
              <a:tr h="370840">
                <a:tc>
                  <a:txBody>
                    <a:bodyPr/>
                    <a:lstStyle/>
                    <a:p>
                      <a:endParaRPr lang="en-GB" dirty="0"/>
                    </a:p>
                  </a:txBody>
                  <a:tcPr/>
                </a:tc>
                <a:tc>
                  <a:txBody>
                    <a:bodyPr/>
                    <a:lstStyle/>
                    <a:p>
                      <a:r>
                        <a:rPr lang="en-GB" dirty="0" smtClean="0"/>
                        <a:t>Beam 2</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+15 mm (TCSP)/ </a:t>
                      </a:r>
                      <a:r>
                        <a:rPr lang="en-GB" dirty="0" smtClean="0">
                          <a:solidFill>
                            <a:srgbClr val="00B050"/>
                          </a:solidFill>
                        </a:rPr>
                        <a:t>-16 mm (TCDS)</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Vertical</a:t>
                      </a:r>
                    </a:p>
                  </a:txBody>
                  <a:tcPr/>
                </a:tc>
                <a:tc>
                  <a:txBody>
                    <a:bodyPr/>
                    <a:lstStyle/>
                    <a:p>
                      <a:r>
                        <a:rPr lang="en-GB" dirty="0" smtClean="0"/>
                        <a:t>Beam 1</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+16 mm (TCSP)/ -19 mm (TCSP)</a:t>
                      </a:r>
                    </a:p>
                  </a:txBody>
                  <a:tcPr/>
                </a:tc>
              </a:tr>
              <a:tr h="370840">
                <a:tc>
                  <a:txBody>
                    <a:bodyPr/>
                    <a:lstStyle/>
                    <a:p>
                      <a:endParaRPr lang="en-GB"/>
                    </a:p>
                  </a:txBody>
                  <a:tcPr/>
                </a:tc>
                <a:tc>
                  <a:txBody>
                    <a:bodyPr/>
                    <a:lstStyle/>
                    <a:p>
                      <a:r>
                        <a:rPr lang="en-GB" dirty="0" smtClean="0"/>
                        <a:t>Beam 2</a:t>
                      </a:r>
                      <a:endParaRPr lang="en-GB" dirty="0"/>
                    </a:p>
                  </a:txBody>
                  <a:tcPr/>
                </a:tc>
                <a:tc>
                  <a:txBody>
                    <a:bodyPr/>
                    <a:lstStyle/>
                    <a:p>
                      <a:r>
                        <a:rPr lang="en-GB" dirty="0" smtClean="0"/>
                        <a:t>+17 mm (Q5)/ -18 mm (Q5)</a:t>
                      </a:r>
                      <a:endParaRPr lang="en-GB" dirty="0"/>
                    </a:p>
                  </a:txBody>
                  <a:tcPr/>
                </a:tc>
              </a:tr>
            </a:tbl>
          </a:graphicData>
        </a:graphic>
      </p:graphicFrame>
    </p:spTree>
    <p:extLst>
      <p:ext uri="{BB962C8B-B14F-4D97-AF65-F5344CB8AC3E}">
        <p14:creationId xmlns:p14="http://schemas.microsoft.com/office/powerpoint/2010/main" val="37375972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Shielding of MSD</a:t>
            </a:r>
            <a:endParaRPr lang="en-US"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7" name="Picture 6"/>
          <p:cNvPicPr>
            <a:picLocks noChangeAspect="1"/>
          </p:cNvPicPr>
          <p:nvPr/>
        </p:nvPicPr>
        <p:blipFill>
          <a:blip r:embed="rId2"/>
          <a:stretch>
            <a:fillRect/>
          </a:stretch>
        </p:blipFill>
        <p:spPr>
          <a:xfrm>
            <a:off x="1475666" y="1173935"/>
            <a:ext cx="5120937" cy="4570579"/>
          </a:xfrm>
          <a:prstGeom prst="rect">
            <a:avLst/>
          </a:prstGeom>
        </p:spPr>
      </p:pic>
      <p:sp>
        <p:nvSpPr>
          <p:cNvPr id="8" name="Rectangle 7"/>
          <p:cNvSpPr/>
          <p:nvPr/>
        </p:nvSpPr>
        <p:spPr>
          <a:xfrm>
            <a:off x="4123432" y="5629656"/>
            <a:ext cx="4697439" cy="523220"/>
          </a:xfrm>
          <a:prstGeom prst="rect">
            <a:avLst/>
          </a:prstGeom>
        </p:spPr>
        <p:txBody>
          <a:bodyPr wrap="square">
            <a:spAutoFit/>
          </a:bodyPr>
          <a:lstStyle/>
          <a:p>
            <a:endParaRPr lang="en-US" sz="1400" dirty="0">
              <a:solidFill>
                <a:srgbClr val="000000"/>
              </a:solidFill>
            </a:endParaRPr>
          </a:p>
          <a:p>
            <a:r>
              <a:rPr lang="en-US" sz="1400" dirty="0" smtClean="0">
                <a:solidFill>
                  <a:srgbClr val="000000"/>
                </a:solidFill>
              </a:rPr>
              <a:t> [</a:t>
            </a:r>
            <a:r>
              <a:rPr lang="en-US" sz="1400" dirty="0" err="1" smtClean="0">
                <a:solidFill>
                  <a:srgbClr val="000000"/>
                </a:solidFill>
              </a:rPr>
              <a:t>B.Goddard</a:t>
            </a:r>
            <a:r>
              <a:rPr lang="en-US" sz="1400" dirty="0" smtClean="0">
                <a:solidFill>
                  <a:srgbClr val="000000"/>
                </a:solidFill>
              </a:rPr>
              <a:t>, </a:t>
            </a:r>
            <a:r>
              <a:rPr lang="en-US" sz="1400" dirty="0" err="1" smtClean="0">
                <a:solidFill>
                  <a:srgbClr val="000000"/>
                </a:solidFill>
              </a:rPr>
              <a:t>M.Gyr</a:t>
            </a:r>
            <a:r>
              <a:rPr lang="en-US" sz="1400" dirty="0" smtClean="0">
                <a:solidFill>
                  <a:srgbClr val="000000"/>
                </a:solidFill>
              </a:rPr>
              <a:t>, </a:t>
            </a:r>
            <a:r>
              <a:rPr lang="en-GB" sz="1400" i="1" dirty="0">
                <a:solidFill>
                  <a:srgbClr val="000000"/>
                </a:solidFill>
              </a:rPr>
              <a:t>LHC Project Note </a:t>
            </a:r>
            <a:r>
              <a:rPr lang="en-GB" sz="1400" i="1" dirty="0" smtClean="0">
                <a:solidFill>
                  <a:srgbClr val="000000"/>
                </a:solidFill>
              </a:rPr>
              <a:t>320</a:t>
            </a:r>
            <a:r>
              <a:rPr lang="en-GB" sz="1400" dirty="0" smtClean="0">
                <a:solidFill>
                  <a:srgbClr val="000000"/>
                </a:solidFill>
              </a:rPr>
              <a:t>, 2003-08-13]</a:t>
            </a:r>
            <a:r>
              <a:rPr lang="en-US" sz="1400" dirty="0" smtClean="0">
                <a:solidFill>
                  <a:srgbClr val="000000"/>
                </a:solidFill>
              </a:rPr>
              <a:t>  </a:t>
            </a:r>
            <a:endParaRPr lang="en-US" sz="1400" dirty="0"/>
          </a:p>
        </p:txBody>
      </p:sp>
    </p:spTree>
    <p:extLst>
      <p:ext uri="{BB962C8B-B14F-4D97-AF65-F5344CB8AC3E}">
        <p14:creationId xmlns:p14="http://schemas.microsoft.com/office/powerpoint/2010/main" val="539402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684"/>
            <a:ext cx="8226854" cy="940443"/>
          </a:xfrm>
        </p:spPr>
        <p:txBody>
          <a:bodyPr/>
          <a:lstStyle/>
          <a:p>
            <a:r>
              <a:rPr lang="en-GB" dirty="0" smtClean="0"/>
              <a:t>Outline</a:t>
            </a:r>
            <a:endParaRPr lang="en-US" dirty="0"/>
          </a:p>
        </p:txBody>
      </p:sp>
      <p:sp>
        <p:nvSpPr>
          <p:cNvPr id="3" name="Content Placeholder 2"/>
          <p:cNvSpPr>
            <a:spLocks noGrp="1"/>
          </p:cNvSpPr>
          <p:nvPr>
            <p:ph idx="1"/>
          </p:nvPr>
        </p:nvSpPr>
        <p:spPr>
          <a:xfrm>
            <a:off x="457200" y="1410950"/>
            <a:ext cx="8226854" cy="4667421"/>
          </a:xfrm>
        </p:spPr>
        <p:txBody>
          <a:bodyPr>
            <a:normAutofit/>
          </a:bodyPr>
          <a:lstStyle/>
          <a:p>
            <a:pPr marL="285750" indent="-285750">
              <a:buFont typeface="Arial" panose="020B0604020202020204" pitchFamily="34" charset="0"/>
              <a:buChar char="•"/>
            </a:pPr>
            <a:r>
              <a:rPr lang="en-GB" dirty="0" smtClean="0"/>
              <a:t>Introduction: TCDS </a:t>
            </a:r>
          </a:p>
          <a:p>
            <a:pPr marL="285750" indent="-285750">
              <a:buFont typeface="Arial" panose="020B0604020202020204" pitchFamily="34" charset="0"/>
              <a:buChar char="•"/>
            </a:pPr>
            <a:r>
              <a:rPr lang="en-GB" dirty="0" smtClean="0"/>
              <a:t>Aperture </a:t>
            </a:r>
            <a:r>
              <a:rPr lang="en-GB" dirty="0"/>
              <a:t>for circulating beam</a:t>
            </a:r>
          </a:p>
          <a:p>
            <a:pPr marL="285750" indent="-285750">
              <a:buFont typeface="Arial" panose="020B0604020202020204" pitchFamily="34" charset="0"/>
              <a:buChar char="•"/>
            </a:pPr>
            <a:r>
              <a:rPr lang="en-GB" dirty="0" smtClean="0"/>
              <a:t>Shielding </a:t>
            </a:r>
            <a:r>
              <a:rPr lang="en-GB" dirty="0"/>
              <a:t>for MSD</a:t>
            </a:r>
          </a:p>
          <a:p>
            <a:pPr marL="285750" indent="-285750">
              <a:buFont typeface="Arial" panose="020B0604020202020204" pitchFamily="34" charset="0"/>
              <a:buChar char="•"/>
            </a:pPr>
            <a:r>
              <a:rPr lang="en-GB" dirty="0" smtClean="0"/>
              <a:t>Aperture </a:t>
            </a:r>
            <a:r>
              <a:rPr lang="en-GB" dirty="0"/>
              <a:t>for extracted beam – nominal case</a:t>
            </a:r>
          </a:p>
          <a:p>
            <a:pPr marL="285750" indent="-285750">
              <a:buFont typeface="Arial" panose="020B0604020202020204" pitchFamily="34" charset="0"/>
              <a:buChar char="•"/>
            </a:pPr>
            <a:r>
              <a:rPr lang="en-GB" dirty="0" smtClean="0"/>
              <a:t>Aperture </a:t>
            </a:r>
            <a:r>
              <a:rPr lang="en-GB" dirty="0"/>
              <a:t>for extracted beam – failure </a:t>
            </a:r>
            <a:r>
              <a:rPr lang="en-GB" dirty="0" smtClean="0"/>
              <a:t>cases</a:t>
            </a:r>
          </a:p>
          <a:p>
            <a:pPr marL="285750" indent="-285750">
              <a:buFont typeface="Arial" panose="020B0604020202020204" pitchFamily="34" charset="0"/>
              <a:buChar char="•"/>
            </a:pPr>
            <a:r>
              <a:rPr lang="en-GB" dirty="0" smtClean="0"/>
              <a:t>Summary</a:t>
            </a:r>
          </a:p>
          <a:p>
            <a:pPr marL="36576" indent="0">
              <a:buNone/>
            </a:pPr>
            <a:endParaRPr lang="en-GB" dirty="0" smtClean="0"/>
          </a:p>
          <a:p>
            <a:pPr marL="36576" indent="0">
              <a:buNone/>
            </a:pPr>
            <a:endParaRPr lang="en-US"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
        <p:nvSpPr>
          <p:cNvPr id="7" name="Footer Placeholder 3"/>
          <p:cNvSpPr>
            <a:spLocks noGrp="1"/>
          </p:cNvSpPr>
          <p:nvPr>
            <p:ph type="ftr" sz="quarter" idx="3"/>
          </p:nvPr>
        </p:nvSpPr>
        <p:spPr>
          <a:xfrm>
            <a:off x="5182756" y="6356350"/>
            <a:ext cx="2895600" cy="365125"/>
          </a:xfrm>
        </p:spPr>
        <p:txBody>
          <a:bodyPr/>
          <a:lstStyle/>
          <a:p>
            <a:r>
              <a:rPr lang="en-US" smtClean="0"/>
              <a:t>WP 14 Meeting</a:t>
            </a:r>
            <a:endParaRPr lang="en-US" dirty="0"/>
          </a:p>
        </p:txBody>
      </p:sp>
    </p:spTree>
    <p:extLst>
      <p:ext uri="{BB962C8B-B14F-4D97-AF65-F5344CB8AC3E}">
        <p14:creationId xmlns:p14="http://schemas.microsoft.com/office/powerpoint/2010/main" val="2372009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 TCDS</a:t>
            </a:r>
            <a:endParaRPr lang="en-US"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pic>
        <p:nvPicPr>
          <p:cNvPr id="7" name="Picture 6"/>
          <p:cNvPicPr>
            <a:picLocks noChangeAspect="1"/>
          </p:cNvPicPr>
          <p:nvPr/>
        </p:nvPicPr>
        <p:blipFill>
          <a:blip r:embed="rId2"/>
          <a:stretch>
            <a:fillRect/>
          </a:stretch>
        </p:blipFill>
        <p:spPr>
          <a:xfrm>
            <a:off x="457200" y="2055208"/>
            <a:ext cx="8436258" cy="3751039"/>
          </a:xfrm>
          <a:prstGeom prst="rect">
            <a:avLst/>
          </a:prstGeom>
        </p:spPr>
      </p:pic>
      <p:sp>
        <p:nvSpPr>
          <p:cNvPr id="3" name="Oval 2"/>
          <p:cNvSpPr/>
          <p:nvPr/>
        </p:nvSpPr>
        <p:spPr>
          <a:xfrm>
            <a:off x="3577702" y="2849759"/>
            <a:ext cx="701336" cy="233480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H="1" flipV="1">
            <a:off x="2467992" y="1793289"/>
            <a:ext cx="1427580" cy="105647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775534" y="1429905"/>
            <a:ext cx="5186035" cy="369332"/>
          </a:xfrm>
          <a:prstGeom prst="rect">
            <a:avLst/>
          </a:prstGeom>
          <a:noFill/>
        </p:spPr>
        <p:txBody>
          <a:bodyPr wrap="none" rtlCol="0">
            <a:spAutoFit/>
          </a:bodyPr>
          <a:lstStyle/>
          <a:p>
            <a:r>
              <a:rPr lang="en-GB" dirty="0" smtClean="0">
                <a:solidFill>
                  <a:srgbClr val="FF0000"/>
                </a:solidFill>
              </a:rPr>
              <a:t>Protection element for Extraction Septum (MSD).</a:t>
            </a:r>
            <a:endParaRPr lang="en-US" dirty="0">
              <a:solidFill>
                <a:srgbClr val="FF0000"/>
              </a:solidFill>
            </a:endParaRPr>
          </a:p>
        </p:txBody>
      </p:sp>
      <p:sp>
        <p:nvSpPr>
          <p:cNvPr id="8" name="TextBox 7"/>
          <p:cNvSpPr txBox="1"/>
          <p:nvPr/>
        </p:nvSpPr>
        <p:spPr>
          <a:xfrm>
            <a:off x="6899426" y="5498470"/>
            <a:ext cx="2154757" cy="307777"/>
          </a:xfrm>
          <a:prstGeom prst="rect">
            <a:avLst/>
          </a:prstGeom>
          <a:noFill/>
        </p:spPr>
        <p:txBody>
          <a:bodyPr wrap="none" rtlCol="0">
            <a:spAutoFit/>
          </a:bodyPr>
          <a:lstStyle/>
          <a:p>
            <a:r>
              <a:rPr lang="en-GB" sz="1400" dirty="0" smtClean="0"/>
              <a:t>Design Report, Chap. 17</a:t>
            </a:r>
            <a:endParaRPr lang="en-US" sz="1400" dirty="0"/>
          </a:p>
        </p:txBody>
      </p:sp>
    </p:spTree>
    <p:extLst>
      <p:ext uri="{BB962C8B-B14F-4D97-AF65-F5344CB8AC3E}">
        <p14:creationId xmlns:p14="http://schemas.microsoft.com/office/powerpoint/2010/main" val="2018646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pproximate_4"/>
          <p:cNvPicPr>
            <a:picLocks noChangeAspect="1" noChangeArrowheads="1"/>
          </p:cNvPicPr>
          <p:nvPr/>
        </p:nvPicPr>
        <p:blipFill>
          <a:blip r:embed="rId2" cstate="print">
            <a:extLst>
              <a:ext uri="{28A0092B-C50C-407E-A947-70E740481C1C}">
                <a14:useLocalDpi xmlns:a14="http://schemas.microsoft.com/office/drawing/2010/main" val="0"/>
              </a:ext>
            </a:extLst>
          </a:blip>
          <a:srcRect t="33197" b="19913"/>
          <a:stretch>
            <a:fillRect/>
          </a:stretch>
        </p:blipFill>
        <p:spPr bwMode="auto">
          <a:xfrm>
            <a:off x="98409" y="3759028"/>
            <a:ext cx="8787384" cy="2728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rot="485394">
            <a:off x="5148772" y="656581"/>
            <a:ext cx="4072099" cy="1138773"/>
          </a:xfrm>
          <a:prstGeom prst="rect">
            <a:avLst/>
          </a:prstGeom>
          <a:noFill/>
        </p:spPr>
        <p:txBody>
          <a:bodyPr wrap="square" rtlCol="0">
            <a:spAutoFit/>
          </a:bodyPr>
          <a:lstStyle/>
          <a:p>
            <a:pPr algn="ctr"/>
            <a:r>
              <a:rPr lang="en-US" sz="3200" b="1" dirty="0" smtClean="0">
                <a:ln w="18000">
                  <a:solidFill>
                    <a:srgbClr val="FF0000"/>
                  </a:solidFill>
                  <a:prstDash val="solid"/>
                  <a:miter lim="800000"/>
                </a:ln>
                <a:noFill/>
                <a:effectLst>
                  <a:outerShdw blurRad="25500" dist="23000" dir="7020000" algn="tl">
                    <a:srgbClr val="000000">
                      <a:alpha val="50000"/>
                    </a:srgbClr>
                  </a:outerShdw>
                </a:effectLst>
              </a:rPr>
              <a:t>TCDS Design V3</a:t>
            </a:r>
          </a:p>
          <a:p>
            <a:pPr lvl="0" algn="ctr"/>
            <a:r>
              <a:rPr lang="en-GB" dirty="0" smtClean="0"/>
              <a:t>[EDMS </a:t>
            </a:r>
            <a:r>
              <a:rPr lang="en-GB" dirty="0"/>
              <a:t>458836 </a:t>
            </a:r>
            <a:r>
              <a:rPr lang="en-GB" dirty="0" smtClean="0"/>
              <a:t>v.2.0, EDMS 716298, </a:t>
            </a:r>
            <a:r>
              <a:rPr lang="en-GB" dirty="0"/>
              <a:t>EDMS 393973 </a:t>
            </a:r>
            <a:r>
              <a:rPr lang="en-GB" dirty="0" smtClean="0"/>
              <a:t>v.2.0]</a:t>
            </a:r>
            <a:endParaRPr lang="en-GB" altLang="en-US" b="1" dirty="0">
              <a:ln w="18000">
                <a:solidFill>
                  <a:srgbClr val="FF0000"/>
                </a:solidFill>
                <a:prstDash val="solid"/>
                <a:miter lim="800000"/>
              </a:ln>
              <a:noFill/>
            </a:endParaRPr>
          </a:p>
        </p:txBody>
      </p:sp>
      <p:sp>
        <p:nvSpPr>
          <p:cNvPr id="9" name="Rectangle 3"/>
          <p:cNvSpPr txBox="1">
            <a:spLocks noChangeArrowheads="1"/>
          </p:cNvSpPr>
          <p:nvPr/>
        </p:nvSpPr>
        <p:spPr bwMode="auto">
          <a:xfrm>
            <a:off x="910701" y="1305586"/>
            <a:ext cx="7162800" cy="227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r>
              <a:rPr kumimoji="0" lang="en-US" altLang="en-US" sz="2400" b="0"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Comic Sans MS"/>
                <a:ea typeface="+mn-ea"/>
                <a:cs typeface="+mn-cs"/>
              </a:rPr>
              <a:t>Final Solution:</a:t>
            </a:r>
          </a:p>
          <a:p>
            <a:pPr lvl="2">
              <a:buClr>
                <a:srgbClr val="000000"/>
              </a:buClr>
            </a:pPr>
            <a:r>
              <a:rPr lang="en-GB" altLang="en-US" sz="1700" b="0" kern="0" dirty="0">
                <a:solidFill>
                  <a:srgbClr val="000000"/>
                </a:solidFill>
                <a:latin typeface="Comic Sans MS"/>
              </a:rPr>
              <a:t>-	0.5m Graphite (density 1.77 g/cm</a:t>
            </a:r>
            <a:r>
              <a:rPr lang="en-GB" altLang="en-US" sz="1700" b="0" kern="0" baseline="30000" dirty="0">
                <a:solidFill>
                  <a:srgbClr val="000000"/>
                </a:solidFill>
                <a:latin typeface="Comic Sans MS"/>
              </a:rPr>
              <a:t>3</a:t>
            </a:r>
            <a:r>
              <a:rPr lang="en-GB" altLang="en-US" sz="1700" b="0" kern="0" dirty="0">
                <a:solidFill>
                  <a:srgbClr val="000000"/>
                </a:solidFill>
                <a:latin typeface="Comic Sans MS"/>
              </a:rPr>
              <a:t>)</a:t>
            </a:r>
          </a:p>
          <a:p>
            <a:pPr lvl="2">
              <a:buClr>
                <a:srgbClr val="000000"/>
              </a:buClr>
            </a:pPr>
            <a:r>
              <a:rPr lang="en-GB" altLang="en-US" sz="1700" b="0" kern="0" dirty="0">
                <a:solidFill>
                  <a:srgbClr val="000000"/>
                </a:solidFill>
                <a:latin typeface="Comic Sans MS"/>
              </a:rPr>
              <a:t>-	0.5m C-C composite (density 1.9 g/cm</a:t>
            </a:r>
            <a:r>
              <a:rPr lang="en-GB" altLang="en-US" sz="1700" b="0" kern="0" baseline="30000" dirty="0">
                <a:solidFill>
                  <a:srgbClr val="000000"/>
                </a:solidFill>
                <a:latin typeface="Comic Sans MS"/>
              </a:rPr>
              <a:t>3</a:t>
            </a:r>
            <a:r>
              <a:rPr lang="en-GB" altLang="en-US" sz="1700" b="0" kern="0" dirty="0">
                <a:solidFill>
                  <a:srgbClr val="000000"/>
                </a:solidFill>
                <a:latin typeface="Comic Sans MS"/>
              </a:rPr>
              <a:t>)</a:t>
            </a:r>
          </a:p>
          <a:p>
            <a:pPr lvl="2">
              <a:buClr>
                <a:srgbClr val="000000"/>
              </a:buClr>
            </a:pPr>
            <a:r>
              <a:rPr lang="en-GB" altLang="en-US" sz="1700" b="0" kern="0" dirty="0">
                <a:solidFill>
                  <a:srgbClr val="000000"/>
                </a:solidFill>
                <a:latin typeface="Comic Sans MS"/>
              </a:rPr>
              <a:t>-	2.0m C-C composite (density 1.4 g/cm</a:t>
            </a:r>
            <a:r>
              <a:rPr lang="en-GB" altLang="en-US" sz="1700" b="0" kern="0" baseline="30000" dirty="0">
                <a:solidFill>
                  <a:srgbClr val="000000"/>
                </a:solidFill>
                <a:latin typeface="Comic Sans MS"/>
              </a:rPr>
              <a:t>3</a:t>
            </a:r>
            <a:r>
              <a:rPr lang="en-GB" altLang="en-US" sz="1700" b="0" kern="0" dirty="0">
                <a:solidFill>
                  <a:srgbClr val="000000"/>
                </a:solidFill>
                <a:latin typeface="Comic Sans MS"/>
              </a:rPr>
              <a:t>)</a:t>
            </a:r>
          </a:p>
          <a:p>
            <a:pPr lvl="2">
              <a:buClr>
                <a:srgbClr val="000000"/>
              </a:buClr>
            </a:pPr>
            <a:r>
              <a:rPr lang="en-GB" altLang="en-US" sz="1700" b="0" kern="0" dirty="0">
                <a:solidFill>
                  <a:srgbClr val="000000"/>
                </a:solidFill>
                <a:latin typeface="Comic Sans MS"/>
              </a:rPr>
              <a:t>-	1.5m C-C composite (density 1.9 g/cm</a:t>
            </a:r>
            <a:r>
              <a:rPr lang="en-GB" altLang="en-US" sz="1700" b="0" kern="0" baseline="30000" dirty="0">
                <a:solidFill>
                  <a:srgbClr val="000000"/>
                </a:solidFill>
                <a:latin typeface="Comic Sans MS"/>
              </a:rPr>
              <a:t>3</a:t>
            </a:r>
            <a:r>
              <a:rPr lang="en-GB" altLang="en-US" sz="1700" b="0" kern="0" dirty="0">
                <a:solidFill>
                  <a:srgbClr val="000000"/>
                </a:solidFill>
                <a:latin typeface="Comic Sans MS"/>
              </a:rPr>
              <a:t>)</a:t>
            </a:r>
          </a:p>
          <a:p>
            <a:pPr lvl="2">
              <a:buClr>
                <a:srgbClr val="000000"/>
              </a:buClr>
            </a:pPr>
            <a:r>
              <a:rPr lang="en-GB" altLang="en-US" sz="1700" b="0" kern="0" dirty="0">
                <a:solidFill>
                  <a:srgbClr val="000000"/>
                </a:solidFill>
                <a:latin typeface="Comic Sans MS"/>
              </a:rPr>
              <a:t>-	1.0m Graphite (density 1.77 g/cm</a:t>
            </a:r>
            <a:r>
              <a:rPr lang="en-GB" altLang="en-US" sz="1700" b="0" kern="0" baseline="30000" dirty="0">
                <a:solidFill>
                  <a:srgbClr val="000000"/>
                </a:solidFill>
                <a:latin typeface="Comic Sans MS"/>
              </a:rPr>
              <a:t>3</a:t>
            </a:r>
            <a:r>
              <a:rPr lang="en-GB" altLang="en-US" sz="1700" b="0" kern="0" dirty="0">
                <a:solidFill>
                  <a:srgbClr val="000000"/>
                </a:solidFill>
                <a:latin typeface="Comic Sans MS"/>
              </a:rPr>
              <a:t>)</a:t>
            </a:r>
          </a:p>
          <a:p>
            <a:pPr lvl="2">
              <a:buClr>
                <a:srgbClr val="000000"/>
              </a:buClr>
            </a:pPr>
            <a:r>
              <a:rPr lang="en-GB" altLang="en-US" sz="1700" b="0" kern="0" dirty="0">
                <a:solidFill>
                  <a:srgbClr val="000000"/>
                </a:solidFill>
                <a:latin typeface="Comic Sans MS"/>
              </a:rPr>
              <a:t>-	0.5m Titanium (density 4.5 g/cm</a:t>
            </a:r>
            <a:r>
              <a:rPr lang="en-GB" altLang="en-US" sz="1700" b="0" kern="0" baseline="30000" dirty="0">
                <a:solidFill>
                  <a:srgbClr val="000000"/>
                </a:solidFill>
                <a:latin typeface="Comic Sans MS"/>
              </a:rPr>
              <a:t>3</a:t>
            </a:r>
            <a:r>
              <a:rPr lang="en-GB" altLang="en-US" sz="1700" b="0" kern="0" dirty="0">
                <a:solidFill>
                  <a:srgbClr val="000000"/>
                </a:solidFill>
                <a:latin typeface="Comic Sans MS"/>
              </a:rPr>
              <a:t>)</a:t>
            </a:r>
          </a:p>
        </p:txBody>
      </p:sp>
      <p:sp>
        <p:nvSpPr>
          <p:cNvPr id="5" name="TextBox 4"/>
          <p:cNvSpPr txBox="1"/>
          <p:nvPr/>
        </p:nvSpPr>
        <p:spPr>
          <a:xfrm>
            <a:off x="-76601" y="1915186"/>
            <a:ext cx="1825502" cy="1200329"/>
          </a:xfrm>
          <a:prstGeom prst="rect">
            <a:avLst/>
          </a:prstGeom>
          <a:noFill/>
          <a:ln>
            <a:noFill/>
            <a:prstDash val="dash"/>
          </a:ln>
        </p:spPr>
        <p:txBody>
          <a:bodyPr wrap="square" rtlCol="0">
            <a:spAutoFit/>
          </a:bodyPr>
          <a:lstStyle/>
          <a:p>
            <a:pPr algn="ctr"/>
            <a:r>
              <a:rPr lang="en-GB" dirty="0" smtClean="0">
                <a:solidFill>
                  <a:srgbClr val="FF0000"/>
                </a:solidFill>
              </a:rPr>
              <a:t>high density </a:t>
            </a:r>
            <a:r>
              <a:rPr lang="en-GB" dirty="0" err="1" smtClean="0">
                <a:solidFill>
                  <a:srgbClr val="FF0000"/>
                </a:solidFill>
              </a:rPr>
              <a:t>CfC</a:t>
            </a:r>
            <a:r>
              <a:rPr lang="en-GB" dirty="0" smtClean="0">
                <a:solidFill>
                  <a:srgbClr val="FF0000"/>
                </a:solidFill>
              </a:rPr>
              <a:t> &gt;1.75g/cm</a:t>
            </a:r>
            <a:r>
              <a:rPr lang="en-GB" baseline="30000" dirty="0" smtClean="0">
                <a:solidFill>
                  <a:srgbClr val="FF0000"/>
                </a:solidFill>
              </a:rPr>
              <a:t>3</a:t>
            </a:r>
          </a:p>
          <a:p>
            <a:pPr algn="ctr"/>
            <a:r>
              <a:rPr lang="en-GB" dirty="0">
                <a:solidFill>
                  <a:srgbClr val="FF0000"/>
                </a:solidFill>
              </a:rPr>
              <a:t>w</a:t>
            </a:r>
            <a:r>
              <a:rPr lang="en-GB" dirty="0" smtClean="0">
                <a:solidFill>
                  <a:srgbClr val="FF0000"/>
                </a:solidFill>
              </a:rPr>
              <a:t>as the </a:t>
            </a:r>
            <a:r>
              <a:rPr lang="en-GB" smtClean="0">
                <a:solidFill>
                  <a:srgbClr val="FF0000"/>
                </a:solidFill>
              </a:rPr>
              <a:t>best </a:t>
            </a:r>
            <a:br>
              <a:rPr lang="en-GB" smtClean="0">
                <a:solidFill>
                  <a:srgbClr val="FF0000"/>
                </a:solidFill>
              </a:rPr>
            </a:br>
            <a:r>
              <a:rPr lang="en-GB" smtClean="0">
                <a:solidFill>
                  <a:srgbClr val="FF0000"/>
                </a:solidFill>
              </a:rPr>
              <a:t>we </a:t>
            </a:r>
            <a:r>
              <a:rPr lang="en-GB" dirty="0" smtClean="0">
                <a:solidFill>
                  <a:srgbClr val="FF0000"/>
                </a:solidFill>
              </a:rPr>
              <a:t>could find </a:t>
            </a:r>
            <a:endParaRPr lang="en-GB" dirty="0">
              <a:solidFill>
                <a:srgbClr val="FF0000"/>
              </a:solidFill>
            </a:endParaRPr>
          </a:p>
        </p:txBody>
      </p:sp>
      <p:sp>
        <p:nvSpPr>
          <p:cNvPr id="6" name="Right Arrow 5"/>
          <p:cNvSpPr/>
          <p:nvPr/>
        </p:nvSpPr>
        <p:spPr bwMode="auto">
          <a:xfrm>
            <a:off x="1596501" y="2027344"/>
            <a:ext cx="594208" cy="304800"/>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 name="Right Arrow 7"/>
          <p:cNvSpPr/>
          <p:nvPr/>
        </p:nvSpPr>
        <p:spPr bwMode="auto">
          <a:xfrm>
            <a:off x="1596501" y="2639950"/>
            <a:ext cx="614336" cy="304800"/>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 name="Rectangle 1"/>
          <p:cNvSpPr/>
          <p:nvPr/>
        </p:nvSpPr>
        <p:spPr>
          <a:xfrm>
            <a:off x="1538328" y="6485838"/>
            <a:ext cx="7605672" cy="369332"/>
          </a:xfrm>
          <a:prstGeom prst="rect">
            <a:avLst/>
          </a:prstGeom>
        </p:spPr>
        <p:txBody>
          <a:bodyPr wrap="none">
            <a:spAutoFit/>
          </a:bodyPr>
          <a:lstStyle/>
          <a:p>
            <a:r>
              <a:rPr lang="en-GB" b="1" dirty="0">
                <a:solidFill>
                  <a:schemeClr val="accent2"/>
                </a:solidFill>
              </a:rPr>
              <a:t>W. </a:t>
            </a:r>
            <a:r>
              <a:rPr lang="en-GB" b="1" dirty="0" err="1" smtClean="0">
                <a:solidFill>
                  <a:schemeClr val="accent2"/>
                </a:solidFill>
              </a:rPr>
              <a:t>Weterings</a:t>
            </a:r>
            <a:r>
              <a:rPr lang="en-GB" b="1" dirty="0" smtClean="0">
                <a:solidFill>
                  <a:schemeClr val="accent2"/>
                </a:solidFill>
              </a:rPr>
              <a:t>, </a:t>
            </a:r>
            <a:r>
              <a:rPr lang="en-GB" b="1" dirty="0">
                <a:solidFill>
                  <a:schemeClr val="accent2"/>
                </a:solidFill>
              </a:rPr>
              <a:t>TCDS material selection and </a:t>
            </a:r>
            <a:r>
              <a:rPr lang="en-GB" b="1" dirty="0" smtClean="0">
                <a:solidFill>
                  <a:schemeClr val="accent2"/>
                </a:solidFill>
              </a:rPr>
              <a:t>qualification, </a:t>
            </a:r>
            <a:r>
              <a:rPr lang="en-US" b="1" dirty="0">
                <a:solidFill>
                  <a:schemeClr val="accent2"/>
                </a:solidFill>
              </a:rPr>
              <a:t>20-01-2015</a:t>
            </a:r>
            <a:endParaRPr lang="en-US" dirty="0"/>
          </a:p>
        </p:txBody>
      </p:sp>
      <p:sp>
        <p:nvSpPr>
          <p:cNvPr id="10"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Composition</a:t>
            </a:r>
            <a:endParaRPr lang="en-US" dirty="0"/>
          </a:p>
        </p:txBody>
      </p:sp>
      <p:sp>
        <p:nvSpPr>
          <p:cNvPr id="14" name="Rectangle 13"/>
          <p:cNvSpPr/>
          <p:nvPr/>
        </p:nvSpPr>
        <p:spPr>
          <a:xfrm>
            <a:off x="346229" y="3837272"/>
            <a:ext cx="4358934" cy="1746285"/>
          </a:xfrm>
          <a:prstGeom prst="rect">
            <a:avLst/>
          </a:prstGeom>
          <a:noFill/>
          <a:ln w="1905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p:cNvCxnSpPr/>
          <p:nvPr/>
        </p:nvCxnSpPr>
        <p:spPr>
          <a:xfrm flipH="1" flipV="1">
            <a:off x="116881" y="3705462"/>
            <a:ext cx="1346815" cy="5793"/>
          </a:xfrm>
          <a:prstGeom prst="straightConnector1">
            <a:avLst/>
          </a:prstGeom>
          <a:ln>
            <a:solidFill>
              <a:srgbClr val="FF9900"/>
            </a:solidFill>
            <a:headEnd type="none" w="med" len="med"/>
            <a:tailEnd type="arrow" w="lg" len="lg"/>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445968" y="3536185"/>
            <a:ext cx="2722220" cy="338554"/>
          </a:xfrm>
          <a:prstGeom prst="rect">
            <a:avLst/>
          </a:prstGeom>
          <a:noFill/>
        </p:spPr>
        <p:txBody>
          <a:bodyPr wrap="none" rtlCol="0">
            <a:spAutoFit/>
          </a:bodyPr>
          <a:lstStyle/>
          <a:p>
            <a:r>
              <a:rPr lang="en-GB" sz="1600" dirty="0" smtClean="0">
                <a:solidFill>
                  <a:srgbClr val="FF9900"/>
                </a:solidFill>
              </a:rPr>
              <a:t>Move 1</a:t>
            </a:r>
            <a:r>
              <a:rPr lang="en-GB" sz="1600" baseline="30000" dirty="0" smtClean="0">
                <a:solidFill>
                  <a:srgbClr val="FF9900"/>
                </a:solidFill>
              </a:rPr>
              <a:t>st</a:t>
            </a:r>
            <a:r>
              <a:rPr lang="en-GB" sz="1600" dirty="0" smtClean="0">
                <a:solidFill>
                  <a:srgbClr val="FF9900"/>
                </a:solidFill>
              </a:rPr>
              <a:t> module upstream?</a:t>
            </a:r>
            <a:endParaRPr lang="en-US" sz="1600" dirty="0">
              <a:solidFill>
                <a:srgbClr val="FF9900"/>
              </a:solidFill>
            </a:endParaRPr>
          </a:p>
        </p:txBody>
      </p:sp>
    </p:spTree>
    <p:extLst>
      <p:ext uri="{BB962C8B-B14F-4D97-AF65-F5344CB8AC3E}">
        <p14:creationId xmlns:p14="http://schemas.microsoft.com/office/powerpoint/2010/main" val="395126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TCDS</a:t>
            </a:r>
            <a:endParaRPr lang="en-US"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pic>
        <p:nvPicPr>
          <p:cNvPr id="7" name="Picture 6"/>
          <p:cNvPicPr>
            <a:picLocks noChangeAspect="1"/>
          </p:cNvPicPr>
          <p:nvPr/>
        </p:nvPicPr>
        <p:blipFill>
          <a:blip r:embed="rId2"/>
          <a:stretch>
            <a:fillRect/>
          </a:stretch>
        </p:blipFill>
        <p:spPr>
          <a:xfrm>
            <a:off x="34801" y="1138914"/>
            <a:ext cx="7588924" cy="4271045"/>
          </a:xfrm>
          <a:prstGeom prst="rect">
            <a:avLst/>
          </a:prstGeom>
        </p:spPr>
      </p:pic>
      <p:sp>
        <p:nvSpPr>
          <p:cNvPr id="8" name="Flowchart: Data 7"/>
          <p:cNvSpPr/>
          <p:nvPr/>
        </p:nvSpPr>
        <p:spPr>
          <a:xfrm rot="10546559">
            <a:off x="1435239" y="3008892"/>
            <a:ext cx="253460" cy="703665"/>
          </a:xfrm>
          <a:prstGeom prst="flowChartInputOutput">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V="1">
            <a:off x="1424476" y="3745816"/>
            <a:ext cx="353651" cy="1820358"/>
          </a:xfrm>
          <a:prstGeom prst="straightConnector1">
            <a:avLst/>
          </a:prstGeom>
          <a:ln>
            <a:solidFill>
              <a:srgbClr val="FF9900"/>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0" y="5644627"/>
            <a:ext cx="3079102" cy="369332"/>
          </a:xfrm>
          <a:prstGeom prst="rect">
            <a:avLst/>
          </a:prstGeom>
          <a:noFill/>
        </p:spPr>
        <p:txBody>
          <a:bodyPr wrap="square" rtlCol="0">
            <a:spAutoFit/>
          </a:bodyPr>
          <a:lstStyle/>
          <a:p>
            <a:pPr algn="ctr"/>
            <a:r>
              <a:rPr lang="en-GB" dirty="0" smtClean="0">
                <a:solidFill>
                  <a:srgbClr val="FF9900"/>
                </a:solidFill>
              </a:rPr>
              <a:t>New TCDS </a:t>
            </a:r>
            <a:r>
              <a:rPr lang="en-GB" dirty="0" smtClean="0">
                <a:solidFill>
                  <a:srgbClr val="FF9900"/>
                </a:solidFill>
              </a:rPr>
              <a:t>with 3</a:t>
            </a:r>
            <a:r>
              <a:rPr lang="en-GB" baseline="30000" dirty="0" smtClean="0">
                <a:solidFill>
                  <a:srgbClr val="FF9900"/>
                </a:solidFill>
              </a:rPr>
              <a:t>rd</a:t>
            </a:r>
            <a:r>
              <a:rPr lang="en-GB" dirty="0" smtClean="0">
                <a:solidFill>
                  <a:srgbClr val="FF9900"/>
                </a:solidFill>
              </a:rPr>
              <a:t> module</a:t>
            </a:r>
            <a:endParaRPr lang="en-US" dirty="0">
              <a:solidFill>
                <a:srgbClr val="FF9900"/>
              </a:solidFill>
            </a:endParaRPr>
          </a:p>
        </p:txBody>
      </p:sp>
      <p:sp>
        <p:nvSpPr>
          <p:cNvPr id="10" name="Rectangle 9"/>
          <p:cNvSpPr/>
          <p:nvPr/>
        </p:nvSpPr>
        <p:spPr>
          <a:xfrm>
            <a:off x="5310909" y="186496"/>
            <a:ext cx="3703782" cy="2800767"/>
          </a:xfrm>
          <a:prstGeom prst="rect">
            <a:avLst/>
          </a:prstGeom>
          <a:solidFill>
            <a:schemeClr val="bg1"/>
          </a:solidFill>
          <a:ln>
            <a:solidFill>
              <a:schemeClr val="accent6"/>
            </a:solidFill>
          </a:ln>
        </p:spPr>
        <p:txBody>
          <a:bodyPr wrap="square">
            <a:spAutoFit/>
          </a:bodyPr>
          <a:lstStyle/>
          <a:p>
            <a:r>
              <a:rPr lang="en-GB" sz="2200" dirty="0" smtClean="0"/>
              <a:t>To be checked:</a:t>
            </a:r>
          </a:p>
          <a:p>
            <a:pPr marL="285750" indent="-285750">
              <a:buFont typeface="Arial" panose="020B0604020202020204" pitchFamily="34" charset="0"/>
              <a:buChar char="•"/>
            </a:pPr>
            <a:r>
              <a:rPr lang="en-GB" sz="2200" dirty="0" smtClean="0"/>
              <a:t>1) Aperture </a:t>
            </a:r>
            <a:r>
              <a:rPr lang="en-GB" sz="2200" dirty="0"/>
              <a:t>for circulating beam</a:t>
            </a:r>
          </a:p>
          <a:p>
            <a:pPr marL="285750" indent="-285750">
              <a:buFont typeface="Arial" panose="020B0604020202020204" pitchFamily="34" charset="0"/>
              <a:buChar char="•"/>
            </a:pPr>
            <a:r>
              <a:rPr lang="en-GB" sz="2200" dirty="0" smtClean="0"/>
              <a:t>2) Shielding </a:t>
            </a:r>
            <a:r>
              <a:rPr lang="en-GB" sz="2200" dirty="0"/>
              <a:t>for MSD</a:t>
            </a:r>
          </a:p>
          <a:p>
            <a:pPr marL="285750" indent="-285750">
              <a:buFont typeface="Arial" panose="020B0604020202020204" pitchFamily="34" charset="0"/>
              <a:buChar char="•"/>
            </a:pPr>
            <a:r>
              <a:rPr lang="en-GB" sz="2200" dirty="0" smtClean="0"/>
              <a:t>3) Aperture </a:t>
            </a:r>
            <a:r>
              <a:rPr lang="en-GB" sz="2200" dirty="0"/>
              <a:t>for extracted beam – nominal case</a:t>
            </a:r>
          </a:p>
          <a:p>
            <a:pPr marL="285750" indent="-285750">
              <a:buFont typeface="Arial" panose="020B0604020202020204" pitchFamily="34" charset="0"/>
              <a:buChar char="•"/>
            </a:pPr>
            <a:r>
              <a:rPr lang="en-GB" sz="2200" dirty="0" smtClean="0"/>
              <a:t>4) Aperture </a:t>
            </a:r>
            <a:r>
              <a:rPr lang="en-GB" sz="2200" dirty="0"/>
              <a:t>for extracted beam – failure cases</a:t>
            </a:r>
            <a:endParaRPr lang="en-US" sz="2200" dirty="0"/>
          </a:p>
        </p:txBody>
      </p:sp>
      <p:sp>
        <p:nvSpPr>
          <p:cNvPr id="13" name="Rectangle 12"/>
          <p:cNvSpPr/>
          <p:nvPr/>
        </p:nvSpPr>
        <p:spPr>
          <a:xfrm>
            <a:off x="2969335" y="5148349"/>
            <a:ext cx="4697439" cy="523220"/>
          </a:xfrm>
          <a:prstGeom prst="rect">
            <a:avLst/>
          </a:prstGeom>
        </p:spPr>
        <p:txBody>
          <a:bodyPr wrap="square">
            <a:spAutoFit/>
          </a:bodyPr>
          <a:lstStyle/>
          <a:p>
            <a:endParaRPr lang="en-US" sz="1400" dirty="0">
              <a:solidFill>
                <a:srgbClr val="000000"/>
              </a:solidFill>
            </a:endParaRPr>
          </a:p>
          <a:p>
            <a:r>
              <a:rPr lang="en-US" sz="1400" dirty="0" smtClean="0">
                <a:solidFill>
                  <a:srgbClr val="000000"/>
                </a:solidFill>
              </a:rPr>
              <a:t> [</a:t>
            </a:r>
            <a:r>
              <a:rPr lang="en-US" sz="1400" dirty="0" err="1" smtClean="0">
                <a:solidFill>
                  <a:srgbClr val="000000"/>
                </a:solidFill>
              </a:rPr>
              <a:t>B.Goddard</a:t>
            </a:r>
            <a:r>
              <a:rPr lang="en-US" sz="1400" dirty="0" smtClean="0">
                <a:solidFill>
                  <a:srgbClr val="000000"/>
                </a:solidFill>
              </a:rPr>
              <a:t>, </a:t>
            </a:r>
            <a:r>
              <a:rPr lang="en-US" sz="1400" dirty="0" err="1" smtClean="0">
                <a:solidFill>
                  <a:srgbClr val="000000"/>
                </a:solidFill>
              </a:rPr>
              <a:t>M.Gyr</a:t>
            </a:r>
            <a:r>
              <a:rPr lang="en-US" sz="1400" dirty="0" smtClean="0">
                <a:solidFill>
                  <a:srgbClr val="000000"/>
                </a:solidFill>
              </a:rPr>
              <a:t>, </a:t>
            </a:r>
            <a:r>
              <a:rPr lang="en-GB" sz="1400" i="1" dirty="0">
                <a:solidFill>
                  <a:srgbClr val="000000"/>
                </a:solidFill>
              </a:rPr>
              <a:t>LHC Project Note </a:t>
            </a:r>
            <a:r>
              <a:rPr lang="en-GB" sz="1400" i="1" dirty="0" smtClean="0">
                <a:solidFill>
                  <a:srgbClr val="000000"/>
                </a:solidFill>
              </a:rPr>
              <a:t>320</a:t>
            </a:r>
            <a:r>
              <a:rPr lang="en-GB" sz="1400" dirty="0" smtClean="0">
                <a:solidFill>
                  <a:srgbClr val="000000"/>
                </a:solidFill>
              </a:rPr>
              <a:t>, 2003-08-13]</a:t>
            </a:r>
            <a:r>
              <a:rPr lang="en-US" sz="1400" dirty="0" smtClean="0">
                <a:solidFill>
                  <a:srgbClr val="000000"/>
                </a:solidFill>
              </a:rPr>
              <a:t>  </a:t>
            </a:r>
            <a:endParaRPr lang="en-US" sz="1400" dirty="0"/>
          </a:p>
        </p:txBody>
      </p:sp>
    </p:spTree>
    <p:extLst>
      <p:ext uri="{BB962C8B-B14F-4D97-AF65-F5344CB8AC3E}">
        <p14:creationId xmlns:p14="http://schemas.microsoft.com/office/powerpoint/2010/main" val="359877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2844" y="5288404"/>
            <a:ext cx="6959770" cy="786950"/>
          </a:xfrm>
          <a:prstGeom prst="rect">
            <a:avLst/>
          </a:prstGeom>
        </p:spPr>
      </p:pic>
      <p:sp>
        <p:nvSpPr>
          <p:cNvPr id="2" name="Title 1"/>
          <p:cNvSpPr>
            <a:spLocks noGrp="1"/>
          </p:cNvSpPr>
          <p:nvPr>
            <p:ph type="title"/>
          </p:nvPr>
        </p:nvSpPr>
        <p:spPr>
          <a:xfrm>
            <a:off x="143005" y="-188349"/>
            <a:ext cx="8226854" cy="940443"/>
          </a:xfrm>
        </p:spPr>
        <p:txBody>
          <a:bodyPr>
            <a:normAutofit/>
          </a:bodyPr>
          <a:lstStyle/>
          <a:p>
            <a:r>
              <a:rPr lang="en-GB" sz="4000" dirty="0"/>
              <a:t>Assumed </a:t>
            </a:r>
            <a:r>
              <a:rPr lang="en-GB" sz="4000" dirty="0" smtClean="0"/>
              <a:t>Parameters</a:t>
            </a:r>
            <a:endParaRPr lang="en-US" sz="4000"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ext uri="{D42A27DB-BD31-4B8C-83A1-F6EECF244321}">
                    <p14:modId xmlns:p14="http://schemas.microsoft.com/office/powerpoint/2010/main" val="1547828108"/>
                  </p:ext>
                </p:extLst>
              </p:nvPr>
            </p:nvGraphicFramePr>
            <p:xfrm>
              <a:off x="73966" y="637420"/>
              <a:ext cx="8936869" cy="4748332"/>
            </p:xfrm>
            <a:graphic>
              <a:graphicData uri="http://schemas.openxmlformats.org/drawingml/2006/table">
                <a:tbl>
                  <a:tblPr firstRow="1" bandRow="1">
                    <a:tableStyleId>{073A0DAA-6AF3-43AB-8588-CEC1D06C72B9}</a:tableStyleId>
                  </a:tblPr>
                  <a:tblGrid>
                    <a:gridCol w="4996889"/>
                    <a:gridCol w="2095310"/>
                    <a:gridCol w="1045010"/>
                    <a:gridCol w="799660"/>
                  </a:tblGrid>
                  <a:tr h="311103">
                    <a:tc>
                      <a:txBody>
                        <a:bodyPr/>
                        <a:lstStyle/>
                        <a:p>
                          <a:endParaRPr lang="en-US" sz="1500" dirty="0"/>
                        </a:p>
                      </a:txBody>
                      <a:tcPr/>
                    </a:tc>
                    <a:tc>
                      <a:txBody>
                        <a:bodyPr/>
                        <a:lstStyle/>
                        <a:p>
                          <a:r>
                            <a:rPr lang="en-GB" sz="1500" dirty="0" smtClean="0"/>
                            <a:t>LHC PN 320 (2003)</a:t>
                          </a:r>
                          <a:endParaRPr lang="en-US" sz="1500" dirty="0"/>
                        </a:p>
                      </a:txBody>
                      <a:tcPr/>
                    </a:tc>
                    <a:tc>
                      <a:txBody>
                        <a:bodyPr/>
                        <a:lstStyle/>
                        <a:p>
                          <a:r>
                            <a:rPr lang="en-GB" sz="1500" dirty="0" smtClean="0"/>
                            <a:t>HL-LHC</a:t>
                          </a:r>
                          <a:endParaRPr lang="en-US" sz="1500" dirty="0"/>
                        </a:p>
                      </a:txBody>
                      <a:tcPr/>
                    </a:tc>
                    <a:tc>
                      <a:txBody>
                        <a:bodyPr/>
                        <a:lstStyle/>
                        <a:p>
                          <a:endParaRPr lang="en-US" sz="1500" dirty="0"/>
                        </a:p>
                      </a:txBody>
                      <a:tcPr/>
                    </a:tc>
                  </a:tr>
                  <a:tr h="325917">
                    <a:tc>
                      <a:txBody>
                        <a:bodyPr/>
                        <a:lstStyle/>
                        <a:p>
                          <a:r>
                            <a:rPr lang="en-GB" sz="1500" dirty="0" smtClean="0"/>
                            <a:t>Beam Energy</a:t>
                          </a:r>
                          <a:endParaRPr lang="en-US" sz="1500" dirty="0"/>
                        </a:p>
                      </a:txBody>
                      <a:tcPr/>
                    </a:tc>
                    <a:tc>
                      <a:txBody>
                        <a:bodyPr/>
                        <a:lstStyle/>
                        <a:p>
                          <a:r>
                            <a:rPr lang="en-GB" sz="1600" dirty="0" smtClean="0"/>
                            <a:t>450</a:t>
                          </a:r>
                          <a:endParaRPr lang="en-US" sz="1600" dirty="0"/>
                        </a:p>
                      </a:txBody>
                      <a:tcPr/>
                    </a:tc>
                    <a:tc>
                      <a:txBody>
                        <a:bodyPr/>
                        <a:lstStyle/>
                        <a:p>
                          <a:r>
                            <a:rPr lang="en-GB" sz="1600" dirty="0" smtClean="0"/>
                            <a:t>450</a:t>
                          </a:r>
                          <a:endParaRPr lang="en-US" sz="1600" dirty="0"/>
                        </a:p>
                      </a:txBody>
                      <a:tcPr/>
                    </a:tc>
                    <a:tc>
                      <a:txBody>
                        <a:bodyPr/>
                        <a:lstStyle/>
                        <a:p>
                          <a:r>
                            <a:rPr lang="en-GB" sz="1600" dirty="0" smtClean="0"/>
                            <a:t>GeV</a:t>
                          </a:r>
                          <a:endParaRPr lang="en-US" sz="1600" dirty="0"/>
                        </a:p>
                      </a:txBody>
                      <a:tcPr/>
                    </a:tc>
                  </a:tr>
                  <a:tr h="325917">
                    <a:tc>
                      <a:txBody>
                        <a:bodyPr/>
                        <a:lstStyle/>
                        <a:p>
                          <a:r>
                            <a:rPr lang="en-GB" sz="1500" dirty="0" smtClean="0"/>
                            <a:t>Emittance </a:t>
                          </a:r>
                          <a:r>
                            <a:rPr lang="el-GR" sz="1500" dirty="0" smtClean="0"/>
                            <a:t>ε</a:t>
                          </a:r>
                          <a:r>
                            <a:rPr lang="en-GB" sz="1500" baseline="-25000" dirty="0" smtClean="0"/>
                            <a:t>x</a:t>
                          </a:r>
                          <a:endParaRPr lang="en-US" sz="1500" baseline="-25000" dirty="0"/>
                        </a:p>
                      </a:txBody>
                      <a:tcPr/>
                    </a:tc>
                    <a:tc>
                      <a:txBody>
                        <a:bodyPr/>
                        <a:lstStyle/>
                        <a:p>
                          <a:r>
                            <a:rPr lang="en-GB" sz="1600" dirty="0" smtClean="0"/>
                            <a:t>3.5 (?)</a:t>
                          </a:r>
                          <a:endParaRPr lang="en-US" sz="1600" dirty="0"/>
                        </a:p>
                      </a:txBody>
                      <a:tcPr/>
                    </a:tc>
                    <a:tc>
                      <a:txBody>
                        <a:bodyPr/>
                        <a:lstStyle/>
                        <a:p>
                          <a:r>
                            <a:rPr lang="en-GB" sz="1600" dirty="0" smtClean="0">
                              <a:solidFill>
                                <a:srgbClr val="7030A0"/>
                              </a:solidFill>
                            </a:rPr>
                            <a:t>3.5</a:t>
                          </a:r>
                          <a:endParaRPr lang="en-US" sz="1600" dirty="0">
                            <a:solidFill>
                              <a:srgbClr val="7030A0"/>
                            </a:solidFill>
                          </a:endParaRPr>
                        </a:p>
                      </a:txBody>
                      <a:tcPr/>
                    </a:tc>
                    <a:tc>
                      <a:txBody>
                        <a:bodyPr/>
                        <a:lstStyle/>
                        <a:p>
                          <a:r>
                            <a:rPr lang="en-GB" sz="1600" dirty="0" smtClean="0"/>
                            <a:t>um</a:t>
                          </a:r>
                          <a:endParaRPr lang="en-US" sz="1600" dirty="0"/>
                        </a:p>
                      </a:txBody>
                      <a:tcPr/>
                    </a:tc>
                  </a:tr>
                  <a:tr h="325917">
                    <a:tc>
                      <a:txBody>
                        <a:bodyPr/>
                        <a:lstStyle/>
                        <a:p>
                          <a:r>
                            <a:rPr lang="en-GB" sz="1500" baseline="0" dirty="0" smtClean="0"/>
                            <a:t>Beta function </a:t>
                          </a:r>
                          <a:r>
                            <a:rPr lang="el-GR" sz="1500" baseline="0" dirty="0" smtClean="0"/>
                            <a:t>β</a:t>
                          </a:r>
                          <a:r>
                            <a:rPr lang="en-GB" sz="1500" baseline="-25000" dirty="0" smtClean="0"/>
                            <a:t>x</a:t>
                          </a:r>
                          <a:r>
                            <a:rPr lang="en-GB" sz="1500" baseline="0" dirty="0" smtClean="0"/>
                            <a:t> at TCDS</a:t>
                          </a:r>
                          <a:endParaRPr lang="en-US" sz="1500" baseline="0" dirty="0" smtClean="0"/>
                        </a:p>
                      </a:txBody>
                      <a:tcPr/>
                    </a:tc>
                    <a:tc>
                      <a:txBody>
                        <a:bodyPr/>
                        <a:lstStyle/>
                        <a:p>
                          <a:r>
                            <a:rPr lang="en-GB" sz="1600" dirty="0" smtClean="0"/>
                            <a:t>?</a:t>
                          </a:r>
                          <a:endParaRPr lang="en-US" sz="1600" dirty="0"/>
                        </a:p>
                      </a:txBody>
                      <a:tcPr/>
                    </a:tc>
                    <a:tc>
                      <a:txBody>
                        <a:bodyPr/>
                        <a:lstStyle/>
                        <a:p>
                          <a:r>
                            <a:rPr lang="en-GB" sz="1600" dirty="0" smtClean="0"/>
                            <a:t>175</a:t>
                          </a:r>
                          <a:endParaRPr lang="en-US" sz="1600" dirty="0"/>
                        </a:p>
                      </a:txBody>
                      <a:tcPr/>
                    </a:tc>
                    <a:tc>
                      <a:txBody>
                        <a:bodyPr/>
                        <a:lstStyle/>
                        <a:p>
                          <a:r>
                            <a:rPr lang="en-GB" sz="1600" dirty="0" smtClean="0"/>
                            <a:t>m</a:t>
                          </a:r>
                          <a:endParaRPr lang="en-US" sz="1600" dirty="0"/>
                        </a:p>
                      </a:txBody>
                      <a:tcPr/>
                    </a:tc>
                  </a:tr>
                  <a:tr h="353880">
                    <a:tc>
                      <a:txBody>
                        <a:bodyPr/>
                        <a:lstStyle/>
                        <a:p>
                          <a:r>
                            <a:rPr lang="en-US" sz="1500" dirty="0" smtClean="0"/>
                            <a:t>Beta beating factor</a:t>
                          </a:r>
                          <a:r>
                            <a:rPr lang="en-US" sz="1500" baseline="0" dirty="0" smtClean="0"/>
                            <a:t> k</a:t>
                          </a:r>
                          <a:r>
                            <a:rPr lang="el-GR" sz="1500" baseline="-25000" dirty="0" smtClean="0"/>
                            <a:t>β</a:t>
                          </a:r>
                          <a:endParaRPr lang="en-US" sz="1500" baseline="-25000" dirty="0" smtClean="0"/>
                        </a:p>
                      </a:txBody>
                      <a:tcPr/>
                    </a:tc>
                    <a:tc>
                      <a:txBody>
                        <a:bodyPr/>
                        <a:lstStyle/>
                        <a:p>
                          <a:pPr/>
                          <a14:m>
                            <m:oMathPara xmlns:m="http://schemas.openxmlformats.org/officeDocument/2006/math">
                              <m:oMathParaPr>
                                <m:jc m:val="left"/>
                              </m:oMathParaPr>
                              <m:oMath xmlns:m="http://schemas.openxmlformats.org/officeDocument/2006/math">
                                <m:rad>
                                  <m:radPr>
                                    <m:degHide m:val="on"/>
                                    <m:ctrlPr>
                                      <a:rPr lang="en-US" sz="1600" i="1" smtClean="0">
                                        <a:latin typeface="Cambria Math" panose="02040503050406030204" pitchFamily="18" charset="0"/>
                                      </a:rPr>
                                    </m:ctrlPr>
                                  </m:radPr>
                                  <m:deg/>
                                  <m:e>
                                    <m:r>
                                      <a:rPr lang="en-GB" sz="1600" b="0" i="1" smtClean="0">
                                        <a:latin typeface="Cambria Math" panose="02040503050406030204" pitchFamily="18" charset="0"/>
                                      </a:rPr>
                                      <m:t>1.42</m:t>
                                    </m:r>
                                  </m:e>
                                </m:rad>
                              </m:oMath>
                            </m:oMathPara>
                          </a14:m>
                          <a:endParaRPr lang="en-US" sz="1600" dirty="0"/>
                        </a:p>
                      </a:txBody>
                      <a:tcPr/>
                    </a:tc>
                    <a:tc>
                      <a:txBody>
                        <a:bodyPr/>
                        <a:lstStyle/>
                        <a:p>
                          <a:pPr/>
                          <a14:m>
                            <m:oMathPara xmlns:m="http://schemas.openxmlformats.org/officeDocument/2006/math">
                              <m:oMathParaPr>
                                <m:jc m:val="left"/>
                              </m:oMathParaPr>
                              <m:oMath xmlns:m="http://schemas.openxmlformats.org/officeDocument/2006/math">
                                <m:rad>
                                  <m:radPr>
                                    <m:degHide m:val="on"/>
                                    <m:ctrlPr>
                                      <a:rPr lang="en-US" sz="1600" i="1" smtClean="0">
                                        <a:solidFill>
                                          <a:srgbClr val="00B050"/>
                                        </a:solidFill>
                                        <a:latin typeface="Cambria Math" panose="02040503050406030204" pitchFamily="18" charset="0"/>
                                      </a:rPr>
                                    </m:ctrlPr>
                                  </m:radPr>
                                  <m:deg/>
                                  <m:e>
                                    <m:r>
                                      <a:rPr lang="en-GB" sz="1600" b="0" i="1" smtClean="0">
                                        <a:solidFill>
                                          <a:srgbClr val="00B050"/>
                                        </a:solidFill>
                                        <a:latin typeface="Cambria Math" panose="02040503050406030204" pitchFamily="18" charset="0"/>
                                      </a:rPr>
                                      <m:t>1.2</m:t>
                                    </m:r>
                                  </m:e>
                                </m:rad>
                              </m:oMath>
                            </m:oMathPara>
                          </a14:m>
                          <a:endParaRPr lang="en-US" sz="1600" dirty="0"/>
                        </a:p>
                      </a:txBody>
                      <a:tcPr/>
                    </a:tc>
                    <a:tc>
                      <a:txBody>
                        <a:bodyPr/>
                        <a:lstStyle/>
                        <a:p>
                          <a:r>
                            <a:rPr lang="en-GB" sz="1600" dirty="0" smtClean="0"/>
                            <a:t>-</a:t>
                          </a:r>
                          <a:endParaRPr lang="en-US" sz="1600" dirty="0"/>
                        </a:p>
                      </a:txBody>
                      <a:tcPr/>
                    </a:tc>
                  </a:tr>
                  <a:tr h="325917">
                    <a:tc>
                      <a:txBody>
                        <a:bodyPr/>
                        <a:lstStyle/>
                        <a:p>
                          <a:r>
                            <a:rPr lang="en-GB" sz="1500" dirty="0" smtClean="0"/>
                            <a:t>Beta safety factor (in case of optics changes)</a:t>
                          </a:r>
                          <a:endParaRPr lang="en-US" sz="1500" dirty="0"/>
                        </a:p>
                      </a:txBody>
                      <a:tcPr/>
                    </a:tc>
                    <a:tc>
                      <a:txBody>
                        <a:bodyPr/>
                        <a:lstStyle/>
                        <a:p>
                          <a:r>
                            <a:rPr lang="en-GB" sz="1600" dirty="0" smtClean="0"/>
                            <a:t>1.17</a:t>
                          </a:r>
                          <a:endParaRPr lang="en-US" sz="1600" dirty="0"/>
                        </a:p>
                      </a:txBody>
                      <a:tcPr/>
                    </a:tc>
                    <a:tc>
                      <a:txBody>
                        <a:bodyPr/>
                        <a:lstStyle/>
                        <a:p>
                          <a:r>
                            <a:rPr lang="en-GB" sz="1600" dirty="0" smtClean="0">
                              <a:solidFill>
                                <a:srgbClr val="00B050"/>
                              </a:solidFill>
                            </a:rPr>
                            <a:t>1.0</a:t>
                          </a:r>
                          <a:endParaRPr lang="en-US" sz="1600" dirty="0">
                            <a:solidFill>
                              <a:srgbClr val="00B050"/>
                            </a:solidFill>
                          </a:endParaRPr>
                        </a:p>
                      </a:txBody>
                      <a:tcPr/>
                    </a:tc>
                    <a:tc>
                      <a:txBody>
                        <a:bodyPr/>
                        <a:lstStyle/>
                        <a:p>
                          <a:r>
                            <a:rPr lang="en-GB" sz="1600" dirty="0" smtClean="0"/>
                            <a:t>-</a:t>
                          </a:r>
                          <a:endParaRPr lang="en-US" sz="1600" dirty="0"/>
                        </a:p>
                      </a:txBody>
                      <a:tcPr/>
                    </a:tc>
                  </a:tr>
                  <a:tr h="355723">
                    <a:tc>
                      <a:txBody>
                        <a:bodyPr/>
                        <a:lstStyle/>
                        <a:p>
                          <a:r>
                            <a:rPr lang="en-GB" sz="1500" baseline="0" dirty="0" smtClean="0"/>
                            <a:t>Horizontal beam size </a:t>
                          </a:r>
                          <a:r>
                            <a:rPr lang="el-GR" sz="1500" baseline="0" dirty="0" smtClean="0"/>
                            <a:t>σ</a:t>
                          </a:r>
                          <a:r>
                            <a:rPr lang="en-GB" sz="1500" baseline="-25000" dirty="0" smtClean="0"/>
                            <a:t>x</a:t>
                          </a:r>
                          <a:endParaRPr lang="en-US" sz="1500" baseline="-25000" dirty="0"/>
                        </a:p>
                      </a:txBody>
                      <a:tcPr/>
                    </a:tc>
                    <a:tc>
                      <a:txBody>
                        <a:bodyPr/>
                        <a:lstStyle/>
                        <a:p>
                          <a:r>
                            <a:rPr lang="en-US" sz="1600" dirty="0" smtClean="0"/>
                            <a:t>?</a:t>
                          </a:r>
                          <a:endParaRPr lang="en-US" sz="1600" dirty="0"/>
                        </a:p>
                      </a:txBody>
                      <a:tcPr/>
                    </a:tc>
                    <a:tc>
                      <a:txBody>
                        <a:bodyPr/>
                        <a:lstStyle/>
                        <a:p>
                          <a:r>
                            <a:rPr lang="en-GB" sz="1600" dirty="0" smtClean="0"/>
                            <a:t>1.1</a:t>
                          </a:r>
                          <a:endParaRPr lang="en-US" sz="1600" dirty="0"/>
                        </a:p>
                      </a:txBody>
                      <a:tcPr/>
                    </a:tc>
                    <a:tc>
                      <a:txBody>
                        <a:bodyPr/>
                        <a:lstStyle/>
                        <a:p>
                          <a:r>
                            <a:rPr lang="en-GB" sz="1600" dirty="0" smtClean="0"/>
                            <a:t>mm</a:t>
                          </a:r>
                          <a:endParaRPr lang="en-US" sz="1600" dirty="0"/>
                        </a:p>
                      </a:txBody>
                      <a:tcPr/>
                    </a:tc>
                  </a:tr>
                  <a:tr h="355723">
                    <a:tc>
                      <a:txBody>
                        <a:bodyPr/>
                        <a:lstStyle/>
                        <a:p>
                          <a:r>
                            <a:rPr lang="en-GB" sz="1500" dirty="0" smtClean="0"/>
                            <a:t>Maximum horizontal closed orbit excursion co</a:t>
                          </a:r>
                          <a:r>
                            <a:rPr lang="en-GB" sz="1500" baseline="-25000" dirty="0" smtClean="0"/>
                            <a:t>x</a:t>
                          </a:r>
                          <a:endParaRPr lang="en-US" sz="1500" baseline="-25000" dirty="0"/>
                        </a:p>
                      </a:txBody>
                      <a:tcPr/>
                    </a:tc>
                    <a:tc>
                      <a:txBody>
                        <a:bodyPr/>
                        <a:lstStyle/>
                        <a:p>
                          <a:r>
                            <a:rPr lang="en-US" sz="1600" dirty="0" smtClean="0"/>
                            <a:t>± 4</a:t>
                          </a:r>
                          <a:endParaRPr lang="en-US" sz="1600" dirty="0"/>
                        </a:p>
                      </a:txBody>
                      <a:tcPr/>
                    </a:tc>
                    <a:tc>
                      <a:txBody>
                        <a:bodyPr/>
                        <a:lstStyle/>
                        <a:p>
                          <a:r>
                            <a:rPr lang="en-US" sz="1600" dirty="0" smtClean="0"/>
                            <a:t>± 4</a:t>
                          </a:r>
                          <a:endParaRPr lang="en-US" sz="1600" dirty="0"/>
                        </a:p>
                      </a:txBody>
                      <a:tcPr/>
                    </a:tc>
                    <a:tc>
                      <a:txBody>
                        <a:bodyPr/>
                        <a:lstStyle/>
                        <a:p>
                          <a:r>
                            <a:rPr lang="en-GB" sz="1600" dirty="0" smtClean="0"/>
                            <a:t>mm</a:t>
                          </a:r>
                          <a:endParaRPr lang="en-US" sz="1600" dirty="0"/>
                        </a:p>
                      </a:txBody>
                      <a:tcPr/>
                    </a:tc>
                  </a:tr>
                  <a:tr h="325917">
                    <a:tc>
                      <a:txBody>
                        <a:bodyPr/>
                        <a:lstStyle/>
                        <a:p>
                          <a:r>
                            <a:rPr lang="en-GB" sz="1500" dirty="0" smtClean="0"/>
                            <a:t>Sum of mechanical and alignment tolerances </a:t>
                          </a:r>
                          <a:r>
                            <a:rPr lang="el-GR" sz="1500" dirty="0" smtClean="0"/>
                            <a:t>δ</a:t>
                          </a:r>
                          <a:r>
                            <a:rPr lang="en-GB" sz="1500" baseline="-25000" dirty="0" smtClean="0"/>
                            <a:t>x</a:t>
                          </a:r>
                          <a:endParaRPr lang="en-US" sz="1500" baseline="-25000" dirty="0"/>
                        </a:p>
                      </a:txBody>
                      <a:tcPr/>
                    </a:tc>
                    <a:tc>
                      <a:txBody>
                        <a:bodyPr/>
                        <a:lstStyle/>
                        <a:p>
                          <a:r>
                            <a:rPr lang="en-US" sz="1600" dirty="0" smtClean="0"/>
                            <a:t>± 1</a:t>
                          </a:r>
                          <a:endParaRPr lang="en-US" sz="1600" dirty="0"/>
                        </a:p>
                      </a:txBody>
                      <a:tcPr/>
                    </a:tc>
                    <a:tc>
                      <a:txBody>
                        <a:bodyPr/>
                        <a:lstStyle/>
                        <a:p>
                          <a:r>
                            <a:rPr lang="en-US" sz="1600" dirty="0" smtClean="0"/>
                            <a:t>± 1</a:t>
                          </a:r>
                          <a:endParaRPr lang="en-US" sz="1600" dirty="0"/>
                        </a:p>
                      </a:txBody>
                      <a:tcPr/>
                    </a:tc>
                    <a:tc>
                      <a:txBody>
                        <a:bodyPr/>
                        <a:lstStyle/>
                        <a:p>
                          <a:r>
                            <a:rPr lang="en-GB" sz="1600" dirty="0" smtClean="0"/>
                            <a:t>mm</a:t>
                          </a:r>
                          <a:endParaRPr lang="en-US" sz="1600" dirty="0"/>
                        </a:p>
                      </a:txBody>
                      <a:tcPr/>
                    </a:tc>
                  </a:tr>
                  <a:tr h="325917">
                    <a:tc>
                      <a:txBody>
                        <a:bodyPr/>
                        <a:lstStyle/>
                        <a:p>
                          <a:r>
                            <a:rPr lang="en-GB" sz="1500" dirty="0" smtClean="0"/>
                            <a:t>Dispersion </a:t>
                          </a:r>
                          <a:r>
                            <a:rPr lang="en-GB" sz="1500" dirty="0" err="1" smtClean="0"/>
                            <a:t>D</a:t>
                          </a:r>
                          <a:r>
                            <a:rPr lang="en-GB" sz="1500" baseline="-25000" dirty="0" err="1" smtClean="0"/>
                            <a:t>x</a:t>
                          </a:r>
                          <a:endParaRPr lang="en-US" sz="1500" baseline="-25000" dirty="0"/>
                        </a:p>
                      </a:txBody>
                      <a:tcPr/>
                    </a:tc>
                    <a:tc>
                      <a:txBody>
                        <a:bodyPr/>
                        <a:lstStyle/>
                        <a:p>
                          <a:r>
                            <a:rPr lang="en-GB" sz="1600" dirty="0" smtClean="0"/>
                            <a:t>?</a:t>
                          </a:r>
                          <a:endParaRPr lang="en-US" sz="1600" dirty="0"/>
                        </a:p>
                      </a:txBody>
                      <a:tcPr/>
                    </a:tc>
                    <a:tc>
                      <a:txBody>
                        <a:bodyPr/>
                        <a:lstStyle/>
                        <a:p>
                          <a:r>
                            <a:rPr lang="en-US" sz="1600" dirty="0" smtClean="0">
                              <a:solidFill>
                                <a:srgbClr val="FF0000"/>
                              </a:solidFill>
                            </a:rPr>
                            <a:t>± 2</a:t>
                          </a:r>
                          <a:endParaRPr lang="en-US" sz="1600" dirty="0">
                            <a:solidFill>
                              <a:srgbClr val="FF0000"/>
                            </a:solidFill>
                          </a:endParaRPr>
                        </a:p>
                      </a:txBody>
                      <a:tcPr/>
                    </a:tc>
                    <a:tc>
                      <a:txBody>
                        <a:bodyPr/>
                        <a:lstStyle/>
                        <a:p>
                          <a:r>
                            <a:rPr lang="en-GB" sz="1600" dirty="0" smtClean="0"/>
                            <a:t>m</a:t>
                          </a:r>
                          <a:endParaRPr lang="en-US" sz="1600" dirty="0"/>
                        </a:p>
                      </a:txBody>
                      <a:tcPr/>
                    </a:tc>
                  </a:tr>
                  <a:tr h="325917">
                    <a:tc>
                      <a:txBody>
                        <a:bodyPr/>
                        <a:lstStyle/>
                        <a:p>
                          <a:r>
                            <a:rPr lang="en-US" sz="1500" dirty="0" smtClean="0"/>
                            <a:t>Momentum spread in beam </a:t>
                          </a:r>
                          <a:r>
                            <a:rPr lang="el-GR" sz="1500" dirty="0" smtClean="0"/>
                            <a:t>δ</a:t>
                          </a:r>
                          <a:r>
                            <a:rPr lang="en-GB" sz="1500" baseline="-25000" dirty="0" smtClean="0"/>
                            <a:t>p</a:t>
                          </a:r>
                          <a:endParaRPr lang="en-US" sz="1500" dirty="0"/>
                        </a:p>
                      </a:txBody>
                      <a:tcPr/>
                    </a:tc>
                    <a:tc>
                      <a:txBody>
                        <a:bodyPr/>
                        <a:lstStyle/>
                        <a:p>
                          <a:r>
                            <a:rPr lang="en-GB" sz="1600" dirty="0" smtClean="0"/>
                            <a:t>1e-3 (?)</a:t>
                          </a:r>
                          <a:endParaRPr lang="en-US" sz="1600" dirty="0"/>
                        </a:p>
                      </a:txBody>
                      <a:tcPr/>
                    </a:tc>
                    <a:tc>
                      <a:txBody>
                        <a:bodyPr/>
                        <a:lstStyle/>
                        <a:p>
                          <a:r>
                            <a:rPr lang="en-GB" sz="1600" dirty="0" smtClean="0">
                              <a:solidFill>
                                <a:srgbClr val="00B050"/>
                              </a:solidFill>
                            </a:rPr>
                            <a:t>2e-4</a:t>
                          </a:r>
                          <a:endParaRPr lang="en-US" sz="1600" dirty="0">
                            <a:solidFill>
                              <a:srgbClr val="00B050"/>
                            </a:solidFill>
                          </a:endParaRPr>
                        </a:p>
                      </a:txBody>
                      <a:tcPr/>
                    </a:tc>
                    <a:tc>
                      <a:txBody>
                        <a:bodyPr/>
                        <a:lstStyle/>
                        <a:p>
                          <a:r>
                            <a:rPr lang="en-GB" sz="1600" dirty="0" smtClean="0"/>
                            <a:t>-</a:t>
                          </a:r>
                          <a:endParaRPr lang="en-US" sz="1600" dirty="0"/>
                        </a:p>
                      </a:txBody>
                      <a:tcPr/>
                    </a:tc>
                  </a:tr>
                  <a:tr h="325917">
                    <a:tc>
                      <a:txBody>
                        <a:bodyPr/>
                        <a:lstStyle/>
                        <a:p>
                          <a:r>
                            <a:rPr lang="en-GB" sz="1500" dirty="0" smtClean="0"/>
                            <a:t>Aperture n</a:t>
                          </a:r>
                          <a:r>
                            <a:rPr lang="en-GB" sz="1500" baseline="-25000" dirty="0" smtClean="0"/>
                            <a:t>1</a:t>
                          </a:r>
                          <a:endParaRPr lang="en-US" sz="1500" dirty="0"/>
                        </a:p>
                      </a:txBody>
                      <a:tcPr/>
                    </a:tc>
                    <a:tc>
                      <a:txBody>
                        <a:bodyPr/>
                        <a:lstStyle/>
                        <a:p>
                          <a:r>
                            <a:rPr lang="en-GB" sz="1600" dirty="0" smtClean="0"/>
                            <a:t>6.5</a:t>
                          </a:r>
                          <a:endParaRPr lang="en-US" sz="1600" dirty="0"/>
                        </a:p>
                      </a:txBody>
                      <a:tcPr/>
                    </a:tc>
                    <a:tc>
                      <a:txBody>
                        <a:bodyPr/>
                        <a:lstStyle/>
                        <a:p>
                          <a:r>
                            <a:rPr lang="en-GB" sz="1600" b="1" dirty="0" smtClean="0">
                              <a:solidFill>
                                <a:srgbClr val="00B050"/>
                              </a:solidFill>
                            </a:rPr>
                            <a:t>7.2</a:t>
                          </a:r>
                          <a:endParaRPr lang="en-US" sz="1600" b="1" dirty="0">
                            <a:solidFill>
                              <a:srgbClr val="00B050"/>
                            </a:solidFill>
                          </a:endParaRPr>
                        </a:p>
                      </a:txBody>
                      <a:tcPr/>
                    </a:tc>
                    <a:tc>
                      <a:txBody>
                        <a:bodyPr/>
                        <a:lstStyle/>
                        <a:p>
                          <a:r>
                            <a:rPr lang="en-GB" sz="1600" dirty="0" smtClean="0"/>
                            <a:t>sigma</a:t>
                          </a:r>
                          <a:endParaRPr lang="en-US" sz="1600" dirty="0"/>
                        </a:p>
                      </a:txBody>
                      <a:tcPr/>
                    </a:tc>
                  </a:tr>
                  <a:tr h="325917">
                    <a:tc>
                      <a:txBody>
                        <a:bodyPr/>
                        <a:lstStyle/>
                        <a:p>
                          <a:r>
                            <a:rPr lang="en-GB" sz="1500" dirty="0" smtClean="0"/>
                            <a:t>Calculated</a:t>
                          </a:r>
                          <a:r>
                            <a:rPr lang="en-GB" sz="1500" baseline="0" dirty="0" smtClean="0"/>
                            <a:t> inner position of TCDS </a:t>
                          </a:r>
                          <a:r>
                            <a:rPr lang="en-GB" sz="1500" baseline="0" dirty="0" err="1" smtClean="0"/>
                            <a:t>x</a:t>
                          </a:r>
                          <a:r>
                            <a:rPr lang="en-GB" sz="1500" baseline="-25000" dirty="0" err="1" smtClean="0"/>
                            <a:t>TCDS</a:t>
                          </a:r>
                          <a:endParaRPr lang="en-US" sz="1500" baseline="-25000" dirty="0"/>
                        </a:p>
                      </a:txBody>
                      <a:tcPr/>
                    </a:tc>
                    <a:tc>
                      <a:txBody>
                        <a:bodyPr/>
                        <a:lstStyle/>
                        <a:p>
                          <a:r>
                            <a:rPr lang="en-GB" sz="1600" dirty="0" smtClean="0"/>
                            <a:t>16.3</a:t>
                          </a:r>
                          <a:endParaRPr lang="en-US" sz="1600" dirty="0"/>
                        </a:p>
                      </a:txBody>
                      <a:tcPr/>
                    </a:tc>
                    <a:tc>
                      <a:txBody>
                        <a:bodyPr/>
                        <a:lstStyle/>
                        <a:p>
                          <a:r>
                            <a:rPr lang="en-GB" sz="1600" dirty="0" smtClean="0"/>
                            <a:t>16.3</a:t>
                          </a:r>
                          <a:endParaRPr lang="en-US" sz="1600" dirty="0"/>
                        </a:p>
                      </a:txBody>
                      <a:tcPr/>
                    </a:tc>
                    <a:tc>
                      <a:txBody>
                        <a:bodyPr/>
                        <a:lstStyle/>
                        <a:p>
                          <a:r>
                            <a:rPr lang="en-GB" sz="1600" dirty="0" smtClean="0"/>
                            <a:t>mm</a:t>
                          </a:r>
                          <a:endParaRPr lang="en-US" sz="1600" dirty="0"/>
                        </a:p>
                      </a:txBody>
                      <a:tcPr/>
                    </a:tc>
                  </a:tr>
                  <a:tr h="325917">
                    <a:tc>
                      <a:txBody>
                        <a:bodyPr/>
                        <a:lstStyle/>
                        <a:p>
                          <a:r>
                            <a:rPr lang="en-GB" sz="1500" b="1" dirty="0" smtClean="0"/>
                            <a:t>Inner position of TCDS</a:t>
                          </a:r>
                          <a:r>
                            <a:rPr lang="en-GB" sz="1500" b="1" baseline="0" dirty="0" smtClean="0"/>
                            <a:t> as build [LHC-MS-EC-0001]</a:t>
                          </a:r>
                          <a:endParaRPr lang="en-US" sz="1500" b="1" dirty="0"/>
                        </a:p>
                      </a:txBody>
                      <a:tcPr/>
                    </a:tc>
                    <a:tc>
                      <a:txBody>
                        <a:bodyPr/>
                        <a:lstStyle/>
                        <a:p>
                          <a:r>
                            <a:rPr lang="en-GB" sz="1600" b="1" dirty="0" smtClean="0"/>
                            <a:t>16.28</a:t>
                          </a:r>
                          <a:endParaRPr lang="en-US" sz="1600" b="1" dirty="0"/>
                        </a:p>
                      </a:txBody>
                      <a:tcPr/>
                    </a:tc>
                    <a:tc>
                      <a:txBody>
                        <a:bodyPr/>
                        <a:lstStyle/>
                        <a:p>
                          <a:r>
                            <a:rPr lang="en-GB" sz="1600" b="1" dirty="0" smtClean="0"/>
                            <a:t>16.28</a:t>
                          </a:r>
                          <a:endParaRPr lang="en-US" sz="1600" b="1" dirty="0"/>
                        </a:p>
                      </a:txBody>
                      <a:tcPr/>
                    </a:tc>
                    <a:tc>
                      <a:txBody>
                        <a:bodyPr/>
                        <a:lstStyle/>
                        <a:p>
                          <a:r>
                            <a:rPr lang="en-GB" sz="1600" b="1" dirty="0" smtClean="0"/>
                            <a:t>mm</a:t>
                          </a:r>
                          <a:endParaRPr lang="en-US" sz="1600" b="1" dirty="0"/>
                        </a:p>
                      </a:txBody>
                      <a:tcPr/>
                    </a:tc>
                  </a:tr>
                </a:tbl>
              </a:graphicData>
            </a:graphic>
          </p:graphicFrame>
        </mc:Choice>
        <mc:Fallback xmlns="">
          <p:graphicFrame>
            <p:nvGraphicFramePr>
              <p:cNvPr id="9" name="Table 8"/>
              <p:cNvGraphicFramePr>
                <a:graphicFrameLocks noGrp="1"/>
              </p:cNvGraphicFramePr>
              <p:nvPr>
                <p:extLst>
                  <p:ext uri="{D42A27DB-BD31-4B8C-83A1-F6EECF244321}">
                    <p14:modId xmlns:p14="http://schemas.microsoft.com/office/powerpoint/2010/main" val="1547828108"/>
                  </p:ext>
                </p:extLst>
              </p:nvPr>
            </p:nvGraphicFramePr>
            <p:xfrm>
              <a:off x="73966" y="637420"/>
              <a:ext cx="8936869" cy="4748332"/>
            </p:xfrm>
            <a:graphic>
              <a:graphicData uri="http://schemas.openxmlformats.org/drawingml/2006/table">
                <a:tbl>
                  <a:tblPr firstRow="1" bandRow="1">
                    <a:tableStyleId>{073A0DAA-6AF3-43AB-8588-CEC1D06C72B9}</a:tableStyleId>
                  </a:tblPr>
                  <a:tblGrid>
                    <a:gridCol w="4996889"/>
                    <a:gridCol w="2095310"/>
                    <a:gridCol w="1045010"/>
                    <a:gridCol w="799660"/>
                  </a:tblGrid>
                  <a:tr h="320040">
                    <a:tc>
                      <a:txBody>
                        <a:bodyPr/>
                        <a:lstStyle/>
                        <a:p>
                          <a:endParaRPr lang="en-US" sz="1500" dirty="0"/>
                        </a:p>
                      </a:txBody>
                      <a:tcPr/>
                    </a:tc>
                    <a:tc>
                      <a:txBody>
                        <a:bodyPr/>
                        <a:lstStyle/>
                        <a:p>
                          <a:r>
                            <a:rPr lang="en-GB" sz="1500" dirty="0" smtClean="0"/>
                            <a:t>LHC PN 320 (2003)</a:t>
                          </a:r>
                          <a:endParaRPr lang="en-US" sz="1500" dirty="0"/>
                        </a:p>
                      </a:txBody>
                      <a:tcPr/>
                    </a:tc>
                    <a:tc>
                      <a:txBody>
                        <a:bodyPr/>
                        <a:lstStyle/>
                        <a:p>
                          <a:r>
                            <a:rPr lang="en-GB" sz="1500" dirty="0" smtClean="0"/>
                            <a:t>HL-LHC</a:t>
                          </a:r>
                          <a:endParaRPr lang="en-US" sz="1500" dirty="0"/>
                        </a:p>
                      </a:txBody>
                      <a:tcPr/>
                    </a:tc>
                    <a:tc>
                      <a:txBody>
                        <a:bodyPr/>
                        <a:lstStyle/>
                        <a:p>
                          <a:endParaRPr lang="en-US" sz="1500" dirty="0"/>
                        </a:p>
                      </a:txBody>
                      <a:tcPr/>
                    </a:tc>
                  </a:tr>
                  <a:tr h="335280">
                    <a:tc>
                      <a:txBody>
                        <a:bodyPr/>
                        <a:lstStyle/>
                        <a:p>
                          <a:r>
                            <a:rPr lang="en-GB" sz="1500" dirty="0" smtClean="0"/>
                            <a:t>Beam Energy</a:t>
                          </a:r>
                          <a:endParaRPr lang="en-US" sz="1500" dirty="0"/>
                        </a:p>
                      </a:txBody>
                      <a:tcPr/>
                    </a:tc>
                    <a:tc>
                      <a:txBody>
                        <a:bodyPr/>
                        <a:lstStyle/>
                        <a:p>
                          <a:r>
                            <a:rPr lang="en-GB" sz="1600" dirty="0" smtClean="0"/>
                            <a:t>450</a:t>
                          </a:r>
                          <a:endParaRPr lang="en-US" sz="1600" dirty="0"/>
                        </a:p>
                      </a:txBody>
                      <a:tcPr/>
                    </a:tc>
                    <a:tc>
                      <a:txBody>
                        <a:bodyPr/>
                        <a:lstStyle/>
                        <a:p>
                          <a:r>
                            <a:rPr lang="en-GB" sz="1600" dirty="0" smtClean="0"/>
                            <a:t>450</a:t>
                          </a:r>
                          <a:endParaRPr lang="en-US" sz="1600" dirty="0"/>
                        </a:p>
                      </a:txBody>
                      <a:tcPr/>
                    </a:tc>
                    <a:tc>
                      <a:txBody>
                        <a:bodyPr/>
                        <a:lstStyle/>
                        <a:p>
                          <a:r>
                            <a:rPr lang="en-GB" sz="1600" dirty="0" smtClean="0"/>
                            <a:t>GeV</a:t>
                          </a:r>
                          <a:endParaRPr lang="en-US" sz="1600" dirty="0"/>
                        </a:p>
                      </a:txBody>
                      <a:tcPr/>
                    </a:tc>
                  </a:tr>
                  <a:tr h="335280">
                    <a:tc>
                      <a:txBody>
                        <a:bodyPr/>
                        <a:lstStyle/>
                        <a:p>
                          <a:r>
                            <a:rPr lang="en-GB" sz="1500" dirty="0" smtClean="0"/>
                            <a:t>Emittance </a:t>
                          </a:r>
                          <a:r>
                            <a:rPr lang="el-GR" sz="1500" dirty="0" smtClean="0"/>
                            <a:t>ε</a:t>
                          </a:r>
                          <a:r>
                            <a:rPr lang="en-GB" sz="1500" baseline="-25000" dirty="0" smtClean="0"/>
                            <a:t>x</a:t>
                          </a:r>
                          <a:endParaRPr lang="en-US" sz="1500" baseline="-25000" dirty="0"/>
                        </a:p>
                      </a:txBody>
                      <a:tcPr/>
                    </a:tc>
                    <a:tc>
                      <a:txBody>
                        <a:bodyPr/>
                        <a:lstStyle/>
                        <a:p>
                          <a:r>
                            <a:rPr lang="en-GB" sz="1600" dirty="0" smtClean="0"/>
                            <a:t>3.5 (?)</a:t>
                          </a:r>
                          <a:endParaRPr lang="en-US" sz="1600" dirty="0"/>
                        </a:p>
                      </a:txBody>
                      <a:tcPr/>
                    </a:tc>
                    <a:tc>
                      <a:txBody>
                        <a:bodyPr/>
                        <a:lstStyle/>
                        <a:p>
                          <a:r>
                            <a:rPr lang="en-GB" sz="1600" dirty="0" smtClean="0">
                              <a:solidFill>
                                <a:srgbClr val="7030A0"/>
                              </a:solidFill>
                            </a:rPr>
                            <a:t>3.5</a:t>
                          </a:r>
                          <a:endParaRPr lang="en-US" sz="1600" dirty="0">
                            <a:solidFill>
                              <a:srgbClr val="7030A0"/>
                            </a:solidFill>
                          </a:endParaRPr>
                        </a:p>
                      </a:txBody>
                      <a:tcPr/>
                    </a:tc>
                    <a:tc>
                      <a:txBody>
                        <a:bodyPr/>
                        <a:lstStyle/>
                        <a:p>
                          <a:r>
                            <a:rPr lang="en-GB" sz="1600" dirty="0" smtClean="0"/>
                            <a:t>um</a:t>
                          </a:r>
                          <a:endParaRPr lang="en-US" sz="1600" dirty="0"/>
                        </a:p>
                      </a:txBody>
                      <a:tcPr/>
                    </a:tc>
                  </a:tr>
                  <a:tr h="335280">
                    <a:tc>
                      <a:txBody>
                        <a:bodyPr/>
                        <a:lstStyle/>
                        <a:p>
                          <a:r>
                            <a:rPr lang="en-GB" sz="1500" baseline="0" dirty="0" smtClean="0"/>
                            <a:t>Beta function </a:t>
                          </a:r>
                          <a:r>
                            <a:rPr lang="el-GR" sz="1500" baseline="0" dirty="0" smtClean="0"/>
                            <a:t>β</a:t>
                          </a:r>
                          <a:r>
                            <a:rPr lang="en-GB" sz="1500" baseline="-25000" dirty="0" smtClean="0"/>
                            <a:t>x</a:t>
                          </a:r>
                          <a:r>
                            <a:rPr lang="en-GB" sz="1500" baseline="0" dirty="0" smtClean="0"/>
                            <a:t> at TCDS</a:t>
                          </a:r>
                          <a:endParaRPr lang="en-US" sz="1500" baseline="0" dirty="0" smtClean="0"/>
                        </a:p>
                      </a:txBody>
                      <a:tcPr/>
                    </a:tc>
                    <a:tc>
                      <a:txBody>
                        <a:bodyPr/>
                        <a:lstStyle/>
                        <a:p>
                          <a:r>
                            <a:rPr lang="en-GB" sz="1600" dirty="0" smtClean="0"/>
                            <a:t>?</a:t>
                          </a:r>
                          <a:endParaRPr lang="en-US" sz="1600" dirty="0"/>
                        </a:p>
                      </a:txBody>
                      <a:tcPr/>
                    </a:tc>
                    <a:tc>
                      <a:txBody>
                        <a:bodyPr/>
                        <a:lstStyle/>
                        <a:p>
                          <a:r>
                            <a:rPr lang="en-GB" sz="1600" dirty="0" smtClean="0"/>
                            <a:t>175</a:t>
                          </a:r>
                          <a:endParaRPr lang="en-US" sz="1600" dirty="0"/>
                        </a:p>
                      </a:txBody>
                      <a:tcPr/>
                    </a:tc>
                    <a:tc>
                      <a:txBody>
                        <a:bodyPr/>
                        <a:lstStyle/>
                        <a:p>
                          <a:r>
                            <a:rPr lang="en-GB" sz="1600" dirty="0" smtClean="0"/>
                            <a:t>m</a:t>
                          </a:r>
                          <a:endParaRPr lang="en-US" sz="1600" dirty="0"/>
                        </a:p>
                      </a:txBody>
                      <a:tcPr/>
                    </a:tc>
                  </a:tr>
                  <a:tr h="364046">
                    <a:tc>
                      <a:txBody>
                        <a:bodyPr/>
                        <a:lstStyle/>
                        <a:p>
                          <a:r>
                            <a:rPr lang="en-US" sz="1500" dirty="0" smtClean="0"/>
                            <a:t>Beta beating factor</a:t>
                          </a:r>
                          <a:r>
                            <a:rPr lang="en-US" sz="1500" baseline="0" dirty="0" smtClean="0"/>
                            <a:t> k</a:t>
                          </a:r>
                          <a:r>
                            <a:rPr lang="el-GR" sz="1500" baseline="-25000" dirty="0" smtClean="0"/>
                            <a:t>β</a:t>
                          </a:r>
                          <a:endParaRPr lang="en-US" sz="1500" baseline="-25000" dirty="0" smtClean="0"/>
                        </a:p>
                      </a:txBody>
                      <a:tcPr/>
                    </a:tc>
                    <a:tc>
                      <a:txBody>
                        <a:bodyPr/>
                        <a:lstStyle/>
                        <a:p>
                          <a:endParaRPr lang="en-US"/>
                        </a:p>
                      </a:txBody>
                      <a:tcPr>
                        <a:blipFill rotWithShape="0">
                          <a:blip r:embed="rId3"/>
                          <a:stretch>
                            <a:fillRect l="-238663" t="-366667" r="-89244" b="-856667"/>
                          </a:stretch>
                        </a:blipFill>
                      </a:tcPr>
                    </a:tc>
                    <a:tc>
                      <a:txBody>
                        <a:bodyPr/>
                        <a:lstStyle/>
                        <a:p>
                          <a:endParaRPr lang="en-US"/>
                        </a:p>
                      </a:txBody>
                      <a:tcPr>
                        <a:blipFill rotWithShape="0">
                          <a:blip r:embed="rId3"/>
                          <a:stretch>
                            <a:fillRect l="-677326" t="-366667" r="-78488" b="-856667"/>
                          </a:stretch>
                        </a:blipFill>
                      </a:tcPr>
                    </a:tc>
                    <a:tc>
                      <a:txBody>
                        <a:bodyPr/>
                        <a:lstStyle/>
                        <a:p>
                          <a:r>
                            <a:rPr lang="en-GB" sz="1600" dirty="0" smtClean="0"/>
                            <a:t>-</a:t>
                          </a:r>
                          <a:endParaRPr lang="en-US" sz="1600" dirty="0"/>
                        </a:p>
                      </a:txBody>
                      <a:tcPr/>
                    </a:tc>
                  </a:tr>
                  <a:tr h="335280">
                    <a:tc>
                      <a:txBody>
                        <a:bodyPr/>
                        <a:lstStyle/>
                        <a:p>
                          <a:r>
                            <a:rPr lang="en-GB" sz="1500" dirty="0" smtClean="0"/>
                            <a:t>Beta safety factor (in case of optics changes)</a:t>
                          </a:r>
                          <a:endParaRPr lang="en-US" sz="1500" dirty="0"/>
                        </a:p>
                      </a:txBody>
                      <a:tcPr/>
                    </a:tc>
                    <a:tc>
                      <a:txBody>
                        <a:bodyPr/>
                        <a:lstStyle/>
                        <a:p>
                          <a:r>
                            <a:rPr lang="en-GB" sz="1600" dirty="0" smtClean="0"/>
                            <a:t>1.17</a:t>
                          </a:r>
                          <a:endParaRPr lang="en-US" sz="1600" dirty="0"/>
                        </a:p>
                      </a:txBody>
                      <a:tcPr/>
                    </a:tc>
                    <a:tc>
                      <a:txBody>
                        <a:bodyPr/>
                        <a:lstStyle/>
                        <a:p>
                          <a:r>
                            <a:rPr lang="en-GB" sz="1600" dirty="0" smtClean="0">
                              <a:solidFill>
                                <a:srgbClr val="00B050"/>
                              </a:solidFill>
                            </a:rPr>
                            <a:t>1.0</a:t>
                          </a:r>
                          <a:endParaRPr lang="en-US" sz="1600" dirty="0">
                            <a:solidFill>
                              <a:srgbClr val="00B050"/>
                            </a:solidFill>
                          </a:endParaRPr>
                        </a:p>
                      </a:txBody>
                      <a:tcPr/>
                    </a:tc>
                    <a:tc>
                      <a:txBody>
                        <a:bodyPr/>
                        <a:lstStyle/>
                        <a:p>
                          <a:r>
                            <a:rPr lang="en-GB" sz="1600" dirty="0" smtClean="0"/>
                            <a:t>-</a:t>
                          </a:r>
                          <a:endParaRPr lang="en-US" sz="1600" dirty="0"/>
                        </a:p>
                      </a:txBody>
                      <a:tcPr/>
                    </a:tc>
                  </a:tr>
                  <a:tr h="355723">
                    <a:tc>
                      <a:txBody>
                        <a:bodyPr/>
                        <a:lstStyle/>
                        <a:p>
                          <a:r>
                            <a:rPr lang="en-GB" sz="1500" baseline="0" dirty="0" smtClean="0"/>
                            <a:t>Horizontal beam size </a:t>
                          </a:r>
                          <a:r>
                            <a:rPr lang="el-GR" sz="1500" baseline="0" dirty="0" smtClean="0"/>
                            <a:t>σ</a:t>
                          </a:r>
                          <a:r>
                            <a:rPr lang="en-GB" sz="1500" baseline="-25000" dirty="0" smtClean="0"/>
                            <a:t>x</a:t>
                          </a:r>
                          <a:endParaRPr lang="en-US" sz="1500" baseline="-25000" dirty="0"/>
                        </a:p>
                      </a:txBody>
                      <a:tcPr/>
                    </a:tc>
                    <a:tc>
                      <a:txBody>
                        <a:bodyPr/>
                        <a:lstStyle/>
                        <a:p>
                          <a:r>
                            <a:rPr lang="en-US" sz="1600" dirty="0" smtClean="0"/>
                            <a:t>?</a:t>
                          </a:r>
                          <a:endParaRPr lang="en-US" sz="1600" dirty="0"/>
                        </a:p>
                      </a:txBody>
                      <a:tcPr/>
                    </a:tc>
                    <a:tc>
                      <a:txBody>
                        <a:bodyPr/>
                        <a:lstStyle/>
                        <a:p>
                          <a:r>
                            <a:rPr lang="en-GB" sz="1600" dirty="0" smtClean="0"/>
                            <a:t>1.1</a:t>
                          </a:r>
                          <a:endParaRPr lang="en-US" sz="1600" dirty="0"/>
                        </a:p>
                      </a:txBody>
                      <a:tcPr/>
                    </a:tc>
                    <a:tc>
                      <a:txBody>
                        <a:bodyPr/>
                        <a:lstStyle/>
                        <a:p>
                          <a:r>
                            <a:rPr lang="en-GB" sz="1600" dirty="0" smtClean="0"/>
                            <a:t>mm</a:t>
                          </a:r>
                          <a:endParaRPr lang="en-US" sz="1600" dirty="0"/>
                        </a:p>
                      </a:txBody>
                      <a:tcPr/>
                    </a:tc>
                  </a:tr>
                  <a:tr h="355723">
                    <a:tc>
                      <a:txBody>
                        <a:bodyPr/>
                        <a:lstStyle/>
                        <a:p>
                          <a:r>
                            <a:rPr lang="en-GB" sz="1500" dirty="0" smtClean="0"/>
                            <a:t>Maximum horizontal closed orbit excursion co</a:t>
                          </a:r>
                          <a:r>
                            <a:rPr lang="en-GB" sz="1500" baseline="-25000" dirty="0" smtClean="0"/>
                            <a:t>x</a:t>
                          </a:r>
                          <a:endParaRPr lang="en-US" sz="1500" baseline="-25000" dirty="0"/>
                        </a:p>
                      </a:txBody>
                      <a:tcPr/>
                    </a:tc>
                    <a:tc>
                      <a:txBody>
                        <a:bodyPr/>
                        <a:lstStyle/>
                        <a:p>
                          <a:r>
                            <a:rPr lang="en-US" sz="1600" dirty="0" smtClean="0"/>
                            <a:t>± 4</a:t>
                          </a:r>
                          <a:endParaRPr lang="en-US" sz="1600" dirty="0"/>
                        </a:p>
                      </a:txBody>
                      <a:tcPr/>
                    </a:tc>
                    <a:tc>
                      <a:txBody>
                        <a:bodyPr/>
                        <a:lstStyle/>
                        <a:p>
                          <a:r>
                            <a:rPr lang="en-US" sz="1600" dirty="0" smtClean="0"/>
                            <a:t>± 4</a:t>
                          </a:r>
                          <a:endParaRPr lang="en-US" sz="1600" dirty="0"/>
                        </a:p>
                      </a:txBody>
                      <a:tcPr/>
                    </a:tc>
                    <a:tc>
                      <a:txBody>
                        <a:bodyPr/>
                        <a:lstStyle/>
                        <a:p>
                          <a:r>
                            <a:rPr lang="en-GB" sz="1600" dirty="0" smtClean="0"/>
                            <a:t>mm</a:t>
                          </a:r>
                          <a:endParaRPr lang="en-US" sz="1600" dirty="0"/>
                        </a:p>
                      </a:txBody>
                      <a:tcPr/>
                    </a:tc>
                  </a:tr>
                  <a:tr h="335280">
                    <a:tc>
                      <a:txBody>
                        <a:bodyPr/>
                        <a:lstStyle/>
                        <a:p>
                          <a:r>
                            <a:rPr lang="en-GB" sz="1500" dirty="0" smtClean="0"/>
                            <a:t>Sum of mechanical and alignment tolerances </a:t>
                          </a:r>
                          <a:r>
                            <a:rPr lang="el-GR" sz="1500" dirty="0" smtClean="0"/>
                            <a:t>δ</a:t>
                          </a:r>
                          <a:r>
                            <a:rPr lang="en-GB" sz="1500" baseline="-25000" dirty="0" smtClean="0"/>
                            <a:t>x</a:t>
                          </a:r>
                          <a:endParaRPr lang="en-US" sz="1500" baseline="-25000" dirty="0"/>
                        </a:p>
                      </a:txBody>
                      <a:tcPr/>
                    </a:tc>
                    <a:tc>
                      <a:txBody>
                        <a:bodyPr/>
                        <a:lstStyle/>
                        <a:p>
                          <a:r>
                            <a:rPr lang="en-US" sz="1600" dirty="0" smtClean="0"/>
                            <a:t>± 1</a:t>
                          </a:r>
                          <a:endParaRPr lang="en-US" sz="1600" dirty="0"/>
                        </a:p>
                      </a:txBody>
                      <a:tcPr/>
                    </a:tc>
                    <a:tc>
                      <a:txBody>
                        <a:bodyPr/>
                        <a:lstStyle/>
                        <a:p>
                          <a:r>
                            <a:rPr lang="en-US" sz="1600" dirty="0" smtClean="0"/>
                            <a:t>± 1</a:t>
                          </a:r>
                          <a:endParaRPr lang="en-US" sz="1600" dirty="0"/>
                        </a:p>
                      </a:txBody>
                      <a:tcPr/>
                    </a:tc>
                    <a:tc>
                      <a:txBody>
                        <a:bodyPr/>
                        <a:lstStyle/>
                        <a:p>
                          <a:r>
                            <a:rPr lang="en-GB" sz="1600" dirty="0" smtClean="0"/>
                            <a:t>mm</a:t>
                          </a:r>
                          <a:endParaRPr lang="en-US" sz="1600" dirty="0"/>
                        </a:p>
                      </a:txBody>
                      <a:tcPr/>
                    </a:tc>
                  </a:tr>
                  <a:tr h="335280">
                    <a:tc>
                      <a:txBody>
                        <a:bodyPr/>
                        <a:lstStyle/>
                        <a:p>
                          <a:r>
                            <a:rPr lang="en-GB" sz="1500" dirty="0" smtClean="0"/>
                            <a:t>Dispersion </a:t>
                          </a:r>
                          <a:r>
                            <a:rPr lang="en-GB" sz="1500" dirty="0" err="1" smtClean="0"/>
                            <a:t>D</a:t>
                          </a:r>
                          <a:r>
                            <a:rPr lang="en-GB" sz="1500" baseline="-25000" dirty="0" err="1" smtClean="0"/>
                            <a:t>x</a:t>
                          </a:r>
                          <a:endParaRPr lang="en-US" sz="1500" baseline="-25000" dirty="0"/>
                        </a:p>
                      </a:txBody>
                      <a:tcPr/>
                    </a:tc>
                    <a:tc>
                      <a:txBody>
                        <a:bodyPr/>
                        <a:lstStyle/>
                        <a:p>
                          <a:r>
                            <a:rPr lang="en-GB" sz="1600" dirty="0" smtClean="0"/>
                            <a:t>?</a:t>
                          </a:r>
                          <a:endParaRPr lang="en-US" sz="1600" dirty="0"/>
                        </a:p>
                      </a:txBody>
                      <a:tcPr/>
                    </a:tc>
                    <a:tc>
                      <a:txBody>
                        <a:bodyPr/>
                        <a:lstStyle/>
                        <a:p>
                          <a:r>
                            <a:rPr lang="en-US" sz="1600" dirty="0" smtClean="0">
                              <a:solidFill>
                                <a:srgbClr val="FF0000"/>
                              </a:solidFill>
                            </a:rPr>
                            <a:t>± 2</a:t>
                          </a:r>
                          <a:endParaRPr lang="en-US" sz="1600" dirty="0">
                            <a:solidFill>
                              <a:srgbClr val="FF0000"/>
                            </a:solidFill>
                          </a:endParaRPr>
                        </a:p>
                      </a:txBody>
                      <a:tcPr/>
                    </a:tc>
                    <a:tc>
                      <a:txBody>
                        <a:bodyPr/>
                        <a:lstStyle/>
                        <a:p>
                          <a:r>
                            <a:rPr lang="en-GB" sz="1600" dirty="0" smtClean="0"/>
                            <a:t>m</a:t>
                          </a:r>
                          <a:endParaRPr lang="en-US" sz="1600" dirty="0"/>
                        </a:p>
                      </a:txBody>
                      <a:tcPr/>
                    </a:tc>
                  </a:tr>
                  <a:tr h="335280">
                    <a:tc>
                      <a:txBody>
                        <a:bodyPr/>
                        <a:lstStyle/>
                        <a:p>
                          <a:r>
                            <a:rPr lang="en-US" sz="1500" dirty="0" smtClean="0"/>
                            <a:t>Momentum spread in beam </a:t>
                          </a:r>
                          <a:r>
                            <a:rPr lang="el-GR" sz="1500" dirty="0" smtClean="0"/>
                            <a:t>δ</a:t>
                          </a:r>
                          <a:r>
                            <a:rPr lang="en-GB" sz="1500" baseline="-25000" dirty="0" smtClean="0"/>
                            <a:t>p</a:t>
                          </a:r>
                          <a:endParaRPr lang="en-US" sz="1500" dirty="0"/>
                        </a:p>
                      </a:txBody>
                      <a:tcPr/>
                    </a:tc>
                    <a:tc>
                      <a:txBody>
                        <a:bodyPr/>
                        <a:lstStyle/>
                        <a:p>
                          <a:r>
                            <a:rPr lang="en-GB" sz="1600" dirty="0" smtClean="0"/>
                            <a:t>1e-3 (?)</a:t>
                          </a:r>
                          <a:endParaRPr lang="en-US" sz="1600" dirty="0"/>
                        </a:p>
                      </a:txBody>
                      <a:tcPr/>
                    </a:tc>
                    <a:tc>
                      <a:txBody>
                        <a:bodyPr/>
                        <a:lstStyle/>
                        <a:p>
                          <a:r>
                            <a:rPr lang="en-GB" sz="1600" dirty="0" smtClean="0">
                              <a:solidFill>
                                <a:srgbClr val="00B050"/>
                              </a:solidFill>
                            </a:rPr>
                            <a:t>2e-4</a:t>
                          </a:r>
                          <a:endParaRPr lang="en-US" sz="1600" dirty="0">
                            <a:solidFill>
                              <a:srgbClr val="00B050"/>
                            </a:solidFill>
                          </a:endParaRPr>
                        </a:p>
                      </a:txBody>
                      <a:tcPr/>
                    </a:tc>
                    <a:tc>
                      <a:txBody>
                        <a:bodyPr/>
                        <a:lstStyle/>
                        <a:p>
                          <a:r>
                            <a:rPr lang="en-GB" sz="1600" dirty="0" smtClean="0"/>
                            <a:t>-</a:t>
                          </a:r>
                          <a:endParaRPr lang="en-US" sz="1600" dirty="0"/>
                        </a:p>
                      </a:txBody>
                      <a:tcPr/>
                    </a:tc>
                  </a:tr>
                  <a:tr h="335280">
                    <a:tc>
                      <a:txBody>
                        <a:bodyPr/>
                        <a:lstStyle/>
                        <a:p>
                          <a:r>
                            <a:rPr lang="en-GB" sz="1500" dirty="0" smtClean="0"/>
                            <a:t>Aperture n</a:t>
                          </a:r>
                          <a:r>
                            <a:rPr lang="en-GB" sz="1500" baseline="-25000" dirty="0" smtClean="0"/>
                            <a:t>1</a:t>
                          </a:r>
                          <a:endParaRPr lang="en-US" sz="1500" dirty="0"/>
                        </a:p>
                      </a:txBody>
                      <a:tcPr/>
                    </a:tc>
                    <a:tc>
                      <a:txBody>
                        <a:bodyPr/>
                        <a:lstStyle/>
                        <a:p>
                          <a:r>
                            <a:rPr lang="en-GB" sz="1600" dirty="0" smtClean="0"/>
                            <a:t>6.5</a:t>
                          </a:r>
                          <a:endParaRPr lang="en-US" sz="1600" dirty="0"/>
                        </a:p>
                      </a:txBody>
                      <a:tcPr/>
                    </a:tc>
                    <a:tc>
                      <a:txBody>
                        <a:bodyPr/>
                        <a:lstStyle/>
                        <a:p>
                          <a:r>
                            <a:rPr lang="en-GB" sz="1600" b="1" dirty="0" smtClean="0">
                              <a:solidFill>
                                <a:srgbClr val="00B050"/>
                              </a:solidFill>
                            </a:rPr>
                            <a:t>7.2</a:t>
                          </a:r>
                          <a:endParaRPr lang="en-US" sz="1600" b="1" dirty="0">
                            <a:solidFill>
                              <a:srgbClr val="00B050"/>
                            </a:solidFill>
                          </a:endParaRPr>
                        </a:p>
                      </a:txBody>
                      <a:tcPr/>
                    </a:tc>
                    <a:tc>
                      <a:txBody>
                        <a:bodyPr/>
                        <a:lstStyle/>
                        <a:p>
                          <a:r>
                            <a:rPr lang="en-GB" sz="1600" dirty="0" smtClean="0"/>
                            <a:t>sigma</a:t>
                          </a:r>
                          <a:endParaRPr lang="en-US" sz="1600" dirty="0"/>
                        </a:p>
                      </a:txBody>
                      <a:tcPr/>
                    </a:tc>
                  </a:tr>
                  <a:tr h="335280">
                    <a:tc>
                      <a:txBody>
                        <a:bodyPr/>
                        <a:lstStyle/>
                        <a:p>
                          <a:r>
                            <a:rPr lang="en-GB" sz="1500" dirty="0" smtClean="0"/>
                            <a:t>Calculated</a:t>
                          </a:r>
                          <a:r>
                            <a:rPr lang="en-GB" sz="1500" baseline="0" dirty="0" smtClean="0"/>
                            <a:t> inner position of TCDS </a:t>
                          </a:r>
                          <a:r>
                            <a:rPr lang="en-GB" sz="1500" baseline="0" dirty="0" err="1" smtClean="0"/>
                            <a:t>x</a:t>
                          </a:r>
                          <a:r>
                            <a:rPr lang="en-GB" sz="1500" baseline="-25000" dirty="0" err="1" smtClean="0"/>
                            <a:t>TCDS</a:t>
                          </a:r>
                          <a:endParaRPr lang="en-US" sz="1500" baseline="-25000" dirty="0"/>
                        </a:p>
                      </a:txBody>
                      <a:tcPr/>
                    </a:tc>
                    <a:tc>
                      <a:txBody>
                        <a:bodyPr/>
                        <a:lstStyle/>
                        <a:p>
                          <a:r>
                            <a:rPr lang="en-GB" sz="1600" dirty="0" smtClean="0"/>
                            <a:t>16.3</a:t>
                          </a:r>
                          <a:endParaRPr lang="en-US" sz="1600" dirty="0"/>
                        </a:p>
                      </a:txBody>
                      <a:tcPr/>
                    </a:tc>
                    <a:tc>
                      <a:txBody>
                        <a:bodyPr/>
                        <a:lstStyle/>
                        <a:p>
                          <a:r>
                            <a:rPr lang="en-GB" sz="1600" dirty="0" smtClean="0"/>
                            <a:t>16.3</a:t>
                          </a:r>
                          <a:endParaRPr lang="en-US" sz="1600" dirty="0"/>
                        </a:p>
                      </a:txBody>
                      <a:tcPr/>
                    </a:tc>
                    <a:tc>
                      <a:txBody>
                        <a:bodyPr/>
                        <a:lstStyle/>
                        <a:p>
                          <a:r>
                            <a:rPr lang="en-GB" sz="1600" dirty="0" smtClean="0"/>
                            <a:t>mm</a:t>
                          </a:r>
                          <a:endParaRPr lang="en-US" sz="1600" dirty="0"/>
                        </a:p>
                      </a:txBody>
                      <a:tcPr/>
                    </a:tc>
                  </a:tr>
                  <a:tr h="335280">
                    <a:tc>
                      <a:txBody>
                        <a:bodyPr/>
                        <a:lstStyle/>
                        <a:p>
                          <a:r>
                            <a:rPr lang="en-GB" sz="1500" b="1" dirty="0" smtClean="0"/>
                            <a:t>Inner position of TCDS</a:t>
                          </a:r>
                          <a:r>
                            <a:rPr lang="en-GB" sz="1500" b="1" baseline="0" dirty="0" smtClean="0"/>
                            <a:t> as build [LHC-MS-EC-0001]</a:t>
                          </a:r>
                          <a:endParaRPr lang="en-US" sz="1500" b="1" dirty="0"/>
                        </a:p>
                      </a:txBody>
                      <a:tcPr/>
                    </a:tc>
                    <a:tc>
                      <a:txBody>
                        <a:bodyPr/>
                        <a:lstStyle/>
                        <a:p>
                          <a:r>
                            <a:rPr lang="en-GB" sz="1600" b="1" dirty="0" smtClean="0"/>
                            <a:t>16.28</a:t>
                          </a:r>
                          <a:endParaRPr lang="en-US" sz="1600" b="1" dirty="0"/>
                        </a:p>
                      </a:txBody>
                      <a:tcPr/>
                    </a:tc>
                    <a:tc>
                      <a:txBody>
                        <a:bodyPr/>
                        <a:lstStyle/>
                        <a:p>
                          <a:r>
                            <a:rPr lang="en-GB" sz="1600" b="1" dirty="0" smtClean="0"/>
                            <a:t>16.28</a:t>
                          </a:r>
                          <a:endParaRPr lang="en-US" sz="1600" b="1" dirty="0"/>
                        </a:p>
                      </a:txBody>
                      <a:tcPr/>
                    </a:tc>
                    <a:tc>
                      <a:txBody>
                        <a:bodyPr/>
                        <a:lstStyle/>
                        <a:p>
                          <a:r>
                            <a:rPr lang="en-GB" sz="1600" b="1" dirty="0" smtClean="0"/>
                            <a:t>mm</a:t>
                          </a:r>
                          <a:endParaRPr lang="en-US" sz="1600" b="1" dirty="0"/>
                        </a:p>
                      </a:txBody>
                      <a:tcPr/>
                    </a:tc>
                  </a:tr>
                </a:tbl>
              </a:graphicData>
            </a:graphic>
          </p:graphicFrame>
        </mc:Fallback>
      </mc:AlternateContent>
      <p:sp>
        <p:nvSpPr>
          <p:cNvPr id="11" name="Rectangle 10"/>
          <p:cNvSpPr/>
          <p:nvPr/>
        </p:nvSpPr>
        <p:spPr>
          <a:xfrm>
            <a:off x="5160958" y="5885954"/>
            <a:ext cx="4697439" cy="276999"/>
          </a:xfrm>
          <a:prstGeom prst="rect">
            <a:avLst/>
          </a:prstGeom>
        </p:spPr>
        <p:txBody>
          <a:bodyPr wrap="square">
            <a:spAutoFit/>
          </a:bodyPr>
          <a:lstStyle/>
          <a:p>
            <a:r>
              <a:rPr lang="en-US" sz="1200" dirty="0" smtClean="0">
                <a:solidFill>
                  <a:srgbClr val="000000"/>
                </a:solidFill>
              </a:rPr>
              <a:t> [</a:t>
            </a:r>
            <a:r>
              <a:rPr lang="en-US" sz="1200" dirty="0" err="1" smtClean="0">
                <a:solidFill>
                  <a:srgbClr val="000000"/>
                </a:solidFill>
              </a:rPr>
              <a:t>B.Goddard</a:t>
            </a:r>
            <a:r>
              <a:rPr lang="en-US" sz="1200" dirty="0" smtClean="0">
                <a:solidFill>
                  <a:srgbClr val="000000"/>
                </a:solidFill>
              </a:rPr>
              <a:t>, </a:t>
            </a:r>
            <a:r>
              <a:rPr lang="en-US" sz="1200" dirty="0" err="1" smtClean="0">
                <a:solidFill>
                  <a:srgbClr val="000000"/>
                </a:solidFill>
              </a:rPr>
              <a:t>M.Gyr</a:t>
            </a:r>
            <a:r>
              <a:rPr lang="en-US" sz="1200" dirty="0" smtClean="0">
                <a:solidFill>
                  <a:srgbClr val="000000"/>
                </a:solidFill>
              </a:rPr>
              <a:t>, </a:t>
            </a:r>
            <a:r>
              <a:rPr lang="en-GB" sz="1200" i="1" dirty="0">
                <a:solidFill>
                  <a:srgbClr val="000000"/>
                </a:solidFill>
              </a:rPr>
              <a:t>LHC Project Note </a:t>
            </a:r>
            <a:r>
              <a:rPr lang="en-GB" sz="1200" i="1" dirty="0" smtClean="0">
                <a:solidFill>
                  <a:srgbClr val="000000"/>
                </a:solidFill>
              </a:rPr>
              <a:t>320</a:t>
            </a:r>
            <a:r>
              <a:rPr lang="en-GB" sz="1200" dirty="0" smtClean="0">
                <a:solidFill>
                  <a:srgbClr val="000000"/>
                </a:solidFill>
              </a:rPr>
              <a:t>, 2003-08-13]</a:t>
            </a:r>
            <a:r>
              <a:rPr lang="en-US" sz="1200" dirty="0" smtClean="0">
                <a:solidFill>
                  <a:srgbClr val="000000"/>
                </a:solidFill>
              </a:rPr>
              <a:t>  </a:t>
            </a:r>
            <a:endParaRPr lang="en-US" sz="1200" dirty="0"/>
          </a:p>
        </p:txBody>
      </p:sp>
      <p:sp>
        <p:nvSpPr>
          <p:cNvPr id="12" name="Oval 11"/>
          <p:cNvSpPr/>
          <p:nvPr/>
        </p:nvSpPr>
        <p:spPr>
          <a:xfrm>
            <a:off x="5007007" y="4394616"/>
            <a:ext cx="594804" cy="310719"/>
          </a:xfrm>
          <a:prstGeom prst="ellipse">
            <a:avLst/>
          </a:prstGeom>
          <a:noFill/>
          <a:ln w="190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7087004" y="4394616"/>
            <a:ext cx="594804" cy="310719"/>
          </a:xfrm>
          <a:prstGeom prst="ellipse">
            <a:avLst/>
          </a:prstGeom>
          <a:noFill/>
          <a:ln w="190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75690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Aperture – Circulating Beam</a:t>
            </a:r>
            <a:endParaRPr lang="en-US" dirty="0"/>
          </a:p>
        </p:txBody>
      </p:sp>
      <p:pic>
        <p:nvPicPr>
          <p:cNvPr id="8" name="Content Placeholder 7"/>
          <p:cNvPicPr>
            <a:picLocks noGrp="1" noChangeAspect="1"/>
          </p:cNvPicPr>
          <p:nvPr>
            <p:ph idx="1"/>
          </p:nvPr>
        </p:nvPicPr>
        <p:blipFill>
          <a:blip r:embed="rId2"/>
          <a:stretch>
            <a:fillRect/>
          </a:stretch>
        </p:blipFill>
        <p:spPr>
          <a:xfrm>
            <a:off x="1089455" y="1381318"/>
            <a:ext cx="6471304" cy="3892018"/>
          </a:xfrm>
          <a:prstGeom prst="rect">
            <a:avLst/>
          </a:prstGeom>
        </p:spPr>
      </p:pic>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9" name="TextBox 8"/>
          <p:cNvSpPr txBox="1"/>
          <p:nvPr/>
        </p:nvSpPr>
        <p:spPr>
          <a:xfrm>
            <a:off x="402561" y="5373598"/>
            <a:ext cx="8297556" cy="646331"/>
          </a:xfrm>
          <a:prstGeom prst="rect">
            <a:avLst/>
          </a:prstGeom>
          <a:noFill/>
        </p:spPr>
        <p:txBody>
          <a:bodyPr wrap="square" rtlCol="0">
            <a:spAutoFit/>
          </a:bodyPr>
          <a:lstStyle/>
          <a:p>
            <a:r>
              <a:rPr lang="en-GB" dirty="0" smtClean="0"/>
              <a:t>For present constraint of max. </a:t>
            </a:r>
            <a:r>
              <a:rPr lang="el-GR" dirty="0" smtClean="0"/>
              <a:t>β</a:t>
            </a:r>
            <a:r>
              <a:rPr lang="en-GB" baseline="-25000" dirty="0" smtClean="0"/>
              <a:t>x</a:t>
            </a:r>
            <a:r>
              <a:rPr lang="en-GB" dirty="0" smtClean="0"/>
              <a:t> at TCDS = 175 m, the aperture is: </a:t>
            </a:r>
            <a:r>
              <a:rPr lang="en-GB" dirty="0" smtClean="0">
                <a:solidFill>
                  <a:srgbClr val="00B050"/>
                </a:solidFill>
              </a:rPr>
              <a:t>n1 = 7.2</a:t>
            </a:r>
            <a:r>
              <a:rPr lang="el-GR" dirty="0" smtClean="0">
                <a:solidFill>
                  <a:srgbClr val="00B050"/>
                </a:solidFill>
              </a:rPr>
              <a:t>σ</a:t>
            </a:r>
            <a:r>
              <a:rPr lang="en-GB" dirty="0" smtClean="0">
                <a:solidFill>
                  <a:srgbClr val="00B050"/>
                </a:solidFill>
              </a:rPr>
              <a:t>.</a:t>
            </a:r>
          </a:p>
          <a:p>
            <a:r>
              <a:rPr lang="en-GB" dirty="0" smtClean="0"/>
              <a:t>Requirement of n1&gt;6.5</a:t>
            </a:r>
            <a:r>
              <a:rPr lang="el-GR" dirty="0" smtClean="0"/>
              <a:t>σ</a:t>
            </a:r>
            <a:r>
              <a:rPr lang="en-GB" dirty="0" smtClean="0"/>
              <a:t> is fulfilled for </a:t>
            </a:r>
            <a:r>
              <a:rPr lang="el-GR" dirty="0">
                <a:solidFill>
                  <a:srgbClr val="FF0000"/>
                </a:solidFill>
              </a:rPr>
              <a:t>β</a:t>
            </a:r>
            <a:r>
              <a:rPr lang="en-GB" baseline="-25000" dirty="0">
                <a:solidFill>
                  <a:srgbClr val="FF0000"/>
                </a:solidFill>
              </a:rPr>
              <a:t>x </a:t>
            </a:r>
            <a:r>
              <a:rPr lang="en-GB" dirty="0" smtClean="0">
                <a:solidFill>
                  <a:srgbClr val="FF0000"/>
                </a:solidFill>
              </a:rPr>
              <a:t>at TCDS &lt; 213 m.</a:t>
            </a:r>
            <a:endParaRPr lang="en-US" dirty="0">
              <a:solidFill>
                <a:srgbClr val="FF0000"/>
              </a:solidFill>
            </a:endParaRPr>
          </a:p>
        </p:txBody>
      </p:sp>
      <p:cxnSp>
        <p:nvCxnSpPr>
          <p:cNvPr id="11" name="Straight Connector 10"/>
          <p:cNvCxnSpPr/>
          <p:nvPr/>
        </p:nvCxnSpPr>
        <p:spPr>
          <a:xfrm>
            <a:off x="1961965" y="3133817"/>
            <a:ext cx="1571344" cy="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3533309" y="3124939"/>
            <a:ext cx="0" cy="1429306"/>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970843" y="3444535"/>
            <a:ext cx="2441359"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4412202" y="3444535"/>
            <a:ext cx="0" cy="110971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6507368" y="1381318"/>
            <a:ext cx="994183" cy="338554"/>
          </a:xfrm>
          <a:prstGeom prst="rect">
            <a:avLst/>
          </a:prstGeom>
          <a:noFill/>
        </p:spPr>
        <p:txBody>
          <a:bodyPr wrap="none" rtlCol="0">
            <a:spAutoFit/>
          </a:bodyPr>
          <a:lstStyle/>
          <a:p>
            <a:pPr algn="ctr"/>
            <a:r>
              <a:rPr lang="en-GB" sz="1600" dirty="0" smtClean="0"/>
              <a:t>450 GeV</a:t>
            </a:r>
            <a:endParaRPr lang="en-US" sz="1600" dirty="0"/>
          </a:p>
        </p:txBody>
      </p:sp>
      <p:sp>
        <p:nvSpPr>
          <p:cNvPr id="7" name="Rectangle 6"/>
          <p:cNvSpPr/>
          <p:nvPr/>
        </p:nvSpPr>
        <p:spPr>
          <a:xfrm>
            <a:off x="1958807" y="2830615"/>
            <a:ext cx="596638" cy="338554"/>
          </a:xfrm>
          <a:prstGeom prst="rect">
            <a:avLst/>
          </a:prstGeom>
        </p:spPr>
        <p:txBody>
          <a:bodyPr wrap="none">
            <a:spAutoFit/>
          </a:bodyPr>
          <a:lstStyle/>
          <a:p>
            <a:r>
              <a:rPr lang="en-GB" sz="1600" dirty="0" smtClean="0">
                <a:solidFill>
                  <a:srgbClr val="00B050"/>
                </a:solidFill>
              </a:rPr>
              <a:t>7.2</a:t>
            </a:r>
            <a:r>
              <a:rPr lang="el-GR" sz="1600" dirty="0" smtClean="0">
                <a:solidFill>
                  <a:srgbClr val="00B050"/>
                </a:solidFill>
              </a:rPr>
              <a:t>σ</a:t>
            </a:r>
            <a:endParaRPr lang="en-US" sz="1600" dirty="0"/>
          </a:p>
        </p:txBody>
      </p:sp>
      <p:sp>
        <p:nvSpPr>
          <p:cNvPr id="15" name="Rectangle 14"/>
          <p:cNvSpPr/>
          <p:nvPr/>
        </p:nvSpPr>
        <p:spPr>
          <a:xfrm>
            <a:off x="1986920" y="3142811"/>
            <a:ext cx="596638" cy="338554"/>
          </a:xfrm>
          <a:prstGeom prst="rect">
            <a:avLst/>
          </a:prstGeom>
        </p:spPr>
        <p:txBody>
          <a:bodyPr wrap="none">
            <a:spAutoFit/>
          </a:bodyPr>
          <a:lstStyle/>
          <a:p>
            <a:r>
              <a:rPr lang="en-GB" sz="1600" dirty="0" smtClean="0">
                <a:solidFill>
                  <a:srgbClr val="FF0000"/>
                </a:solidFill>
              </a:rPr>
              <a:t>6.5</a:t>
            </a:r>
            <a:r>
              <a:rPr lang="el-GR" sz="1600" dirty="0" smtClean="0">
                <a:solidFill>
                  <a:srgbClr val="FF0000"/>
                </a:solidFill>
              </a:rPr>
              <a:t>σ</a:t>
            </a:r>
            <a:endParaRPr lang="en-US" sz="1600" dirty="0">
              <a:solidFill>
                <a:srgbClr val="FF0000"/>
              </a:solidFill>
            </a:endParaRPr>
          </a:p>
        </p:txBody>
      </p:sp>
      <p:sp>
        <p:nvSpPr>
          <p:cNvPr id="10" name="Rectangle 9"/>
          <p:cNvSpPr/>
          <p:nvPr/>
        </p:nvSpPr>
        <p:spPr>
          <a:xfrm>
            <a:off x="3164888" y="4528908"/>
            <a:ext cx="755335" cy="338554"/>
          </a:xfrm>
          <a:prstGeom prst="rect">
            <a:avLst/>
          </a:prstGeom>
        </p:spPr>
        <p:txBody>
          <a:bodyPr wrap="none">
            <a:spAutoFit/>
          </a:bodyPr>
          <a:lstStyle/>
          <a:p>
            <a:r>
              <a:rPr lang="en-GB" sz="1600" dirty="0">
                <a:solidFill>
                  <a:srgbClr val="00B050"/>
                </a:solidFill>
              </a:rPr>
              <a:t>175 m</a:t>
            </a:r>
            <a:endParaRPr lang="en-US" sz="1600" dirty="0">
              <a:solidFill>
                <a:srgbClr val="00B050"/>
              </a:solidFill>
            </a:endParaRPr>
          </a:p>
        </p:txBody>
      </p:sp>
      <p:sp>
        <p:nvSpPr>
          <p:cNvPr id="17" name="Rectangle 16"/>
          <p:cNvSpPr/>
          <p:nvPr/>
        </p:nvSpPr>
        <p:spPr>
          <a:xfrm>
            <a:off x="4222808" y="4539267"/>
            <a:ext cx="755335" cy="338554"/>
          </a:xfrm>
          <a:prstGeom prst="rect">
            <a:avLst/>
          </a:prstGeom>
        </p:spPr>
        <p:txBody>
          <a:bodyPr wrap="none">
            <a:spAutoFit/>
          </a:bodyPr>
          <a:lstStyle/>
          <a:p>
            <a:r>
              <a:rPr lang="en-GB" sz="1600" dirty="0" smtClean="0">
                <a:solidFill>
                  <a:srgbClr val="FF0000"/>
                </a:solidFill>
              </a:rPr>
              <a:t>213 </a:t>
            </a:r>
            <a:r>
              <a:rPr lang="en-GB" sz="1600" dirty="0">
                <a:solidFill>
                  <a:srgbClr val="FF0000"/>
                </a:solidFill>
              </a:rPr>
              <a:t>m</a:t>
            </a:r>
            <a:endParaRPr lang="en-US" sz="1600" dirty="0">
              <a:solidFill>
                <a:srgbClr val="FF0000"/>
              </a:solidFill>
            </a:endParaRPr>
          </a:p>
        </p:txBody>
      </p:sp>
    </p:spTree>
    <p:extLst>
      <p:ext uri="{BB962C8B-B14F-4D97-AF65-F5344CB8AC3E}">
        <p14:creationId xmlns:p14="http://schemas.microsoft.com/office/powerpoint/2010/main" val="2067197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Shielding of MSD</a:t>
            </a:r>
            <a:endParaRPr lang="en-US" dirty="0"/>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pic>
        <p:nvPicPr>
          <p:cNvPr id="7" name="Picture 6"/>
          <p:cNvPicPr>
            <a:picLocks noChangeAspect="1"/>
          </p:cNvPicPr>
          <p:nvPr/>
        </p:nvPicPr>
        <p:blipFill>
          <a:blip r:embed="rId2"/>
          <a:stretch>
            <a:fillRect/>
          </a:stretch>
        </p:blipFill>
        <p:spPr>
          <a:xfrm>
            <a:off x="690584" y="1730841"/>
            <a:ext cx="7023787" cy="1341888"/>
          </a:xfrm>
          <a:prstGeom prst="rect">
            <a:avLst/>
          </a:prstGeom>
        </p:spPr>
      </p:pic>
      <p:sp>
        <p:nvSpPr>
          <p:cNvPr id="8" name="TextBox 7"/>
          <p:cNvSpPr txBox="1"/>
          <p:nvPr/>
        </p:nvSpPr>
        <p:spPr>
          <a:xfrm>
            <a:off x="581487" y="1287984"/>
            <a:ext cx="4935710" cy="430887"/>
          </a:xfrm>
          <a:prstGeom prst="rect">
            <a:avLst/>
          </a:prstGeom>
          <a:noFill/>
        </p:spPr>
        <p:txBody>
          <a:bodyPr wrap="none" rtlCol="0">
            <a:spAutoFit/>
          </a:bodyPr>
          <a:lstStyle/>
          <a:p>
            <a:pPr marL="342900" indent="-342900">
              <a:buFont typeface="Arial" panose="020B0604020202020204" pitchFamily="34" charset="0"/>
              <a:buChar char="•"/>
            </a:pPr>
            <a:r>
              <a:rPr lang="en-GB" sz="2200" dirty="0" smtClean="0"/>
              <a:t>Outside edge of TCDS is given by :</a:t>
            </a:r>
            <a:endParaRPr lang="en-US" sz="2200" dirty="0"/>
          </a:p>
        </p:txBody>
      </p:sp>
      <p:sp>
        <p:nvSpPr>
          <p:cNvPr id="9" name="TextBox 8"/>
          <p:cNvSpPr txBox="1"/>
          <p:nvPr/>
        </p:nvSpPr>
        <p:spPr>
          <a:xfrm>
            <a:off x="387869" y="3294771"/>
            <a:ext cx="8278429" cy="2800767"/>
          </a:xfrm>
          <a:prstGeom prst="rect">
            <a:avLst/>
          </a:prstGeom>
          <a:noFill/>
        </p:spPr>
        <p:txBody>
          <a:bodyPr wrap="square" rtlCol="0">
            <a:spAutoFit/>
          </a:bodyPr>
          <a:lstStyle/>
          <a:p>
            <a:pPr marL="342900" indent="-342900">
              <a:buFont typeface="Arial" panose="020B0604020202020204" pitchFamily="34" charset="0"/>
              <a:buChar char="•"/>
            </a:pPr>
            <a:r>
              <a:rPr lang="en-GB" sz="2200" dirty="0" smtClean="0"/>
              <a:t>Current position is x = 39.84 mm [LHC-MS-EC-0001].</a:t>
            </a:r>
          </a:p>
          <a:p>
            <a:pPr marL="342900" indent="-342900">
              <a:buFont typeface="Arial" panose="020B0604020202020204" pitchFamily="34" charset="0"/>
              <a:buChar char="•"/>
            </a:pPr>
            <a:r>
              <a:rPr lang="en-GB" sz="2200" dirty="0" smtClean="0"/>
              <a:t>Moving TCDS upstream </a:t>
            </a:r>
            <a:r>
              <a:rPr lang="en-GB" sz="2200" dirty="0" smtClean="0">
                <a:sym typeface="Wingdings" panose="05000000000000000000" pitchFamily="2" charset="2"/>
              </a:rPr>
              <a:t> </a:t>
            </a:r>
            <a:r>
              <a:rPr lang="en-GB" sz="2200" dirty="0" smtClean="0"/>
              <a:t>MSD still protected by the TCDS against primary p+. </a:t>
            </a:r>
            <a:br>
              <a:rPr lang="en-GB" sz="2200" dirty="0" smtClean="0"/>
            </a:br>
            <a:r>
              <a:rPr lang="en-GB" sz="2200" dirty="0" smtClean="0">
                <a:solidFill>
                  <a:srgbClr val="FF9900"/>
                </a:solidFill>
              </a:rPr>
              <a:t>Energy deposition of secondary particles to be </a:t>
            </a:r>
            <a:r>
              <a:rPr lang="en-GB" sz="2200" dirty="0">
                <a:solidFill>
                  <a:srgbClr val="FF9900"/>
                </a:solidFill>
              </a:rPr>
              <a:t>checked for HL-LHC parameters.</a:t>
            </a:r>
            <a:endParaRPr lang="en-GB" sz="2200" dirty="0" smtClean="0">
              <a:solidFill>
                <a:srgbClr val="FF9900"/>
              </a:solidFill>
            </a:endParaRPr>
          </a:p>
          <a:p>
            <a:pPr marL="342900" indent="-342900">
              <a:buFont typeface="Arial" panose="020B0604020202020204" pitchFamily="34" charset="0"/>
              <a:buChar char="•"/>
            </a:pPr>
            <a:r>
              <a:rPr lang="en-GB" sz="2200" dirty="0" smtClean="0">
                <a:solidFill>
                  <a:srgbClr val="FF9900"/>
                </a:solidFill>
              </a:rPr>
              <a:t>Are mitigations </a:t>
            </a:r>
            <a:r>
              <a:rPr lang="en-GB" sz="2200" dirty="0">
                <a:solidFill>
                  <a:srgbClr val="FF9900"/>
                </a:solidFill>
              </a:rPr>
              <a:t>for sudden pressure rise and shockwaves in </a:t>
            </a:r>
            <a:r>
              <a:rPr lang="en-GB" sz="2200" dirty="0" smtClean="0">
                <a:solidFill>
                  <a:srgbClr val="FF9900"/>
                </a:solidFill>
              </a:rPr>
              <a:t>MSD required?</a:t>
            </a:r>
          </a:p>
          <a:p>
            <a:endParaRPr lang="en-US" sz="2200" dirty="0"/>
          </a:p>
        </p:txBody>
      </p:sp>
      <p:sp>
        <p:nvSpPr>
          <p:cNvPr id="10" name="Rectangle 9"/>
          <p:cNvSpPr/>
          <p:nvPr/>
        </p:nvSpPr>
        <p:spPr>
          <a:xfrm>
            <a:off x="4437683" y="2723201"/>
            <a:ext cx="4697439" cy="523220"/>
          </a:xfrm>
          <a:prstGeom prst="rect">
            <a:avLst/>
          </a:prstGeom>
        </p:spPr>
        <p:txBody>
          <a:bodyPr wrap="square">
            <a:spAutoFit/>
          </a:bodyPr>
          <a:lstStyle/>
          <a:p>
            <a:endParaRPr lang="en-US" sz="1400" dirty="0">
              <a:solidFill>
                <a:srgbClr val="000000"/>
              </a:solidFill>
            </a:endParaRPr>
          </a:p>
          <a:p>
            <a:r>
              <a:rPr lang="en-US" sz="1400" dirty="0" smtClean="0">
                <a:solidFill>
                  <a:srgbClr val="000000"/>
                </a:solidFill>
              </a:rPr>
              <a:t> [</a:t>
            </a:r>
            <a:r>
              <a:rPr lang="en-US" sz="1400" dirty="0" err="1" smtClean="0">
                <a:solidFill>
                  <a:srgbClr val="000000"/>
                </a:solidFill>
              </a:rPr>
              <a:t>B.Goddard</a:t>
            </a:r>
            <a:r>
              <a:rPr lang="en-US" sz="1400" dirty="0" smtClean="0">
                <a:solidFill>
                  <a:srgbClr val="000000"/>
                </a:solidFill>
              </a:rPr>
              <a:t>, </a:t>
            </a:r>
            <a:r>
              <a:rPr lang="en-US" sz="1400" dirty="0" err="1" smtClean="0">
                <a:solidFill>
                  <a:srgbClr val="000000"/>
                </a:solidFill>
              </a:rPr>
              <a:t>M.Gyr</a:t>
            </a:r>
            <a:r>
              <a:rPr lang="en-US" sz="1400" dirty="0" smtClean="0">
                <a:solidFill>
                  <a:srgbClr val="000000"/>
                </a:solidFill>
              </a:rPr>
              <a:t>, </a:t>
            </a:r>
            <a:r>
              <a:rPr lang="en-GB" sz="1400" i="1" dirty="0">
                <a:solidFill>
                  <a:srgbClr val="000000"/>
                </a:solidFill>
              </a:rPr>
              <a:t>LHC Project Note </a:t>
            </a:r>
            <a:r>
              <a:rPr lang="en-GB" sz="1400" i="1" dirty="0" smtClean="0">
                <a:solidFill>
                  <a:srgbClr val="000000"/>
                </a:solidFill>
              </a:rPr>
              <a:t>320</a:t>
            </a:r>
            <a:r>
              <a:rPr lang="en-GB" sz="1400" dirty="0" smtClean="0">
                <a:solidFill>
                  <a:srgbClr val="000000"/>
                </a:solidFill>
              </a:rPr>
              <a:t>, 2003-08-13]</a:t>
            </a:r>
            <a:r>
              <a:rPr lang="en-US" sz="1400" dirty="0" smtClean="0">
                <a:solidFill>
                  <a:srgbClr val="000000"/>
                </a:solidFill>
              </a:rPr>
              <a:t>  </a:t>
            </a:r>
            <a:endParaRPr lang="en-US" sz="1400" dirty="0"/>
          </a:p>
        </p:txBody>
      </p:sp>
    </p:spTree>
    <p:extLst>
      <p:ext uri="{BB962C8B-B14F-4D97-AF65-F5344CB8AC3E}">
        <p14:creationId xmlns:p14="http://schemas.microsoft.com/office/powerpoint/2010/main" val="1580410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265" y="-103162"/>
            <a:ext cx="10284781" cy="940443"/>
          </a:xfrm>
        </p:spPr>
        <p:txBody>
          <a:bodyPr>
            <a:normAutofit/>
          </a:bodyPr>
          <a:lstStyle/>
          <a:p>
            <a:r>
              <a:rPr lang="en-GB" sz="3600" dirty="0" smtClean="0"/>
              <a:t>Aperture – Extracted Beam (Nominal Case)</a:t>
            </a:r>
            <a:endParaRPr lang="en-US" sz="3600" dirty="0"/>
          </a:p>
        </p:txBody>
      </p:sp>
      <p:sp>
        <p:nvSpPr>
          <p:cNvPr id="3" name="Content Placeholder 2"/>
          <p:cNvSpPr>
            <a:spLocks noGrp="1"/>
          </p:cNvSpPr>
          <p:nvPr>
            <p:ph idx="1"/>
          </p:nvPr>
        </p:nvSpPr>
        <p:spPr>
          <a:xfrm>
            <a:off x="146477" y="917227"/>
            <a:ext cx="8997523" cy="4888703"/>
          </a:xfrm>
        </p:spPr>
        <p:txBody>
          <a:bodyPr>
            <a:normAutofit fontScale="77500" lnSpcReduction="20000"/>
          </a:bodyPr>
          <a:lstStyle/>
          <a:p>
            <a:pPr marL="36576" indent="0">
              <a:buNone/>
            </a:pPr>
            <a:r>
              <a:rPr lang="en-GB" dirty="0">
                <a:sym typeface="Wingdings" panose="05000000000000000000" pitchFamily="2" charset="2"/>
              </a:rPr>
              <a:t>Assuming that all bunches are on the nominal trajectory that is defined by the nominal kicks of the MKD </a:t>
            </a:r>
            <a:r>
              <a:rPr lang="en-GB" dirty="0" smtClean="0">
                <a:sym typeface="Wingdings" panose="05000000000000000000" pitchFamily="2" charset="2"/>
              </a:rPr>
              <a:t>(15 x 19.0553 </a:t>
            </a:r>
            <a:r>
              <a:rPr lang="en-GB" dirty="0" err="1" smtClean="0">
                <a:sym typeface="Wingdings" panose="05000000000000000000" pitchFamily="2" charset="2"/>
              </a:rPr>
              <a:t>urad</a:t>
            </a:r>
            <a:r>
              <a:rPr lang="en-GB" dirty="0" smtClean="0">
                <a:sym typeface="Wingdings" panose="05000000000000000000" pitchFamily="2" charset="2"/>
              </a:rPr>
              <a:t>) and the Q4 </a:t>
            </a:r>
            <a:r>
              <a:rPr lang="en-GB" dirty="0" smtClean="0">
                <a:solidFill>
                  <a:srgbClr val="FF9900"/>
                </a:solidFill>
                <a:sym typeface="Wingdings" panose="05000000000000000000" pitchFamily="2" charset="2"/>
              </a:rPr>
              <a:t>(to </a:t>
            </a:r>
            <a:r>
              <a:rPr lang="en-GB" dirty="0" smtClean="0">
                <a:solidFill>
                  <a:srgbClr val="FF9900"/>
                </a:solidFill>
                <a:sym typeface="Wingdings" panose="05000000000000000000" pitchFamily="2" charset="2"/>
              </a:rPr>
              <a:t>be </a:t>
            </a:r>
            <a:r>
              <a:rPr lang="en-GB" dirty="0" smtClean="0">
                <a:solidFill>
                  <a:srgbClr val="FF9900"/>
                </a:solidFill>
                <a:sym typeface="Wingdings" panose="05000000000000000000" pitchFamily="2" charset="2"/>
              </a:rPr>
              <a:t>discussed)</a:t>
            </a:r>
            <a:r>
              <a:rPr lang="en-GB" dirty="0" smtClean="0">
                <a:sym typeface="Wingdings" panose="05000000000000000000" pitchFamily="2" charset="2"/>
              </a:rPr>
              <a:t>.</a:t>
            </a:r>
            <a:endParaRPr lang="en-GB" dirty="0">
              <a:sym typeface="Wingdings" panose="05000000000000000000" pitchFamily="2" charset="2"/>
            </a:endParaRPr>
          </a:p>
          <a:p>
            <a:pPr marL="36576" indent="0">
              <a:buNone/>
            </a:pPr>
            <a:r>
              <a:rPr lang="en-GB" dirty="0" smtClean="0"/>
              <a:t>Using </a:t>
            </a:r>
            <a:r>
              <a:rPr lang="en-GB" dirty="0"/>
              <a:t>HL-LHC </a:t>
            </a:r>
            <a:r>
              <a:rPr lang="en-GB" dirty="0" smtClean="0"/>
              <a:t>parameters </a:t>
            </a:r>
            <a:r>
              <a:rPr lang="en-GB" dirty="0"/>
              <a:t>(450 GeV)</a:t>
            </a:r>
            <a:r>
              <a:rPr lang="en-GB" dirty="0" smtClean="0"/>
              <a:t>:</a:t>
            </a:r>
            <a:endParaRPr lang="en-GB" dirty="0"/>
          </a:p>
          <a:p>
            <a:pPr lvl="1"/>
            <a:r>
              <a:rPr lang="en-GB" dirty="0">
                <a:solidFill>
                  <a:srgbClr val="FF0000"/>
                </a:solidFill>
              </a:rPr>
              <a:t>Free aperture </a:t>
            </a:r>
            <a:r>
              <a:rPr lang="en-GB" dirty="0">
                <a:solidFill>
                  <a:srgbClr val="FF0000"/>
                </a:solidFill>
                <a:sym typeface="Wingdings" panose="05000000000000000000" pitchFamily="2" charset="2"/>
              </a:rPr>
              <a:t>for </a:t>
            </a:r>
            <a:r>
              <a:rPr lang="en-GB" dirty="0" smtClean="0">
                <a:solidFill>
                  <a:srgbClr val="FF0000"/>
                </a:solidFill>
                <a:sym typeface="Wingdings" panose="05000000000000000000" pitchFamily="2" charset="2"/>
              </a:rPr>
              <a:t>extracted beam with </a:t>
            </a:r>
            <a:r>
              <a:rPr lang="el-GR" dirty="0" smtClean="0">
                <a:solidFill>
                  <a:srgbClr val="FF0000"/>
                </a:solidFill>
                <a:sym typeface="Wingdings" panose="05000000000000000000" pitchFamily="2" charset="2"/>
              </a:rPr>
              <a:t>β</a:t>
            </a:r>
            <a:r>
              <a:rPr lang="en-GB" baseline="-25000" dirty="0">
                <a:solidFill>
                  <a:srgbClr val="FF0000"/>
                </a:solidFill>
                <a:sym typeface="Wingdings" panose="05000000000000000000" pitchFamily="2" charset="2"/>
              </a:rPr>
              <a:t>x</a:t>
            </a:r>
            <a:r>
              <a:rPr lang="en-GB" dirty="0">
                <a:solidFill>
                  <a:srgbClr val="FF0000"/>
                </a:solidFill>
                <a:sym typeface="Wingdings" panose="05000000000000000000" pitchFamily="2" charset="2"/>
              </a:rPr>
              <a:t>=175 m</a:t>
            </a:r>
            <a:r>
              <a:rPr lang="en-GB" dirty="0" smtClean="0">
                <a:solidFill>
                  <a:srgbClr val="FF0000"/>
                </a:solidFill>
              </a:rPr>
              <a:t>: </a:t>
            </a:r>
            <a:br>
              <a:rPr lang="en-GB" dirty="0" smtClean="0">
                <a:solidFill>
                  <a:srgbClr val="FF0000"/>
                </a:solidFill>
              </a:rPr>
            </a:br>
            <a:r>
              <a:rPr lang="en-GB" dirty="0" smtClean="0">
                <a:solidFill>
                  <a:srgbClr val="FF0000"/>
                </a:solidFill>
              </a:rPr>
              <a:t>n1 </a:t>
            </a:r>
            <a:r>
              <a:rPr lang="en-GB" dirty="0">
                <a:solidFill>
                  <a:srgbClr val="FF0000"/>
                </a:solidFill>
              </a:rPr>
              <a:t>= 5.04</a:t>
            </a:r>
            <a:r>
              <a:rPr lang="el-GR" dirty="0">
                <a:solidFill>
                  <a:srgbClr val="FF0000"/>
                </a:solidFill>
              </a:rPr>
              <a:t>σ</a:t>
            </a:r>
            <a:r>
              <a:rPr lang="en-GB" dirty="0">
                <a:solidFill>
                  <a:srgbClr val="FF0000"/>
                </a:solidFill>
              </a:rPr>
              <a:t> </a:t>
            </a:r>
            <a:r>
              <a:rPr lang="en-GB" dirty="0">
                <a:solidFill>
                  <a:srgbClr val="FF0000"/>
                </a:solidFill>
                <a:sym typeface="Wingdings" panose="05000000000000000000" pitchFamily="2" charset="2"/>
              </a:rPr>
              <a:t>(old TCDS position) </a:t>
            </a:r>
          </a:p>
          <a:p>
            <a:pPr marL="36576" indent="0">
              <a:buNone/>
            </a:pPr>
            <a:r>
              <a:rPr lang="en-GB" dirty="0" smtClean="0"/>
              <a:t>Moving 1</a:t>
            </a:r>
            <a:r>
              <a:rPr lang="en-GB" baseline="30000" dirty="0" smtClean="0"/>
              <a:t>st</a:t>
            </a:r>
            <a:r>
              <a:rPr lang="en-GB" dirty="0" smtClean="0"/>
              <a:t> TCDS module 3.3 m upstream leads to…</a:t>
            </a:r>
          </a:p>
          <a:p>
            <a:r>
              <a:rPr lang="en-GB" dirty="0" smtClean="0"/>
              <a:t>geometric aperture reduction for </a:t>
            </a:r>
            <a:r>
              <a:rPr lang="en-GB" dirty="0"/>
              <a:t>the extracted </a:t>
            </a:r>
            <a:r>
              <a:rPr lang="en-GB" dirty="0" smtClean="0"/>
              <a:t>beam by </a:t>
            </a:r>
            <a:br>
              <a:rPr lang="en-GB" dirty="0" smtClean="0"/>
            </a:br>
            <a:r>
              <a:rPr lang="en-GB" dirty="0" smtClean="0"/>
              <a:t>3.3 m*373 </a:t>
            </a:r>
            <a:r>
              <a:rPr lang="en-GB" dirty="0" err="1" smtClean="0"/>
              <a:t>urad</a:t>
            </a:r>
            <a:r>
              <a:rPr lang="en-GB" dirty="0" smtClean="0"/>
              <a:t> = 1.24 mm</a:t>
            </a:r>
          </a:p>
          <a:p>
            <a:r>
              <a:rPr lang="en-GB" dirty="0"/>
              <a:t>i</a:t>
            </a:r>
            <a:r>
              <a:rPr lang="en-GB" dirty="0" smtClean="0"/>
              <a:t>.e. geometric aperture at TCDS.START </a:t>
            </a:r>
            <a:r>
              <a:rPr lang="en-GB" dirty="0"/>
              <a:t>is </a:t>
            </a:r>
            <a:r>
              <a:rPr lang="en-GB" dirty="0" smtClean="0"/>
              <a:t>reduced:</a:t>
            </a:r>
          </a:p>
          <a:p>
            <a:pPr lvl="1"/>
            <a:r>
              <a:rPr lang="en-GB" dirty="0" smtClean="0"/>
              <a:t>from 13.05 mm </a:t>
            </a:r>
            <a:r>
              <a:rPr lang="en-GB" dirty="0" smtClean="0">
                <a:sym typeface="Wingdings" panose="05000000000000000000" pitchFamily="2" charset="2"/>
              </a:rPr>
              <a:t>to </a:t>
            </a:r>
            <a:r>
              <a:rPr lang="en-GB" dirty="0" smtClean="0"/>
              <a:t>11.8 mm. </a:t>
            </a:r>
          </a:p>
          <a:p>
            <a:pPr lvl="1"/>
            <a:r>
              <a:rPr lang="en-GB" dirty="0" smtClean="0">
                <a:solidFill>
                  <a:srgbClr val="FF0000"/>
                </a:solidFill>
                <a:sym typeface="Wingdings" panose="05000000000000000000" pitchFamily="2" charset="2"/>
              </a:rPr>
              <a:t>Free aperture reduced to </a:t>
            </a:r>
            <a:r>
              <a:rPr lang="en-GB" dirty="0">
                <a:solidFill>
                  <a:srgbClr val="FF0000"/>
                </a:solidFill>
                <a:sym typeface="Wingdings" panose="05000000000000000000" pitchFamily="2" charset="2"/>
              </a:rPr>
              <a:t>n1 = 4.2</a:t>
            </a:r>
            <a:r>
              <a:rPr lang="el-GR" dirty="0">
                <a:solidFill>
                  <a:srgbClr val="FF0000"/>
                </a:solidFill>
              </a:rPr>
              <a:t>σ</a:t>
            </a:r>
            <a:r>
              <a:rPr lang="en-GB" dirty="0">
                <a:solidFill>
                  <a:srgbClr val="FF0000"/>
                </a:solidFill>
                <a:sym typeface="Wingdings" panose="05000000000000000000" pitchFamily="2" charset="2"/>
              </a:rPr>
              <a:t> (new TCDS position)</a:t>
            </a:r>
            <a:endParaRPr lang="en-GB" dirty="0" smtClean="0"/>
          </a:p>
          <a:p>
            <a:r>
              <a:rPr lang="en-GB" dirty="0" smtClean="0">
                <a:sym typeface="Wingdings" panose="05000000000000000000" pitchFamily="2" charset="2"/>
              </a:rPr>
              <a:t>Requirements for clean extraction: 4</a:t>
            </a:r>
            <a:r>
              <a:rPr lang="el-GR" dirty="0" smtClean="0"/>
              <a:t>σ</a:t>
            </a:r>
            <a:r>
              <a:rPr lang="en-GB" dirty="0" smtClean="0"/>
              <a:t> at 450 GeV</a:t>
            </a:r>
            <a:r>
              <a:rPr lang="en-GB" dirty="0" smtClean="0">
                <a:sym typeface="Wingdings" panose="05000000000000000000" pitchFamily="2" charset="2"/>
              </a:rPr>
              <a:t>?</a:t>
            </a:r>
          </a:p>
          <a:p>
            <a:r>
              <a:rPr lang="en-GB" dirty="0" smtClean="0">
                <a:sym typeface="Wingdings" panose="05000000000000000000" pitchFamily="2" charset="2"/>
              </a:rPr>
              <a:t>Is assumption of 4 mm orbit excursion too pessimistic</a:t>
            </a:r>
            <a:r>
              <a:rPr lang="en-GB" dirty="0">
                <a:sym typeface="Wingdings" panose="05000000000000000000" pitchFamily="2" charset="2"/>
              </a:rPr>
              <a:t>?</a:t>
            </a:r>
            <a:endParaRPr lang="en-GB" dirty="0" smtClean="0">
              <a:sym typeface="Wingdings" panose="05000000000000000000" pitchFamily="2" charset="2"/>
            </a:endParaRPr>
          </a:p>
        </p:txBody>
      </p:sp>
      <p:sp>
        <p:nvSpPr>
          <p:cNvPr id="4" name="Date Placeholder 3"/>
          <p:cNvSpPr>
            <a:spLocks noGrp="1"/>
          </p:cNvSpPr>
          <p:nvPr>
            <p:ph type="dt" sz="half" idx="2"/>
          </p:nvPr>
        </p:nvSpPr>
        <p:spPr/>
        <p:txBody>
          <a:bodyPr/>
          <a:lstStyle/>
          <a:p>
            <a:r>
              <a:rPr lang="en-US" smtClean="0"/>
              <a:t>06/27/2017</a:t>
            </a:r>
            <a:endParaRPr lang="en-US" dirty="0"/>
          </a:p>
        </p:txBody>
      </p:sp>
      <p:sp>
        <p:nvSpPr>
          <p:cNvPr id="5" name="Footer Placeholder 4"/>
          <p:cNvSpPr>
            <a:spLocks noGrp="1"/>
          </p:cNvSpPr>
          <p:nvPr>
            <p:ph type="ftr" sz="quarter" idx="3"/>
          </p:nvPr>
        </p:nvSpPr>
        <p:spPr/>
        <p:txBody>
          <a:bodyPr/>
          <a:lstStyle/>
          <a:p>
            <a:r>
              <a:rPr lang="en-US" smtClean="0"/>
              <a:t>WP 14 Meeting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2213634804"/>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16207</TotalTime>
  <Words>936</Words>
  <Application>Microsoft Office PowerPoint</Application>
  <PresentationFormat>On-screen Show (4:3)</PresentationFormat>
  <Paragraphs>238</Paragraphs>
  <Slides>19</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ＭＳ Ｐゴシック</vt:lpstr>
      <vt:lpstr>Arial</vt:lpstr>
      <vt:lpstr>Calibri</vt:lpstr>
      <vt:lpstr>Cambria Math</vt:lpstr>
      <vt:lpstr>Comic Sans MS</vt:lpstr>
      <vt:lpstr>Optima</vt:lpstr>
      <vt:lpstr>Wingdings</vt:lpstr>
      <vt:lpstr>CERNCorporate4-3</vt:lpstr>
      <vt:lpstr>Preliminary integration studies for 3rd TCDS block</vt:lpstr>
      <vt:lpstr>Outline</vt:lpstr>
      <vt:lpstr>Introduction: TCDS</vt:lpstr>
      <vt:lpstr>PowerPoint Presentation</vt:lpstr>
      <vt:lpstr>TCDS</vt:lpstr>
      <vt:lpstr>Assumed Parameters</vt:lpstr>
      <vt:lpstr>Aperture – Circulating Beam</vt:lpstr>
      <vt:lpstr>Shielding of MSD</vt:lpstr>
      <vt:lpstr>Aperture – Extracted Beam (Nominal Case)</vt:lpstr>
      <vt:lpstr>Aperture – Extracted Beam (Nominal Case)</vt:lpstr>
      <vt:lpstr>Kick at TCDS</vt:lpstr>
      <vt:lpstr>Aperture – Extracted Beam (Failure Cases)</vt:lpstr>
      <vt:lpstr>Aperture Measurements</vt:lpstr>
      <vt:lpstr>Integration: Tunnel View</vt:lpstr>
      <vt:lpstr>Integration: Tunnel View</vt:lpstr>
      <vt:lpstr>(Preliminary) Conclusions</vt:lpstr>
      <vt:lpstr>PowerPoint Presentation</vt:lpstr>
      <vt:lpstr>Aperture Measurements</vt:lpstr>
      <vt:lpstr>Shielding of MSD</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Christoph Wiesner</cp:lastModifiedBy>
  <cp:revision>420</cp:revision>
  <cp:lastPrinted>2017-03-22T14:39:52Z</cp:lastPrinted>
  <dcterms:created xsi:type="dcterms:W3CDTF">2012-11-30T11:04:26Z</dcterms:created>
  <dcterms:modified xsi:type="dcterms:W3CDTF">2017-06-27T08:11:12Z</dcterms:modified>
</cp:coreProperties>
</file>