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578" r:id="rId2"/>
    <p:sldId id="665" r:id="rId3"/>
    <p:sldId id="667" r:id="rId4"/>
    <p:sldId id="649" r:id="rId5"/>
    <p:sldId id="679" r:id="rId6"/>
    <p:sldId id="668" r:id="rId7"/>
    <p:sldId id="666" r:id="rId8"/>
    <p:sldId id="669" r:id="rId9"/>
    <p:sldId id="670" r:id="rId10"/>
    <p:sldId id="652" r:id="rId11"/>
    <p:sldId id="685" r:id="rId12"/>
    <p:sldId id="654" r:id="rId13"/>
    <p:sldId id="684" r:id="rId14"/>
    <p:sldId id="671" r:id="rId15"/>
    <p:sldId id="676" r:id="rId16"/>
    <p:sldId id="672" r:id="rId17"/>
    <p:sldId id="673" r:id="rId18"/>
    <p:sldId id="683" r:id="rId19"/>
    <p:sldId id="637" r:id="rId20"/>
    <p:sldId id="662" r:id="rId21"/>
    <p:sldId id="661" r:id="rId22"/>
    <p:sldId id="682" r:id="rId23"/>
    <p:sldId id="680" r:id="rId24"/>
    <p:sldId id="681" r:id="rId25"/>
  </p:sldIdLst>
  <p:sldSz cx="9906000" cy="6858000" type="A4"/>
  <p:notesSz cx="9942513" cy="6811963"/>
  <p:embeddedFontLst>
    <p:embeddedFont>
      <p:font typeface="Clear Sans Medium" panose="020B0603030202020304" pitchFamily="34" charset="0"/>
      <p:regular r:id="rId28"/>
      <p:italic r:id="rId29"/>
    </p:embeddedFont>
    <p:embeddedFont>
      <p:font typeface="Clear Sans Light" panose="020B0303030202020304" pitchFamily="34" charset="0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Ubuntu" panose="020B050403060203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8">
          <p15:clr>
            <a:srgbClr val="A4A3A4"/>
          </p15:clr>
        </p15:guide>
        <p15:guide id="2" pos="14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6" userDrawn="1">
          <p15:clr>
            <a:srgbClr val="A4A3A4"/>
          </p15:clr>
        </p15:guide>
        <p15:guide id="2" pos="3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FFFF"/>
    <a:srgbClr val="BCFFBC"/>
    <a:srgbClr val="CC00FF"/>
    <a:srgbClr val="0000FF"/>
    <a:srgbClr val="C30121"/>
    <a:srgbClr val="B8FFB8"/>
    <a:srgbClr val="508A73"/>
    <a:srgbClr val="549C95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5" autoAdjust="0"/>
    <p:restoredTop sz="93831" autoAdjust="0"/>
  </p:normalViewPr>
  <p:slideViewPr>
    <p:cSldViewPr snapToObjects="1">
      <p:cViewPr>
        <p:scale>
          <a:sx n="75" d="100"/>
          <a:sy n="75" d="100"/>
        </p:scale>
        <p:origin x="808" y="36"/>
      </p:cViewPr>
      <p:guideLst>
        <p:guide orient="horz" pos="3408"/>
        <p:guide pos="1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1" d="100"/>
          <a:sy n="111" d="100"/>
        </p:scale>
        <p:origin x="-696" y="-72"/>
      </p:cViewPr>
      <p:guideLst>
        <p:guide orient="horz" pos="2146"/>
        <p:guide pos="313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16971" cy="31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958" tIns="46483" rIns="92958" bIns="46483" numCol="1" anchor="t" anchorCtr="0" compatLnSpc="1">
            <a:prstTxWarp prst="textNoShape">
              <a:avLst/>
            </a:prstTxWarp>
          </a:bodyPr>
          <a:lstStyle>
            <a:lvl1pPr algn="l" defTabSz="929797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543" y="0"/>
            <a:ext cx="4316971" cy="31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958" tIns="46483" rIns="92958" bIns="46483" numCol="1" anchor="t" anchorCtr="0" compatLnSpc="1">
            <a:prstTxWarp prst="textNoShape">
              <a:avLst/>
            </a:prstTxWarp>
          </a:bodyPr>
          <a:lstStyle>
            <a:lvl1pPr algn="r" defTabSz="929797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83783"/>
            <a:ext cx="4316971" cy="31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958" tIns="46483" rIns="92958" bIns="46483" numCol="1" anchor="b" anchorCtr="0" compatLnSpc="1">
            <a:prstTxWarp prst="textNoShape">
              <a:avLst/>
            </a:prstTxWarp>
          </a:bodyPr>
          <a:lstStyle>
            <a:lvl1pPr algn="l" defTabSz="929797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543" y="6483783"/>
            <a:ext cx="4316971" cy="31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958" tIns="46483" rIns="92958" bIns="46483" numCol="1" anchor="b" anchorCtr="0" compatLnSpc="1">
            <a:prstTxWarp prst="textNoShape">
              <a:avLst/>
            </a:prstTxWarp>
          </a:bodyPr>
          <a:lstStyle>
            <a:lvl1pPr algn="r" defTabSz="929797">
              <a:defRPr sz="1300" b="1"/>
            </a:lvl1pPr>
          </a:lstStyle>
          <a:p>
            <a:pPr>
              <a:defRPr/>
            </a:pPr>
            <a:fld id="{CE317AE9-4E24-4B4D-B21F-DEFEDE189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89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591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Hi Marco,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 guess we would like to get a clear overview of the commissioning status and the outstanding points with planning…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Would that be OK for you?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Can be indeed short...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Cheers,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Bettina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203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US" sz="1200" dirty="0">
                <a:latin typeface="Ubuntu" panose="020B0504030602030204" pitchFamily="34" charset="0"/>
              </a:rPr>
              <a:t>Philips PM6654 high resolution timer/counter – </a:t>
            </a:r>
            <a:r>
              <a:rPr lang="fr-FR" sz="1200" dirty="0" err="1">
                <a:latin typeface="Ubuntu" panose="020B0504030602030204" pitchFamily="34" charset="0"/>
              </a:rPr>
              <a:t>removed</a:t>
            </a:r>
            <a:r>
              <a:rPr lang="fr-FR" sz="1200" dirty="0">
                <a:latin typeface="Ubuntu" panose="020B0504030602030204" pitchFamily="34" charset="0"/>
              </a:rPr>
              <a:t>, </a:t>
            </a:r>
            <a:r>
              <a:rPr lang="fr-FR" sz="1200" dirty="0" err="1">
                <a:latin typeface="Ubuntu" panose="020B0504030602030204" pitchFamily="34" charset="0"/>
              </a:rPr>
              <a:t>wher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is</a:t>
            </a:r>
            <a:r>
              <a:rPr lang="fr-FR" sz="1200" dirty="0">
                <a:latin typeface="Ubuntu" panose="020B0504030602030204" pitchFamily="34" charset="0"/>
              </a:rPr>
              <a:t> t </a:t>
            </a:r>
            <a:r>
              <a:rPr lang="fr-FR" sz="1200" dirty="0" err="1">
                <a:latin typeface="Ubuntu" panose="020B0504030602030204" pitchFamily="34" charset="0"/>
              </a:rPr>
              <a:t>now</a:t>
            </a:r>
            <a:r>
              <a:rPr lang="fr-FR" sz="1200" dirty="0">
                <a:latin typeface="Ubuntu" panose="020B0504030602030204" pitchFamily="34" charset="0"/>
              </a:rPr>
              <a:t>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170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US" sz="1200" dirty="0">
                <a:latin typeface="Ubuntu" panose="020B0504030602030204" pitchFamily="34" charset="0"/>
              </a:rPr>
              <a:t>Philips PM6654 high resolution timer/counter – </a:t>
            </a:r>
            <a:r>
              <a:rPr lang="fr-FR" sz="1200" dirty="0" err="1">
                <a:latin typeface="Ubuntu" panose="020B0504030602030204" pitchFamily="34" charset="0"/>
              </a:rPr>
              <a:t>removed</a:t>
            </a:r>
            <a:r>
              <a:rPr lang="fr-FR" sz="1200" dirty="0">
                <a:latin typeface="Ubuntu" panose="020B0504030602030204" pitchFamily="34" charset="0"/>
              </a:rPr>
              <a:t>, </a:t>
            </a:r>
            <a:r>
              <a:rPr lang="fr-FR" sz="1200" dirty="0" err="1">
                <a:latin typeface="Ubuntu" panose="020B0504030602030204" pitchFamily="34" charset="0"/>
              </a:rPr>
              <a:t>wher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is</a:t>
            </a:r>
            <a:r>
              <a:rPr lang="fr-FR" sz="1200" dirty="0">
                <a:latin typeface="Ubuntu" panose="020B0504030602030204" pitchFamily="34" charset="0"/>
              </a:rPr>
              <a:t> t </a:t>
            </a:r>
            <a:r>
              <a:rPr lang="fr-FR" sz="1200" dirty="0" err="1">
                <a:latin typeface="Ubuntu" panose="020B0504030602030204" pitchFamily="34" charset="0"/>
              </a:rPr>
              <a:t>now</a:t>
            </a:r>
            <a:r>
              <a:rPr lang="fr-FR" sz="1200" dirty="0">
                <a:latin typeface="Ubuntu" panose="020B0504030602030204" pitchFamily="34" charset="0"/>
              </a:rPr>
              <a:t>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479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GB" dirty="0"/>
              <a:t>Thanks</a:t>
            </a:r>
            <a:r>
              <a:rPr lang="en-GB" baseline="0" dirty="0"/>
              <a:t> for the cabling facility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324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GB" dirty="0"/>
              <a:t>Thanks</a:t>
            </a:r>
            <a:r>
              <a:rPr lang="en-GB" baseline="0" dirty="0"/>
              <a:t> for the cabling facility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627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US" sz="1200" dirty="0">
                <a:latin typeface="Ubuntu" panose="020B0504030602030204" pitchFamily="34" charset="0"/>
              </a:rPr>
              <a:t>Philips PM6654 high resolution timer/counter – </a:t>
            </a:r>
            <a:r>
              <a:rPr lang="fr-FR" sz="1200" dirty="0" err="1">
                <a:latin typeface="Ubuntu" panose="020B0504030602030204" pitchFamily="34" charset="0"/>
              </a:rPr>
              <a:t>removed</a:t>
            </a:r>
            <a:r>
              <a:rPr lang="fr-FR" sz="1200" dirty="0">
                <a:latin typeface="Ubuntu" panose="020B0504030602030204" pitchFamily="34" charset="0"/>
              </a:rPr>
              <a:t>, </a:t>
            </a:r>
            <a:r>
              <a:rPr lang="fr-FR" sz="1200" dirty="0" err="1">
                <a:latin typeface="Ubuntu" panose="020B0504030602030204" pitchFamily="34" charset="0"/>
              </a:rPr>
              <a:t>wher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is</a:t>
            </a:r>
            <a:r>
              <a:rPr lang="fr-FR" sz="1200" dirty="0">
                <a:latin typeface="Ubuntu" panose="020B0504030602030204" pitchFamily="34" charset="0"/>
              </a:rPr>
              <a:t> t </a:t>
            </a:r>
            <a:r>
              <a:rPr lang="fr-FR" sz="1200" dirty="0" err="1">
                <a:latin typeface="Ubuntu" panose="020B0504030602030204" pitchFamily="34" charset="0"/>
              </a:rPr>
              <a:t>now</a:t>
            </a:r>
            <a:r>
              <a:rPr lang="fr-FR" sz="1200" dirty="0">
                <a:latin typeface="Ubuntu" panose="020B0504030602030204" pitchFamily="34" charset="0"/>
              </a:rPr>
              <a:t>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1399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277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1842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US" sz="1200" dirty="0">
                <a:latin typeface="Ubuntu" panose="020B0504030602030204" pitchFamily="34" charset="0"/>
              </a:rPr>
              <a:t>A second reference magnet will be  recovered (currently with a tapered coil for injection) and kept for future reference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567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571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890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123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469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GB" dirty="0" smtClean="0"/>
              <a:t>How many</a:t>
            </a:r>
            <a:r>
              <a:rPr lang="en-GB" baseline="0" dirty="0" smtClean="0"/>
              <a:t> MD slots ? None in PPM mode, </a:t>
            </a:r>
            <a:r>
              <a:rPr lang="en-GB" baseline="0" dirty="0" err="1" smtClean="0"/>
              <a:t>norma</a:t>
            </a:r>
            <a:r>
              <a:rPr lang="en-GB" baseline="0" dirty="0" smtClean="0"/>
              <a:t> MDs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853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233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4971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153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r>
              <a:rPr lang="en-GB" dirty="0"/>
              <a:t>Marco: can we get final hardware in YETS 2017/8 </a:t>
            </a:r>
          </a:p>
        </p:txBody>
      </p:sp>
    </p:spTree>
    <p:extLst>
      <p:ext uri="{BB962C8B-B14F-4D97-AF65-F5344CB8AC3E}">
        <p14:creationId xmlns:p14="http://schemas.microsoft.com/office/powerpoint/2010/main" val="3855013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53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405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302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318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94050" y="531813"/>
            <a:ext cx="3846513" cy="26622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5492" y="3372477"/>
            <a:ext cx="8187014" cy="31953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09" tIns="47554" rIns="95109" bIns="4755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180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5788" y="509588"/>
            <a:ext cx="3690937" cy="2555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224" y="3235980"/>
            <a:ext cx="7953353" cy="3065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3" tIns="45961" rIns="91923" bIns="4596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838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208298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marco.buzio@cern.ch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3"/>
          <p:cNvSpPr>
            <a:spLocks noChangeArrowheads="1"/>
          </p:cNvSpPr>
          <p:nvPr userDrawn="1"/>
        </p:nvSpPr>
        <p:spPr bwMode="auto">
          <a:xfrm>
            <a:off x="0" y="6435725"/>
            <a:ext cx="9896475" cy="4206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1094" name="Text Box 70"/>
          <p:cNvSpPr txBox="1">
            <a:spLocks noChangeArrowheads="1"/>
          </p:cNvSpPr>
          <p:nvPr userDrawn="1"/>
        </p:nvSpPr>
        <p:spPr bwMode="auto">
          <a:xfrm>
            <a:off x="2813900" y="6469062"/>
            <a:ext cx="327636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  <a:defRPr/>
            </a:pPr>
            <a:r>
              <a:rPr lang="en-US" sz="1000" i="1" dirty="0">
                <a:solidFill>
                  <a:schemeClr val="bg2"/>
                </a:solidFill>
                <a:latin typeface="Calibri" pitchFamily="34" charset="0"/>
              </a:rPr>
              <a:t>“Status of the </a:t>
            </a:r>
            <a:r>
              <a:rPr lang="en-GB" sz="1000" i="1" dirty="0">
                <a:solidFill>
                  <a:schemeClr val="bg2"/>
                </a:solidFill>
                <a:latin typeface="Calibri" pitchFamily="34" charset="0"/>
              </a:rPr>
              <a:t>B-train for the PSB Upgrade</a:t>
            </a:r>
            <a:r>
              <a:rPr lang="en-US" sz="1000" i="1" dirty="0">
                <a:solidFill>
                  <a:schemeClr val="bg2"/>
                </a:solidFill>
                <a:latin typeface="Calibri" pitchFamily="34" charset="0"/>
              </a:rPr>
              <a:t>” </a:t>
            </a:r>
            <a:br>
              <a:rPr lang="en-US" sz="1000" i="1" dirty="0">
                <a:solidFill>
                  <a:schemeClr val="bg2"/>
                </a:solidFill>
                <a:latin typeface="Calibri" pitchFamily="34" charset="0"/>
              </a:rPr>
            </a:br>
            <a:r>
              <a:rPr lang="en-US" sz="1000" i="0" dirty="0">
                <a:solidFill>
                  <a:schemeClr val="bg2"/>
                </a:solidFill>
                <a:latin typeface="Calibri" pitchFamily="34" charset="0"/>
              </a:rPr>
              <a:t>LIU-PSB Meeting 196</a:t>
            </a:r>
            <a:r>
              <a:rPr lang="en-US" sz="1000" i="0" baseline="0" dirty="0">
                <a:solidFill>
                  <a:schemeClr val="bg2"/>
                </a:solidFill>
                <a:latin typeface="Calibri" pitchFamily="34" charset="0"/>
              </a:rPr>
              <a:t>, </a:t>
            </a:r>
            <a:r>
              <a:rPr lang="en-US" sz="1000" dirty="0">
                <a:solidFill>
                  <a:schemeClr val="bg2"/>
                </a:solidFill>
                <a:latin typeface="Calibri" pitchFamily="34" charset="0"/>
              </a:rPr>
              <a:t>04/07/2017</a:t>
            </a:r>
          </a:p>
        </p:txBody>
      </p:sp>
      <p:sp>
        <p:nvSpPr>
          <p:cNvPr id="1107" name="Text Box 83"/>
          <p:cNvSpPr txBox="1">
            <a:spLocks noChangeArrowheads="1"/>
          </p:cNvSpPr>
          <p:nvPr userDrawn="1"/>
        </p:nvSpPr>
        <p:spPr bwMode="auto">
          <a:xfrm>
            <a:off x="7177472" y="6564797"/>
            <a:ext cx="936625" cy="152400"/>
          </a:xfrm>
          <a:prstGeom prst="rect">
            <a:avLst/>
          </a:prstGeom>
          <a:noFill/>
          <a:ln w="3175" algn="ctr">
            <a:noFill/>
            <a:miter lim="800000"/>
            <a:headEnd/>
            <a:tailEnd type="none" w="sm" len="sm"/>
          </a:ln>
          <a:effectLst/>
        </p:spPr>
        <p:txBody>
          <a:bodyPr lIns="0" tIns="0" rIns="0" bIns="0"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Calibri" pitchFamily="34" charset="0"/>
              </a:rPr>
              <a:t>Page </a:t>
            </a:r>
            <a:fld id="{E4E11811-60B4-4D54-81FE-8392DFB0BCA3}" type="slidenum">
              <a:rPr lang="en-US" sz="1000" smtClean="0">
                <a:solidFill>
                  <a:schemeClr val="bg2"/>
                </a:solidFill>
                <a:latin typeface="Calibri" pitchFamily="34" charset="0"/>
              </a:rPr>
              <a:pPr>
                <a:defRPr/>
              </a:pPr>
              <a:t>‹#›</a:t>
            </a:fld>
            <a:r>
              <a:rPr lang="en-US" sz="1000" dirty="0">
                <a:solidFill>
                  <a:schemeClr val="bg2"/>
                </a:solidFill>
                <a:latin typeface="Calibri" pitchFamily="34" charset="0"/>
              </a:rPr>
              <a:t>/21</a:t>
            </a:r>
          </a:p>
        </p:txBody>
      </p:sp>
      <p:sp>
        <p:nvSpPr>
          <p:cNvPr id="1029" name="Line 37"/>
          <p:cNvSpPr>
            <a:spLocks noChangeShapeType="1"/>
          </p:cNvSpPr>
          <p:nvPr userDrawn="1"/>
        </p:nvSpPr>
        <p:spPr bwMode="auto">
          <a:xfrm>
            <a:off x="0" y="6416675"/>
            <a:ext cx="990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pic>
        <p:nvPicPr>
          <p:cNvPr id="1030" name="Picture 3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-1319213"/>
            <a:ext cx="1587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1031" name="Picture 3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453188"/>
            <a:ext cx="40005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12" name="Picture 1" descr="te_h_60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6480175"/>
            <a:ext cx="226853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755" y="6446014"/>
            <a:ext cx="1724720" cy="38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5745015" y="6524466"/>
            <a:ext cx="14683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hlinkClick r:id="rId7"/>
              </a:rPr>
              <a:t>marco.buzio@cern.ch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01.png@01D03023.CD5A2510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hyperlink" Target="https://edms.cern.ch/ui/file/1704494/1/IEFC_2016-06-17_Marco-Buzio.pd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gi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logbook.cern.ch/eLogbook/event_viewer.jsp?eventId=2371081" TargetMode="External"/><Relationship Id="rId5" Type="http://schemas.openxmlformats.org/officeDocument/2006/relationships/hyperlink" Target="http://elogbook.cern.ch/eLogbook/event_viewer.jsp?eventId=2371101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logbook.cern.ch/eLogbook/event_viewer.jsp?eventId=2378979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hyperlink" Target="http://elogbook.cern.ch/eLogbook/event_viewer.jsp?eventId=237903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logbook.cern.ch/eLogbook/event_viewer.jsp?eventId=238327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9564" y="512676"/>
            <a:ext cx="9906000" cy="2634567"/>
          </a:xfrm>
          <a:prstGeom prst="rect">
            <a:avLst/>
          </a:prstGeom>
          <a:noFill/>
          <a:ln w="3175" algn="ctr">
            <a:noFill/>
            <a:miter lim="800000"/>
            <a:headEnd/>
            <a:tailEnd type="none" w="sm" len="sm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en-US" sz="6400" b="1" dirty="0">
                <a:solidFill>
                  <a:srgbClr val="508A7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504030602030204" pitchFamily="34" charset="0"/>
              </a:rPr>
              <a:t>Status of the B-train</a:t>
            </a:r>
            <a:br>
              <a:rPr lang="en-US" sz="6400" b="1" dirty="0">
                <a:solidFill>
                  <a:srgbClr val="508A7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504030602030204" pitchFamily="34" charset="0"/>
              </a:rPr>
            </a:br>
            <a:r>
              <a:rPr lang="en-US" sz="6400" b="1" dirty="0">
                <a:solidFill>
                  <a:srgbClr val="508A7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504030602030204" pitchFamily="34" charset="0"/>
              </a:rPr>
              <a:t>for the PSB Upgrade</a:t>
            </a:r>
            <a:endParaRPr lang="en-US" sz="1200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buntu" panose="020B0504030602030204" pitchFamily="34" charset="0"/>
            </a:endParaRPr>
          </a:p>
          <a:p>
            <a:pPr>
              <a:lnSpc>
                <a:spcPct val="85000"/>
              </a:lnSpc>
            </a:pPr>
            <a: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  <a:t>Anthony Beaumont, Marco Buzio, Regis Chritin, Martino Colciago, Lucio Fiscarelli,</a:t>
            </a:r>
            <a:b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</a:br>
            <a: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  <a:t>David Giloteaux, Christian Grech, Anthony Newborough, Marco Roda</a:t>
            </a:r>
            <a:b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</a:br>
            <a: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  <a:t/>
            </a:r>
            <a:b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</a:br>
            <a:r>
              <a:rPr lang="en-US" sz="1600" dirty="0">
                <a:latin typeface="Ubuntu" panose="020B0504030602030204" pitchFamily="34" charset="0"/>
                <a:cs typeface="Clear Sans Light" panose="020B0303030202020304" pitchFamily="34" charset="0"/>
              </a:rPr>
              <a:t>TE/MSC</a:t>
            </a:r>
          </a:p>
        </p:txBody>
      </p:sp>
      <p:sp>
        <p:nvSpPr>
          <p:cNvPr id="3" name="Rectangle 2"/>
          <p:cNvSpPr/>
          <p:nvPr/>
        </p:nvSpPr>
        <p:spPr>
          <a:xfrm>
            <a:off x="2064242" y="3897052"/>
            <a:ext cx="57966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200" b="1" dirty="0">
                <a:latin typeface="Ubuntu" panose="020B0504030602030204" pitchFamily="34" charset="0"/>
                <a:cs typeface="Clear Sans Medium" panose="020B0603030202020304" pitchFamily="34" charset="0"/>
              </a:rPr>
              <a:t>B-train consolidation project status</a:t>
            </a:r>
            <a:br>
              <a:rPr lang="en-US" sz="2200" b="1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(including recent PS tests)</a:t>
            </a:r>
          </a:p>
          <a:p>
            <a:pPr marL="342900" indent="-342900" algn="l">
              <a:buFont typeface="+mj-lt"/>
              <a:buAutoNum type="arabicPeriod"/>
            </a:pPr>
            <a:r>
              <a:rPr lang="fr-FR" sz="2200" b="1" dirty="0">
                <a:latin typeface="Ubuntu" panose="020B0504030602030204" pitchFamily="34" charset="0"/>
                <a:cs typeface="Clear Sans Medium" panose="020B0603030202020304" pitchFamily="34" charset="0"/>
              </a:rPr>
              <a:t>PSB test system (b. 361)</a:t>
            </a:r>
            <a:endParaRPr lang="en-US" sz="2200" b="1" dirty="0">
              <a:latin typeface="Ubuntu" panose="020B0504030602030204" pitchFamily="34" charset="0"/>
              <a:cs typeface="Clear Sans Medium" panose="020B06030302020203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2200" b="1" dirty="0">
                <a:latin typeface="Ubuntu" panose="020B0504030602030204" pitchFamily="34" charset="0"/>
                <a:cs typeface="Clear Sans Medium" panose="020B0603030202020304" pitchFamily="34" charset="0"/>
              </a:rPr>
              <a:t>PSB Upgrade system (b. 245)</a:t>
            </a:r>
          </a:p>
        </p:txBody>
      </p:sp>
    </p:spTree>
    <p:extLst>
      <p:ext uri="{BB962C8B-B14F-4D97-AF65-F5344CB8AC3E}">
        <p14:creationId xmlns:p14="http://schemas.microsoft.com/office/powerpoint/2010/main" val="237928089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92E595E-4AE1-4707-BFE8-CDFFEBFD00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105"/>
          <a:stretch/>
        </p:blipFill>
        <p:spPr>
          <a:xfrm>
            <a:off x="3235259" y="260648"/>
            <a:ext cx="4778081" cy="6134196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New sensors in the Reference Magnet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1679" y="2846809"/>
            <a:ext cx="2555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latin typeface="Ubuntu" panose="020B0504030602030204" pitchFamily="34" charset="0"/>
              </a:rPr>
              <a:t>Integral coil (2.75 m long, </a:t>
            </a:r>
            <a:r>
              <a:rPr lang="en-US" sz="1200" dirty="0" smtClean="0">
                <a:latin typeface="Ubuntu" panose="020B0504030602030204" pitchFamily="34" charset="0"/>
              </a:rPr>
              <a:t>1.6 </a:t>
            </a:r>
            <a:r>
              <a:rPr lang="en-US" sz="1200" dirty="0">
                <a:latin typeface="Ubuntu" panose="020B0504030602030204" pitchFamily="34" charset="0"/>
              </a:rPr>
              <a:t>m</a:t>
            </a:r>
            <a:r>
              <a:rPr lang="en-US" sz="1200" baseline="30000" dirty="0">
                <a:latin typeface="Ubuntu" panose="020B0504030602030204" pitchFamily="34" charset="0"/>
              </a:rPr>
              <a:t>2</a:t>
            </a:r>
            <a:r>
              <a:rPr lang="en-US" sz="1200" dirty="0">
                <a:latin typeface="Ubuntu" panose="020B0504030602030204" pitchFamily="34" charset="0"/>
              </a:rPr>
              <a:t>)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left-right symmetric (not shown)</a:t>
            </a:r>
            <a:endParaRPr lang="en-US" sz="12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D1310FB-6176-48C5-A5C7-73D3E7AA1162}"/>
              </a:ext>
            </a:extLst>
          </p:cNvPr>
          <p:cNvCxnSpPr>
            <a:cxnSpLocks/>
          </p:cNvCxnSpPr>
          <p:nvPr/>
        </p:nvCxnSpPr>
        <p:spPr bwMode="auto">
          <a:xfrm flipV="1">
            <a:off x="2593218" y="2868963"/>
            <a:ext cx="866895" cy="17005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AAFFA60-036C-4006-BE35-7D33BD1A3D9F}"/>
              </a:ext>
            </a:extLst>
          </p:cNvPr>
          <p:cNvSpPr/>
          <p:nvPr/>
        </p:nvSpPr>
        <p:spPr>
          <a:xfrm>
            <a:off x="839923" y="1681368"/>
            <a:ext cx="1701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latin typeface="Ubuntu" panose="020B0504030602030204" pitchFamily="34" charset="0"/>
              </a:rPr>
              <a:t>End and central coils</a:t>
            </a:r>
            <a:br>
              <a:rPr lang="en-US" sz="1200" dirty="0">
                <a:latin typeface="Ubuntu" panose="020B0504030602030204" pitchFamily="34" charset="0"/>
              </a:rPr>
            </a:br>
            <a:r>
              <a:rPr lang="en-US" sz="1200" dirty="0">
                <a:latin typeface="Ubuntu" panose="020B0504030602030204" pitchFamily="34" charset="0"/>
              </a:rPr>
              <a:t>(100 mm long, </a:t>
            </a:r>
            <a:r>
              <a:rPr lang="en-US" sz="1200" dirty="0" smtClean="0">
                <a:latin typeface="Ubuntu" panose="020B0504030602030204" pitchFamily="34" charset="0"/>
              </a:rPr>
              <a:t>0.3 </a:t>
            </a:r>
            <a:r>
              <a:rPr lang="en-US" sz="1200" dirty="0">
                <a:latin typeface="Ubuntu" panose="020B0504030602030204" pitchFamily="34" charset="0"/>
              </a:rPr>
              <a:t>m</a:t>
            </a:r>
            <a:r>
              <a:rPr lang="en-US" sz="1200" baseline="30000" dirty="0">
                <a:latin typeface="Ubuntu" panose="020B0504030602030204" pitchFamily="34" charset="0"/>
              </a:rPr>
              <a:t>2</a:t>
            </a:r>
            <a:r>
              <a:rPr lang="en-US" sz="1200" dirty="0">
                <a:latin typeface="Ubuntu" panose="020B0504030602030204" pitchFamily="34" charset="0"/>
              </a:rPr>
              <a:t>)</a:t>
            </a:r>
            <a:endParaRPr lang="en-US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AE967B-5563-4EB7-9682-558C30732660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1183" y="2007988"/>
            <a:ext cx="2790437" cy="5286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D966A53-4B3C-4127-9CEF-9D65543E3F58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1183" y="1758224"/>
            <a:ext cx="3816424" cy="30262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E7D19E-400A-4418-86F1-430C5920606B}"/>
              </a:ext>
            </a:extLst>
          </p:cNvPr>
          <p:cNvSpPr/>
          <p:nvPr/>
        </p:nvSpPr>
        <p:spPr>
          <a:xfrm>
            <a:off x="102944" y="490106"/>
            <a:ext cx="24224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Low- and high-field NMR probes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(supports and cabling for 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FMR resonators also foreseen)</a:t>
            </a:r>
            <a:endParaRPr lang="en-US" sz="120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9C6DDB0-56F1-4F0E-AA7B-2DF0C81F7E86}"/>
              </a:ext>
            </a:extLst>
          </p:cNvPr>
          <p:cNvCxnSpPr>
            <a:cxnSpLocks/>
          </p:cNvCxnSpPr>
          <p:nvPr/>
        </p:nvCxnSpPr>
        <p:spPr bwMode="auto">
          <a:xfrm>
            <a:off x="2587187" y="764704"/>
            <a:ext cx="3790573" cy="91666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8292DB7-8980-433F-92D8-7997F011E5DB}"/>
              </a:ext>
            </a:extLst>
          </p:cNvPr>
          <p:cNvCxnSpPr>
            <a:cxnSpLocks/>
          </p:cNvCxnSpPr>
          <p:nvPr/>
        </p:nvCxnSpPr>
        <p:spPr bwMode="auto">
          <a:xfrm flipV="1">
            <a:off x="2587187" y="4094436"/>
            <a:ext cx="2419946" cy="30667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60F3886C-51EE-4680-B3AB-5A876FC6B8CF}"/>
              </a:ext>
            </a:extLst>
          </p:cNvPr>
          <p:cNvSpPr/>
          <p:nvPr/>
        </p:nvSpPr>
        <p:spPr>
          <a:xfrm>
            <a:off x="0" y="4149080"/>
            <a:ext cx="2587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Old coil set removed during EYETS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Supports for new integral coils, NMR and FMR ready (YETS 17/18)</a:t>
            </a:r>
            <a:endParaRPr lang="en-US" sz="12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BF268F5-3ADC-4622-B757-D62D99C51014}"/>
              </a:ext>
            </a:extLst>
          </p:cNvPr>
          <p:cNvSpPr/>
          <p:nvPr/>
        </p:nvSpPr>
        <p:spPr>
          <a:xfrm>
            <a:off x="8121352" y="2444994"/>
            <a:ext cx="1720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latin typeface="Ubuntu" panose="020B0504030602030204" pitchFamily="34" charset="0"/>
              </a:rPr>
              <a:t>Central coil and NMRs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in current use</a:t>
            </a:r>
            <a:endParaRPr lang="en-US" sz="120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99CF032-E076-4CC3-BA91-4E5B47C2A3B5}"/>
              </a:ext>
            </a:extLst>
          </p:cNvPr>
          <p:cNvCxnSpPr>
            <a:cxnSpLocks/>
          </p:cNvCxnSpPr>
          <p:nvPr/>
        </p:nvCxnSpPr>
        <p:spPr bwMode="auto">
          <a:xfrm flipH="1">
            <a:off x="5473858" y="2646873"/>
            <a:ext cx="2647494" cy="60796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D8803331-1145-47BC-931B-4D879ADD922C}"/>
              </a:ext>
            </a:extLst>
          </p:cNvPr>
          <p:cNvSpPr/>
          <p:nvPr/>
        </p:nvSpPr>
        <p:spPr>
          <a:xfrm>
            <a:off x="8069375" y="5229380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latin typeface="Ubuntu" panose="020B0504030602030204" pitchFamily="34" charset="0"/>
              </a:rPr>
              <a:t>Old disconnected coil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(removal not planned)</a:t>
            </a:r>
            <a:endParaRPr lang="en-US" sz="120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7E5EC57-BD07-4D47-ADC1-CA8D49D59DC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87226" y="4707157"/>
            <a:ext cx="3034126" cy="741755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5AA9C9E-7C3A-4390-B4FF-0E7DE129185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905328" y="1136438"/>
            <a:ext cx="191365" cy="12883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FAC1CBCA-79C3-4F3E-AC71-C7487BA03453}"/>
              </a:ext>
            </a:extLst>
          </p:cNvPr>
          <p:cNvSpPr/>
          <p:nvPr/>
        </p:nvSpPr>
        <p:spPr>
          <a:xfrm>
            <a:off x="8062613" y="1131159"/>
            <a:ext cx="1920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latin typeface="Ubuntu" panose="020B0504030602030204" pitchFamily="34" charset="0"/>
              </a:rPr>
              <a:t>New holes opened in the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rear plastic cover</a:t>
            </a:r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91ED81-C996-469E-92F7-3BCD77A3C4E5}"/>
              </a:ext>
            </a:extLst>
          </p:cNvPr>
          <p:cNvSpPr/>
          <p:nvPr/>
        </p:nvSpPr>
        <p:spPr>
          <a:xfrm>
            <a:off x="100096" y="5465692"/>
            <a:ext cx="6149048" cy="830997"/>
          </a:xfrm>
          <a:prstGeom prst="rect">
            <a:avLst/>
          </a:prstGeom>
          <a:solidFill>
            <a:srgbClr val="FFFF00">
              <a:alpha val="72157"/>
            </a:srgbClr>
          </a:solidFill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>
                <a:latin typeface="Ubuntu" panose="020B0504030602030204" pitchFamily="34" charset="0"/>
              </a:rPr>
              <a:t>Aim: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Ubuntu" panose="020B0504030602030204" pitchFamily="34" charset="0"/>
              </a:rPr>
              <a:t>feed independent signals to the new FIRESTORM prototype B-train chain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>
                <a:latin typeface="Ubuntu" panose="020B0504030602030204" pitchFamily="34" charset="0"/>
              </a:rPr>
              <a:t>get currently missing information (full integral including fringe field,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end and central eddy currents in both an inner and an outer ring)</a:t>
            </a:r>
          </a:p>
        </p:txBody>
      </p:sp>
    </p:spTree>
    <p:extLst>
      <p:ext uri="{BB962C8B-B14F-4D97-AF65-F5344CB8AC3E}">
        <p14:creationId xmlns:p14="http://schemas.microsoft.com/office/powerpoint/2010/main" val="42798777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New sensors in the Reference Magnet</a:t>
            </a:r>
          </a:p>
        </p:txBody>
      </p:sp>
      <p:pic>
        <p:nvPicPr>
          <p:cNvPr id="5" name="Picture 4" descr="A picture containing indoor, sitting, bicycle, table&#10;&#10;Description generated with high confidence">
            <a:extLst>
              <a:ext uri="{FF2B5EF4-FFF2-40B4-BE49-F238E27FC236}">
                <a16:creationId xmlns:a16="http://schemas.microsoft.com/office/drawing/2014/main" id="{1C0574DD-F49E-406E-B3CF-B638648671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705" y="1844824"/>
            <a:ext cx="5437947" cy="4077072"/>
          </a:xfrm>
          <a:prstGeom prst="rect">
            <a:avLst/>
          </a:prstGeom>
          <a:ln>
            <a:noFill/>
          </a:ln>
          <a:effectLst/>
          <a:scene3d>
            <a:camera prst="perspectiveContrastingLeftFacing" fov="1320000">
              <a:rot lat="1200000" lon="1943748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8F7D3F-AB85-4503-860E-56774ABDB9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827" b="58819"/>
          <a:stretch/>
        </p:blipFill>
        <p:spPr>
          <a:xfrm>
            <a:off x="164468" y="368660"/>
            <a:ext cx="5815710" cy="2799068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36C65DF-C153-4375-B729-1B61E0FD89BC}"/>
              </a:ext>
            </a:extLst>
          </p:cNvPr>
          <p:cNvSpPr/>
          <p:nvPr/>
        </p:nvSpPr>
        <p:spPr>
          <a:xfrm>
            <a:off x="171056" y="4149080"/>
            <a:ext cx="2404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Ubuntu" panose="020B0504030602030204" pitchFamily="34" charset="0"/>
              </a:rPr>
              <a:t>High- and </a:t>
            </a:r>
            <a:r>
              <a:rPr lang="fr-FR" sz="1200" dirty="0" err="1">
                <a:latin typeface="Ubuntu" panose="020B0504030602030204" pitchFamily="34" charset="0"/>
              </a:rPr>
              <a:t>low</a:t>
            </a:r>
            <a:r>
              <a:rPr lang="fr-FR" sz="1200" dirty="0">
                <a:latin typeface="Ubuntu" panose="020B0504030602030204" pitchFamily="34" charset="0"/>
              </a:rPr>
              <a:t>-field NMR probes</a:t>
            </a:r>
            <a:br>
              <a:rPr lang="fr-FR" sz="1200" dirty="0">
                <a:latin typeface="Ubuntu" panose="020B0504030602030204" pitchFamily="34" charset="0"/>
              </a:rPr>
            </a:br>
            <a:r>
              <a:rPr lang="fr-FR" sz="1200" dirty="0">
                <a:latin typeface="Ubuntu" panose="020B0504030602030204" pitchFamily="34" charset="0"/>
              </a:rPr>
              <a:t>(field marker)</a:t>
            </a:r>
            <a:endParaRPr lang="en-US" sz="12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74027A-6C7E-41AE-9D5E-8E25789A4849}"/>
              </a:ext>
            </a:extLst>
          </p:cNvPr>
          <p:cNvCxnSpPr>
            <a:cxnSpLocks/>
            <a:stCxn id="7" idx="0"/>
          </p:cNvCxnSpPr>
          <p:nvPr/>
        </p:nvCxnSpPr>
        <p:spPr bwMode="auto">
          <a:xfrm flipH="1" flipV="1">
            <a:off x="812543" y="2168862"/>
            <a:ext cx="560958" cy="198021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56CFCCA-09CA-4E42-8993-65DBA6FA8123}"/>
              </a:ext>
            </a:extLst>
          </p:cNvPr>
          <p:cNvCxnSpPr>
            <a:cxnSpLocks/>
            <a:stCxn id="7" idx="0"/>
          </p:cNvCxnSpPr>
          <p:nvPr/>
        </p:nvCxnSpPr>
        <p:spPr bwMode="auto">
          <a:xfrm flipH="1" flipV="1">
            <a:off x="1288977" y="1052738"/>
            <a:ext cx="84524" cy="309634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69D0CB5-65E5-4F32-B7BF-3A68ABC30620}"/>
              </a:ext>
            </a:extLst>
          </p:cNvPr>
          <p:cNvSpPr/>
          <p:nvPr/>
        </p:nvSpPr>
        <p:spPr>
          <a:xfrm>
            <a:off x="5597469" y="428015"/>
            <a:ext cx="2925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Ubuntu" panose="020B0504030602030204" pitchFamily="34" charset="0"/>
              </a:rPr>
              <a:t>central induction </a:t>
            </a:r>
            <a:r>
              <a:rPr lang="fr-FR" sz="1200" dirty="0" err="1">
                <a:latin typeface="Ubuntu" panose="020B0504030602030204" pitchFamily="34" charset="0"/>
              </a:rPr>
              <a:t>coil</a:t>
            </a:r>
            <a:r>
              <a:rPr lang="fr-FR" sz="1200" dirty="0">
                <a:latin typeface="Ubuntu" panose="020B0504030602030204" pitchFamily="34" charset="0"/>
              </a:rPr>
              <a:t/>
            </a:r>
            <a:br>
              <a:rPr lang="fr-FR" sz="1200" dirty="0">
                <a:latin typeface="Ubuntu" panose="020B0504030602030204" pitchFamily="34" charset="0"/>
              </a:rPr>
            </a:br>
            <a:r>
              <a:rPr lang="fr-FR" sz="1200" dirty="0">
                <a:latin typeface="Ubuntu" panose="020B0504030602030204" pitchFamily="34" charset="0"/>
              </a:rPr>
              <a:t>(</a:t>
            </a:r>
            <a:r>
              <a:rPr lang="fr-FR" sz="1200" dirty="0" err="1">
                <a:latin typeface="Ubuntu" panose="020B0504030602030204" pitchFamily="34" charset="0"/>
              </a:rPr>
              <a:t>measurement</a:t>
            </a:r>
            <a:r>
              <a:rPr lang="fr-FR" sz="1200" dirty="0">
                <a:latin typeface="Ubuntu" panose="020B0504030602030204" pitchFamily="34" charset="0"/>
              </a:rPr>
              <a:t> of the </a:t>
            </a:r>
            <a:r>
              <a:rPr lang="fr-FR" sz="1200" dirty="0" err="1">
                <a:latin typeface="Ubuntu" panose="020B0504030602030204" pitchFamily="34" charset="0"/>
              </a:rPr>
              <a:t>magnetic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length</a:t>
            </a:r>
            <a:r>
              <a:rPr lang="fr-FR" sz="1200" dirty="0">
                <a:latin typeface="Ubuntu" panose="020B0504030602030204" pitchFamily="34" charset="0"/>
              </a:rPr>
              <a:t> )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86FA88-A271-42B9-A597-A194D416C2D4}"/>
              </a:ext>
            </a:extLst>
          </p:cNvPr>
          <p:cNvCxnSpPr>
            <a:cxnSpLocks/>
          </p:cNvCxnSpPr>
          <p:nvPr/>
        </p:nvCxnSpPr>
        <p:spPr bwMode="auto">
          <a:xfrm flipH="1">
            <a:off x="4268924" y="736174"/>
            <a:ext cx="1358923" cy="42022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94083B5-AF04-4D99-8C8C-4B863EFE99B5}"/>
              </a:ext>
            </a:extLst>
          </p:cNvPr>
          <p:cNvSpPr/>
          <p:nvPr/>
        </p:nvSpPr>
        <p:spPr>
          <a:xfrm>
            <a:off x="6285096" y="1016162"/>
            <a:ext cx="3268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Ubuntu" panose="020B0504030602030204" pitchFamily="34" charset="0"/>
              </a:rPr>
              <a:t>end induction </a:t>
            </a:r>
            <a:r>
              <a:rPr lang="fr-FR" sz="1200" dirty="0" err="1">
                <a:latin typeface="Ubuntu" panose="020B0504030602030204" pitchFamily="34" charset="0"/>
              </a:rPr>
              <a:t>coil</a:t>
            </a:r>
            <a:r>
              <a:rPr lang="fr-FR" sz="1200" dirty="0">
                <a:latin typeface="Ubuntu" panose="020B0504030602030204" pitchFamily="34" charset="0"/>
              </a:rPr>
              <a:t/>
            </a:r>
            <a:br>
              <a:rPr lang="fr-FR" sz="1200" dirty="0">
                <a:latin typeface="Ubuntu" panose="020B0504030602030204" pitchFamily="34" charset="0"/>
              </a:rPr>
            </a:br>
            <a:r>
              <a:rPr lang="fr-FR" sz="1200" dirty="0">
                <a:latin typeface="Ubuntu" panose="020B0504030602030204" pitchFamily="34" charset="0"/>
              </a:rPr>
              <a:t>(</a:t>
            </a:r>
            <a:r>
              <a:rPr lang="fr-FR" sz="1200" dirty="0" err="1">
                <a:latin typeface="Ubuntu" panose="020B0504030602030204" pitchFamily="34" charset="0"/>
              </a:rPr>
              <a:t>measurement</a:t>
            </a:r>
            <a:r>
              <a:rPr lang="fr-FR" sz="1200" dirty="0">
                <a:latin typeface="Ubuntu" panose="020B0504030602030204" pitchFamily="34" charset="0"/>
              </a:rPr>
              <a:t> of local </a:t>
            </a:r>
            <a:r>
              <a:rPr lang="fr-FR" sz="1200" dirty="0" err="1">
                <a:latin typeface="Ubuntu" panose="020B0504030602030204" pitchFamily="34" charset="0"/>
              </a:rPr>
              <a:t>eddy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current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effects</a:t>
            </a:r>
            <a:r>
              <a:rPr lang="fr-FR" sz="1200" dirty="0">
                <a:latin typeface="Ubuntu" panose="020B0504030602030204" pitchFamily="34" charset="0"/>
              </a:rPr>
              <a:t>)</a:t>
            </a:r>
            <a:endParaRPr lang="en-US" sz="12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6001A7-87E2-4B68-8A46-8F3426A7697C}"/>
              </a:ext>
            </a:extLst>
          </p:cNvPr>
          <p:cNvCxnSpPr>
            <a:cxnSpLocks/>
          </p:cNvCxnSpPr>
          <p:nvPr/>
        </p:nvCxnSpPr>
        <p:spPr bwMode="auto">
          <a:xfrm flipH="1">
            <a:off x="6745050" y="1477827"/>
            <a:ext cx="188170" cy="158447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ED7519AE-C147-419A-B738-4E1AD402DF1A}"/>
              </a:ext>
            </a:extLst>
          </p:cNvPr>
          <p:cNvSpPr/>
          <p:nvPr/>
        </p:nvSpPr>
        <p:spPr>
          <a:xfrm>
            <a:off x="1025680" y="5460231"/>
            <a:ext cx="3648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>
                <a:latin typeface="Ubuntu" panose="020B0504030602030204" pitchFamily="34" charset="0"/>
              </a:rPr>
              <a:t>integral</a:t>
            </a:r>
            <a:r>
              <a:rPr lang="fr-FR" sz="1200" dirty="0">
                <a:latin typeface="Ubuntu" panose="020B0504030602030204" pitchFamily="34" charset="0"/>
              </a:rPr>
              <a:t> induction </a:t>
            </a:r>
            <a:r>
              <a:rPr lang="fr-FR" sz="1200" dirty="0" err="1">
                <a:latin typeface="Ubuntu" panose="020B0504030602030204" pitchFamily="34" charset="0"/>
              </a:rPr>
              <a:t>coil</a:t>
            </a:r>
            <a:r>
              <a:rPr lang="fr-FR" sz="1200" dirty="0">
                <a:latin typeface="Ubuntu" panose="020B0504030602030204" pitchFamily="34" charset="0"/>
              </a:rPr>
              <a:t/>
            </a:r>
            <a:br>
              <a:rPr lang="fr-FR" sz="1200" dirty="0">
                <a:latin typeface="Ubuntu" panose="020B0504030602030204" pitchFamily="34" charset="0"/>
              </a:rPr>
            </a:br>
            <a:r>
              <a:rPr lang="fr-FR" sz="1200" dirty="0">
                <a:latin typeface="Ubuntu" panose="020B0504030602030204" pitchFamily="34" charset="0"/>
              </a:rPr>
              <a:t>(</a:t>
            </a:r>
            <a:r>
              <a:rPr lang="fr-FR" sz="1200" dirty="0" err="1">
                <a:latin typeface="Ubuntu" panose="020B0504030602030204" pitchFamily="34" charset="0"/>
              </a:rPr>
              <a:t>measurement</a:t>
            </a:r>
            <a:r>
              <a:rPr lang="fr-FR" sz="1200" dirty="0">
                <a:latin typeface="Ubuntu" panose="020B0504030602030204" pitchFamily="34" charset="0"/>
              </a:rPr>
              <a:t> of the </a:t>
            </a:r>
            <a:r>
              <a:rPr lang="fr-FR" sz="1200" dirty="0" err="1">
                <a:latin typeface="Ubuntu" panose="020B0504030602030204" pitchFamily="34" charset="0"/>
              </a:rPr>
              <a:t>entire</a:t>
            </a:r>
            <a:r>
              <a:rPr lang="fr-FR" sz="1200" dirty="0">
                <a:latin typeface="Ubuntu" panose="020B0504030602030204" pitchFamily="34" charset="0"/>
              </a:rPr>
              <a:t> </a:t>
            </a:r>
            <a:r>
              <a:rPr lang="fr-FR" sz="1200" dirty="0" err="1">
                <a:latin typeface="Ubuntu" panose="020B0504030602030204" pitchFamily="34" charset="0"/>
              </a:rPr>
              <a:t>magnetic</a:t>
            </a:r>
            <a:r>
              <a:rPr lang="fr-FR" sz="1200" dirty="0">
                <a:latin typeface="Ubuntu" panose="020B0504030602030204" pitchFamily="34" charset="0"/>
              </a:rPr>
              <a:t> field swing)</a:t>
            </a:r>
            <a:endParaRPr lang="en-US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FFDC6EB-81EB-4260-9DB5-D2C7B8D34CA5}"/>
              </a:ext>
            </a:extLst>
          </p:cNvPr>
          <p:cNvCxnSpPr>
            <a:cxnSpLocks/>
          </p:cNvCxnSpPr>
          <p:nvPr/>
        </p:nvCxnSpPr>
        <p:spPr bwMode="auto">
          <a:xfrm flipV="1">
            <a:off x="3703369" y="5301208"/>
            <a:ext cx="2581727" cy="2908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1533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Signal verification (1/2)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999799" y="3469266"/>
            <a:ext cx="9172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FF"/>
                </a:solidFill>
                <a:latin typeface="Ubuntu" panose="020B0504030602030204" pitchFamily="34" charset="0"/>
              </a:rPr>
              <a:t>MPS DCCT</a:t>
            </a:r>
            <a:endParaRPr lang="en-US" sz="1200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8196630" y="3119067"/>
            <a:ext cx="180020" cy="35019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02EF70D-DEAD-4EE2-B27A-1331EFBA2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00" y="476672"/>
            <a:ext cx="1775392" cy="2361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1CCBA3-890A-4337-A5EE-650578BC28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73" r="8726"/>
          <a:stretch/>
        </p:blipFill>
        <p:spPr>
          <a:xfrm>
            <a:off x="4304928" y="341486"/>
            <a:ext cx="5453485" cy="28426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EF4453-3311-4A1A-A5A0-6034B2A1B1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96" r="9038"/>
          <a:stretch/>
        </p:blipFill>
        <p:spPr>
          <a:xfrm>
            <a:off x="4357813" y="3392996"/>
            <a:ext cx="5400600" cy="295312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94B6F48-732F-4A47-9087-67870651FFE0}"/>
              </a:ext>
            </a:extLst>
          </p:cNvPr>
          <p:cNvSpPr/>
          <p:nvPr/>
        </p:nvSpPr>
        <p:spPr>
          <a:xfrm>
            <a:off x="22122" y="3294166"/>
            <a:ext cx="42828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output signals found adequate for magnetic measurements and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B-train commissioning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minor issues (noise on small coils, abnormally low level of integral coil)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 replacement when possible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are OASIS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channels wanted to monitor raw signals in the CCC ?</a:t>
            </a:r>
            <a:endParaRPr lang="en-US" sz="1800" dirty="0">
              <a:latin typeface="Ubuntu" panose="020B0504030602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D6000F3-9DCB-4A89-AA96-8345CCF15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3403" y="332656"/>
            <a:ext cx="2045521" cy="1531747"/>
          </a:xfrm>
          <a:prstGeom prst="rect">
            <a:avLst/>
          </a:prstGeom>
        </p:spPr>
      </p:pic>
      <p:sp>
        <p:nvSpPr>
          <p:cNvPr id="18" name="Arrow: Curved Down 17">
            <a:extLst>
              <a:ext uri="{FF2B5EF4-FFF2-40B4-BE49-F238E27FC236}">
                <a16:creationId xmlns:a16="http://schemas.microsoft.com/office/drawing/2014/main" id="{F1784175-9DA4-4B79-96A5-BE98B23B5236}"/>
              </a:ext>
            </a:extLst>
          </p:cNvPr>
          <p:cNvSpPr/>
          <p:nvPr/>
        </p:nvSpPr>
        <p:spPr bwMode="auto">
          <a:xfrm rot="863066">
            <a:off x="4049170" y="395759"/>
            <a:ext cx="1487856" cy="272024"/>
          </a:xfrm>
          <a:prstGeom prst="curvedDownArrow">
            <a:avLst>
              <a:gd name="adj1" fmla="val 36875"/>
              <a:gd name="adj2" fmla="val 71193"/>
              <a:gd name="adj3" fmla="val 50438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260AB9-23DF-4992-93DE-BB826D3F0A42}"/>
              </a:ext>
            </a:extLst>
          </p:cNvPr>
          <p:cNvSpPr/>
          <p:nvPr/>
        </p:nvSpPr>
        <p:spPr>
          <a:xfrm>
            <a:off x="2532640" y="2002568"/>
            <a:ext cx="1495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>
                <a:latin typeface="Ubuntu" panose="020B0504030602030204" pitchFamily="34" charset="0"/>
              </a:rPr>
              <a:t>Random spikes on the DCCT</a:t>
            </a:r>
            <a:br>
              <a:rPr lang="en-US">
                <a:latin typeface="Ubuntu" panose="020B0504030602030204" pitchFamily="34" charset="0"/>
              </a:rPr>
            </a:br>
            <a:r>
              <a:rPr lang="en-US">
                <a:latin typeface="Ubuntu" panose="020B0504030602030204" pitchFamily="34" charset="0"/>
              </a:rPr>
              <a:t>output at high field </a:t>
            </a:r>
            <a:br>
              <a:rPr lang="en-US">
                <a:latin typeface="Ubuntu" panose="020B0504030602030204" pitchFamily="34" charset="0"/>
              </a:rPr>
            </a:br>
            <a:r>
              <a:rPr lang="en-US">
                <a:latin typeface="Ubuntu" panose="020B0504030602030204" pitchFamily="34" charset="0"/>
              </a:rPr>
              <a:t>(saturation above 10 V ?)</a:t>
            </a:r>
            <a:br>
              <a:rPr lang="en-US">
                <a:latin typeface="Ubuntu" panose="020B0504030602030204" pitchFamily="34" charset="0"/>
              </a:rPr>
            </a:br>
            <a:r>
              <a:rPr lang="en-US">
                <a:latin typeface="Ubuntu" panose="020B0504030602030204" pitchFamily="34" charset="0"/>
              </a:rPr>
              <a:t>eliminated numerically</a:t>
            </a:r>
          </a:p>
        </p:txBody>
      </p:sp>
    </p:spTree>
    <p:extLst>
      <p:ext uri="{BB962C8B-B14F-4D97-AF65-F5344CB8AC3E}">
        <p14:creationId xmlns:p14="http://schemas.microsoft.com/office/powerpoint/2010/main" val="385770489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Signal verification (2/2)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236477" y="481318"/>
            <a:ext cx="94690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>
                <a:latin typeface="Ubuntu" panose="020B0504030602030204" pitchFamily="34" charset="0"/>
              </a:rPr>
              <a:t>Preliminary magnetic measurements in line with test bench results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>
                <a:latin typeface="Ubuntu" panose="020B0504030602030204" pitchFamily="34" charset="0"/>
              </a:rPr>
              <a:t>Acquisition of raw NMR output to correct integrator drift (ongoing)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u="sng">
                <a:latin typeface="Ubuntu" panose="020B0504030602030204" pitchFamily="34" charset="0"/>
              </a:rPr>
              <a:t>Online</a:t>
            </a:r>
            <a:r>
              <a:rPr lang="en-US" sz="1800">
                <a:latin typeface="Ubuntu" panose="020B0504030602030204" pitchFamily="34" charset="0"/>
              </a:rPr>
              <a:t> measurement of hysteresis- dependent and eddy current effects</a:t>
            </a:r>
            <a:br>
              <a:rPr lang="en-US" sz="1800">
                <a:latin typeface="Ubuntu" panose="020B0504030602030204" pitchFamily="34" charset="0"/>
              </a:rPr>
            </a:br>
            <a:r>
              <a:rPr lang="en-US" sz="1800">
                <a:latin typeface="Ubuntu" panose="020B0504030602030204" pitchFamily="34" charset="0"/>
              </a:rPr>
              <a:t>(advantage wrt existing system: high-field NMR marker, inner and outer ring, central and fringe field coil) </a:t>
            </a:r>
            <a:endParaRPr lang="en-US" sz="1200">
              <a:latin typeface="Ubuntu" panose="020B0504030602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795C43-88B1-43CE-A0BD-A04820E85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11" y="2492896"/>
            <a:ext cx="4779235" cy="35844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8231A9-045C-4856-A1A2-B565ABA5D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" y="2456892"/>
            <a:ext cx="4875245" cy="365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035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16114" r="5806"/>
          <a:stretch/>
        </p:blipFill>
        <p:spPr>
          <a:xfrm>
            <a:off x="2735697" y="260648"/>
            <a:ext cx="3873487" cy="6171901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FIRESTORM B-train test rack in bldg. 361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8877436" y="5146786"/>
            <a:ext cx="756084" cy="6840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79F7784-1518-49A1-B03A-77F243365832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2491022" y="1716331"/>
            <a:ext cx="1417862" cy="32381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F4DCB1C-DBEA-4193-9FC3-A3393D70A258}"/>
              </a:ext>
            </a:extLst>
          </p:cNvPr>
          <p:cNvSpPr/>
          <p:nvPr/>
        </p:nvSpPr>
        <p:spPr>
          <a:xfrm>
            <a:off x="595952" y="1485498"/>
            <a:ext cx="1895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4x signal generators for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low- and high- field NMR</a:t>
            </a:r>
            <a:endParaRPr lang="en-US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E4110C-AA88-46FB-8E9A-F77FCAB0A741}"/>
              </a:ext>
            </a:extLst>
          </p:cNvPr>
          <p:cNvSpPr/>
          <p:nvPr/>
        </p:nvSpPr>
        <p:spPr>
          <a:xfrm>
            <a:off x="-123564" y="2672776"/>
            <a:ext cx="2600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2</a:t>
            </a:r>
            <a:r>
              <a:rPr lang="en-US" sz="1200">
                <a:latin typeface="Ubuntu" panose="020B0504030602030204" pitchFamily="34" charset="0"/>
                <a:sym typeface="Symbol" panose="05050102010706020507" pitchFamily="18" charset="2"/>
              </a:rPr>
              <a:t> Metrolab NMR teslameters </a:t>
            </a:r>
            <a:br>
              <a:rPr lang="en-US" sz="1200">
                <a:latin typeface="Ubuntu" panose="020B0504030602030204" pitchFamily="34" charset="0"/>
                <a:sym typeface="Symbol" panose="05050102010706020507" pitchFamily="18" charset="2"/>
              </a:rPr>
            </a:br>
            <a:r>
              <a:rPr lang="en-US" sz="1200">
                <a:latin typeface="Ubuntu" panose="020B0504030602030204" pitchFamily="34" charset="0"/>
                <a:sym typeface="Symbol" panose="05050102010706020507" pitchFamily="18" charset="2"/>
              </a:rPr>
              <a:t>for Ring 4 (expensive ! Ring 2 will be equipped with 2 further units only if necessary)</a:t>
            </a:r>
            <a:endParaRPr lang="en-US" sz="120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A6CAE4F-FCD7-4BAD-BBFC-48756428EDFA}"/>
              </a:ext>
            </a:extLst>
          </p:cNvPr>
          <p:cNvCxnSpPr>
            <a:cxnSpLocks/>
            <a:stCxn id="30" idx="3"/>
          </p:cNvCxnSpPr>
          <p:nvPr/>
        </p:nvCxnSpPr>
        <p:spPr bwMode="auto">
          <a:xfrm flipV="1">
            <a:off x="2482621" y="3782324"/>
            <a:ext cx="1163892" cy="11557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B93F00E-BAF5-453D-9C38-F99937B7D8E2}"/>
              </a:ext>
            </a:extLst>
          </p:cNvPr>
          <p:cNvSpPr/>
          <p:nvPr/>
        </p:nvSpPr>
        <p:spPr>
          <a:xfrm>
            <a:off x="898533" y="3759398"/>
            <a:ext cx="1584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White Rabbit switch</a:t>
            </a:r>
            <a:endParaRPr lang="en-US" sz="12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BAF9C74-B1A2-4DE4-B72B-A6F5AA500389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2621" y="4120331"/>
            <a:ext cx="1163892" cy="20854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DE8BB62-9542-43D9-B292-0A56579CD9DC}"/>
              </a:ext>
            </a:extLst>
          </p:cNvPr>
          <p:cNvSpPr/>
          <p:nvPr/>
        </p:nvSpPr>
        <p:spPr>
          <a:xfrm>
            <a:off x="1143221" y="4072042"/>
            <a:ext cx="1327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Power supplies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signal interfaces</a:t>
            </a:r>
            <a:endParaRPr lang="en-US" sz="120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1476C0D-BEA9-4D61-990F-BC85BAAF8551}"/>
              </a:ext>
            </a:extLst>
          </p:cNvPr>
          <p:cNvSpPr/>
          <p:nvPr/>
        </p:nvSpPr>
        <p:spPr>
          <a:xfrm>
            <a:off x="732236" y="6034107"/>
            <a:ext cx="17876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Fiber optic patch panel</a:t>
            </a:r>
            <a:endParaRPr lang="en-US" sz="120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4AC947-D475-48E5-B9A9-EBA381EA43BF}"/>
              </a:ext>
            </a:extLst>
          </p:cNvPr>
          <p:cNvCxnSpPr>
            <a:cxnSpLocks/>
            <a:stCxn id="33" idx="3"/>
          </p:cNvCxnSpPr>
          <p:nvPr/>
        </p:nvCxnSpPr>
        <p:spPr bwMode="auto">
          <a:xfrm flipV="1">
            <a:off x="2519905" y="6023915"/>
            <a:ext cx="1304636" cy="14869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5B3F1A7-EA37-45C4-943E-8668622B2348}"/>
              </a:ext>
            </a:extLst>
          </p:cNvPr>
          <p:cNvCxnSpPr>
            <a:cxnSpLocks/>
          </p:cNvCxnSpPr>
          <p:nvPr/>
        </p:nvCxnSpPr>
        <p:spPr bwMode="auto">
          <a:xfrm flipV="1">
            <a:off x="2470829" y="5244488"/>
            <a:ext cx="1304636" cy="34475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74010F0C-E71E-40C6-A52C-7BC32ADA8E2E}"/>
              </a:ext>
            </a:extLst>
          </p:cNvPr>
          <p:cNvSpPr/>
          <p:nvPr/>
        </p:nvSpPr>
        <p:spPr>
          <a:xfrm>
            <a:off x="1653444" y="5460932"/>
            <a:ext cx="8611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Linux FEC</a:t>
            </a:r>
            <a:endParaRPr lang="en-US" sz="120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0427743-FF0E-491D-8581-BE8511B1FFBB}"/>
              </a:ext>
            </a:extLst>
          </p:cNvPr>
          <p:cNvCxnSpPr>
            <a:cxnSpLocks/>
          </p:cNvCxnSpPr>
          <p:nvPr/>
        </p:nvCxnSpPr>
        <p:spPr bwMode="auto">
          <a:xfrm flipV="1">
            <a:off x="2453193" y="4705532"/>
            <a:ext cx="1366193" cy="12438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108D7E2-F8FC-4D7C-9F49-1AF6A524FAA0}"/>
              </a:ext>
            </a:extLst>
          </p:cNvPr>
          <p:cNvSpPr/>
          <p:nvPr/>
        </p:nvSpPr>
        <p:spPr>
          <a:xfrm>
            <a:off x="-24474" y="4612545"/>
            <a:ext cx="2515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>
                <a:latin typeface="Ubuntu" panose="020B0504030602030204" pitchFamily="34" charset="0"/>
              </a:rPr>
              <a:t>B-train chassis with status display</a:t>
            </a:r>
            <a:br>
              <a:rPr lang="en-US" sz="1200">
                <a:latin typeface="Ubuntu" panose="020B0504030602030204" pitchFamily="34" charset="0"/>
              </a:rPr>
            </a:br>
            <a:r>
              <a:rPr lang="en-US" sz="1200">
                <a:latin typeface="Ubuntu" panose="020B0504030602030204" pitchFamily="34" charset="0"/>
              </a:rPr>
              <a:t>FMR/NMR signal conditioning</a:t>
            </a:r>
            <a:endParaRPr lang="en-US" sz="120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7B52934-FF5D-4506-9D54-852577A3BA15}"/>
              </a:ext>
            </a:extLst>
          </p:cNvPr>
          <p:cNvCxnSpPr>
            <a:cxnSpLocks/>
          </p:cNvCxnSpPr>
          <p:nvPr/>
        </p:nvCxnSpPr>
        <p:spPr bwMode="auto">
          <a:xfrm flipV="1">
            <a:off x="2491022" y="2869199"/>
            <a:ext cx="2029930" cy="24851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E0298E0-DC52-480A-A4DE-0A27CBDCF393}"/>
              </a:ext>
            </a:extLst>
          </p:cNvPr>
          <p:cNvCxnSpPr>
            <a:cxnSpLocks/>
          </p:cNvCxnSpPr>
          <p:nvPr/>
        </p:nvCxnSpPr>
        <p:spPr bwMode="auto">
          <a:xfrm>
            <a:off x="2531810" y="3140642"/>
            <a:ext cx="1989142" cy="35145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38" name="VID_20170630_180542">
            <a:hlinkClick r:id="" action="ppaction://media"/>
            <a:extLst>
              <a:ext uri="{FF2B5EF4-FFF2-40B4-BE49-F238E27FC236}">
                <a16:creationId xmlns:a16="http://schemas.microsoft.com/office/drawing/2014/main" id="{D767286B-38F4-4238-BC8C-35DF9AC166E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87830" y="3971578"/>
            <a:ext cx="3920469" cy="2205264"/>
          </a:xfrm>
          <a:prstGeom prst="rect">
            <a:avLst/>
          </a:prstGeom>
          <a:ln w="19050">
            <a:solidFill>
              <a:srgbClr val="FFFFFF"/>
            </a:solidFill>
          </a:ln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96077F01-DCA9-42F7-859B-8FA7454B6BC9}"/>
              </a:ext>
            </a:extLst>
          </p:cNvPr>
          <p:cNvSpPr/>
          <p:nvPr/>
        </p:nvSpPr>
        <p:spPr>
          <a:xfrm>
            <a:off x="6920457" y="1228664"/>
            <a:ext cx="2600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>
                <a:latin typeface="Ubuntu" panose="020B0504030602030204" pitchFamily="34" charset="0"/>
              </a:rPr>
              <a:t>Calibration (setting gains and offsets as FESA properties) still pending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532395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3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Planned actions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14456" y="424136"/>
            <a:ext cx="989154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1650" indent="-1771650"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2017</a:t>
            </a:r>
            <a:r>
              <a:rPr lang="en-US" sz="1800" dirty="0">
                <a:latin typeface="Ubuntu" panose="020B0504030602030204" pitchFamily="34" charset="0"/>
              </a:rPr>
              <a:t>	</a:t>
            </a:r>
            <a:r>
              <a:rPr lang="en-US" sz="1800" dirty="0" smtClean="0">
                <a:latin typeface="Ubuntu" panose="020B0504030602030204" pitchFamily="34" charset="0"/>
              </a:rPr>
              <a:t>- </a:t>
            </a:r>
            <a:r>
              <a:rPr lang="en-US" sz="1800" dirty="0">
                <a:latin typeface="Ubuntu" panose="020B0504030602030204" pitchFamily="34" charset="0"/>
              </a:rPr>
              <a:t>Commissioning of new FIRESTORM B-train chain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- Feedback to new LLRF in PPM possible to test with </a:t>
            </a:r>
            <a:r>
              <a:rPr lang="en-US" sz="1800" dirty="0" smtClean="0">
                <a:latin typeface="Ubuntu" panose="020B0504030602030204" pitchFamily="34" charset="0"/>
              </a:rPr>
              <a:t>beam (non need for dedicated MDs) </a:t>
            </a:r>
            <a:r>
              <a:rPr lang="en-US" sz="1800" dirty="0">
                <a:latin typeface="Ubuntu" panose="020B0504030602030204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- </a:t>
            </a:r>
            <a:r>
              <a:rPr lang="en-US" sz="1800" dirty="0" smtClean="0">
                <a:latin typeface="Ubuntu" panose="020B0504030602030204" pitchFamily="34" charset="0"/>
              </a:rPr>
              <a:t>Tests as done in the PS: a)  </a:t>
            </a:r>
            <a:r>
              <a:rPr lang="en-US" sz="1800" dirty="0">
                <a:latin typeface="Ubuntu" panose="020B0504030602030204" pitchFamily="34" charset="0"/>
              </a:rPr>
              <a:t>distributing </a:t>
            </a:r>
            <a:r>
              <a:rPr lang="en-US" sz="1800" dirty="0" err="1">
                <a:latin typeface="Ubuntu" panose="020B0504030602030204" pitchFamily="34" charset="0"/>
              </a:rPr>
              <a:t>B</a:t>
            </a:r>
            <a:r>
              <a:rPr lang="en-US" sz="1800" baseline="-25000" dirty="0" err="1">
                <a:latin typeface="Ubuntu" panose="020B0504030602030204" pitchFamily="34" charset="0"/>
              </a:rPr>
              <a:t>up</a:t>
            </a:r>
            <a:r>
              <a:rPr lang="en-US" sz="1800" dirty="0">
                <a:latin typeface="Ubuntu" panose="020B0504030602030204" pitchFamily="34" charset="0"/>
              </a:rPr>
              <a:t>/</a:t>
            </a:r>
            <a:r>
              <a:rPr lang="en-US" sz="1800" dirty="0" err="1">
                <a:latin typeface="Ubuntu" panose="020B0504030602030204" pitchFamily="34" charset="0"/>
              </a:rPr>
              <a:t>B</a:t>
            </a:r>
            <a:r>
              <a:rPr lang="en-US" sz="1800" baseline="-25000" dirty="0" err="1">
                <a:latin typeface="Ubuntu" panose="020B0504030602030204" pitchFamily="34" charset="0"/>
              </a:rPr>
              <a:t>down</a:t>
            </a:r>
            <a:r>
              <a:rPr lang="en-US" sz="1800" dirty="0" smtClean="0">
                <a:latin typeface="Ubuntu" panose="020B0504030602030204" pitchFamily="34" charset="0"/>
              </a:rPr>
              <a:t> </a:t>
            </a:r>
            <a:r>
              <a:rPr lang="en-US" sz="1800" dirty="0" err="1" smtClean="0">
                <a:latin typeface="Ubuntu" panose="020B0504030602030204" pitchFamily="34" charset="0"/>
              </a:rPr>
              <a:t>wia</a:t>
            </a:r>
            <a:r>
              <a:rPr lang="en-US" sz="1800" dirty="0" smtClean="0">
                <a:latin typeface="Ubuntu" panose="020B0504030602030204" pitchFamily="34" charset="0"/>
              </a:rPr>
              <a:t> WR and b) new measurement using </a:t>
            </a:r>
            <a:r>
              <a:rPr lang="en-US" sz="1800" dirty="0">
                <a:latin typeface="Ubuntu" panose="020B0504030602030204" pitchFamily="34" charset="0"/>
              </a:rPr>
              <a:t>R3 </a:t>
            </a:r>
            <a:r>
              <a:rPr lang="en-US" sz="1800" dirty="0" smtClean="0">
                <a:latin typeface="Ubuntu" panose="020B0504030602030204" pitchFamily="34" charset="0"/>
              </a:rPr>
              <a:t>and R4 sensors </a:t>
            </a:r>
            <a:r>
              <a:rPr lang="en-US" sz="1800" dirty="0">
                <a:latin typeface="Ubuntu" panose="020B0504030602030204" pitchFamily="34" charset="0"/>
              </a:rPr>
              <a:t>as </a:t>
            </a:r>
            <a:r>
              <a:rPr lang="en-US" sz="1800" dirty="0" smtClean="0">
                <a:latin typeface="Ubuntu" panose="020B0504030602030204" pitchFamily="34" charset="0"/>
              </a:rPr>
              <a:t>input</a:t>
            </a:r>
            <a:r>
              <a:rPr lang="en-US" sz="1800" dirty="0">
                <a:latin typeface="Ubuntu" panose="020B0504030602030204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</a:rPr>
            </a:br>
            <a:endParaRPr lang="en-US" sz="1800" dirty="0">
              <a:latin typeface="Ubuntu" panose="020B0504030602030204" pitchFamily="34" charset="0"/>
            </a:endParaRPr>
          </a:p>
          <a:p>
            <a:pPr marL="1771650" indent="-1771650"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YETS 17/18</a:t>
            </a:r>
            <a:r>
              <a:rPr lang="en-US" sz="1800" dirty="0">
                <a:latin typeface="Ubuntu" panose="020B0504030602030204" pitchFamily="34" charset="0"/>
              </a:rPr>
              <a:t> 	</a:t>
            </a:r>
            <a:r>
              <a:rPr lang="en-US" sz="1800" dirty="0">
                <a:latin typeface="Ubuntu" panose="020B0504030602030204" pitchFamily="34" charset="0"/>
              </a:rPr>
              <a:t>- Replacement of coils in Ring3 </a:t>
            </a:r>
            <a:r>
              <a:rPr lang="en-US" sz="1800" dirty="0" smtClean="0">
                <a:latin typeface="Ubuntu" panose="020B0504030602030204" pitchFamily="34" charset="0"/>
              </a:rPr>
              <a:t>+ </a:t>
            </a:r>
            <a:r>
              <a:rPr lang="en-US" sz="1800" dirty="0">
                <a:latin typeface="Ubuntu" panose="020B0504030602030204" pitchFamily="34" charset="0"/>
              </a:rPr>
              <a:t>new sensors in Ring2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- replacement of temporary WR </a:t>
            </a:r>
            <a:r>
              <a:rPr lang="en-US" sz="1800" dirty="0" err="1">
                <a:latin typeface="Ubuntu" panose="020B0504030602030204" pitchFamily="34" charset="0"/>
              </a:rPr>
              <a:t>fibre</a:t>
            </a:r>
            <a:r>
              <a:rPr lang="en-US" sz="1800" dirty="0">
                <a:latin typeface="Ubuntu" panose="020B0504030602030204" pitchFamily="34" charset="0"/>
              </a:rPr>
              <a:t> to RF (BOR R708 in 261-1-009) with a permanent one + new </a:t>
            </a:r>
            <a:r>
              <a:rPr lang="en-US" sz="1800" dirty="0" err="1">
                <a:latin typeface="Ubuntu" panose="020B0504030602030204" pitchFamily="34" charset="0"/>
              </a:rPr>
              <a:t>fibre</a:t>
            </a:r>
            <a:r>
              <a:rPr lang="en-US" sz="1800" dirty="0">
                <a:latin typeface="Ubuntu" panose="020B0504030602030204" pitchFamily="34" charset="0"/>
              </a:rPr>
              <a:t> to building 30 (demand discussed with EN/EL)</a:t>
            </a:r>
          </a:p>
          <a:p>
            <a:pPr marL="1771650" indent="-1771650" algn="l">
              <a:spcBef>
                <a:spcPts val="0"/>
              </a:spcBef>
            </a:pPr>
            <a:endParaRPr lang="en-US" sz="1800" b="1" dirty="0">
              <a:latin typeface="Ubuntu" panose="020B0504030602030204" pitchFamily="34" charset="0"/>
            </a:endParaRPr>
          </a:p>
          <a:p>
            <a:pPr marL="1771650" indent="-1771650"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2018	</a:t>
            </a:r>
            <a:r>
              <a:rPr lang="en-US" sz="1800" dirty="0">
                <a:latin typeface="Ubuntu" panose="020B0504030602030204" pitchFamily="34" charset="0"/>
              </a:rPr>
              <a:t>- systematic beam tests using old sensors in R3 or new ones in R2/4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- Main goal:  validate the new B-train to drive PSB</a:t>
            </a:r>
          </a:p>
          <a:p>
            <a:pPr marL="1771650" indent="-1771650" algn="l">
              <a:spcBef>
                <a:spcPts val="0"/>
              </a:spcBef>
              <a:buAutoNum type="arabicPlain" startAt="2018"/>
            </a:pPr>
            <a:endParaRPr lang="en-US" sz="1800" dirty="0">
              <a:latin typeface="Ubuntu" panose="020B0504030602030204" pitchFamily="34" charset="0"/>
            </a:endParaRPr>
          </a:p>
          <a:p>
            <a:pPr marL="1771650" indent="-1771650"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After LS2</a:t>
            </a:r>
            <a:r>
              <a:rPr lang="en-US" sz="1800" dirty="0">
                <a:latin typeface="Ubuntu" panose="020B0504030602030204" pitchFamily="34" charset="0"/>
              </a:rPr>
              <a:t>	The system remains in place as a fallback in case of return to MPS (FEC in the old B-train will not work anymore)</a:t>
            </a:r>
          </a:p>
        </p:txBody>
      </p:sp>
    </p:spTree>
    <p:extLst>
      <p:ext uri="{BB962C8B-B14F-4D97-AF65-F5344CB8AC3E}">
        <p14:creationId xmlns:p14="http://schemas.microsoft.com/office/powerpoint/2010/main" val="71378320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3653" y="2024844"/>
            <a:ext cx="97055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PSB Upgrade</a:t>
            </a:r>
            <a:b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</a:br>
            <a: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system (b. 245)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302567502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B-train installation in 245-S-402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46"/>
          <a:stretch/>
        </p:blipFill>
        <p:spPr>
          <a:xfrm>
            <a:off x="380492" y="324116"/>
            <a:ext cx="4264229" cy="2636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6124" y="3320988"/>
            <a:ext cx="94690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“New” reference magnet currently in our test hall in b. 867.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Refurbishment to the final configuration (thicker outer ring side plates) foreseen by September 2017, detailed test campaign to follow </a:t>
            </a:r>
            <a:r>
              <a:rPr lang="en-US" sz="1800" dirty="0" smtClean="0">
                <a:latin typeface="Ubuntu" panose="020B0504030602030204" pitchFamily="34" charset="0"/>
              </a:rPr>
              <a:t>Pre-DIC </a:t>
            </a:r>
            <a:r>
              <a:rPr lang="en-US" sz="1800" dirty="0">
                <a:latin typeface="Ubuntu" panose="020B0504030602030204" pitchFamily="34" charset="0"/>
              </a:rPr>
              <a:t>for LS2 transmitted to EN/EL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All B-train electronics on stock or </a:t>
            </a:r>
            <a:r>
              <a:rPr lang="en-US" sz="1800" dirty="0" smtClean="0">
                <a:latin typeface="Ubuntu" panose="020B0504030602030204" pitchFamily="34" charset="0"/>
              </a:rPr>
              <a:t>procured (except for marker frequency generators)</a:t>
            </a:r>
            <a:endParaRPr lang="en-US" sz="1800" dirty="0">
              <a:latin typeface="Ubuntu" panose="020B0504030602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Safety access procedure to the magnet enclosure involving a </a:t>
            </a:r>
            <a:r>
              <a:rPr lang="en-US" sz="1800" dirty="0" err="1">
                <a:latin typeface="Ubuntu" panose="020B0504030602030204" pitchFamily="34" charset="0"/>
              </a:rPr>
              <a:t>bypassable</a:t>
            </a:r>
            <a:r>
              <a:rPr lang="en-US" sz="1800" dirty="0">
                <a:latin typeface="Ubuntu" panose="020B0504030602030204" pitchFamily="34" charset="0"/>
              </a:rPr>
              <a:t> interlock being written with BE/ASR</a:t>
            </a:r>
          </a:p>
        </p:txBody>
      </p:sp>
      <p:pic>
        <p:nvPicPr>
          <p:cNvPr id="7" name="Picture 6" descr="cid:image001.png@01D03023.CD5A2510">
            <a:extLst>
              <a:ext uri="{FF2B5EF4-FFF2-40B4-BE49-F238E27FC236}">
                <a16:creationId xmlns:a16="http://schemas.microsoft.com/office/drawing/2014/main" id="{E01759FE-797F-4A48-B765-B4D3984004CE}"/>
              </a:ext>
            </a:extLst>
          </p:cNvPr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712" y="333068"/>
            <a:ext cx="4482548" cy="2636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633521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Planned actions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14456" y="424136"/>
            <a:ext cx="98915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5463" indent="-1795463"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2017</a:t>
            </a:r>
            <a:r>
              <a:rPr lang="en-US" sz="1800" dirty="0">
                <a:latin typeface="Ubuntu" panose="020B0504030602030204" pitchFamily="34" charset="0"/>
              </a:rPr>
              <a:t>		- Finalization of DIC with missing details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- launch procurement of PCB fluxmeters with </a:t>
            </a:r>
            <a:r>
              <a:rPr lang="en-US" sz="1800" dirty="0" smtClean="0">
                <a:latin typeface="Ubuntu" panose="020B0504030602030204" pitchFamily="34" charset="0"/>
              </a:rPr>
              <a:t>CERN PCB Service</a:t>
            </a:r>
            <a:r>
              <a:rPr lang="en-US" sz="1800" dirty="0">
                <a:latin typeface="Ubuntu" panose="020B0504030602030204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- tests on </a:t>
            </a:r>
            <a:r>
              <a:rPr lang="en-US" sz="1800" dirty="0" smtClean="0">
                <a:latin typeface="Ubuntu" panose="020B0504030602030204" pitchFamily="34" charset="0"/>
              </a:rPr>
              <a:t>finalized </a:t>
            </a:r>
            <a:r>
              <a:rPr lang="en-US" sz="1800" dirty="0">
                <a:latin typeface="Ubuntu" panose="020B0504030602030204" pitchFamily="34" charset="0"/>
              </a:rPr>
              <a:t>reference magnet in b. </a:t>
            </a:r>
            <a:r>
              <a:rPr lang="en-US" sz="1800" dirty="0">
                <a:latin typeface="Ubuntu" panose="020B0504030602030204" pitchFamily="34" charset="0"/>
              </a:rPr>
              <a:t>867 ((harmonic field </a:t>
            </a:r>
            <a:r>
              <a:rPr lang="en-US" sz="1800" dirty="0" smtClean="0">
                <a:latin typeface="Ubuntu" panose="020B0504030602030204" pitchFamily="34" charset="0"/>
              </a:rPr>
              <a:t>quality, calibration </a:t>
            </a:r>
            <a:r>
              <a:rPr lang="en-US" sz="1800" dirty="0">
                <a:latin typeface="Ubuntu" panose="020B0504030602030204" pitchFamily="34" charset="0"/>
              </a:rPr>
              <a:t>of new PCB </a:t>
            </a:r>
            <a:r>
              <a:rPr lang="en-US" sz="1800" dirty="0" smtClean="0">
                <a:latin typeface="Ubuntu" panose="020B0504030602030204" pitchFamily="34" charset="0"/>
              </a:rPr>
              <a:t>coils when available, </a:t>
            </a:r>
            <a:r>
              <a:rPr lang="en-US" sz="1800" dirty="0">
                <a:latin typeface="Ubuntu" panose="020B0504030602030204" pitchFamily="34" charset="0"/>
              </a:rPr>
              <a:t>cross-talk</a:t>
            </a:r>
            <a:r>
              <a:rPr lang="en-US" sz="1800" dirty="0">
                <a:latin typeface="Ubuntu" panose="020B0504030602030204" pitchFamily="34" charset="0"/>
              </a:rPr>
              <a:t> effects between the two coupled powering </a:t>
            </a:r>
            <a:r>
              <a:rPr lang="en-US" sz="1800" dirty="0" smtClean="0">
                <a:latin typeface="Ubuntu" panose="020B0504030602030204" pitchFamily="34" charset="0"/>
              </a:rPr>
              <a:t>circuits, choice of NMR  vs FMR marker)</a:t>
            </a:r>
            <a:r>
              <a:rPr lang="en-US" sz="1800" dirty="0">
                <a:latin typeface="Ubuntu" panose="020B0504030602030204" pitchFamily="34" charset="0"/>
              </a:rPr>
              <a:t/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	</a:t>
            </a:r>
            <a:br>
              <a:rPr lang="en-US" sz="1800" dirty="0">
                <a:latin typeface="Ubuntu" panose="020B0504030602030204" pitchFamily="34" charset="0"/>
              </a:rPr>
            </a:br>
            <a:endParaRPr lang="en-US" sz="1800" dirty="0">
              <a:latin typeface="Ubuntu" panose="020B0504030602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2018/19</a:t>
            </a:r>
            <a:r>
              <a:rPr lang="en-US" sz="1800" dirty="0">
                <a:latin typeface="Ubuntu" panose="020B0504030602030204" pitchFamily="34" charset="0"/>
              </a:rPr>
              <a:t>		- measure ambient field perturbations esp. from nearby 6kA cabling as soon 		as power available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	- install electronics as soon as racks available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latin typeface="Ubuntu" panose="020B0504030602030204" pitchFamily="34" charset="0"/>
              </a:rPr>
              <a:t>		- install </a:t>
            </a:r>
            <a:r>
              <a:rPr lang="en-US" sz="1800" dirty="0" smtClean="0">
                <a:latin typeface="Ubuntu" panose="020B0504030602030204" pitchFamily="34" charset="0"/>
              </a:rPr>
              <a:t>sensors </a:t>
            </a:r>
            <a:r>
              <a:rPr lang="en-US" sz="1800" dirty="0">
                <a:latin typeface="Ubuntu" panose="020B0504030602030204" pitchFamily="34" charset="0"/>
              </a:rPr>
              <a:t>in magnet as soon as available</a:t>
            </a:r>
            <a:br>
              <a:rPr lang="en-US" sz="1800" dirty="0">
                <a:latin typeface="Ubuntu" panose="020B0504030602030204" pitchFamily="34" charset="0"/>
              </a:rPr>
            </a:br>
            <a:r>
              <a:rPr lang="en-US" sz="1800" dirty="0">
                <a:latin typeface="Ubuntu" panose="020B0504030602030204" pitchFamily="34" charset="0"/>
              </a:rPr>
              <a:t>		- test and commission new system w/o beam as soon as POPS-B connected</a:t>
            </a:r>
          </a:p>
          <a:p>
            <a:pPr algn="l">
              <a:spcBef>
                <a:spcPts val="0"/>
              </a:spcBef>
            </a:pPr>
            <a:endParaRPr lang="en-US" sz="1800" dirty="0">
              <a:latin typeface="Ubuntu" panose="020B0504030602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800" b="1" dirty="0">
                <a:latin typeface="Ubuntu" panose="020B0504030602030204" pitchFamily="34" charset="0"/>
              </a:rPr>
              <a:t>Open points</a:t>
            </a:r>
            <a:r>
              <a:rPr lang="en-US" sz="1800" dirty="0">
                <a:latin typeface="Ubuntu" panose="020B0504030602030204" pitchFamily="34" charset="0"/>
              </a:rPr>
              <a:t>	- do we want to feedback RF from all rings in parallel </a:t>
            </a:r>
            <a:r>
              <a:rPr lang="en-US" sz="1800" dirty="0" smtClean="0">
                <a:latin typeface="Ubuntu" panose="020B0504030602030204" pitchFamily="34" charset="0"/>
              </a:rPr>
              <a:t>?</a:t>
            </a:r>
            <a:br>
              <a:rPr lang="en-US" sz="1800" dirty="0" smtClean="0">
                <a:latin typeface="Ubuntu" panose="020B0504030602030204" pitchFamily="34" charset="0"/>
              </a:rPr>
            </a:br>
            <a:r>
              <a:rPr lang="en-US" sz="1800" dirty="0" smtClean="0">
                <a:latin typeface="Ubuntu" panose="020B0504030602030204" pitchFamily="34" charset="0"/>
              </a:rPr>
              <a:t>		- NMR vs FMR markers for high-</a:t>
            </a:r>
            <a:r>
              <a:rPr lang="en-US" sz="1800" dirty="0" err="1" smtClean="0">
                <a:latin typeface="Ubuntu" panose="020B0504030602030204" pitchFamily="34" charset="0"/>
              </a:rPr>
              <a:t>Bdot</a:t>
            </a:r>
            <a:r>
              <a:rPr lang="en-US" sz="1800" dirty="0" smtClean="0">
                <a:latin typeface="Ubuntu" panose="020B0504030602030204" pitchFamily="34" charset="0"/>
              </a:rPr>
              <a:t> cycles</a:t>
            </a:r>
            <a:br>
              <a:rPr lang="en-US" sz="1800" dirty="0" smtClean="0">
                <a:latin typeface="Ubuntu" panose="020B0504030602030204" pitchFamily="34" charset="0"/>
              </a:rPr>
            </a:br>
            <a:r>
              <a:rPr lang="en-US" sz="1800" dirty="0" smtClean="0">
                <a:latin typeface="Ubuntu" panose="020B0504030602030204" pitchFamily="34" charset="0"/>
              </a:rPr>
              <a:t>		` </a:t>
            </a:r>
            <a:endParaRPr lang="en-US" sz="1800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45396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BT.BHZ10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20452" y="4149080"/>
            <a:ext cx="98855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switching dipole on the extraction line to ISOLDE/PS 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first unit expected at CERN around 03/2018 (vacuum chamber before then)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to be tested in new bldg. 311 for reproducibility choose between open/ closed loop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closed loop solution: basic design in preparation, prototype development to start in September (also motivated by other applications)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>
                <a:latin typeface="Ubuntu" panose="020B0504030602030204" pitchFamily="34" charset="0"/>
              </a:rPr>
              <a:t>spare unit will remain available for tests indefinitely (degree of sameness will be measured)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2015" b="9326"/>
          <a:stretch/>
        </p:blipFill>
        <p:spPr>
          <a:xfrm>
            <a:off x="1" y="274270"/>
            <a:ext cx="9906000" cy="37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3039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-51556" y="2096852"/>
            <a:ext cx="97055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60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B-train consolidation</a:t>
            </a:r>
            <a:br>
              <a:rPr lang="en-US" sz="760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</a:br>
            <a:r>
              <a:rPr lang="en-US" sz="760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project Status</a:t>
            </a:r>
            <a:endParaRPr lang="en-US" sz="7600"/>
          </a:p>
        </p:txBody>
      </p:sp>
    </p:spTree>
    <p:extLst>
      <p:ext uri="{BB962C8B-B14F-4D97-AF65-F5344CB8AC3E}">
        <p14:creationId xmlns:p14="http://schemas.microsoft.com/office/powerpoint/2010/main" val="40993388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00472" y="2671014"/>
            <a:ext cx="9289032" cy="12618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57901090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Summary</a:t>
            </a:r>
          </a:p>
        </p:txBody>
      </p:sp>
      <p:sp>
        <p:nvSpPr>
          <p:cNvPr id="3" name="Rectangle 2"/>
          <p:cNvSpPr/>
          <p:nvPr/>
        </p:nvSpPr>
        <p:spPr>
          <a:xfrm>
            <a:off x="48969" y="404664"/>
            <a:ext cx="957706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PS tests show that </a:t>
            </a:r>
            <a:r>
              <a:rPr lang="en-US" sz="2400" b="1" dirty="0">
                <a:solidFill>
                  <a:srgbClr val="92D050"/>
                </a:solidFill>
                <a:latin typeface="Ubuntu" panose="020B0504030602030204" pitchFamily="34" charset="0"/>
              </a:rPr>
              <a:t>the beam can be correctly injected, accelerated and extracted with the new measurement</a:t>
            </a:r>
          </a:p>
          <a:p>
            <a:pPr marL="285750" lvl="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Measurement resolution </a:t>
            </a:r>
            <a:r>
              <a:rPr lang="en-US" sz="2400" b="1" dirty="0">
                <a:solidFill>
                  <a:srgbClr val="C00000"/>
                </a:solidFill>
                <a:latin typeface="Ubuntu" panose="020B0504030602030204" pitchFamily="34" charset="0"/>
              </a:rPr>
              <a:t>far exceeds 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the old system</a:t>
            </a:r>
          </a:p>
          <a:p>
            <a:pPr marL="285750" lvl="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Systematic differences </a:t>
            </a:r>
            <a:r>
              <a:rPr lang="en-US" sz="2400" b="1" dirty="0">
                <a:solidFill>
                  <a:srgbClr val="000000"/>
                </a:solidFill>
                <a:latin typeface="Ubuntu" panose="020B0504030602030204" pitchFamily="34" charset="0"/>
              </a:rPr>
              <a:t>well below 1 G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 (calibration still being worked on)</a:t>
            </a:r>
          </a:p>
          <a:p>
            <a:pPr marL="285750" lvl="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Stability and reproducibility need to be assessed statistically</a:t>
            </a:r>
            <a:b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(</a:t>
            </a:r>
            <a:r>
              <a:rPr lang="en-US" sz="2400" u="sng" dirty="0">
                <a:solidFill>
                  <a:srgbClr val="000000"/>
                </a:solidFill>
                <a:latin typeface="Ubuntu" panose="020B0504030602030204" pitchFamily="34" charset="0"/>
              </a:rPr>
              <a:t>tests in parallel on multiple machines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 are foreseen before LS2)</a:t>
            </a:r>
          </a:p>
          <a:p>
            <a:pPr marL="285750" lvl="0" indent="-2857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The system (electronics + sensors) installed in b. 261 will be used to </a:t>
            </a:r>
            <a:r>
              <a:rPr lang="en-US" sz="2400" b="1" dirty="0">
                <a:solidFill>
                  <a:srgbClr val="00B0F0"/>
                </a:solidFill>
                <a:latin typeface="Ubuntu" panose="020B0504030602030204" pitchFamily="34" charset="0"/>
              </a:rPr>
              <a:t>validate the new measurement for the PSB</a:t>
            </a:r>
            <a:r>
              <a:rPr lang="en-US" sz="2400" dirty="0">
                <a:solidFill>
                  <a:srgbClr val="000000"/>
                </a:solidFill>
                <a:latin typeface="Ubuntu" panose="020B0504030602030204" pitchFamily="34" charset="0"/>
              </a:rPr>
              <a:t> before LS2</a:t>
            </a:r>
          </a:p>
        </p:txBody>
      </p:sp>
    </p:spTree>
    <p:extLst>
      <p:ext uri="{BB962C8B-B14F-4D97-AF65-F5344CB8AC3E}">
        <p14:creationId xmlns:p14="http://schemas.microsoft.com/office/powerpoint/2010/main" val="418035834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88435" y="2456892"/>
            <a:ext cx="9289032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54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Additional</a:t>
            </a:r>
            <a:br>
              <a:rPr lang="en-US" sz="54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</a:br>
            <a:r>
              <a:rPr lang="en-US" sz="54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222444628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Project documents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26477" y="289367"/>
            <a:ext cx="976677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Ubuntu" panose="020B0504030602030204" pitchFamily="34" charset="0"/>
              </a:rPr>
              <a:t>B-train renovation first discussed at the LEIR coordination meeting on 12.10.2015 (see attached *.ppt)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Ubuntu" panose="020B0504030602030204" pitchFamily="34" charset="0"/>
              </a:rPr>
              <a:t>Renovation of </a:t>
            </a:r>
            <a:r>
              <a:rPr lang="en-US" sz="1600" b="1" dirty="0">
                <a:latin typeface="Ubuntu" panose="020B0504030602030204" pitchFamily="34" charset="0"/>
              </a:rPr>
              <a:t>PS</a:t>
            </a:r>
            <a:r>
              <a:rPr lang="en-US" sz="1600" dirty="0">
                <a:latin typeface="Ubuntu" panose="020B0504030602030204" pitchFamily="34" charset="0"/>
              </a:rPr>
              <a:t>, </a:t>
            </a:r>
            <a:r>
              <a:rPr lang="en-US" sz="1600" b="1" dirty="0">
                <a:latin typeface="Ubuntu" panose="020B0504030602030204" pitchFamily="34" charset="0"/>
              </a:rPr>
              <a:t>SPS</a:t>
            </a:r>
            <a:r>
              <a:rPr lang="en-US" sz="1600" dirty="0">
                <a:latin typeface="Ubuntu" panose="020B0504030602030204" pitchFamily="34" charset="0"/>
              </a:rPr>
              <a:t>, </a:t>
            </a:r>
            <a:r>
              <a:rPr lang="en-US" sz="1600" b="1" dirty="0">
                <a:latin typeface="Ubuntu" panose="020B0504030602030204" pitchFamily="34" charset="0"/>
              </a:rPr>
              <a:t>LEIR </a:t>
            </a:r>
            <a:r>
              <a:rPr lang="en-US" sz="1600" dirty="0">
                <a:latin typeface="Ubuntu" panose="020B0504030602030204" pitchFamily="34" charset="0"/>
              </a:rPr>
              <a:t>and </a:t>
            </a:r>
            <a:r>
              <a:rPr lang="en-US" sz="1600" b="1" dirty="0">
                <a:latin typeface="Ubuntu" panose="020B0504030602030204" pitchFamily="34" charset="0"/>
              </a:rPr>
              <a:t>AD </a:t>
            </a:r>
            <a:r>
              <a:rPr lang="en-US" sz="1600" dirty="0">
                <a:latin typeface="Ubuntu" panose="020B0504030602030204" pitchFamily="34" charset="0"/>
              </a:rPr>
              <a:t>B-trains approved in 07.2016 as a </a:t>
            </a:r>
            <a:r>
              <a:rPr lang="en-US" sz="1600" b="1" dirty="0">
                <a:latin typeface="Ubuntu" panose="020B0504030602030204" pitchFamily="34" charset="0"/>
              </a:rPr>
              <a:t>CONS</a:t>
            </a:r>
            <a:r>
              <a:rPr lang="en-US" sz="1600" dirty="0">
                <a:latin typeface="Ubuntu" panose="020B0504030602030204" pitchFamily="34" charset="0"/>
              </a:rPr>
              <a:t> Work Unit (~1.5 MCHF)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Ubuntu" panose="020B0504030602030204" pitchFamily="34" charset="0"/>
              </a:rPr>
              <a:t>ELENA, PSBU </a:t>
            </a:r>
            <a:r>
              <a:rPr lang="en-US" sz="1600" dirty="0">
                <a:latin typeface="Ubuntu" panose="020B0504030602030204" pitchFamily="34" charset="0"/>
              </a:rPr>
              <a:t>budgeted separately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Ubuntu" panose="020B0504030602030204" pitchFamily="34" charset="0"/>
              </a:rPr>
              <a:t>ECR</a:t>
            </a:r>
            <a:r>
              <a:rPr lang="en-US" sz="1600" dirty="0">
                <a:latin typeface="Ubuntu" panose="020B0504030602030204" pitchFamily="34" charset="0"/>
              </a:rPr>
              <a:t> formally approved at the 192</a:t>
            </a:r>
            <a:r>
              <a:rPr lang="en-US" sz="1600" baseline="30000" dirty="0">
                <a:latin typeface="Ubuntu" panose="020B0504030602030204" pitchFamily="34" charset="0"/>
              </a:rPr>
              <a:t>th</a:t>
            </a:r>
            <a:r>
              <a:rPr lang="en-US" sz="1600" dirty="0">
                <a:latin typeface="Ubuntu" panose="020B0504030602030204" pitchFamily="34" charset="0"/>
              </a:rPr>
              <a:t> IEFC  (20.01.2017)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Ubuntu" panose="020B0504030602030204" pitchFamily="34" charset="0"/>
              </a:rPr>
              <a:t>Activities declared in </a:t>
            </a:r>
            <a:r>
              <a:rPr lang="en-US" sz="1600" b="1" dirty="0">
                <a:latin typeface="Ubuntu" panose="020B0504030602030204" pitchFamily="34" charset="0"/>
              </a:rPr>
              <a:t>PLAN</a:t>
            </a:r>
            <a:r>
              <a:rPr lang="en-US" sz="1600" dirty="0">
                <a:latin typeface="Ubuntu" panose="020B0504030602030204" pitchFamily="34" charset="0"/>
              </a:rPr>
              <a:t> (no impact on tunnel activities)</a:t>
            </a:r>
            <a:endParaRPr lang="en-US" sz="1600" b="1" dirty="0">
              <a:latin typeface="Ubuntu" panose="020B05040306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1419" t="10941" r="11807" b="40846"/>
          <a:stretch/>
        </p:blipFill>
        <p:spPr>
          <a:xfrm>
            <a:off x="511675" y="4185516"/>
            <a:ext cx="3636404" cy="19797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8761" t="11886" r="8952" b="29525"/>
          <a:stretch/>
        </p:blipFill>
        <p:spPr>
          <a:xfrm>
            <a:off x="511676" y="1749487"/>
            <a:ext cx="3636404" cy="1979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62797" t="13146" r="12594" b="45275"/>
          <a:stretch/>
        </p:blipFill>
        <p:spPr>
          <a:xfrm>
            <a:off x="5601072" y="1749486"/>
            <a:ext cx="3649437" cy="1979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383" y="2528900"/>
            <a:ext cx="1100618" cy="1100618"/>
          </a:xfrm>
          <a:prstGeom prst="rect">
            <a:avLst/>
          </a:prstGeom>
        </p:spPr>
      </p:pic>
      <p:pic>
        <p:nvPicPr>
          <p:cNvPr id="2" name="Picture 1">
            <a:hlinkClick r:id="rId7"/>
          </p:cNvPr>
          <p:cNvPicPr>
            <a:picLocks noChangeAspect="1"/>
          </p:cNvPicPr>
          <p:nvPr/>
        </p:nvPicPr>
        <p:blipFill rotWithShape="1">
          <a:blip r:embed="rId8"/>
          <a:srcRect l="16138" t="14300" r="16925" b="3451"/>
          <a:stretch/>
        </p:blipFill>
        <p:spPr>
          <a:xfrm>
            <a:off x="5910838" y="4041068"/>
            <a:ext cx="3029904" cy="2094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5714451" y="6074928"/>
            <a:ext cx="12394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Ubuntu" panose="020B0504030602030204" pitchFamily="34" charset="0"/>
              </a:rPr>
              <a:t>EDMS 1704494</a:t>
            </a:r>
          </a:p>
        </p:txBody>
      </p:sp>
    </p:spTree>
    <p:extLst>
      <p:ext uri="{BB962C8B-B14F-4D97-AF65-F5344CB8AC3E}">
        <p14:creationId xmlns:p14="http://schemas.microsoft.com/office/powerpoint/2010/main" val="88753778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Acquisition and processing system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529158" y="728990"/>
            <a:ext cx="18473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38090" y="1087555"/>
          <a:ext cx="7920880" cy="4933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073">
                  <a:extLst>
                    <a:ext uri="{9D8B030D-6E8A-4147-A177-3AD203B41FA5}">
                      <a16:colId xmlns:a16="http://schemas.microsoft.com/office/drawing/2014/main" val="3991773537"/>
                    </a:ext>
                  </a:extLst>
                </a:gridCol>
                <a:gridCol w="3613033">
                  <a:extLst>
                    <a:ext uri="{9D8B030D-6E8A-4147-A177-3AD203B41FA5}">
                      <a16:colId xmlns:a16="http://schemas.microsoft.com/office/drawing/2014/main" val="4198266592"/>
                    </a:ext>
                  </a:extLst>
                </a:gridCol>
                <a:gridCol w="3647774">
                  <a:extLst>
                    <a:ext uri="{9D8B030D-6E8A-4147-A177-3AD203B41FA5}">
                      <a16:colId xmlns:a16="http://schemas.microsoft.com/office/drawing/2014/main" val="253963286"/>
                    </a:ext>
                  </a:extLst>
                </a:gridCol>
              </a:tblGrid>
              <a:tr h="510909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Ubuntu" panose="020B0504030602030204" pitchFamily="34" charset="0"/>
                        </a:rPr>
                        <a:t>FIRESTORM prototype</a:t>
                      </a:r>
                      <a:br>
                        <a:rPr lang="en-GB" sz="1600" b="1" dirty="0">
                          <a:latin typeface="Ubuntu" panose="020B0504030602030204" pitchFamily="34" charset="0"/>
                        </a:rPr>
                      </a:br>
                      <a:r>
                        <a:rPr lang="en-GB" sz="1600" b="1" dirty="0">
                          <a:latin typeface="Ubuntu" panose="020B0504030602030204" pitchFamily="34" charset="0"/>
                        </a:rPr>
                        <a:t>(2014-2017)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Ubuntu" panose="020B0504030602030204" pitchFamily="34" charset="0"/>
                        </a:rPr>
                        <a:t>FIRESTORM production</a:t>
                      </a:r>
                      <a:br>
                        <a:rPr lang="en-GB" sz="1600" b="1" dirty="0">
                          <a:latin typeface="Ubuntu" panose="020B0504030602030204" pitchFamily="34" charset="0"/>
                        </a:rPr>
                      </a:br>
                      <a:r>
                        <a:rPr lang="en-GB" sz="1600" b="1" dirty="0">
                          <a:latin typeface="Ubuntu" panose="020B0504030602030204" pitchFamily="34" charset="0"/>
                        </a:rPr>
                        <a:t>(2018-2020)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112665"/>
                  </a:ext>
                </a:extLst>
              </a:tr>
              <a:tr h="268899"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Ubuntu" panose="020B0504030602030204" pitchFamily="34" charset="0"/>
                        </a:rPr>
                        <a:t>Hardware</a:t>
                      </a:r>
                    </a:p>
                  </a:txBody>
                  <a:tcPr vert="vert27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Ubuntu" panose="020B0504030602030204" pitchFamily="34" charset="0"/>
                        </a:rPr>
                        <a:t>Linux FEC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180482"/>
                  </a:ext>
                </a:extLst>
              </a:tr>
              <a:tr h="361733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Ubuntu" panose="020B0504030602030204" pitchFamily="34" charset="0"/>
                        </a:rPr>
                        <a:t>SPEC </a:t>
                      </a:r>
                      <a:r>
                        <a:rPr lang="en-GB" sz="1400" dirty="0" err="1">
                          <a:latin typeface="Ubuntu" panose="020B0504030602030204" pitchFamily="34" charset="0"/>
                        </a:rPr>
                        <a:t>PCIe</a:t>
                      </a:r>
                      <a:r>
                        <a:rPr lang="en-GB" sz="1400" dirty="0">
                          <a:latin typeface="Ubuntu" panose="020B0504030602030204" pitchFamily="34" charset="0"/>
                        </a:rPr>
                        <a:t> carrier board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SPEXI carrier on multi-slot PXIe chassis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395037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Ubuntu" panose="020B0504030602030204" pitchFamily="34" charset="0"/>
                        </a:rPr>
                        <a:t>Ancillary components</a:t>
                      </a:r>
                      <a:br>
                        <a:rPr lang="en-GB" sz="1400" dirty="0">
                          <a:latin typeface="Ubuntu" panose="020B0504030602030204" pitchFamily="34" charset="0"/>
                        </a:rPr>
                      </a:br>
                      <a:r>
                        <a:rPr lang="en-GB" sz="1000" dirty="0">
                          <a:latin typeface="Ubuntu" panose="020B0504030602030204" pitchFamily="34" charset="0"/>
                        </a:rPr>
                        <a:t>(interfaces, diagnostics, patch panels)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705173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Ubuntu" panose="020B0504030602030204" pitchFamily="34" charset="0"/>
                        </a:rPr>
                        <a:t>FMC integrator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116892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Ubuntu" panose="020B0504030602030204" pitchFamily="34" charset="0"/>
                        </a:rPr>
                        <a:t>FMC marker trigger generator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620579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FMC White Rabbit interface</a:t>
                      </a:r>
                      <a:b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(developed with BE/CO, under test)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468489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FMC synthetic </a:t>
                      </a: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(prototype ready to be tested)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19765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FMC simulated </a:t>
                      </a: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(yet to be developed)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994918"/>
                  </a:ext>
                </a:extLst>
              </a:tr>
              <a:tr h="2688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Ubuntu" panose="020B0504030602030204" pitchFamily="34" charset="0"/>
                        </a:rPr>
                        <a:t>Software</a:t>
                      </a:r>
                      <a:br>
                        <a:rPr lang="en-GB" sz="1400" dirty="0">
                          <a:latin typeface="Ubuntu" panose="020B0504030602030204" pitchFamily="34" charset="0"/>
                        </a:rPr>
                      </a:br>
                      <a:r>
                        <a:rPr lang="en-GB" sz="1400" dirty="0">
                          <a:latin typeface="Ubuntu" panose="020B0504030602030204" pitchFamily="34" charset="0"/>
                        </a:rPr>
                        <a:t>firmware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Ubuntu" panose="020B0504030602030204" pitchFamily="34" charset="0"/>
                        </a:rPr>
                        <a:t>VHDL</a:t>
                      </a:r>
                      <a:br>
                        <a:rPr lang="en-GB" sz="1400" dirty="0">
                          <a:latin typeface="Ubuntu" panose="020B0504030602030204" pitchFamily="34" charset="0"/>
                        </a:rPr>
                      </a:br>
                      <a:r>
                        <a:rPr lang="en-GB" sz="1000" dirty="0">
                          <a:latin typeface="Ubuntu" panose="020B0504030602030204" pitchFamily="34" charset="0"/>
                        </a:rPr>
                        <a:t>basic drift correction, integrator includes WR interface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fully modular design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adaptive drift and gain correction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field-based marker gating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DC-mode field markers (NMR, Hall probes)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861375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Ubuntu" panose="020B0504030602030204" pitchFamily="34" charset="0"/>
                        </a:rPr>
                        <a:t>FESA</a:t>
                      </a:r>
                      <a:br>
                        <a:rPr lang="en-GB" sz="1400" dirty="0">
                          <a:latin typeface="Ubuntu" panose="020B0504030602030204" pitchFamily="34" charset="0"/>
                        </a:rPr>
                      </a:br>
                      <a:r>
                        <a:rPr lang="en-GB" sz="1000" dirty="0">
                          <a:latin typeface="Ubuntu" panose="020B0504030602030204" pitchFamily="34" charset="0"/>
                        </a:rPr>
                        <a:t>(PS,ELENA in operation; PSB,LEIR deployed and under test)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compatible with production VHDL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high-level diagnostics, alarms, logging</a:t>
                      </a:r>
                      <a:b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- synthetic and simulated facilities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375497"/>
                  </a:ext>
                </a:extLst>
              </a:tr>
              <a:tr h="268899">
                <a:tc vMerge="1">
                  <a:txBody>
                    <a:bodyPr/>
                    <a:lstStyle/>
                    <a:p>
                      <a:endParaRPr lang="en-GB" sz="140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Ubuntu" panose="020B0504030602030204" pitchFamily="34" charset="0"/>
                        </a:rPr>
                        <a:t>Inspector tool </a:t>
                      </a:r>
                      <a:r>
                        <a:rPr lang="en-GB" sz="1000" dirty="0">
                          <a:latin typeface="Ubuntu" panose="020B0504030602030204" pitchFamily="34" charset="0"/>
                        </a:rPr>
                        <a:t>(PS, ELENA in operation)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+mn-cs"/>
                        </a:rPr>
                        <a:t>extend to all machines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130646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581630" y="1752701"/>
            <a:ext cx="906017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Ubuntu" panose="020B0504030602030204" pitchFamily="34" charset="0"/>
              </a:rPr>
              <a:t>standard</a:t>
            </a:r>
            <a:br>
              <a:rPr lang="en-US" sz="1400">
                <a:latin typeface="Ubuntu" panose="020B0504030602030204" pitchFamily="34" charset="0"/>
              </a:rPr>
            </a:br>
            <a:r>
              <a:rPr lang="en-US" sz="1400">
                <a:latin typeface="Ubuntu" panose="020B0504030602030204" pitchFamily="34" charset="0"/>
              </a:rPr>
              <a:t>BE/CO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1447" y="2491365"/>
            <a:ext cx="1526380" cy="738664"/>
          </a:xfrm>
          <a:prstGeom prst="rect">
            <a:avLst/>
          </a:prstGeom>
          <a:solidFill>
            <a:srgbClr val="BCFFBC"/>
          </a:solidFill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Ubuntu" panose="020B0504030602030204" pitchFamily="34" charset="0"/>
              </a:rPr>
              <a:t>frozen &amp;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already installed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or procured </a:t>
            </a:r>
          </a:p>
        </p:txBody>
      </p:sp>
      <p:sp>
        <p:nvSpPr>
          <p:cNvPr id="9" name="Rectangle 8"/>
          <p:cNvSpPr/>
          <p:nvPr/>
        </p:nvSpPr>
        <p:spPr>
          <a:xfrm>
            <a:off x="8614509" y="3634845"/>
            <a:ext cx="113204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Ubuntu" panose="020B0504030602030204" pitchFamily="34" charset="0"/>
              </a:rPr>
              <a:t>new plug-in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hardware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607277" y="4893258"/>
            <a:ext cx="85472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Ubuntu" panose="020B0504030602030204" pitchFamily="34" charset="0"/>
              </a:rPr>
              <a:t>work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ongoing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155142"/>
            <a:ext cx="92495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798513">
              <a:spcBef>
                <a:spcPts val="0"/>
              </a:spcBef>
              <a:defRPr/>
            </a:pPr>
            <a:r>
              <a:rPr lang="en-US" sz="1000" b="1">
                <a:latin typeface="Ubuntu" panose="020B0504030602030204" pitchFamily="34" charset="0"/>
              </a:rPr>
              <a:t>SPEC, SPEXI</a:t>
            </a:r>
            <a:r>
              <a:rPr lang="en-US" sz="1000">
                <a:latin typeface="Ubuntu" panose="020B0504030602030204" pitchFamily="34" charset="0"/>
              </a:rPr>
              <a:t> = Simple PCIe/PXIe FMC carrier,    </a:t>
            </a:r>
            <a:r>
              <a:rPr lang="en-US" sz="1000" b="1">
                <a:latin typeface="Ubuntu" panose="020B0504030602030204" pitchFamily="34" charset="0"/>
              </a:rPr>
              <a:t>FMC </a:t>
            </a:r>
            <a:r>
              <a:rPr lang="en-US" sz="1000">
                <a:latin typeface="Ubuntu" panose="020B0504030602030204" pitchFamily="34" charset="0"/>
              </a:rPr>
              <a:t>= FPGA Mezzanine Card (daughter board with custom analog front end, ADCs etc)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260350"/>
            <a:ext cx="92495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Ubuntu" panose="020B0504030602030204" pitchFamily="34" charset="0"/>
              </a:rPr>
              <a:t>All essential hardware components procured or in stock at CERN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Ubuntu" panose="020B0504030602030204" pitchFamily="34" charset="0"/>
              </a:rPr>
              <a:t>The production version requires additional hardware plug-ins (FPGA mezzanine cards)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Ubuntu" panose="020B0504030602030204" pitchFamily="34" charset="0"/>
              </a:rPr>
              <a:t>Current work mainly focused on software (FESA) and firmware (FPGA) finalization</a:t>
            </a:r>
            <a:endParaRPr lang="en-US" sz="1000" dirty="0">
              <a:latin typeface="Ubuntu" panose="020B0504030602030204" pitchFamily="34" charset="0"/>
            </a:endParaRPr>
          </a:p>
        </p:txBody>
      </p:sp>
      <p:sp>
        <p:nvSpPr>
          <p:cNvPr id="3" name="Right Brace 2"/>
          <p:cNvSpPr/>
          <p:nvPr/>
        </p:nvSpPr>
        <p:spPr bwMode="auto">
          <a:xfrm>
            <a:off x="8224766" y="3429000"/>
            <a:ext cx="358426" cy="1008112"/>
          </a:xfrm>
          <a:prstGeom prst="righ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29506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Status of FIRESTORM B-train consolidation project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396FA84-D767-4213-AB45-1ED8A59DA9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64" y="368660"/>
            <a:ext cx="9844236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600" b="1" dirty="0">
                <a:solidFill>
                  <a:srgbClr val="00B05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ELENA</a:t>
            </a:r>
            <a:r>
              <a:rPr lang="en-US" sz="1600" b="1" dirty="0">
                <a:latin typeface="Ubuntu" panose="020B0504030602030204" pitchFamily="34" charset="0"/>
                <a:cs typeface="Clear Sans Medium" panose="020B0603030202020304" pitchFamily="34" charset="0"/>
              </a:rPr>
              <a:t>	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new system being commissioned, White Rabbit provided to new LLRF for H</a:t>
            </a:r>
            <a:r>
              <a:rPr lang="en-US" sz="1400" baseline="30000" dirty="0">
                <a:latin typeface="Ubuntu" panose="020B0504030602030204" pitchFamily="34" charset="0"/>
                <a:cs typeface="Clear Sans Medium" panose="020B0603030202020304" pitchFamily="34" charset="0"/>
              </a:rPr>
              <a:t>-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 injection at ~500 G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repeatability of NMR marker about 0.15 G at both low and high field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issues being worked on: cross-calibration of the two chains (consistency of high-field markers for gain calibration), drift control on minute-long plateaux, stability when reversing the polarity </a:t>
            </a:r>
            <a: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  <a:t>	</a:t>
            </a:r>
          </a:p>
          <a:p>
            <a:pPr marL="1085850" indent="-1085850" algn="l" defTabSz="798513">
              <a:spcBef>
                <a:spcPts val="600"/>
              </a:spcBef>
              <a:defRPr/>
            </a:pPr>
            <a:endParaRPr lang="en-US" sz="1600" dirty="0">
              <a:latin typeface="Ubuntu" panose="020B0504030602030204" pitchFamily="34" charset="0"/>
              <a:cs typeface="Clear Sans Medium" panose="020B0603030202020304" pitchFamily="34" charset="0"/>
            </a:endParaRPr>
          </a:p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600" b="1" dirty="0">
                <a:solidFill>
                  <a:srgbClr val="00B05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PS</a:t>
            </a:r>
            <a:r>
              <a:rPr lang="en-US" sz="1600" b="1" dirty="0">
                <a:latin typeface="Ubuntu" panose="020B0504030602030204" pitchFamily="34" charset="0"/>
                <a:cs typeface="Clear Sans Medium" panose="020B0603030202020304" pitchFamily="34" charset="0"/>
              </a:rPr>
              <a:t> 	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</a:t>
            </a:r>
            <a:r>
              <a:rPr lang="en-US" sz="1400" b="1" dirty="0">
                <a:latin typeface="Ubuntu" panose="020B0504030602030204" pitchFamily="34" charset="0"/>
                <a:cs typeface="Clear Sans Medium" panose="020B0603030202020304" pitchFamily="34" charset="0"/>
              </a:rPr>
              <a:t> 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tests started in 2014, currently B</a:t>
            </a:r>
            <a:r>
              <a:rPr lang="en-US" sz="1400" baseline="-25000" dirty="0">
                <a:latin typeface="Ubuntu" panose="020B0504030602030204" pitchFamily="34" charset="0"/>
                <a:cs typeface="Clear Sans Medium" panose="020B0603030202020304" pitchFamily="34" charset="0"/>
              </a:rPr>
              <a:t>UP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/B</a:t>
            </a:r>
            <a:r>
              <a:rPr lang="en-US" sz="1400" baseline="-25000" dirty="0">
                <a:latin typeface="Ubuntu" panose="020B0504030602030204" pitchFamily="34" charset="0"/>
                <a:cs typeface="Clear Sans Medium" panose="020B0603030202020304" pitchFamily="34" charset="0"/>
              </a:rPr>
              <a:t>DOWN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 distributed via White Rabbit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four 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new CERN/EPFL FMR resonators/oscillators being tested at 497 G,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 (OP/SPARE in F, D); up to ~2100 G possible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- first tests with simultaneous feedback of new measurement to RF + POPS (newly implemented PPM)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carried out successfully, more planned next months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- operation with new measurement by default in 2018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  <a:sym typeface="Symbol" panose="05050102010706020507" pitchFamily="18" charset="2"/>
              </a:rPr>
              <a:t>- gradual upgrade to production hardware, new coils in LS2</a:t>
            </a:r>
          </a:p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600" b="1" dirty="0">
                <a:solidFill>
                  <a:srgbClr val="FFC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PSB</a:t>
            </a:r>
            <a: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  <a:t> 	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new sensors + prototype B-train chain installed in b. 361, tests ongoing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fully new system (incl. reference magnet) to be installed in 245 during LS2</a:t>
            </a:r>
          </a:p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800" b="1" dirty="0">
                <a:solidFill>
                  <a:srgbClr val="FFC000"/>
                </a:solidFill>
                <a:latin typeface="Ubuntu" panose="020B0504030602030204" pitchFamily="34" charset="0"/>
                <a:cs typeface="Clear Sans Medium" panose="020B0603030202020304" pitchFamily="34" charset="0"/>
              </a:rPr>
              <a:t>LEIR</a:t>
            </a:r>
            <a:r>
              <a:rPr lang="en-US" sz="1800" b="1" dirty="0">
                <a:latin typeface="Ubuntu" panose="020B0504030602030204" pitchFamily="34" charset="0"/>
                <a:cs typeface="Clear Sans Medium" panose="020B0603030202020304" pitchFamily="34" charset="0"/>
              </a:rPr>
              <a:t>	</a:t>
            </a:r>
            <a:r>
              <a:rPr lang="en-US" sz="1800" dirty="0">
                <a:latin typeface="Ubuntu" panose="020B0504030602030204" pitchFamily="34" charset="0"/>
                <a:cs typeface="Clear Sans Medium" panose="020B0603030202020304" pitchFamily="34" charset="0"/>
              </a:rPr>
              <a:t>-</a:t>
            </a:r>
            <a:r>
              <a:rPr lang="en-US" sz="1800" b="1" dirty="0">
                <a:latin typeface="Ubuntu" panose="020B0504030602030204" pitchFamily="34" charset="0"/>
                <a:cs typeface="Clear Sans Medium" panose="020B0603030202020304" pitchFamily="34" charset="0"/>
              </a:rPr>
              <a:t> </a:t>
            </a:r>
            <a: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  <a:t>electronics and new sensors installed</a:t>
            </a:r>
            <a:b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  <a:t>- major decision (opening of a dipole to install new coils) pending, according to upcoming test results</a:t>
            </a:r>
          </a:p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600" b="1" dirty="0">
                <a:latin typeface="Ubuntu" panose="020B0504030602030204" pitchFamily="34" charset="0"/>
                <a:cs typeface="Clear Sans Medium" panose="020B0603030202020304" pitchFamily="34" charset="0"/>
              </a:rPr>
              <a:t>SPS</a:t>
            </a:r>
            <a:r>
              <a:rPr lang="en-US" sz="1800" dirty="0">
                <a:latin typeface="Ubuntu" panose="020B0504030602030204" pitchFamily="34" charset="0"/>
                <a:cs typeface="Clear Sans Medium" panose="020B0603030202020304" pitchFamily="34" charset="0"/>
              </a:rPr>
              <a:t>	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survey of available sensors done, 5 NMR probes found still alive, coil signals usable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electronic racks assembled in the lab, preparations for installation ongoing</a:t>
            </a:r>
          </a:p>
          <a:p>
            <a:pPr marL="800100" indent="-800100" algn="l" defTabSz="798513">
              <a:spcBef>
                <a:spcPts val="600"/>
              </a:spcBef>
              <a:defRPr/>
            </a:pPr>
            <a:r>
              <a:rPr lang="en-US" sz="1600" b="1" dirty="0">
                <a:latin typeface="Ubuntu" panose="020B0504030602030204" pitchFamily="34" charset="0"/>
                <a:cs typeface="Clear Sans Medium" panose="020B0603030202020304" pitchFamily="34" charset="0"/>
              </a:rPr>
              <a:t>AD</a:t>
            </a:r>
            <a:r>
              <a:rPr lang="en-US" sz="1600" dirty="0">
                <a:latin typeface="Ubuntu" panose="020B0504030602030204" pitchFamily="34" charset="0"/>
                <a:cs typeface="Clear Sans Medium" panose="020B0603030202020304" pitchFamily="34" charset="0"/>
              </a:rPr>
              <a:t>	</a:t>
            </a: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only synthetic B-train needed</a:t>
            </a:r>
            <a:b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</a:br>
            <a:r>
              <a:rPr lang="en-US" sz="1400" dirty="0">
                <a:latin typeface="Ubuntu" panose="020B0504030602030204" pitchFamily="34" charset="0"/>
                <a:cs typeface="Clear Sans Medium" panose="020B0603030202020304" pitchFamily="34" charset="0"/>
              </a:rPr>
              <a:t>- prototype hardware ready to be tested, missing general FESA class go get cycles from LSA</a:t>
            </a:r>
          </a:p>
        </p:txBody>
      </p:sp>
    </p:spTree>
    <p:extLst>
      <p:ext uri="{BB962C8B-B14F-4D97-AF65-F5344CB8AC3E}">
        <p14:creationId xmlns:p14="http://schemas.microsoft.com/office/powerpoint/2010/main" val="225225995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7316"/>
          <a:stretch/>
        </p:blipFill>
        <p:spPr>
          <a:xfrm>
            <a:off x="20452" y="296652"/>
            <a:ext cx="9849545" cy="5587647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PS system tests (1/5) – Normal operation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798774" y="1159410"/>
            <a:ext cx="4644516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/>
          <a:p>
            <a:pPr defTabSz="798513">
              <a:spcBef>
                <a:spcPts val="600"/>
              </a:spcBef>
              <a:defRPr/>
            </a:pPr>
            <a:r>
              <a:rPr lang="en-US" sz="1400" dirty="0">
                <a:latin typeface="Ubuntu" panose="020B0504030602030204" pitchFamily="34" charset="0"/>
              </a:rPr>
              <a:t>oscillation ±0.2 G @ 27 Hz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source not clear, appears when regulating on </a:t>
            </a:r>
            <a:r>
              <a:rPr lang="en-US" sz="1400" dirty="0" err="1"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latin typeface="Ubuntu" panose="020B0504030602030204" pitchFamily="34" charset="0"/>
              </a:rPr>
              <a:t>up</a:t>
            </a:r>
            <a:r>
              <a:rPr lang="en-US" sz="1400" dirty="0">
                <a:latin typeface="Ubuntu" panose="020B0504030602030204" pitchFamily="34" charset="0"/>
              </a:rPr>
              <a:t>/</a:t>
            </a:r>
            <a:r>
              <a:rPr lang="en-US" sz="1400" dirty="0" err="1"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latin typeface="Ubuntu" panose="020B0504030602030204" pitchFamily="34" charset="0"/>
              </a:rPr>
              <a:t>down</a:t>
            </a:r>
            <a:r>
              <a:rPr lang="en-US" sz="1400" baseline="-25000" dirty="0">
                <a:latin typeface="Ubuntu" panose="020B0504030602030204" pitchFamily="34" charset="0"/>
              </a:rPr>
              <a:t/>
            </a:r>
            <a:br>
              <a:rPr lang="en-US" sz="1400" baseline="-250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(irrespective of distribution mode)</a:t>
            </a:r>
            <a:endParaRPr lang="fr-FR" sz="1400" dirty="0">
              <a:latin typeface="Ubuntu" panose="020B0504030602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47008" y="4762617"/>
            <a:ext cx="8258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98513">
              <a:spcBef>
                <a:spcPts val="600"/>
              </a:spcBef>
              <a:defRPr/>
            </a:pPr>
            <a:r>
              <a:rPr lang="en-US" sz="1400" dirty="0">
                <a:latin typeface="Ubuntu" panose="020B0504030602030204" pitchFamily="34" charset="0"/>
              </a:rPr>
              <a:t>B(t) measured by old B-train (</a:t>
            </a:r>
            <a:r>
              <a:rPr lang="en-US" sz="1400" dirty="0" err="1"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latin typeface="Ubuntu" panose="020B0504030602030204" pitchFamily="34" charset="0"/>
              </a:rPr>
              <a:t>up</a:t>
            </a:r>
            <a:r>
              <a:rPr lang="en-US" sz="1400" dirty="0">
                <a:latin typeface="Ubuntu" panose="020B0504030602030204" pitchFamily="34" charset="0"/>
              </a:rPr>
              <a:t>/</a:t>
            </a:r>
            <a:r>
              <a:rPr lang="en-US" sz="1400" dirty="0" err="1"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latin typeface="Ubuntu" panose="020B0504030602030204" pitchFamily="34" charset="0"/>
              </a:rPr>
              <a:t>down</a:t>
            </a:r>
            <a:r>
              <a:rPr lang="en-US" sz="1400" dirty="0">
                <a:latin typeface="Ubuntu" panose="020B0504030602030204" pitchFamily="34" charset="0"/>
              </a:rPr>
              <a:t> pulses), distributed via White Rabbit (WROLDB_BTRAIN) 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POPS keeps it </a:t>
            </a:r>
            <a:r>
              <a:rPr lang="en-US" sz="1400" dirty="0">
                <a:latin typeface="Ubuntu" panose="020B0504030602030204" pitchFamily="34" charset="0"/>
                <a:sym typeface="Symbol" panose="05050102010706020507" pitchFamily="18" charset="2"/>
              </a:rPr>
              <a:t></a:t>
            </a:r>
            <a:r>
              <a:rPr lang="en-US" sz="1400" dirty="0">
                <a:latin typeface="Ubuntu" panose="020B0504030602030204" pitchFamily="34" charset="0"/>
              </a:rPr>
              <a:t> reference within its original resolution  0.1 G</a:t>
            </a:r>
            <a:endParaRPr lang="fr-FR" sz="1400" dirty="0">
              <a:latin typeface="Ubuntu" panose="020B05040306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7156" y="1552072"/>
            <a:ext cx="3361818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defTabSz="798513">
              <a:spcBef>
                <a:spcPts val="600"/>
              </a:spcBef>
              <a:defRPr/>
            </a:pPr>
            <a:r>
              <a:rPr lang="en-US" sz="1400" dirty="0">
                <a:latin typeface="Ubuntu" panose="020B0504030602030204" pitchFamily="34" charset="0"/>
              </a:rPr>
              <a:t>observed drift ~1 G/s could be ascribed</a:t>
            </a:r>
            <a:br>
              <a:rPr lang="en-US" sz="1400" dirty="0">
                <a:latin typeface="Ubuntu" panose="020B0504030602030204" pitchFamily="34" charset="0"/>
              </a:rPr>
            </a:br>
            <a:r>
              <a:rPr lang="en-US" sz="1400" dirty="0">
                <a:latin typeface="Ubuntu" panose="020B0504030602030204" pitchFamily="34" charset="0"/>
              </a:rPr>
              <a:t>to either measurement (or both)</a:t>
            </a:r>
            <a:endParaRPr lang="fr-FR" sz="1400" dirty="0">
              <a:latin typeface="Ubuntu" panose="020B0504030602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5CF469-D910-4574-A2BF-793311C90A7E}"/>
              </a:ext>
            </a:extLst>
          </p:cNvPr>
          <p:cNvCxnSpPr/>
          <p:nvPr/>
        </p:nvCxnSpPr>
        <p:spPr bwMode="auto">
          <a:xfrm flipV="1">
            <a:off x="2720752" y="3969060"/>
            <a:ext cx="396044" cy="7560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AB56D48-BA09-4336-9F87-CCB79A94C815}"/>
              </a:ext>
            </a:extLst>
          </p:cNvPr>
          <p:cNvSpPr/>
          <p:nvPr/>
        </p:nvSpPr>
        <p:spPr>
          <a:xfrm>
            <a:off x="6616468" y="3234968"/>
            <a:ext cx="936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Ubuntu" panose="020B0504030602030204" pitchFamily="34" charset="0"/>
              </a:rPr>
              <a:t>OP chain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E96850-84B7-4B2F-9914-08C7E5D6E436}"/>
              </a:ext>
            </a:extLst>
          </p:cNvPr>
          <p:cNvSpPr/>
          <p:nvPr/>
        </p:nvSpPr>
        <p:spPr>
          <a:xfrm>
            <a:off x="6426657" y="2168176"/>
            <a:ext cx="11913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Ubuntu" panose="020B0504030602030204" pitchFamily="34" charset="0"/>
              </a:rPr>
              <a:t>SPARE chain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D423D4-6DE8-4B05-9E1D-C24D1BA053C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31242" y="3099136"/>
            <a:ext cx="54006" cy="22000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81BDC3-A968-4D26-987B-B7FC5A93BC23}"/>
              </a:ext>
            </a:extLst>
          </p:cNvPr>
          <p:cNvCxnSpPr>
            <a:cxnSpLocks/>
          </p:cNvCxnSpPr>
          <p:nvPr/>
        </p:nvCxnSpPr>
        <p:spPr bwMode="auto">
          <a:xfrm flipH="1">
            <a:off x="7113240" y="2475953"/>
            <a:ext cx="36004" cy="127667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213089F-E254-4119-BC3E-58741D9310B1}"/>
              </a:ext>
            </a:extLst>
          </p:cNvPr>
          <p:cNvSpPr/>
          <p:nvPr/>
        </p:nvSpPr>
        <p:spPr>
          <a:xfrm>
            <a:off x="704528" y="2081882"/>
            <a:ext cx="3212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B(t) measured by FIRESTORM B-train 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92E868-D59C-4467-9D4D-055A861DB3C2}"/>
              </a:ext>
            </a:extLst>
          </p:cNvPr>
          <p:cNvSpPr/>
          <p:nvPr/>
        </p:nvSpPr>
        <p:spPr>
          <a:xfrm>
            <a:off x="20452" y="5950749"/>
            <a:ext cx="9885549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|</a:t>
            </a:r>
            <a:r>
              <a:rPr lang="en-US" sz="1800" b="1" dirty="0" err="1">
                <a:solidFill>
                  <a:srgbClr val="000000"/>
                </a:solidFill>
                <a:latin typeface="Ubuntu" panose="020B0504030602030204" pitchFamily="34" charset="0"/>
              </a:rPr>
              <a:t>Bup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Ubuntu" panose="020B0504030602030204" pitchFamily="34" charset="0"/>
              </a:rPr>
              <a:t>Bdown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 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FIRESTORM| 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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 0.5 G,    FIRESTORM |OP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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SPARE| 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</a:t>
            </a:r>
            <a:r>
              <a:rPr lang="en-US" sz="1800" b="1" dirty="0">
                <a:solidFill>
                  <a:srgbClr val="000000"/>
                </a:solidFill>
                <a:latin typeface="Ubuntu" panose="020B0504030602030204" pitchFamily="34" charset="0"/>
              </a:rPr>
              <a:t> 0.2 G</a:t>
            </a:r>
            <a:endParaRPr lang="en-US" sz="1800" b="1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D2FEF06-D5B9-4E0A-B78B-69D4E3061BF7}"/>
              </a:ext>
            </a:extLst>
          </p:cNvPr>
          <p:cNvCxnSpPr>
            <a:cxnSpLocks/>
          </p:cNvCxnSpPr>
          <p:nvPr/>
        </p:nvCxnSpPr>
        <p:spPr bwMode="auto">
          <a:xfrm flipV="1">
            <a:off x="2000672" y="2864278"/>
            <a:ext cx="6408712" cy="29411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FA53AD-1859-4E50-9DF8-FC23EBE209D7}"/>
              </a:ext>
            </a:extLst>
          </p:cNvPr>
          <p:cNvCxnSpPr/>
          <p:nvPr/>
        </p:nvCxnSpPr>
        <p:spPr bwMode="auto">
          <a:xfrm flipH="1">
            <a:off x="8038065" y="2075292"/>
            <a:ext cx="263307" cy="78898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5DFB82-CCDD-4118-ACA5-5D56042867A5}"/>
              </a:ext>
            </a:extLst>
          </p:cNvPr>
          <p:cNvCxnSpPr/>
          <p:nvPr/>
        </p:nvCxnSpPr>
        <p:spPr bwMode="auto">
          <a:xfrm>
            <a:off x="4196916" y="1880828"/>
            <a:ext cx="288032" cy="79208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9B0E179-10C4-458C-BE50-AD8090A3BF8B}"/>
              </a:ext>
            </a:extLst>
          </p:cNvPr>
          <p:cNvCxnSpPr/>
          <p:nvPr/>
        </p:nvCxnSpPr>
        <p:spPr bwMode="auto">
          <a:xfrm>
            <a:off x="2648744" y="2360354"/>
            <a:ext cx="216024" cy="47583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6470075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5552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PS system test (2/5): </a:t>
            </a:r>
            <a:r>
              <a:rPr lang="en-US" sz="1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clone of LHC_INDIV</a:t>
            </a:r>
            <a:endParaRPr lang="en-US" sz="1800" b="1" dirty="0">
              <a:solidFill>
                <a:srgbClr val="FFFFFF"/>
              </a:solidFill>
              <a:effectLst>
                <a:outerShdw blurRad="38100" dist="38100" dir="2700000" algn="tl">
                  <a:srgbClr val="919191"/>
                </a:outerShdw>
              </a:effectLst>
              <a:latin typeface="Ubuntu" panose="020B0504030602030204" pitchFamily="34" charset="0"/>
              <a:cs typeface="Calibri" pitchFamily="34" charset="0"/>
              <a:sym typeface="Symbol" pitchFamily="18" charset="2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166" y="272225"/>
            <a:ext cx="9903834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latin typeface="Ubuntu" panose="020B0504030602030204" pitchFamily="34" charset="0"/>
              </a:rPr>
              <a:t>MD2290: 31 May </a:t>
            </a:r>
            <a:r>
              <a:rPr lang="en-US" sz="1800" dirty="0">
                <a:latin typeface="Ubuntu" panose="020B0504030602030204" pitchFamily="34" charset="0"/>
              </a:rPr>
              <a:t>tests w/o beam, </a:t>
            </a:r>
            <a:r>
              <a:rPr lang="en-US" sz="1800" b="1" dirty="0">
                <a:latin typeface="Ubuntu" panose="020B0504030602030204" pitchFamily="34" charset="0"/>
              </a:rPr>
              <a:t>14 June</a:t>
            </a:r>
            <a:r>
              <a:rPr lang="en-US" sz="1800" dirty="0">
                <a:latin typeface="Ubuntu" panose="020B0504030602030204" pitchFamily="34" charset="0"/>
              </a:rPr>
              <a:t> tests with beam on LHC_INDIV</a:t>
            </a:r>
            <a:endParaRPr lang="en-US" sz="1800" b="1" dirty="0">
              <a:latin typeface="Ubuntu" panose="020B0504030602030204" pitchFamily="34" charset="0"/>
            </a:endParaRP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Ubuntu" panose="020B0504030602030204" pitchFamily="34" charset="0"/>
              </a:rPr>
              <a:t>POPS PPM works as intended</a:t>
            </a:r>
            <a:r>
              <a:rPr lang="en-US" sz="1800" dirty="0">
                <a:latin typeface="Ubuntu" panose="020B0504030602030204" pitchFamily="34" charset="0"/>
              </a:rPr>
              <a:t>, no impact on following cycle (for the tested S.C.)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B(t) measured by FIRESTORM B-train feedback to both RF and POPS in PPM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with FIRESTORM: </a:t>
            </a:r>
            <a:r>
              <a:rPr lang="en-US" sz="1800" b="1" dirty="0">
                <a:solidFill>
                  <a:srgbClr val="FF0000"/>
                </a:solidFill>
                <a:latin typeface="Ubuntu" panose="020B0504030602030204" pitchFamily="34" charset="0"/>
              </a:rPr>
              <a:t>27 Hz ripple disappears, field resolution from 0.1 to &lt; 0.02 G, frequency resolution from 8 to 1 Hz</a:t>
            </a: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 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dirty="0">
              <a:latin typeface="Ubuntu" panose="020B0504030602030204" pitchFamily="34" charset="0"/>
            </a:endParaRPr>
          </a:p>
        </p:txBody>
      </p:sp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65F4D7D-A056-45C2-9282-296965E6E0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72"/>
          <a:stretch/>
        </p:blipFill>
        <p:spPr>
          <a:xfrm>
            <a:off x="974221" y="1866637"/>
            <a:ext cx="3780420" cy="3938400"/>
          </a:xfrm>
          <a:prstGeom prst="rect">
            <a:avLst/>
          </a:prstGeom>
        </p:spPr>
      </p:pic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C52988C-0192-492D-8940-1105D1866D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21"/>
          <a:stretch/>
        </p:blipFill>
        <p:spPr>
          <a:xfrm>
            <a:off x="5529064" y="1866636"/>
            <a:ext cx="3636404" cy="39626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53B50D-310B-4733-8FC1-34AB0F111F68}"/>
              </a:ext>
            </a:extLst>
          </p:cNvPr>
          <p:cNvSpPr/>
          <p:nvPr/>
        </p:nvSpPr>
        <p:spPr>
          <a:xfrm>
            <a:off x="1672707" y="6201308"/>
            <a:ext cx="6163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hlinkClick r:id="rId5"/>
              </a:rPr>
              <a:t>http://elogbook.cern.ch/eLogbook/event_viewer.jsp?eventId=2371101</a:t>
            </a:r>
            <a:r>
              <a:rPr lang="en-US">
                <a:solidFill>
                  <a:srgbClr val="FF0000"/>
                </a:solidFill>
              </a:rPr>
              <a:t>,        </a:t>
            </a:r>
            <a:r>
              <a:rPr lang="en-US" u="sng">
                <a:hlinkClick r:id="rId6"/>
              </a:rPr>
              <a:t>http://elogbook.cern.ch/eLogbook/event_viewer.jsp?eventId=2371081</a:t>
            </a:r>
            <a:endParaRPr lang="en-US"/>
          </a:p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8C3D85-8314-4A13-8429-654C160021E0}"/>
              </a:ext>
            </a:extLst>
          </p:cNvPr>
          <p:cNvSpPr/>
          <p:nvPr/>
        </p:nvSpPr>
        <p:spPr>
          <a:xfrm>
            <a:off x="1784648" y="5816912"/>
            <a:ext cx="2159566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feedback from B</a:t>
            </a:r>
            <a:r>
              <a:rPr lang="en-US" sz="1400" baseline="-25000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/B</a:t>
            </a:r>
            <a:r>
              <a:rPr lang="en-US" sz="1400" baseline="-25000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sz="1400" baseline="-25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B18A45-C844-49CE-87EB-C576D20968C3}"/>
              </a:ext>
            </a:extLst>
          </p:cNvPr>
          <p:cNvSpPr/>
          <p:nvPr/>
        </p:nvSpPr>
        <p:spPr>
          <a:xfrm>
            <a:off x="6019755" y="5829242"/>
            <a:ext cx="2727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feedback from FIRESTORM B(t)</a:t>
            </a:r>
            <a:endParaRPr lang="en-US" sz="1400" baseline="-25000"/>
          </a:p>
        </p:txBody>
      </p:sp>
    </p:spTree>
    <p:extLst>
      <p:ext uri="{BB962C8B-B14F-4D97-AF65-F5344CB8AC3E}">
        <p14:creationId xmlns:p14="http://schemas.microsoft.com/office/powerpoint/2010/main" val="413276766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PS system tests (3/5) – EAST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6456" y="392090"/>
            <a:ext cx="5832648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latin typeface="Ubuntu" panose="020B0504030602030204" pitchFamily="34" charset="0"/>
                <a:sym typeface="Symbol" panose="05050102010706020507" pitchFamily="18" charset="2"/>
              </a:rPr>
              <a:t>MD2290 June 21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: tests with beam on </a:t>
            </a: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EAST</a:t>
            </a:r>
            <a:b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Ubuntu" panose="020B0504030602030204" pitchFamily="34" charset="0"/>
                <a:sym typeface="Symbol" panose="05050102010706020507" pitchFamily="18" charset="2"/>
              </a:rPr>
              <a:t>(w/o </a:t>
            </a:r>
            <a:r>
              <a:rPr lang="en-US" sz="1800" dirty="0" err="1">
                <a:latin typeface="Ubuntu" panose="020B0504030602030204" pitchFamily="34" charset="0"/>
                <a:sym typeface="Symbol" panose="05050102010706020507" pitchFamily="18" charset="2"/>
              </a:rPr>
              <a:t>nTOF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 bunch)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B(t) measured by FIRESTORM B-train feedback to both RF and POPS in PPM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FIRESTORM measurement stable within 0.1 G at injection, no apparent oscillations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measurements differ by  0.5 G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MRP differs </a:t>
            </a:r>
            <a:r>
              <a:rPr lang="en-US" sz="1800" dirty="0" smtClean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by &lt; 1 mm, </a:t>
            </a: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no BCT/BLM difference</a:t>
            </a:r>
            <a:endParaRPr lang="en-US" sz="1800" dirty="0">
              <a:latin typeface="Ubuntu" panose="020B0504030602030204" pitchFamily="34" charset="0"/>
              <a:sym typeface="Symbol" panose="05050102010706020507" pitchFamily="18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8436DE-E1B8-460A-9D54-5C1F20162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108" y="584684"/>
            <a:ext cx="3572374" cy="1819989"/>
          </a:xfrm>
          <a:prstGeom prst="rect">
            <a:avLst/>
          </a:prstGeom>
        </p:spPr>
      </p:pic>
      <p:pic>
        <p:nvPicPr>
          <p:cNvPr id="9" name="Picture 8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714C3A2D-5910-4D3D-AA14-06C8B63C0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53400"/>
            <a:ext cx="9906000" cy="30531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427DAF-E3B3-4D09-A173-582E8A168219}"/>
              </a:ext>
            </a:extLst>
          </p:cNvPr>
          <p:cNvSpPr/>
          <p:nvPr/>
        </p:nvSpPr>
        <p:spPr>
          <a:xfrm>
            <a:off x="1100786" y="3738253"/>
            <a:ext cx="215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beam</a:t>
            </a:r>
            <a: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  <a:t> MRP [mm]</a:t>
            </a:r>
            <a:b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  <a:t>f</a:t>
            </a:r>
            <a:r>
              <a:rPr lang="en-US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eedback</a:t>
            </a: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 from </a:t>
            </a:r>
            <a:r>
              <a:rPr lang="en-US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/</a:t>
            </a:r>
            <a:r>
              <a:rPr lang="en-US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aseline="-25000" dirty="0" err="1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sz="14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261FC9-7789-4D94-8D45-4FD8B71196BF}"/>
              </a:ext>
            </a:extLst>
          </p:cNvPr>
          <p:cNvSpPr/>
          <p:nvPr/>
        </p:nvSpPr>
        <p:spPr>
          <a:xfrm>
            <a:off x="6357156" y="3747743"/>
            <a:ext cx="2727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beam</a:t>
            </a:r>
            <a: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  <a:t> MRP [mm]</a:t>
            </a:r>
            <a:b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fr-FR" sz="1400" dirty="0">
                <a:solidFill>
                  <a:srgbClr val="000000"/>
                </a:solidFill>
                <a:latin typeface="Ubuntu" panose="020B0504030602030204" pitchFamily="34" charset="0"/>
              </a:rPr>
              <a:t>f</a:t>
            </a:r>
            <a:r>
              <a:rPr lang="en-US" sz="1400" dirty="0" err="1">
                <a:solidFill>
                  <a:srgbClr val="000000"/>
                </a:solidFill>
                <a:latin typeface="Ubuntu" panose="020B0504030602030204" pitchFamily="34" charset="0"/>
              </a:rPr>
              <a:t>eedback</a:t>
            </a:r>
            <a:r>
              <a:rPr lang="en-US" sz="1400" dirty="0">
                <a:solidFill>
                  <a:srgbClr val="000000"/>
                </a:solidFill>
                <a:latin typeface="Ubuntu" panose="020B0504030602030204" pitchFamily="34" charset="0"/>
              </a:rPr>
              <a:t> from FIRESTORM B(t)</a:t>
            </a:r>
            <a:endParaRPr lang="en-US" sz="14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CF66DE-9962-42D6-86D8-680157754CF2}"/>
              </a:ext>
            </a:extLst>
          </p:cNvPr>
          <p:cNvSpPr/>
          <p:nvPr/>
        </p:nvSpPr>
        <p:spPr>
          <a:xfrm>
            <a:off x="8193359" y="659970"/>
            <a:ext cx="955711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="1" baseline="-25000" dirty="0" err="1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 b="1" dirty="0">
                <a:solidFill>
                  <a:srgbClr val="000000"/>
                </a:solidFill>
                <a:latin typeface="Ubuntu" panose="020B0504030602030204" pitchFamily="34" charset="0"/>
              </a:rPr>
              <a:t>/</a:t>
            </a:r>
            <a:r>
              <a:rPr lang="en-US" sz="1400" b="1" dirty="0" err="1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="1" baseline="-25000" dirty="0" err="1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47F2C7-AA26-435B-B9C0-326E7B3B4773}"/>
              </a:ext>
            </a:extLst>
          </p:cNvPr>
          <p:cNvSpPr/>
          <p:nvPr/>
        </p:nvSpPr>
        <p:spPr>
          <a:xfrm>
            <a:off x="8293745" y="1713155"/>
            <a:ext cx="1580882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Ubuntu" panose="020B0504030602030204" pitchFamily="34" charset="0"/>
              </a:rPr>
              <a:t>FIRESTORM B(t)</a:t>
            </a:r>
            <a:endParaRPr lang="en-US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304A161-5A1B-46BF-AC42-5FC49A59CAB4}"/>
              </a:ext>
            </a:extLst>
          </p:cNvPr>
          <p:cNvCxnSpPr/>
          <p:nvPr/>
        </p:nvCxnSpPr>
        <p:spPr bwMode="auto">
          <a:xfrm>
            <a:off x="8671214" y="967747"/>
            <a:ext cx="170217" cy="29770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39895F-B5F1-4186-A052-D06692F3A5A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139160" y="1574747"/>
            <a:ext cx="232421" cy="19627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A534E3C3-CDB6-4CC8-A7B1-B4E582309237}"/>
              </a:ext>
            </a:extLst>
          </p:cNvPr>
          <p:cNvSpPr/>
          <p:nvPr/>
        </p:nvSpPr>
        <p:spPr>
          <a:xfrm>
            <a:off x="2396716" y="6191726"/>
            <a:ext cx="42771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http://elogbook.cern.ch/eLogbook/event_viewer.jsp?eventId=2378979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3C813B4-F057-46D9-BAC4-F099D7112C1F}"/>
              </a:ext>
            </a:extLst>
          </p:cNvPr>
          <p:cNvSpPr/>
          <p:nvPr/>
        </p:nvSpPr>
        <p:spPr bwMode="auto">
          <a:xfrm>
            <a:off x="4628964" y="2960948"/>
            <a:ext cx="612068" cy="3230778"/>
          </a:xfrm>
          <a:prstGeom prst="rect">
            <a:avLst/>
          </a:prstGeom>
          <a:solidFill>
            <a:srgbClr val="FFFFFF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0755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CEC5E41-B841-4A89-B9D9-CFC83717D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112" y="692696"/>
            <a:ext cx="3801005" cy="2133898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PS system tests (4/5) – ION Xe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C63F615-0CAF-4939-BBE1-1A2B171FA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6" y="392090"/>
            <a:ext cx="5832648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>
                <a:latin typeface="Ubuntu" panose="020B0504030602030204" pitchFamily="34" charset="0"/>
                <a:sym typeface="Symbol" panose="05050102010706020507" pitchFamily="18" charset="2"/>
              </a:rPr>
              <a:t>MD2290 June 21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: tests with beam on ION Xenon 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</a:rPr>
              <a:t>B(t) measured by FIRESTORM B-train feedback to both RF and POPS in PPM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FIRESTORM measurement stable within 0.02 G on intermediate flat-top; 27 Hz oscillations appear on B</a:t>
            </a:r>
            <a:r>
              <a:rPr lang="en-US" sz="1800" baseline="-250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UP</a:t>
            </a: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/B</a:t>
            </a:r>
            <a:r>
              <a:rPr lang="en-US" sz="1800" baseline="-250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DOWN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measurements differ by  0.8 G</a:t>
            </a:r>
          </a:p>
          <a:p>
            <a:pPr marL="285750" indent="-285750" algn="l" defTabSz="7985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Ubuntu" panose="020B0504030602030204" pitchFamily="34" charset="0"/>
                <a:sym typeface="Symbol" panose="05050102010706020507" pitchFamily="18" charset="2"/>
              </a:rPr>
              <a:t>RMS MRP with FIRESTORM smaller by several mm</a:t>
            </a:r>
            <a:endParaRPr lang="en-US" sz="1800" dirty="0">
              <a:latin typeface="Ubuntu" panose="020B0504030602030204" pitchFamily="34" charset="0"/>
              <a:sym typeface="Symbol" panose="05050102010706020507" pitchFamily="18" charset="2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625B6A-027F-4C78-9AF7-2A62BA13FC9C}"/>
              </a:ext>
            </a:extLst>
          </p:cNvPr>
          <p:cNvSpPr/>
          <p:nvPr/>
        </p:nvSpPr>
        <p:spPr>
          <a:xfrm>
            <a:off x="8946729" y="286780"/>
            <a:ext cx="955711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Ubuntu" panose="020B0504030602030204" pitchFamily="34" charset="0"/>
              </a:rPr>
              <a:t>B</a:t>
            </a:r>
            <a:r>
              <a:rPr lang="en-US" sz="1400" b="1" baseline="-25000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 b="1">
                <a:solidFill>
                  <a:srgbClr val="000000"/>
                </a:solidFill>
                <a:latin typeface="Ubuntu" panose="020B0504030602030204" pitchFamily="34" charset="0"/>
              </a:rPr>
              <a:t>/B</a:t>
            </a:r>
            <a:r>
              <a:rPr lang="en-US" sz="1400" b="1" baseline="-25000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b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11DDC-50CF-4B2C-9DD7-7B1A57C4B273}"/>
              </a:ext>
            </a:extLst>
          </p:cNvPr>
          <p:cNvSpPr/>
          <p:nvPr/>
        </p:nvSpPr>
        <p:spPr>
          <a:xfrm>
            <a:off x="8301372" y="1907848"/>
            <a:ext cx="1580882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Ubuntu" panose="020B0504030602030204" pitchFamily="34" charset="0"/>
              </a:rPr>
              <a:t>FIRESTORM B(t)</a:t>
            </a:r>
            <a:endParaRPr lang="en-US" b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BABEAB7-1535-4478-AFA4-4FF6CB267733}"/>
              </a:ext>
            </a:extLst>
          </p:cNvPr>
          <p:cNvCxnSpPr>
            <a:cxnSpLocks/>
          </p:cNvCxnSpPr>
          <p:nvPr/>
        </p:nvCxnSpPr>
        <p:spPr bwMode="auto">
          <a:xfrm flipH="1">
            <a:off x="9194180" y="607741"/>
            <a:ext cx="139391" cy="31781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2E89E5-3722-4FDD-A29D-DBCE7D66258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263876" y="1448780"/>
            <a:ext cx="80846" cy="46365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DDE95AB-4EEA-4EDF-B89C-FE969DE3966B}"/>
              </a:ext>
            </a:extLst>
          </p:cNvPr>
          <p:cNvSpPr/>
          <p:nvPr/>
        </p:nvSpPr>
        <p:spPr>
          <a:xfrm>
            <a:off x="3044788" y="6129300"/>
            <a:ext cx="42771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u="sng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http://elogbook.cern.ch/eLogbook/event_viewer.jsp?eventId=2379039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C6123E37-6BF3-4152-A40F-FC7CE2F2F0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62"/>
          <a:stretch/>
        </p:blipFill>
        <p:spPr>
          <a:xfrm>
            <a:off x="78281" y="3047598"/>
            <a:ext cx="9906000" cy="308170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5C98383-B47F-49C6-A418-FB49834219E9}"/>
              </a:ext>
            </a:extLst>
          </p:cNvPr>
          <p:cNvSpPr/>
          <p:nvPr/>
        </p:nvSpPr>
        <p:spPr bwMode="auto">
          <a:xfrm flipH="1">
            <a:off x="1136576" y="5352455"/>
            <a:ext cx="1332148" cy="123111"/>
          </a:xfrm>
          <a:prstGeom prst="rect">
            <a:avLst/>
          </a:prstGeom>
          <a:solidFill>
            <a:srgbClr val="FFFFFF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433527-F4C5-4EA7-A7D7-6D5DA5558CE5}"/>
              </a:ext>
            </a:extLst>
          </p:cNvPr>
          <p:cNvSpPr/>
          <p:nvPr/>
        </p:nvSpPr>
        <p:spPr>
          <a:xfrm>
            <a:off x="1028564" y="5043134"/>
            <a:ext cx="2159566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beam MRP [mm]</a:t>
            </a:r>
            <a:b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feedback from B</a:t>
            </a:r>
            <a:r>
              <a:rPr lang="en-US" sz="1400" baseline="-25000">
                <a:solidFill>
                  <a:srgbClr val="000000"/>
                </a:solidFill>
                <a:latin typeface="Ubuntu" panose="020B0504030602030204" pitchFamily="34" charset="0"/>
              </a:rPr>
              <a:t>up</a:t>
            </a:r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/B</a:t>
            </a:r>
            <a:r>
              <a:rPr lang="en-US" sz="1400" baseline="-25000">
                <a:solidFill>
                  <a:srgbClr val="000000"/>
                </a:solidFill>
                <a:latin typeface="Ubuntu" panose="020B0504030602030204" pitchFamily="34" charset="0"/>
              </a:rPr>
              <a:t>down</a:t>
            </a:r>
            <a:endParaRPr lang="en-US" sz="1400" baseline="-25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225E56-1ECD-48F0-B5D4-22F973D35CB3}"/>
              </a:ext>
            </a:extLst>
          </p:cNvPr>
          <p:cNvSpPr/>
          <p:nvPr/>
        </p:nvSpPr>
        <p:spPr>
          <a:xfrm>
            <a:off x="5949497" y="5002873"/>
            <a:ext cx="2727030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beam MRP [mm]</a:t>
            </a:r>
            <a:b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</a:br>
            <a:r>
              <a:rPr lang="en-US" sz="1400">
                <a:solidFill>
                  <a:srgbClr val="000000"/>
                </a:solidFill>
                <a:latin typeface="Ubuntu" panose="020B0504030602030204" pitchFamily="34" charset="0"/>
              </a:rPr>
              <a:t>feedback from FIRESTORM B(t)</a:t>
            </a:r>
            <a:endParaRPr lang="en-US" sz="1400" baseline="-25000"/>
          </a:p>
        </p:txBody>
      </p:sp>
    </p:spTree>
    <p:extLst>
      <p:ext uri="{BB962C8B-B14F-4D97-AF65-F5344CB8AC3E}">
        <p14:creationId xmlns:p14="http://schemas.microsoft.com/office/powerpoint/2010/main" val="305271658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0"/>
            <a:ext cx="9906000" cy="2603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rgbClr val="76AA9C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5C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919191"/>
                  </a:outerShdw>
                </a:effectLst>
                <a:latin typeface="Ubuntu" panose="020B0504030602030204" pitchFamily="34" charset="0"/>
                <a:cs typeface="Calibri" pitchFamily="34" charset="0"/>
                <a:sym typeface="Symbol" pitchFamily="18" charset="2"/>
              </a:rPr>
              <a:t>PS system tests (5/5) – Energy matching at injection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6456" y="447064"/>
            <a:ext cx="9705529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Ubuntu" panose="020B0504030602030204" pitchFamily="34" charset="0"/>
              </a:rPr>
              <a:t>MD2290 LHCINDIV_WR 28 June </a:t>
            </a:r>
            <a:r>
              <a:rPr lang="en-GB" sz="1800" dirty="0">
                <a:latin typeface="Calibri" panose="020F0502020204030204" pitchFamily="34" charset="0"/>
              </a:rPr>
              <a:t>(</a:t>
            </a:r>
            <a:r>
              <a:rPr lang="en-US" sz="1800" dirty="0">
                <a:latin typeface="Ubuntu" panose="020B0504030602030204" pitchFamily="34" charset="0"/>
              </a:rPr>
              <a:t>courtesy of Heiko Damerau)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Ubuntu" panose="020B0504030602030204" pitchFamily="34" charset="0"/>
              </a:rPr>
              <a:t>both radial and longitudinal RF loops switched off immediately after injection at constant and known energy from the PSB</a:t>
            </a:r>
          </a:p>
          <a:p>
            <a:pPr marL="285750" indent="-285750" algn="l" defTabSz="7985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Ubuntu" panose="020B0504030602030204" pitchFamily="34" charset="0"/>
              </a:rPr>
              <a:t>Comparing results between the two measurements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</a:t>
            </a:r>
            <a:r>
              <a:rPr lang="en-US" sz="1800" dirty="0">
                <a:latin typeface="Ubuntu" panose="020B0504030602030204" pitchFamily="34" charset="0"/>
              </a:rPr>
              <a:t>  absolute |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</a:t>
            </a:r>
            <a:r>
              <a:rPr lang="en-US" sz="1800" dirty="0">
                <a:latin typeface="Ubuntu" panose="020B0504030602030204" pitchFamily="34" charset="0"/>
              </a:rPr>
              <a:t>B| </a:t>
            </a:r>
            <a:r>
              <a:rPr lang="en-US" sz="1800" dirty="0">
                <a:latin typeface="Ubuntu" panose="020B0504030602030204" pitchFamily="34" charset="0"/>
                <a:sym typeface="Symbol" panose="05050102010706020507" pitchFamily="18" charset="2"/>
              </a:rPr>
              <a:t></a:t>
            </a:r>
            <a:r>
              <a:rPr lang="en-US" sz="1800" dirty="0">
                <a:latin typeface="Ubuntu" panose="020B0504030602030204" pitchFamily="34" charset="0"/>
              </a:rPr>
              <a:t> 0.2 G</a:t>
            </a:r>
            <a:endParaRPr lang="fr-FR" sz="1800" dirty="0">
              <a:latin typeface="Ubuntu" panose="020B0504030602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880828"/>
            <a:ext cx="4572508" cy="41286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012" y="1880828"/>
            <a:ext cx="4572509" cy="41286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444CD1-9B80-44E4-8673-A0ABE1D32A17}"/>
              </a:ext>
            </a:extLst>
          </p:cNvPr>
          <p:cNvSpPr/>
          <p:nvPr/>
        </p:nvSpPr>
        <p:spPr>
          <a:xfrm>
            <a:off x="2796834" y="6078967"/>
            <a:ext cx="45283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defTabSz="798513">
              <a:spcBef>
                <a:spcPts val="600"/>
              </a:spcBef>
              <a:defRPr/>
            </a:pPr>
            <a:r>
              <a:rPr lang="en-GB" sz="1200" u="sng" dirty="0">
                <a:solidFill>
                  <a:srgbClr val="000000"/>
                </a:solidFill>
                <a:hlinkClick r:id="rId4"/>
              </a:rPr>
              <a:t>http://elogbook.cern.ch/eLogbook/event_viewer.jsp?eventId=2383271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5EBD9E-AFAF-4B28-9CCE-84A1E1D75DFB}"/>
              </a:ext>
            </a:extLst>
          </p:cNvPr>
          <p:cNvSpPr/>
          <p:nvPr/>
        </p:nvSpPr>
        <p:spPr>
          <a:xfrm>
            <a:off x="488504" y="2337288"/>
            <a:ext cx="13292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Ubuntu" panose="020B0504030602030204" pitchFamily="34" charset="0"/>
              </a:rPr>
              <a:t>B</a:t>
            </a:r>
            <a:r>
              <a:rPr lang="en-US" sz="1200" baseline="-25000" dirty="0" err="1">
                <a:latin typeface="Ubuntu" panose="020B0504030602030204" pitchFamily="34" charset="0"/>
              </a:rPr>
              <a:t>up</a:t>
            </a:r>
            <a:r>
              <a:rPr lang="en-US" sz="1200" dirty="0">
                <a:latin typeface="Ubuntu" panose="020B0504030602030204" pitchFamily="34" charset="0"/>
              </a:rPr>
              <a:t>/</a:t>
            </a:r>
            <a:r>
              <a:rPr lang="en-US" sz="1200" dirty="0" err="1">
                <a:latin typeface="Ubuntu" panose="020B0504030602030204" pitchFamily="34" charset="0"/>
              </a:rPr>
              <a:t>B</a:t>
            </a:r>
            <a:r>
              <a:rPr lang="en-US" sz="1200" baseline="-25000" dirty="0" err="1">
                <a:latin typeface="Ubuntu" panose="020B0504030602030204" pitchFamily="34" charset="0"/>
              </a:rPr>
              <a:t>down</a:t>
            </a:r>
            <a:r>
              <a:rPr lang="en-US" sz="1200" dirty="0">
                <a:latin typeface="Ubuntu" panose="020B0504030602030204" pitchFamily="34" charset="0"/>
              </a:rPr>
              <a:t> via WR</a:t>
            </a:r>
            <a:endParaRPr lang="en-US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7CE19E-7BE2-430F-8568-F78B7E87F012}"/>
              </a:ext>
            </a:extLst>
          </p:cNvPr>
          <p:cNvSpPr/>
          <p:nvPr/>
        </p:nvSpPr>
        <p:spPr>
          <a:xfrm>
            <a:off x="5277036" y="2337289"/>
            <a:ext cx="18149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Ubuntu" panose="020B0504030602030204" pitchFamily="34" charset="0"/>
              </a:rPr>
              <a:t>FIRESTORM B(t) via WR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47424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 bwMode="auto">
          <a:xfrm flipH="1" flipV="1">
            <a:off x="7725308" y="1736812"/>
            <a:ext cx="108012" cy="93610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92460" y="2024844"/>
            <a:ext cx="97055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PSB test system</a:t>
            </a:r>
            <a:b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</a:br>
            <a:r>
              <a:rPr lang="en-US" sz="7600" dirty="0">
                <a:solidFill>
                  <a:srgbClr val="76AA9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buntu" panose="020B0604020202020204" pitchFamily="34" charset="0"/>
              </a:rPr>
              <a:t>(b. 361)</a:t>
            </a:r>
            <a:endParaRPr lang="en-US" sz="7600" dirty="0"/>
          </a:p>
        </p:txBody>
      </p:sp>
    </p:spTree>
    <p:extLst>
      <p:ext uri="{BB962C8B-B14F-4D97-AF65-F5344CB8AC3E}">
        <p14:creationId xmlns:p14="http://schemas.microsoft.com/office/powerpoint/2010/main" val="75363970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aper Presentation 4">
  <a:themeElements>
    <a:clrScheme name="">
      <a:dk1>
        <a:srgbClr val="000000"/>
      </a:dk1>
      <a:lt1>
        <a:srgbClr val="FFCC66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E2B8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stealth" w="sm" len="sm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4.pot</Template>
  <TotalTime>49413</TotalTime>
  <Words>1066</Words>
  <Application>Microsoft Office PowerPoint</Application>
  <PresentationFormat>A4 Paper (210x297 mm)</PresentationFormat>
  <Paragraphs>181</Paragraphs>
  <Slides>24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Clear Sans Medium</vt:lpstr>
      <vt:lpstr>Arial</vt:lpstr>
      <vt:lpstr>Wingdings</vt:lpstr>
      <vt:lpstr>Clear Sans Light</vt:lpstr>
      <vt:lpstr>Calibri</vt:lpstr>
      <vt:lpstr>Times New Roman</vt:lpstr>
      <vt:lpstr>Ubuntu</vt:lpstr>
      <vt:lpstr>Symbol</vt:lpstr>
      <vt:lpstr>Paper Presentation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TOTO</dc:creator>
  <cp:lastModifiedBy>Administrator</cp:lastModifiedBy>
  <cp:revision>3570</cp:revision>
  <cp:lastPrinted>2016-05-03T10:50:46Z</cp:lastPrinted>
  <dcterms:created xsi:type="dcterms:W3CDTF">1999-09-10T09:35:28Z</dcterms:created>
  <dcterms:modified xsi:type="dcterms:W3CDTF">2017-07-04T13:44:58Z</dcterms:modified>
</cp:coreProperties>
</file>