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323" r:id="rId3"/>
    <p:sldId id="262" r:id="rId4"/>
    <p:sldId id="284" r:id="rId5"/>
    <p:sldId id="267" r:id="rId6"/>
    <p:sldId id="301" r:id="rId7"/>
    <p:sldId id="308" r:id="rId8"/>
    <p:sldId id="329" r:id="rId9"/>
    <p:sldId id="322" r:id="rId10"/>
    <p:sldId id="309" r:id="rId11"/>
    <p:sldId id="321" r:id="rId12"/>
    <p:sldId id="281" r:id="rId13"/>
    <p:sldId id="316" r:id="rId14"/>
    <p:sldId id="325" r:id="rId15"/>
    <p:sldId id="310" r:id="rId16"/>
    <p:sldId id="318" r:id="rId17"/>
    <p:sldId id="319" r:id="rId18"/>
    <p:sldId id="327" r:id="rId19"/>
    <p:sldId id="324" r:id="rId20"/>
    <p:sldId id="315" r:id="rId21"/>
    <p:sldId id="312" r:id="rId22"/>
    <p:sldId id="300" r:id="rId23"/>
    <p:sldId id="328" r:id="rId24"/>
    <p:sldId id="320" r:id="rId25"/>
    <p:sldId id="266" r:id="rId26"/>
    <p:sldId id="326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112E81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3" autoAdjust="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1404" y="7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7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352" y="2643320"/>
            <a:ext cx="7413437" cy="1440160"/>
          </a:xfrm>
        </p:spPr>
        <p:txBody>
          <a:bodyPr/>
          <a:lstStyle/>
          <a:p>
            <a:pPr algn="just"/>
            <a:r>
              <a:rPr lang="fr-FR" sz="3200" dirty="0" smtClean="0">
                <a:solidFill>
                  <a:srgbClr val="112E81"/>
                </a:solidFill>
              </a:rPr>
              <a:t>HEL design, </a:t>
            </a:r>
            <a:r>
              <a:rPr lang="fr-FR" sz="3200" dirty="0" err="1" smtClean="0">
                <a:solidFill>
                  <a:srgbClr val="112E81"/>
                </a:solidFill>
              </a:rPr>
              <a:t>magnet</a:t>
            </a:r>
            <a:r>
              <a:rPr lang="fr-FR" sz="3200" dirty="0" smtClean="0">
                <a:solidFill>
                  <a:srgbClr val="112E81"/>
                </a:solidFill>
              </a:rPr>
              <a:t> system, e-</a:t>
            </a:r>
            <a:r>
              <a:rPr lang="fr-FR" sz="3200" dirty="0" err="1" smtClean="0">
                <a:solidFill>
                  <a:srgbClr val="112E81"/>
                </a:solidFill>
              </a:rPr>
              <a:t>beam</a:t>
            </a:r>
            <a:r>
              <a:rPr lang="fr-FR" sz="3200" dirty="0" smtClean="0">
                <a:solidFill>
                  <a:srgbClr val="112E81"/>
                </a:solidFill>
              </a:rPr>
              <a:t> </a:t>
            </a:r>
            <a:r>
              <a:rPr lang="fr-FR" sz="3200" dirty="0" err="1">
                <a:solidFill>
                  <a:srgbClr val="112E81"/>
                </a:solidFill>
              </a:rPr>
              <a:t>generation</a:t>
            </a:r>
            <a:r>
              <a:rPr lang="fr-FR" sz="3200" dirty="0">
                <a:solidFill>
                  <a:srgbClr val="112E81"/>
                </a:solidFill>
              </a:rPr>
              <a:t> and </a:t>
            </a:r>
            <a:r>
              <a:rPr lang="fr-FR" sz="3200" dirty="0" err="1">
                <a:solidFill>
                  <a:srgbClr val="112E81"/>
                </a:solidFill>
              </a:rPr>
              <a:t>disposal</a:t>
            </a:r>
            <a:endParaRPr lang="en-GB" sz="3200" dirty="0">
              <a:solidFill>
                <a:srgbClr val="112E8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398810" y="5525575"/>
            <a:ext cx="1800200" cy="990600"/>
          </a:xfrm>
        </p:spPr>
        <p:txBody>
          <a:bodyPr/>
          <a:lstStyle/>
          <a:p>
            <a:pPr algn="ctr"/>
            <a:r>
              <a:rPr lang="en-GB" dirty="0" smtClean="0"/>
              <a:t>Diego Perini </a:t>
            </a:r>
          </a:p>
          <a:p>
            <a:pPr algn="ctr"/>
            <a:endParaRPr lang="en-GB" sz="1200" dirty="0"/>
          </a:p>
          <a:p>
            <a:pPr algn="ctr"/>
            <a:endParaRPr lang="en-GB" sz="1200" dirty="0" smtClean="0"/>
          </a:p>
          <a:p>
            <a:pPr algn="ctr"/>
            <a:r>
              <a:rPr lang="en-GB" sz="1200" dirty="0" smtClean="0"/>
              <a:t>19.10.2017</a:t>
            </a:r>
            <a:endParaRPr lang="en-GB" sz="12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88" y="4427579"/>
            <a:ext cx="7596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0070C0"/>
                </a:solidFill>
              </a:rPr>
              <a:t>International </a:t>
            </a:r>
            <a:r>
              <a:rPr lang="en-GB" sz="2400" b="1" dirty="0">
                <a:solidFill>
                  <a:srgbClr val="0070C0"/>
                </a:solidFill>
              </a:rPr>
              <a:t>Review on the e-lens concept readiness for integration into the HL-LHC baseline. 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838689" y="1104478"/>
            <a:ext cx="7638725" cy="1868338"/>
            <a:chOff x="1010745" y="1122030"/>
            <a:chExt cx="10050954" cy="2458331"/>
          </a:xfrm>
        </p:grpSpPr>
        <p:grpSp>
          <p:nvGrpSpPr>
            <p:cNvPr id="4" name="Group 3"/>
            <p:cNvGrpSpPr/>
            <p:nvPr/>
          </p:nvGrpSpPr>
          <p:grpSpPr>
            <a:xfrm>
              <a:off x="3465870" y="1942050"/>
              <a:ext cx="4984955" cy="973393"/>
              <a:chOff x="6356555" y="2271251"/>
              <a:chExt cx="1268361" cy="973393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 rot="20532386">
              <a:off x="8963947" y="1814898"/>
              <a:ext cx="466280" cy="973393"/>
              <a:chOff x="6356555" y="2271251"/>
              <a:chExt cx="1268361" cy="973393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19561406">
              <a:off x="9793338" y="1122030"/>
              <a:ext cx="1268361" cy="973393"/>
              <a:chOff x="6356555" y="2271251"/>
              <a:chExt cx="1268361" cy="973393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rot="20532386">
              <a:off x="2429482" y="2053626"/>
              <a:ext cx="466280" cy="973393"/>
              <a:chOff x="6356555" y="2271251"/>
              <a:chExt cx="1268361" cy="973393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rapezoid 15"/>
            <p:cNvSpPr/>
            <p:nvPr/>
          </p:nvSpPr>
          <p:spPr>
            <a:xfrm rot="3423345">
              <a:off x="948122" y="2595848"/>
              <a:ext cx="1047136" cy="92188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136187" y="3839910"/>
            <a:ext cx="4449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Cryostats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‘Y’ shaped vacuum chamber</a:t>
            </a:r>
            <a:endParaRPr lang="en-GB" sz="2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2073029" y="1281905"/>
            <a:ext cx="5795526" cy="2453593"/>
            <a:chOff x="2073029" y="1281905"/>
            <a:chExt cx="5795526" cy="2453593"/>
          </a:xfrm>
        </p:grpSpPr>
        <p:sp>
          <p:nvSpPr>
            <p:cNvPr id="18" name="Oval 17"/>
            <p:cNvSpPr/>
            <p:nvPr/>
          </p:nvSpPr>
          <p:spPr>
            <a:xfrm rot="20073018">
              <a:off x="7074971" y="1281905"/>
              <a:ext cx="793584" cy="1164343"/>
            </a:xfrm>
            <a:prstGeom prst="ellipse">
              <a:avLst/>
            </a:prstGeom>
            <a:noFill/>
            <a:ln w="2222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 rot="20787195">
              <a:off x="6281435" y="1504205"/>
              <a:ext cx="793584" cy="1164343"/>
            </a:xfrm>
            <a:prstGeom prst="ellipse">
              <a:avLst/>
            </a:prstGeom>
            <a:noFill/>
            <a:ln w="2222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 rot="21040550">
              <a:off x="2073029" y="1515413"/>
              <a:ext cx="793584" cy="1164343"/>
            </a:xfrm>
            <a:prstGeom prst="ellipse">
              <a:avLst/>
            </a:prstGeom>
            <a:noFill/>
            <a:ln w="2222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36187" y="3273833"/>
              <a:ext cx="3302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C00000"/>
                  </a:solidFill>
                </a:rPr>
                <a:t>Lower field and bends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792191" y="2736353"/>
              <a:ext cx="520333" cy="47729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22" idx="0"/>
            </p:cNvCxnSpPr>
            <p:nvPr/>
          </p:nvCxnSpPr>
          <p:spPr>
            <a:xfrm flipH="1">
              <a:off x="4787457" y="2596777"/>
              <a:ext cx="1651271" cy="67705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247228" y="2522071"/>
              <a:ext cx="1454373" cy="69157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1797811" y="5620332"/>
            <a:ext cx="6322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/>
              <a:t>It is necessary to iterate between mechanical design and simulations of e-beam dynamics.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149141" y="185299"/>
            <a:ext cx="3313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112E81"/>
                </a:solidFill>
              </a:rPr>
              <a:t>Critical regions</a:t>
            </a:r>
            <a:endParaRPr lang="en-GB" sz="3200" dirty="0">
              <a:solidFill>
                <a:srgbClr val="112E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6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Book-red - PDF-XChange Edito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28058" r="17713" b="9042"/>
          <a:stretch/>
        </p:blipFill>
        <p:spPr>
          <a:xfrm>
            <a:off x="412837" y="1128611"/>
            <a:ext cx="5472608" cy="3096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188" y="4867896"/>
            <a:ext cx="3239056" cy="124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 = P V</a:t>
            </a:r>
            <a:r>
              <a:rPr lang="en-GB" sz="2800" baseline="30000" dirty="0" smtClean="0"/>
              <a:t>3/2 </a:t>
            </a:r>
            <a:r>
              <a:rPr lang="en-GB" sz="2800" dirty="0" smtClean="0"/>
              <a:t>     I = J A</a:t>
            </a:r>
          </a:p>
          <a:p>
            <a:endParaRPr lang="en-GB" sz="2800" baseline="30000" dirty="0"/>
          </a:p>
          <a:p>
            <a:r>
              <a:rPr lang="en-GB" sz="2800" dirty="0" smtClean="0"/>
              <a:t>P = K A/d</a:t>
            </a:r>
            <a:r>
              <a:rPr lang="en-GB" sz="2800" baseline="30000" dirty="0" smtClean="0"/>
              <a:t>2</a:t>
            </a:r>
            <a:r>
              <a:rPr lang="en-GB" sz="2800" dirty="0" smtClean="0"/>
              <a:t>    </a:t>
            </a:r>
            <a:endParaRPr lang="en-GB" sz="2800" dirty="0"/>
          </a:p>
        </p:txBody>
      </p:sp>
      <p:sp>
        <p:nvSpPr>
          <p:cNvPr id="6" name="Oval 5"/>
          <p:cNvSpPr/>
          <p:nvPr/>
        </p:nvSpPr>
        <p:spPr>
          <a:xfrm rot="1202840">
            <a:off x="394224" y="1314397"/>
            <a:ext cx="2088232" cy="2669141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 rot="20456587">
            <a:off x="1529961" y="3937320"/>
            <a:ext cx="576064" cy="870422"/>
          </a:xfrm>
          <a:prstGeom prst="down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 rot="16200000">
            <a:off x="3962836" y="5053369"/>
            <a:ext cx="576064" cy="870422"/>
          </a:xfrm>
          <a:prstGeom prst="down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96670" y="4519082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Free parameters:</a:t>
            </a:r>
          </a:p>
          <a:p>
            <a:endParaRPr lang="en-GB" sz="2400" dirty="0"/>
          </a:p>
          <a:p>
            <a:r>
              <a:rPr lang="en-GB" sz="2400" dirty="0" smtClean="0"/>
              <a:t>Cathode Surface: </a:t>
            </a:r>
            <a:r>
              <a:rPr lang="en-GB" sz="2400" dirty="0" err="1" smtClean="0"/>
              <a:t>R</a:t>
            </a:r>
            <a:r>
              <a:rPr lang="en-GB" sz="2400" baseline="-25000" dirty="0" err="1" smtClean="0"/>
              <a:t>i</a:t>
            </a:r>
            <a:r>
              <a:rPr lang="en-GB" sz="2400" dirty="0" smtClean="0"/>
              <a:t>  , R</a:t>
            </a:r>
            <a:r>
              <a:rPr lang="en-GB" sz="2400" baseline="-25000" dirty="0" smtClean="0"/>
              <a:t>o</a:t>
            </a:r>
          </a:p>
          <a:p>
            <a:endParaRPr lang="en-GB" sz="2400" dirty="0"/>
          </a:p>
          <a:p>
            <a:r>
              <a:rPr lang="en-GB" sz="2400" dirty="0" smtClean="0"/>
              <a:t>Cathode – Anode distance  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5" t="48304" r="36580" b="19649"/>
          <a:stretch/>
        </p:blipFill>
        <p:spPr>
          <a:xfrm rot="19174430">
            <a:off x="5514714" y="1408541"/>
            <a:ext cx="3216316" cy="21977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49141" y="185299"/>
            <a:ext cx="3313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112E81"/>
                </a:solidFill>
              </a:rPr>
              <a:t>Cathode design</a:t>
            </a:r>
            <a:endParaRPr lang="en-GB" sz="3200" dirty="0">
              <a:solidFill>
                <a:srgbClr val="112E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5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961868" y="404664"/>
            <a:ext cx="6418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Summary of the requirements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77587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/>
              <a:t>The HEL must be </a:t>
            </a:r>
            <a:r>
              <a:rPr lang="en-GB" sz="2800" dirty="0" smtClean="0"/>
              <a:t>compact</a:t>
            </a:r>
            <a:r>
              <a:rPr lang="en-GB" sz="2800" dirty="0"/>
              <a:t>.</a:t>
            </a:r>
            <a:endParaRPr lang="en-GB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/>
              <a:t>Magnetic </a:t>
            </a:r>
            <a:r>
              <a:rPr lang="en-GB" sz="2800" dirty="0"/>
              <a:t>fields </a:t>
            </a:r>
            <a:r>
              <a:rPr lang="en-GB" sz="2800" dirty="0" smtClean="0"/>
              <a:t>in the solenoids must </a:t>
            </a:r>
            <a:r>
              <a:rPr lang="en-GB" sz="2800" dirty="0"/>
              <a:t>be </a:t>
            </a:r>
            <a:r>
              <a:rPr lang="en-GB" sz="2800" dirty="0" smtClean="0"/>
              <a:t>reasonable.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/>
              <a:t>Magnetic fields in the transition regions must be smooth and high enough.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/>
              <a:t>Dimensions </a:t>
            </a:r>
            <a:r>
              <a:rPr lang="en-GB" sz="2800" dirty="0" smtClean="0"/>
              <a:t>and current density of </a:t>
            </a:r>
            <a:r>
              <a:rPr lang="en-GB" sz="2800" dirty="0"/>
              <a:t>the </a:t>
            </a:r>
            <a:r>
              <a:rPr lang="en-GB" sz="2800" dirty="0" smtClean="0"/>
              <a:t>cathode must </a:t>
            </a:r>
            <a:r>
              <a:rPr lang="en-GB" sz="2800" dirty="0"/>
              <a:t>be technically feasible</a:t>
            </a:r>
            <a:r>
              <a:rPr lang="en-GB" sz="2800" dirty="0" smtClean="0"/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/>
              <a:t>The HEL will be used at injection and at collision (very different e-beam size).</a:t>
            </a:r>
            <a:endParaRPr lang="en-GB" sz="2800" dirty="0"/>
          </a:p>
          <a:p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751" y="836701"/>
            <a:ext cx="2757269" cy="1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89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87624" y="857235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/>
              <a:t>The today design is based on computations:</a:t>
            </a:r>
          </a:p>
          <a:p>
            <a:pPr lvl="1" algn="just"/>
            <a:r>
              <a:rPr lang="en-GB" sz="2400" dirty="0" smtClean="0"/>
              <a:t>-   of magnetic field flux lines</a:t>
            </a:r>
          </a:p>
          <a:p>
            <a:pPr marL="800100" lvl="1" indent="-342900" algn="just">
              <a:buFontTx/>
              <a:buChar char="-"/>
            </a:pPr>
            <a:r>
              <a:rPr lang="en-GB" sz="2400" dirty="0" smtClean="0"/>
              <a:t>of trajectories of single electrons.</a:t>
            </a:r>
            <a:endParaRPr lang="en-GB" sz="2400" dirty="0"/>
          </a:p>
          <a:p>
            <a:pPr algn="just"/>
            <a:r>
              <a:rPr lang="en-GB" sz="2400" dirty="0" smtClean="0"/>
              <a:t>This is a first good approximation but not perfect (in particular for high currents).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50" y="2996952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FF0000"/>
                </a:solidFill>
              </a:rPr>
              <a:t>The computations of the displacement and stability of a ring of electrons under all the internal and external forces are going 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1104" y="4257100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002060"/>
                </a:solidFill>
              </a:rPr>
              <a:t>Therefore there could be small changes of size and relative position of the main components and some adjustments of the level of magnetic fields.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1470" y="172097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Important!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1104" y="6033184"/>
            <a:ext cx="6253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field of the main solenoid is the lowest possible under these approximations.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 descr="http://www.phys.uri.edu/gerhard/PHY204/tsl270.pdf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40688" r="38873" b="35566"/>
          <a:stretch/>
        </p:blipFill>
        <p:spPr>
          <a:xfrm>
            <a:off x="395536" y="1124744"/>
            <a:ext cx="5685494" cy="19927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27576" y="1149611"/>
            <a:ext cx="3816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L is </a:t>
            </a:r>
            <a:r>
              <a:rPr lang="en-GB" sz="1400" dirty="0"/>
              <a:t>in </a:t>
            </a:r>
            <a:r>
              <a:rPr lang="en-GB" sz="1400" dirty="0" err="1" smtClean="0"/>
              <a:t>Henries</a:t>
            </a:r>
            <a:endParaRPr lang="en-GB" sz="1400" dirty="0"/>
          </a:p>
          <a:p>
            <a:r>
              <a:rPr lang="en-GB" sz="1400" dirty="0" err="1" smtClean="0"/>
              <a:t>μ</a:t>
            </a:r>
            <a:r>
              <a:rPr lang="en-GB" sz="1400" baseline="-25000" dirty="0" err="1" smtClean="0"/>
              <a:t>ο</a:t>
            </a:r>
            <a:r>
              <a:rPr lang="en-GB" sz="1400" dirty="0" smtClean="0"/>
              <a:t> is the Permeability of Free Space (4.π.10</a:t>
            </a:r>
            <a:r>
              <a:rPr lang="en-GB" sz="1400" baseline="30000" dirty="0" smtClean="0"/>
              <a:t>-7</a:t>
            </a:r>
            <a:r>
              <a:rPr lang="en-GB" sz="1400" dirty="0" smtClean="0"/>
              <a:t>)</a:t>
            </a:r>
          </a:p>
          <a:p>
            <a:r>
              <a:rPr lang="en-GB" sz="1400" dirty="0" smtClean="0"/>
              <a:t>n </a:t>
            </a:r>
            <a:r>
              <a:rPr lang="en-GB" sz="1400" dirty="0"/>
              <a:t>is the Number of turns</a:t>
            </a:r>
          </a:p>
          <a:p>
            <a:r>
              <a:rPr lang="en-GB" sz="1400" dirty="0" smtClean="0"/>
              <a:t>A </a:t>
            </a:r>
            <a:r>
              <a:rPr lang="en-GB" sz="1400" dirty="0"/>
              <a:t>is the Inner Core Area (π.r</a:t>
            </a:r>
            <a:r>
              <a:rPr lang="en-GB" sz="1400" baseline="30000" dirty="0"/>
              <a:t> 2</a:t>
            </a:r>
            <a:r>
              <a:rPr lang="en-GB" sz="1400" dirty="0"/>
              <a:t>) in </a:t>
            </a:r>
            <a:r>
              <a:rPr lang="en-GB" sz="1400" dirty="0" smtClean="0"/>
              <a:t>m</a:t>
            </a:r>
            <a:r>
              <a:rPr lang="en-GB" sz="1400" baseline="30000" dirty="0" smtClean="0"/>
              <a:t>2</a:t>
            </a:r>
          </a:p>
          <a:p>
            <a:r>
              <a:rPr lang="en-GB" sz="1400" dirty="0" smtClean="0"/>
              <a:t>I is the current in Amperes </a:t>
            </a:r>
            <a:endParaRPr lang="en-GB" sz="1400" dirty="0"/>
          </a:p>
          <a:p>
            <a:r>
              <a:rPr lang="en-GB" sz="1400" dirty="0" smtClean="0"/>
              <a:t>ℓ is </a:t>
            </a:r>
            <a:r>
              <a:rPr lang="en-GB" sz="1400" dirty="0"/>
              <a:t>the length of the Coil in metres</a:t>
            </a:r>
            <a:endParaRPr lang="en-GB" sz="1400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26064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4T solenoid or more?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3289795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0070C0"/>
                </a:solidFill>
              </a:rPr>
              <a:t>To increase the field one has either to increase the current or the number of turns or both.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96" y="4293096"/>
            <a:ext cx="9011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Consequences on: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quench protection (stored energy, </a:t>
            </a:r>
            <a:r>
              <a:rPr lang="en-GB" sz="2800" dirty="0"/>
              <a:t>i</a:t>
            </a:r>
            <a:r>
              <a:rPr lang="en-GB" sz="2800" dirty="0" smtClean="0"/>
              <a:t>nductance)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</a:t>
            </a:r>
            <a:r>
              <a:rPr lang="en-GB" sz="2800" dirty="0" smtClean="0"/>
              <a:t>ire (cable) size, current lead size, heat load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</a:t>
            </a:r>
            <a:r>
              <a:rPr lang="en-GB" sz="2800" dirty="0" smtClean="0"/>
              <a:t>ower supplies (including ramp time of the system).</a:t>
            </a:r>
            <a:endParaRPr lang="en-GB" sz="2800" dirty="0"/>
          </a:p>
        </p:txBody>
      </p:sp>
      <p:sp>
        <p:nvSpPr>
          <p:cNvPr id="2" name="Oval 1"/>
          <p:cNvSpPr/>
          <p:nvPr/>
        </p:nvSpPr>
        <p:spPr>
          <a:xfrm>
            <a:off x="2195736" y="1412776"/>
            <a:ext cx="1152128" cy="360040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374914" y="1710912"/>
            <a:ext cx="23042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979712" y="1097487"/>
            <a:ext cx="1152128" cy="360040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99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2" grpId="1" animBg="1"/>
      <p:bldP spid="5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573167" cy="205466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256000"/>
              </p:ext>
            </p:extLst>
          </p:nvPr>
        </p:nvGraphicFramePr>
        <p:xfrm>
          <a:off x="1238241" y="3580849"/>
          <a:ext cx="6666566" cy="265697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5312971"/>
                <a:gridCol w="1353595"/>
              </a:tblGrid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of the main solenoid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 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Nominal magnetic field in the e-gun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0.2 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Inner radius of the hollow electron beam @ nominal fields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 mm (3 σ)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radius of the hollow electron beam @ nominal fields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1.8 mm (6 σ)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diameter of the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8.05 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Outer diameter of the cathode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16.10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30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Inner radius of the hollow electron beam @ 4 T with </a:t>
                      </a:r>
                      <a:r>
                        <a:rPr lang="en-GB" sz="1200" dirty="0" smtClean="0">
                          <a:effectLst/>
                        </a:rPr>
                        <a:t>2 </a:t>
                      </a:r>
                      <a:r>
                        <a:rPr lang="en-GB" sz="1200" dirty="0">
                          <a:effectLst/>
                        </a:rPr>
                        <a:t>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5.67 </a:t>
                      </a:r>
                      <a:r>
                        <a:rPr lang="en-GB" sz="1200" dirty="0">
                          <a:effectLst/>
                        </a:rPr>
                        <a:t>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30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Outer radius of the hollow electron beam @ 4 T with </a:t>
                      </a:r>
                      <a:r>
                        <a:rPr lang="en-GB" sz="1200" dirty="0" smtClean="0">
                          <a:effectLst/>
                        </a:rPr>
                        <a:t>2 </a:t>
                      </a:r>
                      <a:r>
                        <a:rPr lang="en-GB" sz="1200" dirty="0">
                          <a:effectLst/>
                        </a:rPr>
                        <a:t>T @ cathode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11.34 </a:t>
                      </a:r>
                      <a:r>
                        <a:rPr lang="en-GB" sz="1200" dirty="0">
                          <a:effectLst/>
                        </a:rPr>
                        <a:t>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5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Nominal current at the cathode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 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7179575" y="526756"/>
            <a:ext cx="1450464" cy="958028"/>
            <a:chOff x="7179575" y="526756"/>
            <a:chExt cx="1450464" cy="958028"/>
          </a:xfrm>
        </p:grpSpPr>
        <p:sp>
          <p:nvSpPr>
            <p:cNvPr id="6" name="Oval 5"/>
            <p:cNvSpPr/>
            <p:nvPr/>
          </p:nvSpPr>
          <p:spPr>
            <a:xfrm>
              <a:off x="7380312" y="980728"/>
              <a:ext cx="524495" cy="504056"/>
            </a:xfrm>
            <a:prstGeom prst="ellipse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79575" y="526756"/>
              <a:ext cx="1450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E-gun solenoid (tuneable field)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92687" y="1429956"/>
            <a:ext cx="6793389" cy="1138008"/>
            <a:chOff x="992687" y="1429956"/>
            <a:chExt cx="6793389" cy="1138008"/>
          </a:xfrm>
        </p:grpSpPr>
        <p:sp>
          <p:nvSpPr>
            <p:cNvPr id="8" name="Oval 7"/>
            <p:cNvSpPr/>
            <p:nvPr/>
          </p:nvSpPr>
          <p:spPr>
            <a:xfrm rot="20924160">
              <a:off x="992687" y="1647277"/>
              <a:ext cx="6793389" cy="920687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31768" y="142995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3399"/>
                  </a:solidFill>
                </a:rPr>
                <a:t>Fixed field part</a:t>
              </a:r>
              <a:endParaRPr lang="en-GB" sz="1200" dirty="0">
                <a:solidFill>
                  <a:srgbClr val="003399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61868" y="172727"/>
            <a:ext cx="549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Design of the main components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9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467544" y="692696"/>
            <a:ext cx="8098917" cy="5281422"/>
            <a:chOff x="467544" y="692696"/>
            <a:chExt cx="8098917" cy="52814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692696"/>
              <a:ext cx="8098917" cy="5281422"/>
            </a:xfrm>
            <a:prstGeom prst="rect">
              <a:avLst/>
            </a:prstGeom>
            <a:effectLst/>
          </p:spPr>
        </p:pic>
        <p:sp>
          <p:nvSpPr>
            <p:cNvPr id="16" name="TextBox 15"/>
            <p:cNvSpPr txBox="1"/>
            <p:nvPr/>
          </p:nvSpPr>
          <p:spPr>
            <a:xfrm rot="18781311">
              <a:off x="7241382" y="1832325"/>
              <a:ext cx="7779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e-gun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20527770">
              <a:off x="4272019" y="3126372"/>
              <a:ext cx="16490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Main solenoid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8740999">
              <a:off x="1354347" y="4691404"/>
              <a:ext cx="1013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Collector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57399" y="2595573"/>
              <a:ext cx="1240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Bending s.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0994" y="3747244"/>
              <a:ext cx="1240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Bending s.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555776" y="1772816"/>
            <a:ext cx="2035264" cy="648072"/>
            <a:chOff x="2555776" y="1772816"/>
            <a:chExt cx="2035264" cy="648072"/>
          </a:xfrm>
        </p:grpSpPr>
        <p:sp>
          <p:nvSpPr>
            <p:cNvPr id="2" name="TextBox 1"/>
            <p:cNvSpPr txBox="1"/>
            <p:nvPr/>
          </p:nvSpPr>
          <p:spPr>
            <a:xfrm>
              <a:off x="2555776" y="1772816"/>
              <a:ext cx="2035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Cryogenic jumper</a:t>
              </a:r>
            </a:p>
          </p:txBody>
        </p:sp>
        <p:cxnSp>
          <p:nvCxnSpPr>
            <p:cNvPr id="6" name="Straight Arrow Connector 5"/>
            <p:cNvCxnSpPr>
              <a:stCxn id="2" idx="2"/>
            </p:cNvCxnSpPr>
            <p:nvPr/>
          </p:nvCxnSpPr>
          <p:spPr>
            <a:xfrm>
              <a:off x="3573408" y="2142148"/>
              <a:ext cx="854576" cy="27874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591040" y="404664"/>
            <a:ext cx="2645256" cy="1152128"/>
            <a:chOff x="4591040" y="404664"/>
            <a:chExt cx="2645256" cy="1152128"/>
          </a:xfrm>
        </p:grpSpPr>
        <p:sp>
          <p:nvSpPr>
            <p:cNvPr id="10" name="TextBox 9"/>
            <p:cNvSpPr txBox="1"/>
            <p:nvPr/>
          </p:nvSpPr>
          <p:spPr>
            <a:xfrm>
              <a:off x="4591040" y="404664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Current leads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410944" y="773996"/>
              <a:ext cx="529208" cy="782796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431708" y="783288"/>
              <a:ext cx="1804588" cy="350748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923928" y="4372090"/>
            <a:ext cx="4584399" cy="1727417"/>
            <a:chOff x="3982062" y="3687262"/>
            <a:chExt cx="4584399" cy="1727417"/>
          </a:xfrm>
        </p:grpSpPr>
        <p:sp>
          <p:nvSpPr>
            <p:cNvPr id="22" name="TextBox 21"/>
            <p:cNvSpPr txBox="1"/>
            <p:nvPr/>
          </p:nvSpPr>
          <p:spPr>
            <a:xfrm>
              <a:off x="3982062" y="4860681"/>
              <a:ext cx="45843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70C0"/>
                  </a:solidFill>
                </a:rPr>
                <a:t>Support structure + positioning tables</a:t>
              </a:r>
            </a:p>
            <a:p>
              <a:pPr algn="ctr"/>
              <a:r>
                <a:rPr lang="en-GB" sz="1200" dirty="0" smtClean="0">
                  <a:solidFill>
                    <a:srgbClr val="0070C0"/>
                  </a:solidFill>
                </a:rPr>
                <a:t>Discussions </a:t>
              </a:r>
              <a:r>
                <a:rPr lang="en-GB" sz="1200" dirty="0">
                  <a:solidFill>
                    <a:srgbClr val="0070C0"/>
                  </a:solidFill>
                </a:rPr>
                <a:t>w</a:t>
              </a:r>
              <a:r>
                <a:rPr lang="en-GB" sz="1200" dirty="0" smtClean="0">
                  <a:solidFill>
                    <a:srgbClr val="0070C0"/>
                  </a:solidFill>
                </a:rPr>
                <a:t>ith the survey to define the position of their targets.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5469078" y="3687262"/>
              <a:ext cx="759106" cy="114974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37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3487"/>
            <a:ext cx="4107180" cy="627411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7020272" y="1628800"/>
            <a:ext cx="416770" cy="57606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57236" y="911622"/>
            <a:ext cx="1545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solidFill>
                  <a:srgbClr val="0070C0"/>
                </a:solidFill>
              </a:rPr>
              <a:t>Survey space</a:t>
            </a:r>
          </a:p>
          <a:p>
            <a:pPr algn="just"/>
            <a:r>
              <a:rPr lang="en-GB" sz="1100" dirty="0" smtClean="0">
                <a:solidFill>
                  <a:srgbClr val="0070C0"/>
                </a:solidFill>
              </a:rPr>
              <a:t>More details in the presentation of Maria </a:t>
            </a:r>
            <a:r>
              <a:rPr lang="en-GB" sz="1100" dirty="0" err="1" smtClean="0">
                <a:solidFill>
                  <a:srgbClr val="0070C0"/>
                </a:solidFill>
              </a:rPr>
              <a:t>Anparo</a:t>
            </a:r>
            <a:r>
              <a:rPr lang="en-GB" sz="1100" dirty="0" smtClean="0">
                <a:solidFill>
                  <a:srgbClr val="0070C0"/>
                </a:solidFill>
              </a:rPr>
              <a:t> Gonzalez de la </a:t>
            </a:r>
            <a:r>
              <a:rPr lang="en-GB" sz="1100" dirty="0" err="1" smtClean="0">
                <a:solidFill>
                  <a:srgbClr val="0070C0"/>
                </a:solidFill>
              </a:rPr>
              <a:t>Aleja</a:t>
            </a:r>
            <a:r>
              <a:rPr lang="en-GB" sz="1100" dirty="0" smtClean="0">
                <a:solidFill>
                  <a:srgbClr val="0070C0"/>
                </a:solidFill>
              </a:rPr>
              <a:t> Cabana.</a:t>
            </a:r>
            <a:endParaRPr lang="en-GB" sz="1100" dirty="0">
              <a:solidFill>
                <a:srgbClr val="0070C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04209" y="542290"/>
            <a:ext cx="4998423" cy="5190966"/>
            <a:chOff x="304209" y="542290"/>
            <a:chExt cx="4998423" cy="5190966"/>
          </a:xfrm>
        </p:grpSpPr>
        <p:grpSp>
          <p:nvGrpSpPr>
            <p:cNvPr id="2" name="Group 1"/>
            <p:cNvGrpSpPr/>
            <p:nvPr/>
          </p:nvGrpSpPr>
          <p:grpSpPr>
            <a:xfrm>
              <a:off x="304209" y="1628800"/>
              <a:ext cx="4998423" cy="4104456"/>
              <a:chOff x="304209" y="1628800"/>
              <a:chExt cx="4998423" cy="4104456"/>
            </a:xfrm>
          </p:grpSpPr>
          <p:sp>
            <p:nvSpPr>
              <p:cNvPr id="6" name="Left Arrow 5"/>
              <p:cNvSpPr/>
              <p:nvPr/>
            </p:nvSpPr>
            <p:spPr>
              <a:xfrm rot="446216">
                <a:off x="4023175" y="3226680"/>
                <a:ext cx="1279457" cy="504056"/>
              </a:xfrm>
              <a:prstGeom prst="leftArrow">
                <a:avLst/>
              </a:prstGeom>
              <a:solidFill>
                <a:schemeClr val="accent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04209" y="1628800"/>
                <a:ext cx="3511705" cy="4104456"/>
                <a:chOff x="304209" y="1628800"/>
                <a:chExt cx="3511705" cy="4104456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38" r="20075"/>
                <a:stretch/>
              </p:blipFill>
              <p:spPr>
                <a:xfrm>
                  <a:off x="304209" y="1628800"/>
                  <a:ext cx="3511705" cy="3363492"/>
                </a:xfrm>
                <a:prstGeom prst="rect">
                  <a:avLst/>
                </a:prstGeom>
              </p:spPr>
            </p:pic>
            <p:cxnSp>
              <p:nvCxnSpPr>
                <p:cNvPr id="8" name="Straight Connector 7"/>
                <p:cNvCxnSpPr/>
                <p:nvPr/>
              </p:nvCxnSpPr>
              <p:spPr>
                <a:xfrm>
                  <a:off x="485508" y="3356992"/>
                  <a:ext cx="0" cy="2376264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3563888" y="3212976"/>
                  <a:ext cx="0" cy="252028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485508" y="5733256"/>
                  <a:ext cx="3078380" cy="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1510992" y="5363924"/>
                  <a:ext cx="12485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rgbClr val="FF0000"/>
                      </a:solidFill>
                      <a:latin typeface="Swis721 LtCn BT" panose="020B0406020202030204" pitchFamily="34" charset="0"/>
                    </a:rPr>
                    <a:t>Ø </a:t>
                  </a:r>
                  <a:r>
                    <a:rPr lang="en-GB" dirty="0" smtClean="0">
                      <a:solidFill>
                        <a:srgbClr val="FF0000"/>
                      </a:solidFill>
                    </a:rPr>
                    <a:t>454 mm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17" name="Straight Connector 16"/>
            <p:cNvCxnSpPr/>
            <p:nvPr/>
          </p:nvCxnSpPr>
          <p:spPr>
            <a:xfrm>
              <a:off x="1501200" y="911622"/>
              <a:ext cx="0" cy="2376264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555776" y="911622"/>
              <a:ext cx="0" cy="2376264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510992" y="911622"/>
              <a:ext cx="1044784" cy="0"/>
            </a:xfrm>
            <a:prstGeom prst="line">
              <a:avLst/>
            </a:prstGeom>
            <a:ln w="9525">
              <a:solidFill>
                <a:srgbClr val="FF0000"/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435769" y="542290"/>
              <a:ext cx="12485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Swis721 LtCn BT" panose="020B0406020202030204" pitchFamily="34" charset="0"/>
                </a:rPr>
                <a:t>Ø </a:t>
              </a:r>
              <a:r>
                <a:rPr lang="en-GB" dirty="0">
                  <a:solidFill>
                    <a:srgbClr val="FF0000"/>
                  </a:solidFill>
                </a:rPr>
                <a:t>1</a:t>
              </a:r>
              <a:r>
                <a:rPr lang="en-GB" dirty="0" smtClean="0">
                  <a:solidFill>
                    <a:srgbClr val="FF0000"/>
                  </a:solidFill>
                </a:rPr>
                <a:t>54 mm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10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40822"/>
            <a:ext cx="4548807" cy="23551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932888"/>
            <a:ext cx="7332475" cy="37964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90922" y="3206678"/>
            <a:ext cx="4528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Verification of the structure according to:</a:t>
            </a:r>
          </a:p>
          <a:p>
            <a:r>
              <a:rPr lang="en-GB" dirty="0" smtClean="0"/>
              <a:t>EN 13445 Pressure vessels</a:t>
            </a:r>
          </a:p>
          <a:p>
            <a:r>
              <a:rPr lang="en-GB" dirty="0" smtClean="0"/>
              <a:t>EN 13458 Cryogenic vessels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96918" y="4223173"/>
            <a:ext cx="375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F. </a:t>
            </a:r>
            <a:r>
              <a:rPr lang="en-GB" sz="1400" dirty="0" err="1" smtClean="0"/>
              <a:t>Meneghetti</a:t>
            </a:r>
            <a:r>
              <a:rPr lang="en-GB" sz="1400" dirty="0" smtClean="0"/>
              <a:t>, G. </a:t>
            </a:r>
            <a:r>
              <a:rPr lang="en-GB" sz="1400" dirty="0" err="1" smtClean="0"/>
              <a:t>Gobbi</a:t>
            </a:r>
            <a:r>
              <a:rPr lang="en-GB" sz="1400" dirty="0" smtClean="0"/>
              <a:t>, L. </a:t>
            </a:r>
            <a:r>
              <a:rPr lang="en-GB" sz="1400" dirty="0" err="1" smtClean="0"/>
              <a:t>Dassa</a:t>
            </a:r>
            <a:r>
              <a:rPr lang="en-GB" sz="1400" dirty="0" smtClean="0"/>
              <a:t>, C. </a:t>
            </a:r>
            <a:r>
              <a:rPr lang="en-GB" sz="1400" dirty="0" err="1" smtClean="0"/>
              <a:t>Zanoni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603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106"/>
            <a:ext cx="9144000" cy="51617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24128" y="572186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Main solenoid</a:t>
            </a:r>
            <a:endParaRPr lang="en-GB" dirty="0"/>
          </a:p>
        </p:txBody>
      </p:sp>
      <p:cxnSp>
        <p:nvCxnSpPr>
          <p:cNvPr id="6" name="Straight Arrow Connector 5"/>
          <p:cNvCxnSpPr>
            <a:stCxn id="2" idx="0"/>
          </p:cNvCxnSpPr>
          <p:nvPr/>
        </p:nvCxnSpPr>
        <p:spPr>
          <a:xfrm flipH="1" flipV="1">
            <a:off x="4716016" y="3789040"/>
            <a:ext cx="1872208" cy="193282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83768" y="7647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Bending solenoids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339752" y="1134036"/>
            <a:ext cx="1296144" cy="22229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>
            <a:off x="3635896" y="1134036"/>
            <a:ext cx="3600400" cy="22949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85696" y="1052736"/>
            <a:ext cx="188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dirty="0" smtClean="0"/>
              <a:t>-gun solenoids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4" idx="2"/>
          </p:cNvCxnSpPr>
          <p:nvPr/>
        </p:nvCxnSpPr>
        <p:spPr>
          <a:xfrm>
            <a:off x="7229048" y="1422068"/>
            <a:ext cx="582804" cy="17189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699792" y="3861048"/>
            <a:ext cx="0" cy="18561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699792" y="3861048"/>
            <a:ext cx="4248472" cy="18561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41375" y="5718560"/>
            <a:ext cx="2916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Space for instrumentation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93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85880" y="1268760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Samuel </a:t>
            </a:r>
            <a:r>
              <a:rPr lang="en-GB" sz="2000" dirty="0" err="1"/>
              <a:t>Riekki</a:t>
            </a:r>
            <a:r>
              <a:rPr lang="en-GB" sz="2000" dirty="0"/>
              <a:t>, </a:t>
            </a:r>
            <a:r>
              <a:rPr lang="en-GB" sz="2000" dirty="0" err="1"/>
              <a:t>Jakko</a:t>
            </a:r>
            <a:r>
              <a:rPr lang="en-GB" sz="2000" dirty="0"/>
              <a:t> </a:t>
            </a:r>
            <a:r>
              <a:rPr lang="en-GB" sz="2000" dirty="0" err="1"/>
              <a:t>Harjuniemi</a:t>
            </a:r>
            <a:r>
              <a:rPr lang="en-GB" sz="2000" dirty="0"/>
              <a:t>, Ville </a:t>
            </a:r>
            <a:r>
              <a:rPr lang="en-GB" sz="2000" dirty="0" err="1"/>
              <a:t>Nikkarinen</a:t>
            </a:r>
            <a:r>
              <a:rPr lang="en-GB" sz="2000" dirty="0"/>
              <a:t>, J. </a:t>
            </a:r>
            <a:r>
              <a:rPr lang="en-GB" sz="2000" dirty="0" err="1"/>
              <a:t>Uurasmaa</a:t>
            </a:r>
            <a:r>
              <a:rPr lang="en-GB" sz="2000" dirty="0"/>
              <a:t>, J. </a:t>
            </a:r>
            <a:r>
              <a:rPr lang="en-GB" sz="2000" dirty="0" err="1"/>
              <a:t>Markkanen</a:t>
            </a:r>
            <a:r>
              <a:rPr lang="en-GB" sz="2000" dirty="0"/>
              <a:t>, E. </a:t>
            </a:r>
            <a:r>
              <a:rPr lang="en-GB" sz="2000" dirty="0" err="1"/>
              <a:t>Jussila</a:t>
            </a:r>
            <a:r>
              <a:rPr lang="en-GB" sz="2000" dirty="0"/>
              <a:t>, J. </a:t>
            </a:r>
            <a:r>
              <a:rPr lang="en-GB" sz="2000" dirty="0" err="1"/>
              <a:t>Puska</a:t>
            </a:r>
            <a:r>
              <a:rPr lang="en-GB" sz="2000" dirty="0"/>
              <a:t> – Lapland University of Applied Sciences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/>
              <a:t>David Buglass, George Bowers Anderson - Oxford </a:t>
            </a:r>
            <a:r>
              <a:rPr lang="en-GB" sz="2000" dirty="0" smtClean="0"/>
              <a:t>University</a:t>
            </a:r>
          </a:p>
          <a:p>
            <a:endParaRPr lang="en-GB" sz="2000" dirty="0" smtClean="0"/>
          </a:p>
          <a:p>
            <a:r>
              <a:rPr lang="en-GB" sz="2000" dirty="0"/>
              <a:t>Pascal Simon – University of Darmstadt.</a:t>
            </a:r>
          </a:p>
          <a:p>
            <a:endParaRPr lang="en-GB" sz="2000" dirty="0"/>
          </a:p>
          <a:p>
            <a:r>
              <a:rPr lang="en-GB" sz="2000" dirty="0"/>
              <a:t>Federico </a:t>
            </a:r>
            <a:r>
              <a:rPr lang="en-GB" sz="2000" dirty="0" err="1"/>
              <a:t>Meneghetti</a:t>
            </a:r>
            <a:r>
              <a:rPr lang="en-GB" sz="2000" dirty="0"/>
              <a:t> – University of </a:t>
            </a:r>
            <a:r>
              <a:rPr lang="en-GB" sz="2000" dirty="0" smtClean="0"/>
              <a:t>Padua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2000" dirty="0" smtClean="0">
                <a:solidFill>
                  <a:srgbClr val="0070C0"/>
                </a:solidFill>
              </a:rPr>
              <a:t>Contributions </a:t>
            </a:r>
            <a:r>
              <a:rPr lang="en-GB" sz="2000" dirty="0">
                <a:solidFill>
                  <a:srgbClr val="0070C0"/>
                </a:solidFill>
              </a:rPr>
              <a:t>of:</a:t>
            </a:r>
          </a:p>
          <a:p>
            <a:r>
              <a:rPr lang="en-GB" sz="2000" dirty="0">
                <a:solidFill>
                  <a:srgbClr val="0070C0"/>
                </a:solidFill>
              </a:rPr>
              <a:t>Giulio </a:t>
            </a:r>
            <a:r>
              <a:rPr lang="en-GB" sz="2000" dirty="0" err="1">
                <a:solidFill>
                  <a:srgbClr val="0070C0"/>
                </a:solidFill>
              </a:rPr>
              <a:t>Stancari</a:t>
            </a:r>
            <a:r>
              <a:rPr lang="en-GB" sz="2000" dirty="0">
                <a:solidFill>
                  <a:srgbClr val="0070C0"/>
                </a:solidFill>
              </a:rPr>
              <a:t> (FNAL) </a:t>
            </a:r>
          </a:p>
          <a:p>
            <a:r>
              <a:rPr lang="en-GB" sz="2000" dirty="0">
                <a:solidFill>
                  <a:srgbClr val="0070C0"/>
                </a:solidFill>
              </a:rPr>
              <a:t>Stefano </a:t>
            </a:r>
            <a:r>
              <a:rPr lang="en-GB" sz="2000" dirty="0" err="1">
                <a:solidFill>
                  <a:srgbClr val="0070C0"/>
                </a:solidFill>
              </a:rPr>
              <a:t>Redaelli</a:t>
            </a:r>
            <a:r>
              <a:rPr lang="en-GB" sz="2000" dirty="0">
                <a:solidFill>
                  <a:srgbClr val="0070C0"/>
                </a:solidFill>
              </a:rPr>
              <a:t>, Adriana Rossi, Glyn </a:t>
            </a:r>
            <a:r>
              <a:rPr lang="en-GB" sz="2000" dirty="0" err="1">
                <a:solidFill>
                  <a:srgbClr val="0070C0"/>
                </a:solidFill>
              </a:rPr>
              <a:t>Kyrby</a:t>
            </a:r>
            <a:r>
              <a:rPr lang="en-GB" sz="2000" dirty="0">
                <a:solidFill>
                  <a:srgbClr val="0070C0"/>
                </a:solidFill>
              </a:rPr>
              <a:t>, </a:t>
            </a:r>
            <a:r>
              <a:rPr lang="en-GB" sz="2000" dirty="0" err="1">
                <a:solidFill>
                  <a:srgbClr val="0070C0"/>
                </a:solidFill>
              </a:rPr>
              <a:t>Giorgia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 err="1">
                <a:solidFill>
                  <a:srgbClr val="0070C0"/>
                </a:solidFill>
              </a:rPr>
              <a:t>Gobbi</a:t>
            </a:r>
            <a:r>
              <a:rPr lang="en-GB" sz="2000" dirty="0">
                <a:solidFill>
                  <a:srgbClr val="0070C0"/>
                </a:solidFill>
              </a:rPr>
              <a:t>, Carlo </a:t>
            </a:r>
            <a:r>
              <a:rPr lang="en-GB" sz="2000" dirty="0" err="1">
                <a:solidFill>
                  <a:srgbClr val="0070C0"/>
                </a:solidFill>
              </a:rPr>
              <a:t>Zanoni</a:t>
            </a:r>
            <a:r>
              <a:rPr lang="en-GB" sz="2000" dirty="0">
                <a:solidFill>
                  <a:srgbClr val="0070C0"/>
                </a:solidFill>
              </a:rPr>
              <a:t>, Antti </a:t>
            </a:r>
            <a:r>
              <a:rPr lang="en-GB" sz="2000" dirty="0" err="1">
                <a:solidFill>
                  <a:srgbClr val="0070C0"/>
                </a:solidFill>
              </a:rPr>
              <a:t>Kolehmainen</a:t>
            </a:r>
            <a:r>
              <a:rPr lang="en-GB" sz="2000" dirty="0">
                <a:solidFill>
                  <a:srgbClr val="0070C0"/>
                </a:solidFill>
              </a:rPr>
              <a:t> (CERN).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99792" y="26064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Acknowledgements</a:t>
            </a:r>
            <a:endParaRPr lang="en-GB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73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3131840" y="76470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Cryostat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" y="797085"/>
            <a:ext cx="9133085" cy="5155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53012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Corrector coils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27984" y="3429000"/>
            <a:ext cx="288032" cy="18798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16016" y="3429000"/>
            <a:ext cx="2232248" cy="18722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1763688" y="3374898"/>
            <a:ext cx="2952328" cy="19263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007604" y="3067268"/>
            <a:ext cx="3708412" cy="22339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96" y="908720"/>
            <a:ext cx="8640804" cy="48777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2544" y="253630"/>
            <a:ext cx="188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dirty="0" smtClean="0"/>
              <a:t>-gun solenoids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35896" y="606637"/>
            <a:ext cx="288032" cy="239031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96200" y="352476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e-gun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220072" y="3068960"/>
            <a:ext cx="2076128" cy="6404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059832" y="6021288"/>
            <a:ext cx="40324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chamber.</a:t>
            </a:r>
          </a:p>
          <a:p>
            <a:r>
              <a:rPr lang="en-GB" sz="1200" dirty="0" smtClean="0"/>
              <a:t>Discussions with vacuum group going on.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245904" y="5301208"/>
            <a:ext cx="245976" cy="7200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9592" y="1740714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Insertion region.</a:t>
            </a:r>
          </a:p>
          <a:p>
            <a:r>
              <a:rPr lang="en-GB" sz="1200" dirty="0" smtClean="0"/>
              <a:t>Impedance has been checked. It is ok </a:t>
            </a:r>
          </a:p>
          <a:p>
            <a:r>
              <a:rPr lang="en-GB" sz="1200" dirty="0" smtClean="0"/>
              <a:t>Final optimization going on.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691680" y="2485930"/>
            <a:ext cx="193616" cy="25992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43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72816"/>
            <a:ext cx="5739108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9912" y="432247"/>
            <a:ext cx="1499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0070C0"/>
                </a:solidFill>
              </a:rPr>
              <a:t>Collector</a:t>
            </a:r>
            <a:endParaRPr lang="en-GB" dirty="0" smtClean="0">
              <a:solidFill>
                <a:srgbClr val="0070C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650486"/>
              </p:ext>
            </p:extLst>
          </p:nvPr>
        </p:nvGraphicFramePr>
        <p:xfrm>
          <a:off x="4716016" y="1340768"/>
          <a:ext cx="4176464" cy="1679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18"/>
                <a:gridCol w="1011646"/>
              </a:tblGrid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</a:rPr>
                        <a:t>Collector</a:t>
                      </a:r>
                      <a:r>
                        <a:rPr lang="en-GB" sz="1200" baseline="0" dirty="0" smtClean="0">
                          <a:effectLst/>
                          <a:latin typeface="+mn-lt"/>
                          <a:ea typeface="+mn-ea"/>
                        </a:rPr>
                        <a:t> in ETP copper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Maximum power absorbed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 kW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Maximum temperature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85</a:t>
                      </a:r>
                      <a:r>
                        <a:rPr lang="en-GB" sz="1200" baseline="30000">
                          <a:effectLst/>
                        </a:rPr>
                        <a:t>o</a:t>
                      </a:r>
                      <a:r>
                        <a:rPr lang="en-GB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Maximum speed of the cooling water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 m/s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Water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 l/s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Inner diameter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External diameter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175 mm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Height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400 mm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6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" t="1823" r="8333" b="3321"/>
          <a:stretch/>
        </p:blipFill>
        <p:spPr bwMode="auto">
          <a:xfrm rot="16200000">
            <a:off x="2060627" y="-1217109"/>
            <a:ext cx="2772460" cy="567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gun-drawing - PDF-XChange Edito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6" t="33305" r="29525" b="15219"/>
          <a:stretch/>
        </p:blipFill>
        <p:spPr>
          <a:xfrm>
            <a:off x="2699792" y="2552141"/>
            <a:ext cx="5869625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47864" y="26064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Conclusions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084039"/>
            <a:ext cx="80752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400" dirty="0" smtClean="0"/>
              <a:t>The Hollow Electron Lenses for HL-LHC are a complicate object with demanding performances (5 A current over a 3 m path, large range of e-ring sizes).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400" dirty="0" smtClean="0"/>
              <a:t>We have a well advanced design and we are not far from the final configuration. We have a solid base to start discussions with the possible manufacturers.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2400" dirty="0" smtClean="0"/>
              <a:t>The HEL configuration will be frozen once the physic simulations will be completed and once the instrumentation will be defined.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786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11560" y="373306"/>
            <a:ext cx="8363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Existing electron lenses and HL-LHC hollow electron lenses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259632" y="1210600"/>
          <a:ext cx="6696744" cy="477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1368152"/>
                <a:gridCol w="1224136"/>
                <a:gridCol w="1296144"/>
              </a:tblGrid>
              <a:tr h="61560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RHIC </a:t>
                      </a:r>
                    </a:p>
                    <a:p>
                      <a:pPr algn="ctr"/>
                      <a:r>
                        <a:rPr lang="en-GB" dirty="0" smtClean="0"/>
                        <a:t>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Tevatron</a:t>
                      </a:r>
                      <a:r>
                        <a:rPr lang="en-GB" dirty="0" smtClean="0"/>
                        <a:t> 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HL-LHC </a:t>
                      </a:r>
                    </a:p>
                    <a:p>
                      <a:pPr algn="ctr"/>
                      <a:r>
                        <a:rPr lang="en-GB" dirty="0" smtClean="0"/>
                        <a:t>HEL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Effective length 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2.9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from</a:t>
                      </a:r>
                      <a:r>
                        <a:rPr lang="en-GB" baseline="0" dirty="0" smtClean="0"/>
                        <a:t> cathode [A]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Main solenoid field [T]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4(*)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Solenoid</a:t>
                      </a:r>
                      <a:r>
                        <a:rPr lang="en-GB" baseline="0" dirty="0" smtClean="0"/>
                        <a:t> inner bore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E-gun field [T]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0.2-0.8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0.2-2 (*)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Cathode radius [mm]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Cathode surface* [cm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]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Current density [A/cm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4.1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sz="1100" dirty="0" smtClean="0"/>
                        <a:t>@250GeV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7.5 </a:t>
                      </a:r>
                      <a:r>
                        <a:rPr kumimoji="0" lang="en-GB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@100GeV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0.53 </a:t>
                      </a:r>
                      <a:r>
                        <a:rPr kumimoji="0" lang="en-GB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@250GeV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1.77 </a:t>
                      </a:r>
                      <a:r>
                        <a:rPr kumimoji="0" lang="en-GB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@100GeV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1.89 </a:t>
                      </a:r>
                      <a:r>
                        <a:rPr kumimoji="0" lang="en-GB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@250GeV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0.53 </a:t>
                      </a:r>
                      <a:r>
                        <a:rPr kumimoji="0" lang="en-GB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@100GeV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7.5</a:t>
                      </a:r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1.77</a:t>
                      </a:r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1.69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 – 8.05</a:t>
                      </a:r>
                    </a:p>
                    <a:p>
                      <a:pPr algn="ctr"/>
                      <a:r>
                        <a:rPr lang="en-GB" dirty="0" smtClean="0"/>
                        <a:t>Hollow</a:t>
                      </a:r>
                    </a:p>
                    <a:p>
                      <a:pPr algn="ctr"/>
                      <a:r>
                        <a:rPr lang="en-GB" dirty="0" smtClean="0"/>
                        <a:t>1.53</a:t>
                      </a:r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3.27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E-beam compression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1.6-5.5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1.41-4.47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5936" y="623731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(*) to be confirmed, could change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7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8572" y="410290"/>
            <a:ext cx="7920000" cy="720000"/>
          </a:xfrm>
        </p:spPr>
        <p:txBody>
          <a:bodyPr/>
          <a:lstStyle/>
          <a:p>
            <a:r>
              <a:rPr lang="en-GB" dirty="0" smtClean="0"/>
              <a:t>Outlines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2000" y="1844824"/>
            <a:ext cx="6413864" cy="3096344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Main parameters</a:t>
            </a:r>
          </a:p>
          <a:p>
            <a:r>
              <a:rPr lang="en-GB" dirty="0"/>
              <a:t>D</a:t>
            </a:r>
            <a:r>
              <a:rPr lang="en-GB" dirty="0" smtClean="0"/>
              <a:t>esign of the main components</a:t>
            </a:r>
          </a:p>
          <a:p>
            <a:pPr lvl="1"/>
            <a:r>
              <a:rPr lang="en-GB" dirty="0" smtClean="0"/>
              <a:t>Solenoids , cryostats</a:t>
            </a:r>
          </a:p>
          <a:p>
            <a:pPr lvl="1"/>
            <a:r>
              <a:rPr lang="en-GB" dirty="0" smtClean="0"/>
              <a:t>Gun and collector regions</a:t>
            </a:r>
          </a:p>
          <a:p>
            <a:r>
              <a:rPr lang="en-GB" dirty="0" smtClean="0"/>
              <a:t>Conclusions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11760" y="533253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More details in the presentations of Glyn Kirby and Giorgia Gobbi in the afternoon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3" t="214" r="-880" b="-214"/>
          <a:stretch/>
        </p:blipFill>
        <p:spPr bwMode="auto">
          <a:xfrm>
            <a:off x="467544" y="1336761"/>
            <a:ext cx="4430712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232331" y="29258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What do we want to do?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159" y="515719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Beam-beam overlapping: ~3m , e current intensity: 5 A.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            Use at injection and at collision level.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360" y="265069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Reasonable precision of a middle size single component: </a:t>
            </a:r>
            <a:r>
              <a:rPr lang="en-GB" u="sng" dirty="0" smtClean="0"/>
              <a:t>+</a:t>
            </a:r>
            <a:r>
              <a:rPr lang="en-GB" dirty="0" smtClean="0"/>
              <a:t> 0.05 mm.</a:t>
            </a:r>
          </a:p>
          <a:p>
            <a:pPr algn="just"/>
            <a:r>
              <a:rPr lang="en-GB" dirty="0" smtClean="0"/>
              <a:t>Reasonable precision of an assembly of many components: </a:t>
            </a:r>
            <a:r>
              <a:rPr lang="en-GB" u="sng" dirty="0" smtClean="0"/>
              <a:t>+</a:t>
            </a:r>
            <a:r>
              <a:rPr lang="en-GB" dirty="0" smtClean="0"/>
              <a:t> 0.2-0.5 mm.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36224" y="2659062"/>
            <a:ext cx="3456384" cy="2370985"/>
            <a:chOff x="436224" y="2659062"/>
            <a:chExt cx="3456384" cy="2370985"/>
          </a:xfrm>
        </p:grpSpPr>
        <p:grpSp>
          <p:nvGrpSpPr>
            <p:cNvPr id="12" name="Group 11"/>
            <p:cNvGrpSpPr/>
            <p:nvPr/>
          </p:nvGrpSpPr>
          <p:grpSpPr>
            <a:xfrm>
              <a:off x="1259632" y="2659062"/>
              <a:ext cx="1512168" cy="1952956"/>
              <a:chOff x="1259632" y="2659062"/>
              <a:chExt cx="1512168" cy="1952956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1259632" y="2659063"/>
                <a:ext cx="0" cy="192206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771800" y="2659062"/>
                <a:ext cx="0" cy="192206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1259632" y="4581128"/>
                <a:ext cx="1512168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403649" y="4273464"/>
                <a:ext cx="136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Swis721 LtCn BT" panose="020B0406020202030204" pitchFamily="34" charset="0"/>
                  </a:rPr>
                  <a:t>Ø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~ 1.8 mm 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36224" y="4660715"/>
              <a:ext cx="34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Off-centre of the ring </a:t>
              </a:r>
              <a:r>
                <a:rPr lang="en-GB" u="sng" dirty="0" smtClean="0">
                  <a:solidFill>
                    <a:srgbClr val="FF0000"/>
                  </a:solidFill>
                </a:rPr>
                <a:t>+</a:t>
              </a:r>
              <a:r>
                <a:rPr lang="en-GB" dirty="0" smtClean="0">
                  <a:solidFill>
                    <a:srgbClr val="FF0000"/>
                  </a:solidFill>
                </a:rPr>
                <a:t> 0.15 mm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6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1520" y="4192832"/>
            <a:ext cx="4036813" cy="179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13" dirty="0" smtClean="0">
                <a:latin typeface="NimbusRomNo9L-Regu"/>
              </a:rPr>
              <a:t>.</a:t>
            </a:r>
          </a:p>
          <a:p>
            <a:pPr algn="just"/>
            <a:endParaRPr lang="en-GB" sz="1013" dirty="0" smtClean="0">
              <a:latin typeface="NimbusRomNo9L-Regu"/>
            </a:endParaRPr>
          </a:p>
          <a:p>
            <a:pPr algn="just"/>
            <a:endParaRPr lang="en-GB" sz="1013" dirty="0">
              <a:latin typeface="NimbusRomNo9L-Regu"/>
            </a:endParaRPr>
          </a:p>
          <a:p>
            <a:pPr algn="just"/>
            <a:r>
              <a:rPr lang="en-GB" sz="2000" dirty="0">
                <a:solidFill>
                  <a:srgbClr val="FF0000"/>
                </a:solidFill>
                <a:latin typeface="NimbusRomNo9L-Regu"/>
              </a:rPr>
              <a:t>The beam to beam distance is 420 mm</a:t>
            </a:r>
            <a:r>
              <a:rPr lang="en-GB" sz="2000" dirty="0" smtClean="0">
                <a:solidFill>
                  <a:srgbClr val="FF0000"/>
                </a:solidFill>
                <a:latin typeface="NimbusRomNo9L-Regu"/>
              </a:rPr>
              <a:t>.</a:t>
            </a:r>
          </a:p>
          <a:p>
            <a:pPr algn="just"/>
            <a:r>
              <a:rPr lang="en-GB" sz="2000" dirty="0" smtClean="0">
                <a:solidFill>
                  <a:srgbClr val="FF0000"/>
                </a:solidFill>
                <a:latin typeface="NimbusRomNo9L-Regu"/>
              </a:rPr>
              <a:t>The longitudinal available space is limited.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524282" y="1100707"/>
            <a:ext cx="4007868" cy="2669866"/>
            <a:chOff x="3148" y="1295"/>
            <a:chExt cx="2612" cy="1740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3148" y="1295"/>
              <a:ext cx="2612" cy="1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8" y="1295"/>
              <a:ext cx="2613" cy="1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5208016" y="5001549"/>
            <a:ext cx="3442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   Compact design </a:t>
            </a:r>
          </a:p>
        </p:txBody>
      </p:sp>
      <p:sp>
        <p:nvSpPr>
          <p:cNvPr id="16" name="Left Arrow 15"/>
          <p:cNvSpPr/>
          <p:nvPr/>
        </p:nvSpPr>
        <p:spPr>
          <a:xfrm rot="10800000">
            <a:off x="4532151" y="5088366"/>
            <a:ext cx="432048" cy="288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813648" y="204135"/>
            <a:ext cx="1437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Where?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5805" y="1556792"/>
            <a:ext cx="41184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>
                <a:latin typeface="NimbusRomNo9L-Regu"/>
              </a:rPr>
              <a:t>Candidate locations for the electron lenses are RB-44 and RB-46 at Point 4, on each side of the interaction region IR4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378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3" descr="Book-red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70" t="56608" r="28970" b="29824"/>
          <a:stretch/>
        </p:blipFill>
        <p:spPr>
          <a:xfrm>
            <a:off x="784087" y="980728"/>
            <a:ext cx="7372507" cy="194366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259632" y="2924393"/>
            <a:ext cx="6565434" cy="2947502"/>
            <a:chOff x="1187624" y="2497723"/>
            <a:chExt cx="6565434" cy="2947502"/>
          </a:xfrm>
        </p:grpSpPr>
        <p:pic>
          <p:nvPicPr>
            <p:cNvPr id="5" name="Picture 4" descr="Book-red - PDF-XChange Editor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13" t="45611" r="27163" b="29522"/>
            <a:stretch/>
          </p:blipFill>
          <p:spPr>
            <a:xfrm>
              <a:off x="1187624" y="3645024"/>
              <a:ext cx="6565434" cy="1800201"/>
            </a:xfrm>
            <a:prstGeom prst="rect">
              <a:avLst/>
            </a:prstGeom>
          </p:spPr>
        </p:pic>
        <p:sp>
          <p:nvSpPr>
            <p:cNvPr id="6" name="Right Arrow 5"/>
            <p:cNvSpPr/>
            <p:nvPr/>
          </p:nvSpPr>
          <p:spPr>
            <a:xfrm rot="7604071">
              <a:off x="4952980" y="2749751"/>
              <a:ext cx="1080120" cy="576064"/>
            </a:xfrm>
            <a:prstGeom prst="rightArrow">
              <a:avLst/>
            </a:prstGeom>
            <a:gradFill>
              <a:gsLst>
                <a:gs pos="0">
                  <a:srgbClr val="00B050"/>
                </a:gs>
                <a:gs pos="59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339752" y="404664"/>
            <a:ext cx="58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Confinement of an electron beam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5" y="779249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Elements of an Hollow Electron lens</a:t>
            </a:r>
            <a:endParaRPr lang="en-GB" sz="2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362705" y="2182451"/>
            <a:ext cx="951271" cy="730045"/>
            <a:chOff x="7362705" y="2182451"/>
            <a:chExt cx="951271" cy="730045"/>
          </a:xfrm>
        </p:grpSpPr>
        <p:grpSp>
          <p:nvGrpSpPr>
            <p:cNvPr id="12" name="Group 11"/>
            <p:cNvGrpSpPr/>
            <p:nvPr/>
          </p:nvGrpSpPr>
          <p:grpSpPr>
            <a:xfrm rot="19561406">
              <a:off x="7362705" y="2182451"/>
              <a:ext cx="951271" cy="730045"/>
              <a:chOff x="6356555" y="2271251"/>
              <a:chExt cx="1268361" cy="973393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0" name="Left Arrow 19"/>
            <p:cNvSpPr/>
            <p:nvPr/>
          </p:nvSpPr>
          <p:spPr>
            <a:xfrm rot="19608859">
              <a:off x="7465466" y="2490164"/>
              <a:ext cx="576064" cy="216024"/>
            </a:xfrm>
            <a:prstGeom prst="leftArrow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00018" y="4269279"/>
            <a:ext cx="552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Electron gun solenoid and electron gun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30756" y="2761494"/>
            <a:ext cx="583696" cy="730045"/>
            <a:chOff x="6630756" y="2761494"/>
            <a:chExt cx="583696" cy="730045"/>
          </a:xfrm>
        </p:grpSpPr>
        <p:grpSp>
          <p:nvGrpSpPr>
            <p:cNvPr id="9" name="Group 8"/>
            <p:cNvGrpSpPr/>
            <p:nvPr/>
          </p:nvGrpSpPr>
          <p:grpSpPr>
            <a:xfrm rot="20532386">
              <a:off x="6780905" y="2761494"/>
              <a:ext cx="349710" cy="730045"/>
              <a:chOff x="6429719" y="2363051"/>
              <a:chExt cx="1268363" cy="973393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429721" y="23630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429719" y="2599023"/>
                <a:ext cx="1268362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3" name="Left Arrow 22"/>
            <p:cNvSpPr/>
            <p:nvPr/>
          </p:nvSpPr>
          <p:spPr>
            <a:xfrm rot="20494446">
              <a:off x="6630756" y="2960165"/>
              <a:ext cx="583696" cy="216024"/>
            </a:xfrm>
            <a:prstGeom prst="leftArrow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617104" y="2797466"/>
            <a:ext cx="3738716" cy="730045"/>
            <a:chOff x="2617104" y="2797466"/>
            <a:chExt cx="3738716" cy="730045"/>
          </a:xfrm>
        </p:grpSpPr>
        <p:grpSp>
          <p:nvGrpSpPr>
            <p:cNvPr id="8" name="Group 7"/>
            <p:cNvGrpSpPr/>
            <p:nvPr/>
          </p:nvGrpSpPr>
          <p:grpSpPr>
            <a:xfrm>
              <a:off x="2617104" y="2797466"/>
              <a:ext cx="3738716" cy="730045"/>
              <a:chOff x="6356555" y="2271251"/>
              <a:chExt cx="1268361" cy="973393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356555" y="2271251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6356555" y="2492477"/>
                <a:ext cx="1268361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4" name="Left Arrow 23"/>
            <p:cNvSpPr/>
            <p:nvPr/>
          </p:nvSpPr>
          <p:spPr>
            <a:xfrm>
              <a:off x="4289922" y="3054476"/>
              <a:ext cx="576064" cy="216024"/>
            </a:xfrm>
            <a:prstGeom prst="leftArrow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07896" y="2833930"/>
            <a:ext cx="576064" cy="730045"/>
            <a:chOff x="1707896" y="2833930"/>
            <a:chExt cx="576064" cy="730045"/>
          </a:xfrm>
        </p:grpSpPr>
        <p:grpSp>
          <p:nvGrpSpPr>
            <p:cNvPr id="15" name="Group 14"/>
            <p:cNvGrpSpPr/>
            <p:nvPr/>
          </p:nvGrpSpPr>
          <p:grpSpPr>
            <a:xfrm rot="20532386">
              <a:off x="1836669" y="2833930"/>
              <a:ext cx="352928" cy="730045"/>
              <a:chOff x="6397755" y="2210680"/>
              <a:chExt cx="1280033" cy="97339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409427" y="2210680"/>
                <a:ext cx="1268361" cy="9733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397755" y="2445275"/>
                <a:ext cx="1268360" cy="50144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6" name="Left Arrow 25"/>
            <p:cNvSpPr/>
            <p:nvPr/>
          </p:nvSpPr>
          <p:spPr>
            <a:xfrm rot="20518176">
              <a:off x="1707896" y="3125764"/>
              <a:ext cx="576064" cy="216024"/>
            </a:xfrm>
            <a:prstGeom prst="leftArrow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75760" y="3240847"/>
            <a:ext cx="712222" cy="785352"/>
            <a:chOff x="775760" y="3240847"/>
            <a:chExt cx="712222" cy="785352"/>
          </a:xfrm>
        </p:grpSpPr>
        <p:sp>
          <p:nvSpPr>
            <p:cNvPr id="18" name="Trapezoid 17"/>
            <p:cNvSpPr/>
            <p:nvPr/>
          </p:nvSpPr>
          <p:spPr>
            <a:xfrm rot="3423345">
              <a:off x="728793" y="3287814"/>
              <a:ext cx="785352" cy="691417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Left Arrow 26"/>
            <p:cNvSpPr/>
            <p:nvPr/>
          </p:nvSpPr>
          <p:spPr>
            <a:xfrm rot="19608859">
              <a:off x="911918" y="3461830"/>
              <a:ext cx="576064" cy="216024"/>
            </a:xfrm>
            <a:prstGeom prst="leftArrow">
              <a:avLst/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45009" y="2751028"/>
            <a:ext cx="8359439" cy="517153"/>
            <a:chOff x="245009" y="2751028"/>
            <a:chExt cx="8359439" cy="517153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83568" y="3151428"/>
              <a:ext cx="7920880" cy="11060"/>
            </a:xfrm>
            <a:prstGeom prst="line">
              <a:avLst/>
            </a:prstGeom>
            <a:ln w="12700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245009" y="2751028"/>
              <a:ext cx="1213615" cy="517153"/>
              <a:chOff x="245009" y="2751028"/>
              <a:chExt cx="1213615" cy="517153"/>
            </a:xfrm>
          </p:grpSpPr>
          <p:sp>
            <p:nvSpPr>
              <p:cNvPr id="28" name="Left Arrow 27"/>
              <p:cNvSpPr/>
              <p:nvPr/>
            </p:nvSpPr>
            <p:spPr>
              <a:xfrm rot="10800000">
                <a:off x="491655" y="3052157"/>
                <a:ext cx="576064" cy="216024"/>
              </a:xfrm>
              <a:prstGeom prst="leftArrow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45009" y="2751028"/>
                <a:ext cx="12136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LHC beam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2102900" y="4643525"/>
            <a:ext cx="464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Bending solenoid(s)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102900" y="5003764"/>
            <a:ext cx="4376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 solenoid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2102900" y="5376070"/>
            <a:ext cx="464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Bending solenoid(s)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090789" y="5748347"/>
            <a:ext cx="464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Collector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102900" y="6129667"/>
            <a:ext cx="650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Instrumentation, vacuum chamber, cryostats, supports etc.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6743916" y="4379709"/>
            <a:ext cx="1920983" cy="1433697"/>
            <a:chOff x="6743916" y="4379709"/>
            <a:chExt cx="1920983" cy="1433697"/>
          </a:xfrm>
        </p:grpSpPr>
        <p:sp>
          <p:nvSpPr>
            <p:cNvPr id="3" name="TextBox 2"/>
            <p:cNvSpPr txBox="1"/>
            <p:nvPr/>
          </p:nvSpPr>
          <p:spPr>
            <a:xfrm>
              <a:off x="7032383" y="4927192"/>
              <a:ext cx="1632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Correctors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" name="Right Brace 3"/>
            <p:cNvSpPr/>
            <p:nvPr/>
          </p:nvSpPr>
          <p:spPr>
            <a:xfrm>
              <a:off x="6743916" y="4379709"/>
              <a:ext cx="276356" cy="1433697"/>
            </a:xfrm>
            <a:prstGeom prst="rightBrace">
              <a:avLst/>
            </a:prstGeom>
            <a:ln>
              <a:solidFill>
                <a:srgbClr val="FF0000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193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  <p:bldP spid="34" grpId="0"/>
      <p:bldP spid="35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4" name="Group 3"/>
          <p:cNvGrpSpPr/>
          <p:nvPr/>
        </p:nvGrpSpPr>
        <p:grpSpPr>
          <a:xfrm>
            <a:off x="349912" y="3296017"/>
            <a:ext cx="7911107" cy="2514386"/>
            <a:chOff x="-444292" y="409810"/>
            <a:chExt cx="6029899" cy="25143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44292" y="1484568"/>
              <a:ext cx="6029899" cy="850593"/>
            </a:xfrm>
            <a:prstGeom prst="rect">
              <a:avLst/>
            </a:prstGeom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419553" y="409810"/>
              <a:ext cx="4978615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The field level determines the radius of the e-beam. </a:t>
              </a: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The dimensions of the electron beam in two points along its path follow the equation:</a:t>
              </a:r>
              <a:endParaRPr kumimoji="0" lang="en-GB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419553" y="2277865"/>
              <a:ext cx="4791024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Where 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0" lang="en-GB" altLang="en-US" sz="1400" b="0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GB" altLang="en-US" sz="14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0" lang="en-GB" altLang="en-US" sz="1400" b="0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are the radii of the electron beam in point 0 (cathode) and 1 (main solenoid)</a:t>
              </a:r>
              <a:r>
                <a:rPr kumimoji="0" lang="en-GB" altLang="en-US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0" lang="en-GB" altLang="en-US" sz="1400" b="0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0" lang="en-GB" altLang="en-US" sz="1400" b="0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are the magnetic field in points 0 and 1 respectively.</a:t>
              </a:r>
              <a:endPara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27584" y="341624"/>
            <a:ext cx="7706816" cy="2303803"/>
            <a:chOff x="827584" y="341624"/>
            <a:chExt cx="7706816" cy="2303803"/>
          </a:xfrm>
        </p:grpSpPr>
        <p:grpSp>
          <p:nvGrpSpPr>
            <p:cNvPr id="116" name="Group 115"/>
            <p:cNvGrpSpPr/>
            <p:nvPr/>
          </p:nvGrpSpPr>
          <p:grpSpPr>
            <a:xfrm>
              <a:off x="971600" y="341624"/>
              <a:ext cx="2304256" cy="2303803"/>
              <a:chOff x="971600" y="341624"/>
              <a:chExt cx="2304256" cy="2303803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971600" y="341624"/>
                <a:ext cx="2304256" cy="2303803"/>
                <a:chOff x="971600" y="341624"/>
                <a:chExt cx="2304256" cy="2303803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971600" y="341624"/>
                  <a:ext cx="2304256" cy="2303803"/>
                  <a:chOff x="6356555" y="2271251"/>
                  <a:chExt cx="1268361" cy="973393"/>
                </a:xfrm>
              </p:grpSpPr>
              <p:sp>
                <p:nvSpPr>
                  <p:cNvPr id="18" name="Rectangle 17"/>
                  <p:cNvSpPr/>
                  <p:nvPr/>
                </p:nvSpPr>
                <p:spPr>
                  <a:xfrm>
                    <a:off x="6356555" y="2271251"/>
                    <a:ext cx="1268361" cy="97339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6356555" y="2492477"/>
                    <a:ext cx="1268361" cy="50144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1325293" y="1034632"/>
                  <a:ext cx="936104" cy="811848"/>
                  <a:chOff x="1655676" y="944724"/>
                  <a:chExt cx="936104" cy="1008112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 rot="16200000">
                    <a:off x="1619672" y="980728"/>
                    <a:ext cx="1008112" cy="936104"/>
                  </a:xfrm>
                  <a:prstGeom prst="rect">
                    <a:avLst/>
                  </a:prstGeom>
                  <a:solidFill>
                    <a:srgbClr val="FFCC66"/>
                  </a:solidFill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1655676" y="1268760"/>
                    <a:ext cx="936104" cy="3600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0" name="TextBox 49"/>
                <p:cNvSpPr txBox="1"/>
                <p:nvPr/>
              </p:nvSpPr>
              <p:spPr>
                <a:xfrm>
                  <a:off x="1923266" y="2073342"/>
                  <a:ext cx="69042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800" dirty="0" smtClean="0"/>
                    <a:t>B</a:t>
                  </a:r>
                  <a:r>
                    <a:rPr lang="en-GB" sz="2800" baseline="-25000" dirty="0" smtClean="0"/>
                    <a:t>0</a:t>
                  </a:r>
                  <a:endParaRPr lang="en-GB" sz="2800" baseline="-25000" dirty="0"/>
                </a:p>
              </p:txBody>
            </p:sp>
          </p:grpSp>
          <p:sp>
            <p:nvSpPr>
              <p:cNvPr id="115" name="TextBox 114"/>
              <p:cNvSpPr txBox="1"/>
              <p:nvPr/>
            </p:nvSpPr>
            <p:spPr>
              <a:xfrm>
                <a:off x="1265712" y="1545400"/>
                <a:ext cx="12030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Cathode </a:t>
                </a:r>
                <a:endParaRPr lang="en-GB" dirty="0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4154601" y="341624"/>
              <a:ext cx="4106419" cy="2303803"/>
              <a:chOff x="4154601" y="341624"/>
              <a:chExt cx="4106419" cy="230380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4154601" y="341624"/>
                <a:ext cx="4106419" cy="2303803"/>
                <a:chOff x="6356555" y="2271251"/>
                <a:chExt cx="1268362" cy="973393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6356556" y="2271251"/>
                  <a:ext cx="1268361" cy="97339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6356555" y="2492477"/>
                  <a:ext cx="1268361" cy="501446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5580112" y="2087116"/>
                <a:ext cx="1512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 smtClean="0"/>
                  <a:t>B</a:t>
                </a:r>
                <a:r>
                  <a:rPr lang="en-GB" sz="2800" baseline="-25000" dirty="0" smtClean="0"/>
                  <a:t>1 </a:t>
                </a:r>
                <a:r>
                  <a:rPr lang="en-GB" sz="2800" dirty="0" smtClean="0"/>
                  <a:t>&gt; B</a:t>
                </a:r>
                <a:r>
                  <a:rPr lang="en-GB" sz="2800" baseline="-25000" dirty="0" smtClean="0"/>
                  <a:t>0</a:t>
                </a:r>
                <a:endParaRPr lang="en-GB" sz="2800" baseline="-25000" dirty="0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 flipV="1">
              <a:off x="827584" y="1448780"/>
              <a:ext cx="7706816" cy="244"/>
            </a:xfrm>
            <a:prstGeom prst="line">
              <a:avLst/>
            </a:prstGeom>
            <a:ln w="15875">
              <a:solidFill>
                <a:schemeClr val="tx1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/>
          <p:cNvGrpSpPr/>
          <p:nvPr/>
        </p:nvGrpSpPr>
        <p:grpSpPr>
          <a:xfrm>
            <a:off x="2335662" y="792511"/>
            <a:ext cx="4900634" cy="1328512"/>
            <a:chOff x="2335662" y="792511"/>
            <a:chExt cx="4900634" cy="1328512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220072" y="1268760"/>
              <a:ext cx="2016224" cy="0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220072" y="1628800"/>
              <a:ext cx="2016224" cy="0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2335662" y="1034630"/>
              <a:ext cx="508145" cy="811850"/>
              <a:chOff x="6732240" y="4094405"/>
              <a:chExt cx="432048" cy="1008112"/>
            </a:xfrm>
          </p:grpSpPr>
          <p:sp>
            <p:nvSpPr>
              <p:cNvPr id="23" name="Rectangle 22"/>
              <p:cNvSpPr/>
              <p:nvPr/>
            </p:nvSpPr>
            <p:spPr>
              <a:xfrm rot="16200000">
                <a:off x="6444208" y="4382437"/>
                <a:ext cx="1008112" cy="43204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732240" y="4418441"/>
                <a:ext cx="432048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2859101" y="792511"/>
              <a:ext cx="2398699" cy="521314"/>
              <a:chOff x="2859101" y="792511"/>
              <a:chExt cx="2398699" cy="521314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2859101" y="792511"/>
                <a:ext cx="2398699" cy="521314"/>
                <a:chOff x="2859101" y="792511"/>
                <a:chExt cx="2398699" cy="521314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2859101" y="792511"/>
                  <a:ext cx="2325111" cy="438605"/>
                  <a:chOff x="2859101" y="792511"/>
                  <a:chExt cx="2325111" cy="438605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 flipV="1">
                    <a:off x="2859101" y="964388"/>
                    <a:ext cx="491020" cy="86936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V="1">
                    <a:off x="3423037" y="806121"/>
                    <a:ext cx="279124" cy="137345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 flipV="1">
                    <a:off x="3688023" y="792511"/>
                    <a:ext cx="152924" cy="13610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928146" y="819731"/>
                    <a:ext cx="279724" cy="188125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353636" y="1078173"/>
                    <a:ext cx="830576" cy="152943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2859101" y="1231117"/>
                  <a:ext cx="533675" cy="5450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3484652" y="1176341"/>
                  <a:ext cx="214638" cy="41592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3764485" y="1162085"/>
                  <a:ext cx="443385" cy="51696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4348944" y="1231116"/>
                  <a:ext cx="908856" cy="82709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Straight Connector 53"/>
              <p:cNvCxnSpPr/>
              <p:nvPr/>
            </p:nvCxnSpPr>
            <p:spPr>
              <a:xfrm>
                <a:off x="2891936" y="1062570"/>
                <a:ext cx="62425" cy="18934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3237635" y="985904"/>
                <a:ext cx="141638" cy="22787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3423037" y="930783"/>
                <a:ext cx="151367" cy="25521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3603556" y="850865"/>
                <a:ext cx="205925" cy="31026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056705" y="1029231"/>
                <a:ext cx="111426" cy="21202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820155" y="812369"/>
                <a:ext cx="269253" cy="37362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4218544" y="1051323"/>
                <a:ext cx="119799" cy="1624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4477836" y="1124086"/>
                <a:ext cx="106975" cy="1278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4712942" y="1153748"/>
                <a:ext cx="80714" cy="1278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4953494" y="1195474"/>
                <a:ext cx="72795" cy="880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 flipV="1">
              <a:off x="2848500" y="1601259"/>
              <a:ext cx="2371572" cy="519764"/>
              <a:chOff x="2848500" y="792511"/>
              <a:chExt cx="2371572" cy="519764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2848500" y="792511"/>
                <a:ext cx="2371572" cy="519764"/>
                <a:chOff x="2848500" y="792511"/>
                <a:chExt cx="2371572" cy="519764"/>
              </a:xfrm>
            </p:grpSpPr>
            <p:grpSp>
              <p:nvGrpSpPr>
                <p:cNvPr id="103" name="Group 102"/>
                <p:cNvGrpSpPr/>
                <p:nvPr/>
              </p:nvGrpSpPr>
              <p:grpSpPr>
                <a:xfrm>
                  <a:off x="2848500" y="792511"/>
                  <a:ext cx="2335712" cy="438605"/>
                  <a:chOff x="2848500" y="792511"/>
                  <a:chExt cx="2335712" cy="438605"/>
                </a:xfrm>
              </p:grpSpPr>
              <p:cxnSp>
                <p:nvCxnSpPr>
                  <p:cNvPr id="108" name="Straight Connector 107"/>
                  <p:cNvCxnSpPr/>
                  <p:nvPr/>
                </p:nvCxnSpPr>
                <p:spPr>
                  <a:xfrm flipV="1">
                    <a:off x="2848500" y="964388"/>
                    <a:ext cx="501621" cy="86936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V="1">
                    <a:off x="3423037" y="806121"/>
                    <a:ext cx="279124" cy="137345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>
                  <a:xfrm flipV="1">
                    <a:off x="3688023" y="792511"/>
                    <a:ext cx="152924" cy="13610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>
                    <a:off x="3928146" y="819731"/>
                    <a:ext cx="279724" cy="188125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/>
                  <p:nvPr/>
                </p:nvCxnSpPr>
                <p:spPr>
                  <a:xfrm>
                    <a:off x="4353636" y="1078173"/>
                    <a:ext cx="830576" cy="152943"/>
                  </a:xfrm>
                  <a:prstGeom prst="line">
                    <a:avLst/>
                  </a:prstGeom>
                  <a:ln w="22225">
                    <a:solidFill>
                      <a:srgbClr val="FF0000"/>
                    </a:solidFill>
                    <a:prstDash val="lgDash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4" name="Straight Connector 103"/>
                <p:cNvCxnSpPr/>
                <p:nvPr/>
              </p:nvCxnSpPr>
              <p:spPr>
                <a:xfrm flipV="1">
                  <a:off x="2848500" y="1231116"/>
                  <a:ext cx="544276" cy="81159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V="1">
                  <a:off x="3484652" y="1176341"/>
                  <a:ext cx="214638" cy="41592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3764485" y="1162085"/>
                  <a:ext cx="443385" cy="51696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4348944" y="1231115"/>
                  <a:ext cx="871128" cy="8116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  <a:prstDash val="lgDash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3" name="Straight Connector 92"/>
              <p:cNvCxnSpPr/>
              <p:nvPr/>
            </p:nvCxnSpPr>
            <p:spPr>
              <a:xfrm>
                <a:off x="2891936" y="1062570"/>
                <a:ext cx="62425" cy="18934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3237635" y="985904"/>
                <a:ext cx="141638" cy="22787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423037" y="930783"/>
                <a:ext cx="151367" cy="25521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3603556" y="850865"/>
                <a:ext cx="205925" cy="31026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3056705" y="1029231"/>
                <a:ext cx="111426" cy="21202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3820155" y="812369"/>
                <a:ext cx="269253" cy="37362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218544" y="1051323"/>
                <a:ext cx="119799" cy="1624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477836" y="1124086"/>
                <a:ext cx="106975" cy="1278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4712942" y="1153748"/>
                <a:ext cx="80714" cy="12782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4953494" y="1195474"/>
                <a:ext cx="72795" cy="880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133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783042" y="1236800"/>
            <a:ext cx="5349983" cy="1497842"/>
            <a:chOff x="1863207" y="2003822"/>
            <a:chExt cx="7133310" cy="1997122"/>
          </a:xfrm>
        </p:grpSpPr>
        <p:grpSp>
          <p:nvGrpSpPr>
            <p:cNvPr id="20" name="Group 19"/>
            <p:cNvGrpSpPr/>
            <p:nvPr/>
          </p:nvGrpSpPr>
          <p:grpSpPr>
            <a:xfrm>
              <a:off x="1863207" y="2003822"/>
              <a:ext cx="7133310" cy="1794971"/>
              <a:chOff x="1863207" y="2003822"/>
              <a:chExt cx="7133310" cy="1794971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863207" y="2003822"/>
                <a:ext cx="7133310" cy="1794971"/>
                <a:chOff x="1863207" y="2003822"/>
                <a:chExt cx="7133310" cy="1794971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 rot="19561406">
                  <a:off x="7185366" y="2003822"/>
                  <a:ext cx="1268361" cy="973393"/>
                  <a:chOff x="6356555" y="2271251"/>
                  <a:chExt cx="1268361" cy="973393"/>
                </a:xfrm>
              </p:grpSpPr>
              <p:sp>
                <p:nvSpPr>
                  <p:cNvPr id="3" name="Rectangle 2"/>
                  <p:cNvSpPr/>
                  <p:nvPr/>
                </p:nvSpPr>
                <p:spPr>
                  <a:xfrm>
                    <a:off x="6356555" y="2271251"/>
                    <a:ext cx="1268361" cy="97339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4" name="Rectangle 3"/>
                  <p:cNvSpPr/>
                  <p:nvPr/>
                </p:nvSpPr>
                <p:spPr>
                  <a:xfrm>
                    <a:off x="6356555" y="2492477"/>
                    <a:ext cx="1268361" cy="50144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grpSp>
              <p:nvGrpSpPr>
                <p:cNvPr id="5" name="Group 4"/>
                <p:cNvGrpSpPr/>
                <p:nvPr/>
              </p:nvGrpSpPr>
              <p:grpSpPr>
                <a:xfrm>
                  <a:off x="2377390" y="2825400"/>
                  <a:ext cx="2546617" cy="973393"/>
                  <a:chOff x="6356555" y="2271251"/>
                  <a:chExt cx="1268361" cy="973393"/>
                </a:xfrm>
              </p:grpSpPr>
              <p:sp>
                <p:nvSpPr>
                  <p:cNvPr id="6" name="Rectangle 5"/>
                  <p:cNvSpPr/>
                  <p:nvPr/>
                </p:nvSpPr>
                <p:spPr>
                  <a:xfrm>
                    <a:off x="6356555" y="2271251"/>
                    <a:ext cx="1268361" cy="97339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6356555" y="2492477"/>
                    <a:ext cx="1268361" cy="50144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6259132" y="2034862"/>
                  <a:ext cx="2189409" cy="145531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63207" y="3311969"/>
                  <a:ext cx="7133310" cy="51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Arc 17"/>
              <p:cNvSpPr/>
              <p:nvPr/>
            </p:nvSpPr>
            <p:spPr>
              <a:xfrm>
                <a:off x="7005165" y="2934929"/>
                <a:ext cx="320421" cy="722284"/>
              </a:xfrm>
              <a:prstGeom prst="arc">
                <a:avLst/>
              </a:prstGeom>
              <a:ln>
                <a:solidFill>
                  <a:schemeClr val="tx1"/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932655" y="2942637"/>
                <a:ext cx="465441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ym typeface="Symbol" panose="05050102010706020507" pitchFamily="18" charset="2"/>
                  </a:rPr>
                  <a:t></a:t>
                </a:r>
                <a:endParaRPr lang="en-GB" sz="1350" dirty="0"/>
              </a:p>
            </p:txBody>
          </p:sp>
        </p:grpSp>
        <p:cxnSp>
          <p:nvCxnSpPr>
            <p:cNvPr id="37" name="Straight Arrow Connector 36"/>
            <p:cNvCxnSpPr/>
            <p:nvPr/>
          </p:nvCxnSpPr>
          <p:spPr>
            <a:xfrm>
              <a:off x="4924007" y="3991492"/>
              <a:ext cx="15993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523374" y="3422499"/>
              <a:ext cx="16484" cy="5689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521845" y="3600835"/>
              <a:ext cx="643516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Z</a:t>
              </a:r>
              <a:r>
                <a:rPr lang="en-GB" sz="1350" baseline="-25000" dirty="0" smtClean="0"/>
                <a:t>G</a:t>
              </a:r>
              <a:endParaRPr lang="en-GB" sz="1350" baseline="-25000" dirty="0"/>
            </a:p>
          </p:txBody>
        </p:sp>
      </p:grpSp>
      <p:sp>
        <p:nvSpPr>
          <p:cNvPr id="15" name="Oval 14"/>
          <p:cNvSpPr/>
          <p:nvPr/>
        </p:nvSpPr>
        <p:spPr>
          <a:xfrm>
            <a:off x="6244116" y="1481162"/>
            <a:ext cx="110612" cy="11076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/>
          <p:cNvSpPr txBox="1"/>
          <p:nvPr/>
        </p:nvSpPr>
        <p:spPr>
          <a:xfrm>
            <a:off x="753968" y="2933511"/>
            <a:ext cx="7848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Z</a:t>
            </a:r>
            <a:r>
              <a:rPr lang="en-GB" sz="2400" baseline="-25000" dirty="0" smtClean="0"/>
              <a:t>G</a:t>
            </a:r>
            <a:r>
              <a:rPr lang="en-GB" sz="2400" dirty="0" smtClean="0"/>
              <a:t>, </a:t>
            </a:r>
            <a:r>
              <a:rPr lang="en-GB" sz="2400" dirty="0" smtClean="0">
                <a:sym typeface="Symbol" panose="05050102010706020507" pitchFamily="18" charset="2"/>
              </a:rPr>
              <a:t>, B</a:t>
            </a:r>
            <a:r>
              <a:rPr lang="en-GB" sz="2400" baseline="-25000" dirty="0" smtClean="0">
                <a:sym typeface="Symbol" panose="05050102010706020507" pitchFamily="18" charset="2"/>
              </a:rPr>
              <a:t>1</a:t>
            </a:r>
            <a:r>
              <a:rPr lang="en-GB" sz="2400" dirty="0" smtClean="0">
                <a:sym typeface="Symbol" panose="05050102010706020507" pitchFamily="18" charset="2"/>
              </a:rPr>
              <a:t> and B</a:t>
            </a:r>
            <a:r>
              <a:rPr lang="en-GB" sz="2400" baseline="-25000" dirty="0" smtClean="0">
                <a:sym typeface="Symbol" panose="05050102010706020507" pitchFamily="18" charset="2"/>
              </a:rPr>
              <a:t>2</a:t>
            </a:r>
            <a:r>
              <a:rPr lang="en-GB" sz="2400" dirty="0" smtClean="0">
                <a:sym typeface="Symbol" panose="05050102010706020507" pitchFamily="18" charset="2"/>
              </a:rPr>
              <a:t> are not independent parameters.</a:t>
            </a:r>
          </a:p>
          <a:p>
            <a:r>
              <a:rPr lang="en-GB" sz="2400" dirty="0" smtClean="0">
                <a:sym typeface="Symbol" panose="05050102010706020507" pitchFamily="18" charset="2"/>
              </a:rPr>
              <a:t>A change of the ratio B</a:t>
            </a:r>
            <a:r>
              <a:rPr lang="en-GB" sz="2400" baseline="-25000" dirty="0" smtClean="0">
                <a:sym typeface="Symbol" panose="05050102010706020507" pitchFamily="18" charset="2"/>
              </a:rPr>
              <a:t>1</a:t>
            </a:r>
            <a:r>
              <a:rPr lang="en-GB" sz="2400" dirty="0" smtClean="0">
                <a:sym typeface="Symbol" panose="05050102010706020507" pitchFamily="18" charset="2"/>
              </a:rPr>
              <a:t>/B</a:t>
            </a:r>
            <a:r>
              <a:rPr lang="en-GB" sz="2400" baseline="-25000" dirty="0" smtClean="0">
                <a:sym typeface="Symbol" panose="05050102010706020507" pitchFamily="18" charset="2"/>
              </a:rPr>
              <a:t>2</a:t>
            </a:r>
            <a:r>
              <a:rPr lang="en-GB" sz="2400" dirty="0" smtClean="0">
                <a:sym typeface="Symbol" panose="05050102010706020507" pitchFamily="18" charset="2"/>
              </a:rPr>
              <a:t> calls for different </a:t>
            </a:r>
            <a:r>
              <a:rPr lang="en-GB" sz="2400" dirty="0" smtClean="0"/>
              <a:t>Z</a:t>
            </a:r>
            <a:r>
              <a:rPr lang="en-GB" sz="2400" baseline="-25000" dirty="0" smtClean="0"/>
              <a:t>G</a:t>
            </a:r>
            <a:r>
              <a:rPr lang="en-GB" sz="2400" dirty="0" smtClean="0"/>
              <a:t> and </a:t>
            </a:r>
            <a:r>
              <a:rPr lang="en-GB" sz="2400" dirty="0">
                <a:sym typeface="Symbol" panose="05050102010706020507" pitchFamily="18" charset="2"/>
              </a:rPr>
              <a:t>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06656" y="88097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4" y="14437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pic>
        <p:nvPicPr>
          <p:cNvPr id="22" name="Content Placeholder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587" y="3789040"/>
            <a:ext cx="3980141" cy="298510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331641" y="144234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112E81"/>
                </a:solidFill>
              </a:rPr>
              <a:t>Why two solenoids are not enough?</a:t>
            </a:r>
            <a:endParaRPr lang="en-GB" sz="3200" dirty="0">
              <a:solidFill>
                <a:srgbClr val="112E8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602128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C. </a:t>
            </a:r>
            <a:r>
              <a:rPr lang="en-GB" sz="1200" dirty="0" err="1" smtClean="0"/>
              <a:t>Zanoni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1027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4.07407E-6 C -0.0092 0.00834 -0.03125 0.0338 -0.0533 0.04862 C -0.07483 0.0632 -0.10451 0.0801 -0.13125 0.0882 L -0.21476 0.10186 L -0.51007 0.09908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86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  <p:bldP spid="12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4425</TotalTime>
  <Words>1216</Words>
  <Application>Microsoft Office PowerPoint</Application>
  <PresentationFormat>On-screen Show (4:3)</PresentationFormat>
  <Paragraphs>260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NimbusRomNo9L-Regu</vt:lpstr>
      <vt:lpstr>Swis721 LtCn BT</vt:lpstr>
      <vt:lpstr>Symbol</vt:lpstr>
      <vt:lpstr>Times New Roman</vt:lpstr>
      <vt:lpstr>Wingdings</vt:lpstr>
      <vt:lpstr>Thème Office</vt:lpstr>
      <vt:lpstr>HEL design, magnet system, e-beam generation and disposal</vt:lpstr>
      <vt:lpstr>PowerPoint Presentation</vt:lpstr>
      <vt:lpstr>Outlines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Diego Perini</cp:lastModifiedBy>
  <cp:revision>348</cp:revision>
  <dcterms:created xsi:type="dcterms:W3CDTF">2016-02-12T10:02:27Z</dcterms:created>
  <dcterms:modified xsi:type="dcterms:W3CDTF">2017-10-19T06:23:31Z</dcterms:modified>
</cp:coreProperties>
</file>