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8" r:id="rId2"/>
    <p:sldId id="259" r:id="rId3"/>
    <p:sldId id="262" r:id="rId4"/>
    <p:sldId id="265" r:id="rId5"/>
    <p:sldId id="266" r:id="rId6"/>
    <p:sldId id="263" r:id="rId7"/>
    <p:sldId id="267" r:id="rId8"/>
    <p:sldId id="260" r:id="rId9"/>
    <p:sldId id="257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1194" y="486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6/20/2017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6/20/2017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Updates on Hadoop-</a:t>
            </a:r>
            <a:r>
              <a:rPr lang="en-US" sz="3600" dirty="0" err="1" smtClean="0"/>
              <a:t>xrootd</a:t>
            </a:r>
            <a:r>
              <a:rPr lang="en-US" sz="3600" dirty="0" smtClean="0"/>
              <a:t> Connector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4088296" cy="314740"/>
          </a:xfrm>
        </p:spPr>
        <p:txBody>
          <a:bodyPr>
            <a:normAutofit/>
          </a:bodyPr>
          <a:lstStyle/>
          <a:p>
            <a:r>
              <a:rPr lang="en-US" dirty="0" smtClean="0"/>
              <a:t>[Also known as: Spark-EOS Connector]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6/21/2017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38425" y="3476379"/>
            <a:ext cx="3255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Vaggelis Motesnitsalis IT-DB-SAS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1427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Status: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9505"/>
            <a:ext cx="8229600" cy="2377645"/>
          </a:xfrm>
        </p:spPr>
        <p:txBody>
          <a:bodyPr/>
          <a:lstStyle/>
          <a:p>
            <a:r>
              <a:rPr lang="en-US" dirty="0" smtClean="0"/>
              <a:t>Hadoop-</a:t>
            </a:r>
            <a:r>
              <a:rPr lang="en-US" dirty="0" err="1" smtClean="0"/>
              <a:t>xrootd</a:t>
            </a:r>
            <a:r>
              <a:rPr lang="en-US" dirty="0" smtClean="0"/>
              <a:t> connector is now able to: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Read text, parquet and root files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Read files from HDFS commands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Read files from within a Spark Shell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6/21/2017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84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Further details: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4205"/>
            <a:ext cx="8934449" cy="3203145"/>
          </a:xfrm>
        </p:spPr>
        <p:txBody>
          <a:bodyPr/>
          <a:lstStyle/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Currently being tested in a small Hadoop cluster [RAC50]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Not yet deployed on </a:t>
            </a:r>
            <a:r>
              <a:rPr lang="en-US" dirty="0" err="1"/>
              <a:t>analytix</a:t>
            </a:r>
            <a:r>
              <a:rPr lang="en-US" dirty="0"/>
              <a:t> – will be soon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 JNI approach was followed to connect to the existing </a:t>
            </a:r>
            <a:r>
              <a:rPr lang="en-US" dirty="0" err="1"/>
              <a:t>xrootd</a:t>
            </a:r>
            <a:r>
              <a:rPr lang="en-US" dirty="0"/>
              <a:t> </a:t>
            </a:r>
            <a:r>
              <a:rPr lang="en-US" dirty="0" smtClean="0"/>
              <a:t>client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The connector is wrapped within a single jar file: </a:t>
            </a:r>
            <a:r>
              <a:rPr lang="en-US" b="1" dirty="0" smtClean="0"/>
              <a:t>EOSfs.jar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6/21/2017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88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4464193" y="1000125"/>
            <a:ext cx="7913" cy="3381375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Architecture 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6/21/2017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33320" y="1838324"/>
            <a:ext cx="7902768" cy="1943100"/>
            <a:chOff x="149736" y="1838325"/>
            <a:chExt cx="7902768" cy="1943100"/>
          </a:xfrm>
        </p:grpSpPr>
        <p:sp>
          <p:nvSpPr>
            <p:cNvPr id="9" name="Flowchart: Alternate Process 8"/>
            <p:cNvSpPr/>
            <p:nvPr/>
          </p:nvSpPr>
          <p:spPr>
            <a:xfrm>
              <a:off x="157649" y="1838325"/>
              <a:ext cx="1362075" cy="1943100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EOS</a:t>
              </a:r>
            </a:p>
            <a:p>
              <a:pPr algn="ctr"/>
              <a:r>
                <a:rPr lang="en-US" dirty="0" smtClean="0"/>
                <a:t>Storage</a:t>
              </a:r>
            </a:p>
            <a:p>
              <a:pPr algn="ctr"/>
              <a:r>
                <a:rPr lang="en-US" dirty="0" smtClean="0"/>
                <a:t>System</a:t>
              </a:r>
              <a:endParaRPr lang="en-GB" dirty="0"/>
            </a:p>
          </p:txBody>
        </p:sp>
        <p:sp>
          <p:nvSpPr>
            <p:cNvPr id="10" name="Flowchart: Alternate Process 9"/>
            <p:cNvSpPr/>
            <p:nvPr/>
          </p:nvSpPr>
          <p:spPr>
            <a:xfrm>
              <a:off x="1412895" y="2686049"/>
              <a:ext cx="1362075" cy="1095375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Xrootd</a:t>
              </a:r>
              <a:endParaRPr lang="en-US" dirty="0" smtClean="0"/>
            </a:p>
            <a:p>
              <a:pPr algn="ctr"/>
              <a:r>
                <a:rPr lang="en-US" dirty="0" smtClean="0"/>
                <a:t>Client</a:t>
              </a:r>
              <a:endParaRPr lang="en-GB" dirty="0"/>
            </a:p>
          </p:txBody>
        </p:sp>
        <p:sp>
          <p:nvSpPr>
            <p:cNvPr id="11" name="Diamond 10"/>
            <p:cNvSpPr/>
            <p:nvPr/>
          </p:nvSpPr>
          <p:spPr>
            <a:xfrm>
              <a:off x="3464635" y="2686049"/>
              <a:ext cx="1247775" cy="1095375"/>
            </a:xfrm>
            <a:prstGeom prst="diamond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JNI</a:t>
              </a:r>
              <a:endParaRPr lang="en-GB" dirty="0"/>
            </a:p>
          </p:txBody>
        </p:sp>
        <p:cxnSp>
          <p:nvCxnSpPr>
            <p:cNvPr id="12" name="Straight Arrow Connector 11"/>
            <p:cNvCxnSpPr>
              <a:stCxn id="14" idx="1"/>
              <a:endCxn id="11" idx="3"/>
            </p:cNvCxnSpPr>
            <p:nvPr/>
          </p:nvCxnSpPr>
          <p:spPr>
            <a:xfrm flipH="1" flipV="1">
              <a:off x="4712410" y="3233737"/>
              <a:ext cx="756096" cy="1"/>
            </a:xfrm>
            <a:prstGeom prst="straightConnector1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Alternate Process 12"/>
            <p:cNvSpPr/>
            <p:nvPr/>
          </p:nvSpPr>
          <p:spPr>
            <a:xfrm>
              <a:off x="6690429" y="1838325"/>
              <a:ext cx="1362075" cy="1943100"/>
            </a:xfrm>
            <a:prstGeom prst="flowChartAlternateProcess">
              <a:avLst/>
            </a:prstGeom>
            <a:gradFill>
              <a:gsLst>
                <a:gs pos="4000">
                  <a:schemeClr val="dk1">
                    <a:shade val="63000"/>
                    <a:satMod val="160000"/>
                  </a:schemeClr>
                </a:gs>
                <a:gs pos="100000">
                  <a:srgbClr val="FFC000"/>
                </a:gs>
              </a:gsLst>
            </a:gra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Hadoop</a:t>
              </a:r>
            </a:p>
            <a:p>
              <a:pPr algn="ctr"/>
              <a:r>
                <a:rPr lang="en-US" dirty="0" smtClean="0"/>
                <a:t>HDFS</a:t>
              </a:r>
            </a:p>
            <a:p>
              <a:pPr algn="ctr"/>
              <a:r>
                <a:rPr lang="en-US" dirty="0" smtClean="0"/>
                <a:t>Spark</a:t>
              </a:r>
            </a:p>
            <a:p>
              <a:pPr algn="ctr"/>
              <a:r>
                <a:rPr lang="en-US" dirty="0" smtClean="0"/>
                <a:t>(</a:t>
              </a:r>
              <a:r>
                <a:rPr lang="en-US" dirty="0" err="1" smtClean="0"/>
                <a:t>analytix</a:t>
              </a:r>
              <a:r>
                <a:rPr lang="en-US" dirty="0" smtClean="0"/>
                <a:t>)</a:t>
              </a:r>
              <a:endParaRPr lang="en-GB" dirty="0"/>
            </a:p>
          </p:txBody>
        </p:sp>
        <p:sp>
          <p:nvSpPr>
            <p:cNvPr id="14" name="Flowchart: Alternate Process 13"/>
            <p:cNvSpPr/>
            <p:nvPr/>
          </p:nvSpPr>
          <p:spPr>
            <a:xfrm>
              <a:off x="5468506" y="2686050"/>
              <a:ext cx="1362075" cy="1095375"/>
            </a:xfrm>
            <a:prstGeom prst="flowChartAlternateProcess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Hadoop-</a:t>
              </a:r>
              <a:r>
                <a:rPr lang="en-US" dirty="0" err="1" smtClean="0"/>
                <a:t>xrootd</a:t>
              </a:r>
              <a:endParaRPr lang="en-US" dirty="0" smtClean="0"/>
            </a:p>
            <a:p>
              <a:pPr algn="ctr"/>
              <a:r>
                <a:rPr lang="en-US" dirty="0" smtClean="0"/>
                <a:t>Connector</a:t>
              </a:r>
              <a:endParaRPr lang="en-GB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2741755" y="3233735"/>
              <a:ext cx="756096" cy="1"/>
            </a:xfrm>
            <a:prstGeom prst="straightConnector1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lowchart: Alternate Process 15"/>
            <p:cNvSpPr/>
            <p:nvPr/>
          </p:nvSpPr>
          <p:spPr>
            <a:xfrm>
              <a:off x="149736" y="1838325"/>
              <a:ext cx="1362075" cy="1943100"/>
            </a:xfrm>
            <a:prstGeom prst="flowChartAlternateProcess">
              <a:avLst/>
            </a:prstGeom>
            <a:gradFill>
              <a:gsLst>
                <a:gs pos="6000">
                  <a:srgbClr val="FFC000"/>
                </a:gs>
                <a:gs pos="100000">
                  <a:schemeClr val="dk1">
                    <a:tint val="99555"/>
                    <a:satMod val="155000"/>
                  </a:schemeClr>
                </a:gs>
              </a:gsLst>
            </a:gra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EOS</a:t>
              </a:r>
            </a:p>
            <a:p>
              <a:pPr algn="ctr"/>
              <a:r>
                <a:rPr lang="en-US" dirty="0" smtClean="0"/>
                <a:t>Storage</a:t>
              </a:r>
            </a:p>
            <a:p>
              <a:pPr algn="ctr"/>
              <a:r>
                <a:rPr lang="en-US" dirty="0" smtClean="0"/>
                <a:t>System</a:t>
              </a:r>
              <a:endParaRPr lang="en-GB" dirty="0"/>
            </a:p>
          </p:txBody>
        </p:sp>
        <p:sp>
          <p:nvSpPr>
            <p:cNvPr id="17" name="Flowchart: Alternate Process 16"/>
            <p:cNvSpPr/>
            <p:nvPr/>
          </p:nvSpPr>
          <p:spPr>
            <a:xfrm>
              <a:off x="1431397" y="2681290"/>
              <a:ext cx="1362075" cy="1095375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x</a:t>
              </a:r>
              <a:r>
                <a:rPr lang="en-US" dirty="0" err="1" smtClean="0"/>
                <a:t>rootd</a:t>
              </a:r>
              <a:endParaRPr lang="en-US" dirty="0" smtClean="0"/>
            </a:p>
            <a:p>
              <a:pPr algn="ctr"/>
              <a:r>
                <a:rPr lang="en-US" dirty="0" smtClean="0"/>
                <a:t>Client</a:t>
              </a:r>
              <a:endParaRPr lang="en-GB" dirty="0"/>
            </a:p>
          </p:txBody>
        </p:sp>
        <p:sp>
          <p:nvSpPr>
            <p:cNvPr id="18" name="Diamond 17"/>
            <p:cNvSpPr/>
            <p:nvPr/>
          </p:nvSpPr>
          <p:spPr>
            <a:xfrm>
              <a:off x="3456722" y="2686049"/>
              <a:ext cx="1247775" cy="1095375"/>
            </a:xfrm>
            <a:prstGeom prst="diamond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JNI</a:t>
              </a:r>
              <a:endParaRPr lang="en-GB" dirty="0"/>
            </a:p>
          </p:txBody>
        </p:sp>
        <p:cxnSp>
          <p:nvCxnSpPr>
            <p:cNvPr id="19" name="Straight Arrow Connector 18"/>
            <p:cNvCxnSpPr>
              <a:endCxn id="18" idx="3"/>
            </p:cNvCxnSpPr>
            <p:nvPr/>
          </p:nvCxnSpPr>
          <p:spPr>
            <a:xfrm flipH="1" flipV="1">
              <a:off x="4704497" y="3233737"/>
              <a:ext cx="756096" cy="1"/>
            </a:xfrm>
            <a:prstGeom prst="straightConnector1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endCxn id="17" idx="3"/>
            </p:cNvCxnSpPr>
            <p:nvPr/>
          </p:nvCxnSpPr>
          <p:spPr>
            <a:xfrm flipH="1" flipV="1">
              <a:off x="2793472" y="3228978"/>
              <a:ext cx="696466" cy="4759"/>
            </a:xfrm>
            <a:prstGeom prst="straightConnector1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5927307" y="2354818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EOSfs.jar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DEDEDE"/>
              </a:clrFrom>
              <a:clrTo>
                <a:srgbClr val="DEDED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33" y="3233737"/>
            <a:ext cx="552446" cy="55244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DEDEDE"/>
              </a:clrFrom>
              <a:clrTo>
                <a:srgbClr val="DEDED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3" y="3233737"/>
            <a:ext cx="552446" cy="55244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DEDEDE"/>
              </a:clrFrom>
              <a:clrTo>
                <a:srgbClr val="DEDED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821" y="3228977"/>
            <a:ext cx="552446" cy="55244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117" y="3374640"/>
            <a:ext cx="1338687" cy="47821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793719" y="109321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C++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527727" y="109321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Java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82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To read from HDFS:</a:t>
            </a:r>
          </a:p>
          <a:p>
            <a:r>
              <a:rPr lang="en-US" sz="1400" dirty="0" err="1" smtClean="0"/>
              <a:t>hdfs</a:t>
            </a:r>
            <a:r>
              <a:rPr lang="en-US" sz="1400" dirty="0" smtClean="0"/>
              <a:t> </a:t>
            </a:r>
            <a:r>
              <a:rPr lang="en-US" sz="1400" dirty="0" err="1" smtClean="0"/>
              <a:t>dfs</a:t>
            </a:r>
            <a:r>
              <a:rPr lang="en-US" sz="1400" dirty="0" smtClean="0"/>
              <a:t> -ls root://eospublic/eos/opendata/cms/Run2011A/MuOnia/AOD/12Oct2013-v1/00000</a:t>
            </a:r>
          </a:p>
          <a:p>
            <a:endParaRPr lang="en-US" sz="1400" dirty="0" smtClean="0"/>
          </a:p>
          <a:p>
            <a:r>
              <a:rPr lang="en-US" sz="1400" dirty="0" err="1"/>
              <a:t>hdfs</a:t>
            </a:r>
            <a:r>
              <a:rPr lang="en-US" sz="1400" dirty="0"/>
              <a:t> </a:t>
            </a:r>
            <a:r>
              <a:rPr lang="en-US" sz="1400" dirty="0" err="1"/>
              <a:t>dfs</a:t>
            </a:r>
            <a:r>
              <a:rPr lang="en-US" sz="1400" dirty="0"/>
              <a:t> </a:t>
            </a:r>
            <a:r>
              <a:rPr lang="en-US" sz="1400" dirty="0" smtClean="0"/>
              <a:t>–</a:t>
            </a:r>
            <a:r>
              <a:rPr lang="en-US" sz="1400" dirty="0" err="1" smtClean="0"/>
              <a:t>cp</a:t>
            </a:r>
            <a:endParaRPr lang="en-US" sz="1400" dirty="0" smtClean="0"/>
          </a:p>
          <a:p>
            <a:pPr marL="36576" indent="0">
              <a:buNone/>
            </a:pPr>
            <a:r>
              <a:rPr lang="en-US" sz="1400" dirty="0" smtClean="0"/>
              <a:t>	"</a:t>
            </a:r>
            <a:r>
              <a:rPr lang="en-US" sz="1400" dirty="0"/>
              <a:t>root://</a:t>
            </a:r>
            <a:r>
              <a:rPr lang="en-US" sz="1400" dirty="0" err="1" smtClean="0"/>
              <a:t>eospublic</a:t>
            </a:r>
            <a:r>
              <a:rPr lang="en-US" sz="1400" dirty="0" smtClean="0"/>
              <a:t>/</a:t>
            </a:r>
            <a:r>
              <a:rPr lang="en-US" sz="1400" dirty="0" err="1" smtClean="0"/>
              <a:t>eos</a:t>
            </a:r>
            <a:r>
              <a:rPr lang="en-US" sz="1400" dirty="0" smtClean="0"/>
              <a:t>/</a:t>
            </a:r>
            <a:r>
              <a:rPr lang="en-US" sz="1400" dirty="0" err="1" smtClean="0"/>
              <a:t>opendata</a:t>
            </a:r>
            <a:r>
              <a:rPr lang="en-US" sz="1400" dirty="0" smtClean="0"/>
              <a:t>/</a:t>
            </a:r>
            <a:r>
              <a:rPr lang="en-US" sz="1400" dirty="0" err="1" smtClean="0"/>
              <a:t>cms</a:t>
            </a:r>
            <a:r>
              <a:rPr lang="en-US" sz="1400" dirty="0" smtClean="0"/>
              <a:t>/Run2011A/</a:t>
            </a:r>
            <a:r>
              <a:rPr lang="en-US" sz="1400" dirty="0" err="1" smtClean="0"/>
              <a:t>MuOnia</a:t>
            </a:r>
            <a:r>
              <a:rPr lang="en-US" sz="1400" dirty="0" smtClean="0"/>
              <a:t>/AOD/12Oct2013-	v1/00000/FEB63D5A-2044-E311-B4C5-00261894393A.root</a:t>
            </a:r>
            <a:r>
              <a:rPr lang="en-US" sz="1400" dirty="0"/>
              <a:t>" </a:t>
            </a:r>
            <a:endParaRPr lang="en-US" sz="1400" dirty="0" smtClean="0"/>
          </a:p>
          <a:p>
            <a:pPr marL="36576" indent="0">
              <a:buNone/>
            </a:pPr>
            <a:r>
              <a:rPr lang="en-US" sz="1400" dirty="0" smtClean="0"/>
              <a:t>	/</a:t>
            </a:r>
            <a:r>
              <a:rPr lang="en-US" sz="1400" dirty="0"/>
              <a:t>user/emotes/</a:t>
            </a:r>
            <a:r>
              <a:rPr lang="en-US" sz="1400" dirty="0" err="1"/>
              <a:t>newfile.root</a:t>
            </a:r>
            <a:endParaRPr lang="en-US" sz="1400" dirty="0"/>
          </a:p>
          <a:p>
            <a:pPr marL="36576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6/21/2017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69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825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To read from a Spark Shell:</a:t>
            </a:r>
          </a:p>
          <a:p>
            <a:r>
              <a:rPr lang="en-US" sz="1500" dirty="0"/>
              <a:t>spark-shell --jars org.diana-hep_spark-root_2.11-0.1.11.jar,org.diana-hep_root4j-0.1.6.jar,org.apache.bcel_bcel-5.2.jar</a:t>
            </a:r>
          </a:p>
          <a:p>
            <a:endParaRPr lang="en-US" sz="1500" dirty="0"/>
          </a:p>
          <a:p>
            <a:r>
              <a:rPr lang="en-US" sz="1500" dirty="0" err="1"/>
              <a:t>scala</a:t>
            </a:r>
            <a:r>
              <a:rPr lang="en-US" sz="1500" dirty="0"/>
              <a:t>&gt; </a:t>
            </a:r>
            <a:r>
              <a:rPr lang="en-US" sz="1500" dirty="0" err="1"/>
              <a:t>val</a:t>
            </a:r>
            <a:r>
              <a:rPr lang="en-US" sz="1500" dirty="0"/>
              <a:t> </a:t>
            </a:r>
            <a:r>
              <a:rPr lang="en-US" sz="1500" dirty="0" err="1"/>
              <a:t>df</a:t>
            </a:r>
            <a:r>
              <a:rPr lang="en-US" sz="1500" dirty="0"/>
              <a:t> = </a:t>
            </a:r>
            <a:r>
              <a:rPr lang="en-US" sz="1500" dirty="0" err="1"/>
              <a:t>spark.read.format</a:t>
            </a:r>
            <a:r>
              <a:rPr lang="en-US" sz="1500" dirty="0"/>
              <a:t>("</a:t>
            </a:r>
            <a:r>
              <a:rPr lang="en-US" sz="1500" dirty="0" err="1"/>
              <a:t>org.dianahep.sparkroot</a:t>
            </a:r>
            <a:r>
              <a:rPr lang="en-US" sz="1500" dirty="0"/>
              <a:t>").option("tree", "Events").load</a:t>
            </a:r>
            <a:r>
              <a:rPr lang="en-US" sz="1500" dirty="0"/>
              <a:t>("root://eospublic.cern.ch//</a:t>
            </a:r>
            <a:r>
              <a:rPr lang="en-US" sz="1500" dirty="0" err="1"/>
              <a:t>eos</a:t>
            </a:r>
            <a:r>
              <a:rPr lang="en-US" sz="1500" dirty="0"/>
              <a:t>/</a:t>
            </a:r>
            <a:r>
              <a:rPr lang="en-US" sz="1500" dirty="0" err="1"/>
              <a:t>opendata</a:t>
            </a:r>
            <a:r>
              <a:rPr lang="en-US" sz="1500" dirty="0"/>
              <a:t>/</a:t>
            </a:r>
            <a:r>
              <a:rPr lang="en-US" sz="1500" dirty="0" err="1"/>
              <a:t>cms</a:t>
            </a:r>
            <a:r>
              <a:rPr lang="en-US" sz="1500" dirty="0"/>
              <a:t>/Run2010B/</a:t>
            </a:r>
            <a:r>
              <a:rPr lang="en-US" sz="1500" dirty="0" err="1"/>
              <a:t>MuOnia</a:t>
            </a:r>
            <a:r>
              <a:rPr lang="en-US" sz="1500" dirty="0"/>
              <a:t>/AOD/Apr21ReReco-v1/0000/FEF1B99B-BF77-E011-B0A0-E41F1318174C.root")</a:t>
            </a:r>
          </a:p>
          <a:p>
            <a:endParaRPr lang="en-US" sz="1500" dirty="0"/>
          </a:p>
          <a:p>
            <a:r>
              <a:rPr lang="en-US" sz="1500" dirty="0" err="1"/>
              <a:t>scala</a:t>
            </a:r>
            <a:r>
              <a:rPr lang="en-US" sz="1500" dirty="0"/>
              <a:t>&gt; </a:t>
            </a:r>
            <a:r>
              <a:rPr lang="en-US" sz="1500" dirty="0" err="1"/>
              <a:t>df.count</a:t>
            </a:r>
            <a:endParaRPr lang="en-US" sz="1500" dirty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6/21/2017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5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825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To submit a jar with spark-submit:</a:t>
            </a:r>
          </a:p>
          <a:p>
            <a:r>
              <a:rPr lang="en-GB" sz="1800" dirty="0"/>
              <a:t>spark-submit --master yarn --class "org.dianahep.sparkrootapplications.examples.ReductionExampleApp" --packages org.diana-hep:spark-root_2.11:0.1.11,org.diana-hep:histogrammar-sparksql_2.11:1.0.3 /</a:t>
            </a:r>
            <a:r>
              <a:rPr lang="en-GB" sz="1800" dirty="0" err="1"/>
              <a:t>afs</a:t>
            </a:r>
            <a:r>
              <a:rPr lang="en-GB" sz="1800" dirty="0"/>
              <a:t>/cern.ch/user/e/emotes/spark-root-applications_2.11-0.0.2.jar root://eospublic.cern.ch//eos/opendata/cms/Run2010B/MuOnia/AOD/Apr21ReReco-v1/0000/FEF1B99B-BF77-E011-B0A0-E41F1318174C.root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6/21/2017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53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 Steps: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Make the Connector available in </a:t>
            </a:r>
            <a:r>
              <a:rPr lang="en-US" dirty="0" err="1"/>
              <a:t>analytix</a:t>
            </a:r>
            <a:endParaRPr lang="en-US" dirty="0"/>
          </a:p>
          <a:p>
            <a:r>
              <a:rPr lang="en-US" dirty="0"/>
              <a:t>Introduce GRID Authentication alongside with Kerberos</a:t>
            </a:r>
          </a:p>
          <a:p>
            <a:r>
              <a:rPr lang="en-US" dirty="0"/>
              <a:t>Perform Optimizations and Tuning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6/20/2017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8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05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1486</TotalTime>
  <Words>237</Words>
  <Application>Microsoft Office PowerPoint</Application>
  <PresentationFormat>On-screen Show (16:9)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Courier New</vt:lpstr>
      <vt:lpstr>Optima</vt:lpstr>
      <vt:lpstr>CERNCorporate16-9</vt:lpstr>
      <vt:lpstr>Updates on Hadoop-xrootd Connector</vt:lpstr>
      <vt:lpstr>Current Status:</vt:lpstr>
      <vt:lpstr>Further details:</vt:lpstr>
      <vt:lpstr>Architecture Overview</vt:lpstr>
      <vt:lpstr>Demo:</vt:lpstr>
      <vt:lpstr>Demo:</vt:lpstr>
      <vt:lpstr>Demo:</vt:lpstr>
      <vt:lpstr>Future Steps: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Vaggelis Motesnitsalis</cp:lastModifiedBy>
  <cp:revision>27</cp:revision>
  <dcterms:created xsi:type="dcterms:W3CDTF">2012-11-30T11:04:26Z</dcterms:created>
  <dcterms:modified xsi:type="dcterms:W3CDTF">2017-06-21T13:55:03Z</dcterms:modified>
</cp:coreProperties>
</file>