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67" r:id="rId2"/>
    <p:sldId id="268" r:id="rId3"/>
    <p:sldId id="278" r:id="rId4"/>
    <p:sldId id="291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E5AAE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1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DD7A8-300F-42A5-85FD-27D579CCB062}" type="datetimeFigureOut">
              <a:rPr lang="en-GB" smtClean="0"/>
              <a:t>28/06/2017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5D617-FF48-48D6-B905-60AD9C4E28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658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942749" y="638018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FCC dump meeting</a:t>
            </a:r>
          </a:p>
          <a:p>
            <a:r>
              <a:rPr lang="en-US" dirty="0"/>
              <a:t>June 28</a:t>
            </a:r>
            <a:r>
              <a:rPr lang="en-US" baseline="30000" dirty="0"/>
              <a:t>th</a:t>
            </a:r>
            <a:r>
              <a:rPr lang="en-US" dirty="0"/>
              <a:t> , 2017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79976" y="6212664"/>
            <a:ext cx="3805400" cy="691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Elisabeth Renner, Pieter Van </a:t>
            </a:r>
            <a:r>
              <a:rPr lang="en-US" dirty="0" err="1"/>
              <a:t>Trappen</a:t>
            </a:r>
            <a:endParaRPr lang="en-US" dirty="0"/>
          </a:p>
          <a:p>
            <a:r>
              <a:rPr lang="en-GB" dirty="0"/>
              <a:t>FCC </a:t>
            </a:r>
            <a:r>
              <a:rPr lang="en-GB" dirty="0" err="1"/>
              <a:t>hh</a:t>
            </a:r>
            <a:r>
              <a:rPr lang="en-GB" dirty="0"/>
              <a:t> dump kicker - switch topologies and impact on beam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942749" y="638018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FCC dump meeting</a:t>
            </a:r>
          </a:p>
          <a:p>
            <a:r>
              <a:rPr lang="en-US" dirty="0"/>
              <a:t>June 28</a:t>
            </a:r>
            <a:r>
              <a:rPr lang="en-US" baseline="30000" dirty="0"/>
              <a:t>th</a:t>
            </a:r>
            <a:r>
              <a:rPr lang="en-US" dirty="0"/>
              <a:t> , 2017</a:t>
            </a: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79976" y="6212664"/>
            <a:ext cx="3805400" cy="691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Elisabeth Renner, Pieter Van </a:t>
            </a:r>
            <a:r>
              <a:rPr lang="en-US" dirty="0" err="1"/>
              <a:t>Trappen</a:t>
            </a:r>
            <a:endParaRPr lang="en-US" dirty="0"/>
          </a:p>
          <a:p>
            <a:r>
              <a:rPr lang="en-GB" dirty="0"/>
              <a:t>FCC </a:t>
            </a:r>
            <a:r>
              <a:rPr lang="en-GB" dirty="0" err="1"/>
              <a:t>hh</a:t>
            </a:r>
            <a:r>
              <a:rPr lang="en-GB" dirty="0"/>
              <a:t> dump kicker - switch topologies and impact on beam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942749" y="638018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FCC dump meeting</a:t>
            </a:r>
          </a:p>
          <a:p>
            <a:r>
              <a:rPr lang="en-US" dirty="0"/>
              <a:t>June 28</a:t>
            </a:r>
            <a:r>
              <a:rPr lang="en-US" baseline="30000" dirty="0"/>
              <a:t>th</a:t>
            </a:r>
            <a:r>
              <a:rPr lang="en-US" dirty="0"/>
              <a:t> , 2017</a:t>
            </a: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79976" y="6212664"/>
            <a:ext cx="3805400" cy="691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Elisabeth Renner, Pieter Van </a:t>
            </a:r>
            <a:r>
              <a:rPr lang="en-US" dirty="0" err="1"/>
              <a:t>Trappen</a:t>
            </a:r>
            <a:endParaRPr lang="en-US" dirty="0"/>
          </a:p>
          <a:p>
            <a:r>
              <a:rPr lang="en-GB" dirty="0"/>
              <a:t>FCC </a:t>
            </a:r>
            <a:r>
              <a:rPr lang="en-GB" dirty="0" err="1"/>
              <a:t>hh</a:t>
            </a:r>
            <a:r>
              <a:rPr lang="en-GB" dirty="0"/>
              <a:t> dump kicker - switch topologies and impact on beam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942749" y="638018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FCC dump meeting</a:t>
            </a:r>
          </a:p>
          <a:p>
            <a:r>
              <a:rPr lang="en-US" dirty="0"/>
              <a:t>June 28</a:t>
            </a:r>
            <a:r>
              <a:rPr lang="en-US" baseline="30000" dirty="0"/>
              <a:t>th</a:t>
            </a:r>
            <a:r>
              <a:rPr lang="en-US" dirty="0"/>
              <a:t> , 2017</a:t>
            </a: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79976" y="6212664"/>
            <a:ext cx="3805400" cy="691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Elisabeth Renner, Pieter Van </a:t>
            </a:r>
            <a:r>
              <a:rPr lang="en-US" dirty="0" err="1"/>
              <a:t>Trappen</a:t>
            </a:r>
            <a:endParaRPr lang="en-US" dirty="0"/>
          </a:p>
          <a:p>
            <a:r>
              <a:rPr lang="en-GB" dirty="0"/>
              <a:t>FCC </a:t>
            </a:r>
            <a:r>
              <a:rPr lang="en-GB" dirty="0" err="1"/>
              <a:t>hh</a:t>
            </a:r>
            <a:r>
              <a:rPr lang="en-GB" dirty="0"/>
              <a:t> dump kicker - switch topologies and impact on beam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942749" y="638018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ABTEF meeting</a:t>
            </a:r>
          </a:p>
          <a:p>
            <a:r>
              <a:rPr lang="en-US" dirty="0"/>
              <a:t>May 9</a:t>
            </a:r>
            <a:r>
              <a:rPr lang="en-US" baseline="30000" dirty="0"/>
              <a:t>th</a:t>
            </a:r>
            <a:r>
              <a:rPr lang="en-US" dirty="0"/>
              <a:t>, 2017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64031" y="6197004"/>
            <a:ext cx="3121345" cy="691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Elisabeth Renner, </a:t>
            </a:r>
          </a:p>
          <a:p>
            <a:r>
              <a:rPr lang="en-US" dirty="0"/>
              <a:t>FCC Machine Protection: Injection and Extraction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942749" y="638018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FCC dump meeting</a:t>
            </a:r>
          </a:p>
          <a:p>
            <a:r>
              <a:rPr lang="en-US" dirty="0"/>
              <a:t>June 28</a:t>
            </a:r>
            <a:r>
              <a:rPr lang="en-US" baseline="30000" dirty="0"/>
              <a:t>th</a:t>
            </a:r>
            <a:r>
              <a:rPr lang="en-US" dirty="0"/>
              <a:t> , 2017</a:t>
            </a: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79976" y="6212664"/>
            <a:ext cx="3805400" cy="691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Elisabeth Renner, Pieter Van </a:t>
            </a:r>
            <a:r>
              <a:rPr lang="en-US" dirty="0" err="1"/>
              <a:t>Trappen</a:t>
            </a:r>
            <a:endParaRPr lang="en-US" dirty="0"/>
          </a:p>
          <a:p>
            <a:r>
              <a:rPr lang="en-GB" dirty="0"/>
              <a:t>FCC </a:t>
            </a:r>
            <a:r>
              <a:rPr lang="en-GB" dirty="0" err="1"/>
              <a:t>hh</a:t>
            </a:r>
            <a:r>
              <a:rPr lang="en-GB" dirty="0"/>
              <a:t> dump kicker - switch topologies and impact on beam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1"/>
          </p:nvPr>
        </p:nvSpPr>
        <p:spPr>
          <a:xfrm>
            <a:off x="942749" y="638018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FCC dump meeting</a:t>
            </a:r>
          </a:p>
          <a:p>
            <a:r>
              <a:rPr lang="en-US" dirty="0"/>
              <a:t>June 28</a:t>
            </a:r>
            <a:r>
              <a:rPr lang="en-US" baseline="30000" dirty="0"/>
              <a:t>th</a:t>
            </a:r>
            <a:r>
              <a:rPr lang="en-US" dirty="0"/>
              <a:t> , 2017</a:t>
            </a: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2"/>
          </p:nvPr>
        </p:nvSpPr>
        <p:spPr>
          <a:xfrm>
            <a:off x="4379976" y="6212664"/>
            <a:ext cx="3805400" cy="691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Elisabeth Renner, Pieter Van </a:t>
            </a:r>
            <a:r>
              <a:rPr lang="en-US" dirty="0" err="1"/>
              <a:t>Trappen</a:t>
            </a:r>
            <a:endParaRPr lang="en-US" dirty="0"/>
          </a:p>
          <a:p>
            <a:r>
              <a:rPr lang="en-GB" dirty="0"/>
              <a:t>FCC </a:t>
            </a:r>
            <a:r>
              <a:rPr lang="en-GB" dirty="0" err="1"/>
              <a:t>hh</a:t>
            </a:r>
            <a:r>
              <a:rPr lang="en-GB" dirty="0"/>
              <a:t> dump kicker - switch topologies and impact on beam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942749" y="638018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FCC dump meeting</a:t>
            </a:r>
          </a:p>
          <a:p>
            <a:r>
              <a:rPr lang="en-US" dirty="0"/>
              <a:t>June 28</a:t>
            </a:r>
            <a:r>
              <a:rPr lang="en-US" baseline="30000" dirty="0"/>
              <a:t>th</a:t>
            </a:r>
            <a:r>
              <a:rPr lang="en-US" dirty="0"/>
              <a:t> , 2017</a:t>
            </a: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379976" y="6212664"/>
            <a:ext cx="3805400" cy="6918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Elisabeth Renner, Pieter Van </a:t>
            </a:r>
            <a:r>
              <a:rPr lang="en-US" dirty="0" err="1"/>
              <a:t>Trappen</a:t>
            </a:r>
            <a:endParaRPr lang="en-US" dirty="0"/>
          </a:p>
          <a:p>
            <a:r>
              <a:rPr lang="en-GB" dirty="0"/>
              <a:t>FCC </a:t>
            </a:r>
            <a:r>
              <a:rPr lang="en-GB" dirty="0" err="1"/>
              <a:t>hh</a:t>
            </a:r>
            <a:r>
              <a:rPr lang="en-GB" dirty="0"/>
              <a:t> dump kicker - switch topologies and impact on beam</a:t>
            </a:r>
          </a:p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FCC dump meeting</a:t>
            </a:r>
          </a:p>
          <a:p>
            <a:r>
              <a:rPr lang="en-US"/>
              <a:t>June 28</a:t>
            </a:r>
            <a:r>
              <a:rPr lang="en-US" baseline="30000"/>
              <a:t>th</a:t>
            </a:r>
            <a:r>
              <a:rPr lang="en-US"/>
              <a:t> , 2017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9945" y="2306851"/>
            <a:ext cx="8226855" cy="226757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FCC </a:t>
            </a:r>
            <a:r>
              <a:rPr lang="en-GB" sz="3200" dirty="0" err="1"/>
              <a:t>hh</a:t>
            </a:r>
            <a:r>
              <a:rPr lang="en-GB" sz="3200" dirty="0"/>
              <a:t> dump kicker - switch topologies and impact on beam</a:t>
            </a:r>
            <a:endParaRPr lang="en-GB" sz="3000" dirty="0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59945" y="3757492"/>
            <a:ext cx="7406639" cy="198036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600" dirty="0"/>
              <a:t>Pieter Van Trappen, Elisabeth Renner</a:t>
            </a:r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r>
              <a:rPr lang="en-US" sz="1600" dirty="0"/>
              <a:t>Acknowledgments: </a:t>
            </a:r>
            <a:r>
              <a:rPr lang="en-US" sz="1600" dirty="0" smtClean="0"/>
              <a:t>Mike Barnes, Wolfgang </a:t>
            </a:r>
            <a:r>
              <a:rPr lang="en-US" sz="1600" dirty="0"/>
              <a:t>Bartmann, Florian Burkart, Brennan </a:t>
            </a:r>
            <a:r>
              <a:rPr lang="en-US" sz="1600" dirty="0" smtClean="0"/>
              <a:t>Goddard, Thomas Kramer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78937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FCC dump meeting</a:t>
            </a:r>
          </a:p>
          <a:p>
            <a:r>
              <a:rPr lang="en-US"/>
              <a:t>June 28</a:t>
            </a:r>
            <a:r>
              <a:rPr lang="en-US" baseline="30000"/>
              <a:t>th</a:t>
            </a:r>
            <a:r>
              <a:rPr lang="en-US"/>
              <a:t> , 2017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403414" y="421009"/>
                <a:ext cx="8226855" cy="115633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3600" dirty="0"/>
                  <a:t>Estimate of load on TCP (7.6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3600" dirty="0"/>
                  <a:t>) by x erratic MKDs</a:t>
                </a:r>
              </a:p>
            </p:txBody>
          </p:sp>
        </mc:Choice>
        <mc:Fallback xmlns="">
          <p:sp>
            <p:nvSpPr>
              <p:cNvPr id="7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14" y="421009"/>
                <a:ext cx="8226855" cy="1156331"/>
              </a:xfrm>
              <a:prstGeom prst="rect">
                <a:avLst/>
              </a:prstGeom>
              <a:blipFill>
                <a:blip r:embed="rId2"/>
                <a:stretch>
                  <a:fillRect l="-2222" t="-7895" b="-2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403413" y="1095352"/>
                <a:ext cx="8226855" cy="4579977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endParaRPr lang="en-US" sz="1600" b="1" u="sng" dirty="0"/>
              </a:p>
              <a:p>
                <a:pPr marL="36576" indent="0">
                  <a:buNone/>
                </a:pPr>
                <a:endParaRPr lang="en-US" sz="1600" b="1" u="sng" dirty="0"/>
              </a:p>
              <a:p>
                <a:pPr marL="36576" indent="0">
                  <a:spcAft>
                    <a:spcPts val="800"/>
                  </a:spcAft>
                  <a:buNone/>
                </a:pPr>
                <a:r>
                  <a:rPr lang="en-US" sz="1800" b="1" u="sng" dirty="0">
                    <a:solidFill>
                      <a:srgbClr val="C00000"/>
                    </a:solidFill>
                  </a:rPr>
                  <a:t>Energy/power thresholds for load comparison:</a:t>
                </a:r>
              </a:p>
              <a:p>
                <a:pPr>
                  <a:spcAft>
                    <a:spcPts val="800"/>
                  </a:spcAft>
                  <a:buFont typeface="+mj-lt"/>
                  <a:buAutoNum type="arabicPeriod"/>
                </a:pPr>
                <a:r>
                  <a:rPr lang="en-US" sz="1800" dirty="0"/>
                  <a:t>~ 500 kW: LHC: TCP load limit to avoid quenches of DS magnets [1] </a:t>
                </a:r>
              </a:p>
              <a:p>
                <a:pPr>
                  <a:spcAft>
                    <a:spcPts val="800"/>
                  </a:spcAft>
                  <a:buFont typeface="+mj-lt"/>
                  <a:buAutoNum type="arabicPeriod"/>
                </a:pPr>
                <a:r>
                  <a:rPr lang="en-US" sz="1800" dirty="0"/>
                  <a:t>~ 17 kJ/g: melting heat of graphite [3,4] with a max. energy deposition of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270 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/(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=2.28 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</a:p>
              <a:p>
                <a:pPr>
                  <a:buFont typeface="+mj-lt"/>
                  <a:buAutoNum type="arabicPeriod"/>
                </a:pPr>
                <a:endParaRPr lang="en-US" sz="1800" dirty="0"/>
              </a:p>
              <a:p>
                <a:pPr>
                  <a:buFont typeface="+mj-lt"/>
                  <a:buAutoNum type="arabicPeriod"/>
                </a:pPr>
                <a:endParaRPr lang="en-US" sz="1400" dirty="0"/>
              </a:p>
              <a:p>
                <a:pPr lvl="1"/>
                <a:endParaRPr lang="en-US" sz="1800" dirty="0"/>
              </a:p>
              <a:p>
                <a:pPr marL="448056" lvl="1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13" y="1095352"/>
                <a:ext cx="8226855" cy="4579977"/>
              </a:xfrm>
              <a:prstGeom prst="rect">
                <a:avLst/>
              </a:prstGeom>
              <a:blipFill>
                <a:blip r:embed="rId3"/>
                <a:stretch>
                  <a:fillRect l="-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11"/>
          <p:cNvSpPr txBox="1"/>
          <p:nvPr/>
        </p:nvSpPr>
        <p:spPr>
          <a:xfrm>
            <a:off x="108856" y="5194856"/>
            <a:ext cx="77103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[1] S. </a:t>
            </a:r>
            <a:r>
              <a:rPr lang="en-US" sz="1000" dirty="0" err="1"/>
              <a:t>Radaelli</a:t>
            </a:r>
            <a:r>
              <a:rPr lang="en-US" sz="1000" dirty="0"/>
              <a:t> et al, </a:t>
            </a:r>
            <a:r>
              <a:rPr lang="en-US" sz="1000" b="1" i="1" dirty="0"/>
              <a:t>Quench tests at the large </a:t>
            </a:r>
            <a:r>
              <a:rPr lang="en-US" sz="1000" b="1" i="1" dirty="0" err="1"/>
              <a:t>hardron</a:t>
            </a:r>
            <a:r>
              <a:rPr lang="en-US" sz="1000" b="1" i="1" dirty="0"/>
              <a:t> collider with collimation losses at 3.5 Z </a:t>
            </a:r>
            <a:r>
              <a:rPr lang="en-US" sz="1000" b="1" i="1" dirty="0" err="1"/>
              <a:t>TeV</a:t>
            </a:r>
            <a:r>
              <a:rPr lang="en-GB" sz="1000" i="1" dirty="0"/>
              <a:t>, </a:t>
            </a:r>
            <a:r>
              <a:rPr lang="en-US" sz="1000" dirty="0"/>
              <a:t>Proceedings of HB2012</a:t>
            </a:r>
          </a:p>
        </p:txBody>
      </p:sp>
      <p:sp>
        <p:nvSpPr>
          <p:cNvPr id="10" name="Textfeld 11"/>
          <p:cNvSpPr txBox="1"/>
          <p:nvPr/>
        </p:nvSpPr>
        <p:spPr>
          <a:xfrm>
            <a:off x="108856" y="5447415"/>
            <a:ext cx="8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[2] Y. Nie, R. Schmidt, </a:t>
            </a:r>
            <a:r>
              <a:rPr lang="en-US" sz="1000" b="1" i="1" dirty="0"/>
              <a:t>Interaction of 50 MeV - 50 </a:t>
            </a:r>
            <a:r>
              <a:rPr lang="en-US" sz="1000" b="1" i="1" dirty="0" err="1"/>
              <a:t>TeV</a:t>
            </a:r>
            <a:r>
              <a:rPr lang="en-US" sz="1000" b="1" i="1" dirty="0"/>
              <a:t> protons with solid copper and graphite targets in hadron accelerator complex at CERN</a:t>
            </a:r>
            <a:r>
              <a:rPr lang="en-GB" sz="1000" i="1" dirty="0"/>
              <a:t>, </a:t>
            </a:r>
            <a:r>
              <a:rPr lang="en-US" sz="1000" dirty="0"/>
              <a:t>2017</a:t>
            </a:r>
          </a:p>
        </p:txBody>
      </p:sp>
      <p:sp>
        <p:nvSpPr>
          <p:cNvPr id="11" name="Textfeld 11"/>
          <p:cNvSpPr txBox="1"/>
          <p:nvPr/>
        </p:nvSpPr>
        <p:spPr>
          <a:xfrm>
            <a:off x="108855" y="5668991"/>
            <a:ext cx="8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[3] A. </a:t>
            </a:r>
            <a:r>
              <a:rPr lang="en-US" sz="1000" dirty="0" err="1"/>
              <a:t>Lechner</a:t>
            </a:r>
            <a:r>
              <a:rPr lang="en-GB" sz="1000" i="1" dirty="0"/>
              <a:t>, </a:t>
            </a:r>
            <a:r>
              <a:rPr lang="en-GB" sz="1000" b="1" i="1" dirty="0"/>
              <a:t>Design studies for the FCC-</a:t>
            </a:r>
            <a:r>
              <a:rPr lang="en-GB" sz="1000" b="1" i="1" dirty="0" err="1"/>
              <a:t>hh</a:t>
            </a:r>
            <a:r>
              <a:rPr lang="en-GB" sz="1000" b="1" i="1" dirty="0"/>
              <a:t> beam dump. </a:t>
            </a:r>
            <a:r>
              <a:rPr lang="en-GB" sz="1000" dirty="0"/>
              <a:t>FCC Week </a:t>
            </a:r>
            <a:r>
              <a:rPr lang="en-US" sz="1000" dirty="0"/>
              <a:t>2017; based on [4]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08855" y="5879999"/>
            <a:ext cx="89262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[4] </a:t>
            </a:r>
            <a:r>
              <a:rPr lang="de-DE" sz="1000" dirty="0"/>
              <a:t>Jan M. </a:t>
            </a:r>
            <a:r>
              <a:rPr lang="de-DE" sz="1000" dirty="0" err="1"/>
              <a:t>Zazula</a:t>
            </a:r>
            <a:r>
              <a:rPr lang="de-DE" sz="1000" dirty="0"/>
              <a:t>, LHC Project Note 78 / 97, 19</a:t>
            </a:r>
            <a:r>
              <a:rPr lang="en-US" sz="1000" dirty="0"/>
              <a:t> </a:t>
            </a:r>
          </a:p>
        </p:txBody>
      </p:sp>
      <p:pic>
        <p:nvPicPr>
          <p:cNvPr id="13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9549" y="3359453"/>
            <a:ext cx="3719668" cy="1692467"/>
          </a:xfrm>
          <a:prstGeom prst="rect">
            <a:avLst/>
          </a:prstGeom>
        </p:spPr>
      </p:pic>
      <p:sp>
        <p:nvSpPr>
          <p:cNvPr id="14" name="Oval 8"/>
          <p:cNvSpPr/>
          <p:nvPr/>
        </p:nvSpPr>
        <p:spPr>
          <a:xfrm>
            <a:off x="3441978" y="4484439"/>
            <a:ext cx="542372" cy="68254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feld 11"/>
          <p:cNvSpPr txBox="1"/>
          <p:nvPr/>
        </p:nvSpPr>
        <p:spPr>
          <a:xfrm>
            <a:off x="5659516" y="4840144"/>
            <a:ext cx="412632" cy="249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[2]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099528" y="3836354"/>
            <a:ext cx="25097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rgbClr val="C00000"/>
                </a:solidFill>
              </a:rPr>
              <a:t>But: Very rough estimate! (TCP not graphite etc.) Only for order of magnitude </a:t>
            </a:r>
          </a:p>
        </p:txBody>
      </p:sp>
    </p:spTree>
    <p:extLst>
      <p:ext uri="{BB962C8B-B14F-4D97-AF65-F5344CB8AC3E}">
        <p14:creationId xmlns:p14="http://schemas.microsoft.com/office/powerpoint/2010/main" val="2803475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170" y="1467108"/>
            <a:ext cx="5852172" cy="4389129"/>
          </a:xfrm>
          <a:prstGeom prst="rect">
            <a:avLst/>
          </a:prstGeom>
        </p:spPr>
      </p:pic>
      <p:sp>
        <p:nvSpPr>
          <p:cNvPr id="14" name="Rechteck 13"/>
          <p:cNvSpPr/>
          <p:nvPr/>
        </p:nvSpPr>
        <p:spPr>
          <a:xfrm>
            <a:off x="2081718" y="4066160"/>
            <a:ext cx="4552545" cy="1292430"/>
          </a:xfrm>
          <a:prstGeom prst="rect">
            <a:avLst/>
          </a:prstGeom>
          <a:solidFill>
            <a:srgbClr val="FF000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FCC dump meeting</a:t>
            </a:r>
          </a:p>
          <a:p>
            <a:r>
              <a:rPr lang="en-US"/>
              <a:t>June 28</a:t>
            </a:r>
            <a:r>
              <a:rPr lang="en-US" baseline="30000"/>
              <a:t>th</a:t>
            </a:r>
            <a:r>
              <a:rPr lang="en-US"/>
              <a:t> , 2017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03414" y="421010"/>
            <a:ext cx="8226855" cy="104609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/>
              <a:t>Acceptable number of bunches to stay below chosen load at 7.6 sigma for x erratic segments  </a:t>
            </a:r>
            <a:endParaRPr lang="en-GB" sz="2600" dirty="0"/>
          </a:p>
        </p:txBody>
      </p:sp>
      <p:cxnSp>
        <p:nvCxnSpPr>
          <p:cNvPr id="13" name="Gerader Verbinder 12"/>
          <p:cNvCxnSpPr/>
          <p:nvPr/>
        </p:nvCxnSpPr>
        <p:spPr>
          <a:xfrm>
            <a:off x="2081719" y="4066160"/>
            <a:ext cx="4552545" cy="0"/>
          </a:xfrm>
          <a:prstGeom prst="line">
            <a:avLst/>
          </a:prstGeom>
          <a:ln w="31750">
            <a:solidFill>
              <a:srgbClr val="C0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374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" y="1414938"/>
            <a:ext cx="2237014" cy="1677761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FCC dump meeting</a:t>
            </a:r>
          </a:p>
          <a:p>
            <a:r>
              <a:rPr lang="en-US"/>
              <a:t>June 28</a:t>
            </a:r>
            <a:r>
              <a:rPr lang="en-US" baseline="30000"/>
              <a:t>th</a:t>
            </a:r>
            <a:r>
              <a:rPr lang="en-US"/>
              <a:t> , 2017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32" y="1388279"/>
            <a:ext cx="6314263" cy="47356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77188" y="1467108"/>
            <a:ext cx="148592" cy="1463713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03414" y="421010"/>
            <a:ext cx="8226855" cy="104609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/>
              <a:t>Acceptable number of bunches to stay below chosen load at 7.6 sigma for x erratic segments  </a:t>
            </a:r>
            <a:endParaRPr lang="en-GB" sz="2600" dirty="0"/>
          </a:p>
        </p:txBody>
      </p:sp>
      <p:sp>
        <p:nvSpPr>
          <p:cNvPr id="2" name="Rechteck 1"/>
          <p:cNvSpPr/>
          <p:nvPr/>
        </p:nvSpPr>
        <p:spPr>
          <a:xfrm>
            <a:off x="3151761" y="4192620"/>
            <a:ext cx="4883285" cy="1410511"/>
          </a:xfrm>
          <a:prstGeom prst="rect">
            <a:avLst/>
          </a:prstGeom>
          <a:solidFill>
            <a:srgbClr val="FF0000">
              <a:alpha val="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Gerader Verbinder 10"/>
          <p:cNvCxnSpPr/>
          <p:nvPr/>
        </p:nvCxnSpPr>
        <p:spPr>
          <a:xfrm>
            <a:off x="3151761" y="4192620"/>
            <a:ext cx="4883285" cy="0"/>
          </a:xfrm>
          <a:prstGeom prst="line">
            <a:avLst/>
          </a:prstGeom>
          <a:ln w="31750">
            <a:solidFill>
              <a:srgbClr val="C000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525780" y="2441643"/>
            <a:ext cx="2081233" cy="321012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0180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FCC dump meeting</a:t>
            </a:r>
          </a:p>
          <a:p>
            <a:r>
              <a:rPr lang="en-US"/>
              <a:t>June 28</a:t>
            </a:r>
            <a:r>
              <a:rPr lang="en-US" baseline="30000"/>
              <a:t>th</a:t>
            </a:r>
            <a:r>
              <a:rPr lang="en-US"/>
              <a:t> , 2017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03414" y="421010"/>
            <a:ext cx="8740586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Beam impact: Conclusion and open questions</a:t>
            </a:r>
            <a:endParaRPr lang="en-GB" sz="36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458124"/>
            <a:ext cx="7928044" cy="505809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1800" dirty="0"/>
          </a:p>
          <a:p>
            <a:r>
              <a:rPr lang="en-US" sz="1800" dirty="0">
                <a:solidFill>
                  <a:srgbClr val="0055A0"/>
                </a:solidFill>
              </a:rPr>
              <a:t>series switch architecture is favorable for ‘1 sigma oscillation’, as load on is TCP negligible</a:t>
            </a:r>
          </a:p>
          <a:p>
            <a:r>
              <a:rPr lang="en-US" sz="1800" dirty="0">
                <a:solidFill>
                  <a:srgbClr val="0055A0"/>
                </a:solidFill>
              </a:rPr>
              <a:t>potential to reduce number of segments should be considered</a:t>
            </a:r>
          </a:p>
          <a:p>
            <a:pPr marL="36576" indent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3870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FCC dump meeting</a:t>
            </a:r>
          </a:p>
          <a:p>
            <a:r>
              <a:rPr lang="en-US"/>
              <a:t>June 28</a:t>
            </a:r>
            <a:r>
              <a:rPr lang="en-US" baseline="30000"/>
              <a:t>th</a:t>
            </a:r>
            <a:r>
              <a:rPr lang="en-US"/>
              <a:t> , 2017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03414" y="421010"/>
            <a:ext cx="8740586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Beam impact: Conclusion and open questions</a:t>
            </a:r>
            <a:endParaRPr lang="en-GB" sz="36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458124"/>
            <a:ext cx="7928044" cy="5058099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1800" dirty="0"/>
          </a:p>
          <a:p>
            <a:r>
              <a:rPr lang="en-US" sz="1800" dirty="0">
                <a:solidFill>
                  <a:srgbClr val="0055A0"/>
                </a:solidFill>
              </a:rPr>
              <a:t>series switch architecture is favorable for ‘1 sigma oscillation’, as load on is TCP negligible</a:t>
            </a:r>
          </a:p>
          <a:p>
            <a:r>
              <a:rPr lang="en-US" sz="1800" dirty="0">
                <a:solidFill>
                  <a:srgbClr val="0055A0"/>
                </a:solidFill>
              </a:rPr>
              <a:t>potential to reduce number of segments should be considered</a:t>
            </a:r>
          </a:p>
          <a:p>
            <a:pPr marL="36576" indent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marL="36576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But, careful:</a:t>
            </a:r>
          </a:p>
          <a:p>
            <a:pPr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en-US" sz="1800" dirty="0">
                <a:solidFill>
                  <a:srgbClr val="FF0000"/>
                </a:solidFill>
              </a:rPr>
              <a:t>600 instead of 300 switches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higher failure rate</a:t>
            </a:r>
          </a:p>
          <a:p>
            <a:pPr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en-US" sz="1800" dirty="0">
                <a:solidFill>
                  <a:srgbClr val="FF0000"/>
                </a:solidFill>
              </a:rPr>
              <a:t>series connected  switches: erratic elements are missing for extraction after 1 turn. </a:t>
            </a:r>
          </a:p>
          <a:p>
            <a:pPr lvl="1"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en-US" sz="1800" dirty="0">
                <a:solidFill>
                  <a:srgbClr val="FF0000"/>
                </a:solidFill>
              </a:rPr>
              <a:t>how many erratic MKDs can be tolerated to still extract the beam/partial beam safely after 1 turn (all previous erratic MKDs now missing)? </a:t>
            </a:r>
          </a:p>
          <a:p>
            <a:pPr marL="448056" lvl="1" indent="0">
              <a:buClr>
                <a:srgbClr val="FF0000"/>
              </a:buClr>
              <a:buNone/>
            </a:pPr>
            <a:endParaRPr lang="en-US" sz="1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6576" indent="0">
              <a:buClr>
                <a:srgbClr val="FF0000"/>
              </a:buClr>
              <a:buNone/>
            </a:pP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2200" dirty="0">
                <a:solidFill>
                  <a:srgbClr val="FF0000"/>
                </a:solidFill>
              </a:rPr>
              <a:t>Studies ongoing, discussion appreciated</a:t>
            </a:r>
          </a:p>
          <a:p>
            <a:pPr marL="36576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123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FCC dump meeting</a:t>
            </a:r>
          </a:p>
          <a:p>
            <a:r>
              <a:rPr lang="en-US"/>
              <a:t>June 28</a:t>
            </a:r>
            <a:r>
              <a:rPr lang="en-US" baseline="30000"/>
              <a:t>th</a:t>
            </a:r>
            <a:r>
              <a:rPr lang="en-US"/>
              <a:t> , 2017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03414" y="421010"/>
            <a:ext cx="8226855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Outline</a:t>
            </a:r>
            <a:endParaRPr lang="en-GB" sz="3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877179"/>
            <a:ext cx="7787768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Alternative topologies motivation </a:t>
            </a:r>
          </a:p>
          <a:p>
            <a:r>
              <a:rPr lang="en-US" sz="2400" dirty="0"/>
              <a:t>Electrical simulations</a:t>
            </a:r>
          </a:p>
          <a:p>
            <a:pPr marL="36576" indent="0">
              <a:buNone/>
            </a:pPr>
            <a:endParaRPr lang="en-US" sz="2400" dirty="0"/>
          </a:p>
          <a:p>
            <a:r>
              <a:rPr lang="en-US" sz="2400" dirty="0"/>
              <a:t>Impact on beam: comparison series connected switch to </a:t>
            </a:r>
            <a:r>
              <a:rPr lang="en-US" sz="2400" dirty="0" smtClean="0"/>
              <a:t>conventional </a:t>
            </a:r>
            <a:r>
              <a:rPr lang="en-US" sz="2400" dirty="0"/>
              <a:t>switch design. </a:t>
            </a:r>
          </a:p>
          <a:p>
            <a:r>
              <a:rPr lang="en-US" sz="2400" dirty="0"/>
              <a:t>Open questions - Discussion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39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Alternative topologies motivation</a:t>
            </a:r>
            <a:endParaRPr lang="en-GB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2000" dirty="0" smtClean="0"/>
              <a:t>Assuming that the switch (can be a stack of multiple devices) will self-trigger (a.k.a. erratic) because of R2E SEE or electrostatic discharges</a:t>
            </a:r>
          </a:p>
          <a:p>
            <a:pPr>
              <a:spcAft>
                <a:spcPts val="600"/>
              </a:spcAft>
            </a:pPr>
            <a:r>
              <a:rPr lang="en-GB" sz="2000" dirty="0" smtClean="0"/>
              <a:t>What can be done to reduce the effect (i.e. magnet current) by using alternative topologies?</a:t>
            </a:r>
          </a:p>
          <a:p>
            <a:pPr>
              <a:spcAft>
                <a:spcPts val="600"/>
              </a:spcAft>
            </a:pP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/>
              <a:t> Switch series connection vs. crowbar connection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FCC dump meeting</a:t>
            </a:r>
          </a:p>
          <a:p>
            <a:r>
              <a:rPr lang="en-US" smtClean="0"/>
              <a:t>June 28</a:t>
            </a:r>
            <a:r>
              <a:rPr lang="en-US" baseline="30000" smtClean="0"/>
              <a:t>th</a:t>
            </a:r>
            <a:r>
              <a:rPr lang="en-US" smtClean="0"/>
              <a:t> 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Elisabeth Renner, Pieter Van Trappen</a:t>
            </a:r>
          </a:p>
          <a:p>
            <a:r>
              <a:rPr lang="en-GB" smtClean="0"/>
              <a:t>FCC hh dump kicker - switch topologies and impact on beam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236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Electrical simulations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FCC dump meeting</a:t>
            </a:r>
          </a:p>
          <a:p>
            <a:r>
              <a:rPr lang="en-US" smtClean="0"/>
              <a:t>June 28</a:t>
            </a:r>
            <a:r>
              <a:rPr lang="en-US" baseline="30000" smtClean="0"/>
              <a:t>th</a:t>
            </a:r>
            <a:r>
              <a:rPr lang="en-US" smtClean="0"/>
              <a:t> 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Elisabeth Renner, Pieter Van Trappen</a:t>
            </a:r>
          </a:p>
          <a:p>
            <a:r>
              <a:rPr lang="en-GB" smtClean="0"/>
              <a:t>FCC hh dump kicker - switch topologies and impact on beam</a:t>
            </a:r>
          </a:p>
          <a:p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325606"/>
            <a:ext cx="8033657" cy="735423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New dump layout yield the below ‘relaxed’ requirements.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021810"/>
              </p:ext>
            </p:extLst>
          </p:nvPr>
        </p:nvGraphicFramePr>
        <p:xfrm>
          <a:off x="5868098" y="3372810"/>
          <a:ext cx="3195892" cy="2744521"/>
        </p:xfrm>
        <a:graphic>
          <a:graphicData uri="http://schemas.openxmlformats.org/drawingml/2006/table">
            <a:tbl>
              <a:tblPr/>
              <a:tblGrid>
                <a:gridCol w="2121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4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460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Parameters (per module)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40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Value</a:t>
                      </a:r>
                      <a:endParaRPr lang="en-GB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032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Number of modules</a:t>
                      </a:r>
                      <a:endParaRPr lang="en-GB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  <a:endParaRPr lang="en-GB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007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B.dl [T.m]</a:t>
                      </a:r>
                      <a:endParaRPr lang="en-GB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sng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0.025</a:t>
                      </a:r>
                      <a:endParaRPr lang="en-GB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007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 [µrad]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sng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0.150</a:t>
                      </a:r>
                      <a:endParaRPr lang="en-GB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15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Length [mm]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  <a:endParaRPr lang="en-GB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15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Inductance [µH]</a:t>
                      </a:r>
                      <a:endParaRPr lang="en-GB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0.38</a:t>
                      </a:r>
                      <a:endParaRPr lang="en-GB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159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Current [kA]</a:t>
                      </a:r>
                      <a:endParaRPr lang="en-GB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u="sng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</a:t>
                      </a:r>
                      <a:endParaRPr lang="en-GB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538"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Magnet current rise-time</a:t>
                      </a:r>
                      <a:endParaRPr lang="en-US" sz="1200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 µs</a:t>
                      </a:r>
                      <a:endParaRPr lang="en-US" sz="12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943995"/>
            <a:ext cx="5410898" cy="385990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Lumped inductance magnet with a small HV capacitor for fast magnet current rise-time and bigger (slower) capacitor discharge for flat-top.</a:t>
            </a:r>
          </a:p>
          <a:p>
            <a:r>
              <a:rPr lang="en-GB" sz="2000" dirty="0" smtClean="0"/>
              <a:t>Focus on most constraining part: fast rising-edge </a:t>
            </a:r>
            <a:r>
              <a:rPr lang="en-GB" sz="2000" dirty="0"/>
              <a:t>(1 us)</a:t>
            </a:r>
            <a:r>
              <a:rPr lang="en-GB" sz="2000" dirty="0" smtClean="0"/>
              <a:t> capacitor discharge</a:t>
            </a:r>
          </a:p>
          <a:p>
            <a:r>
              <a:rPr lang="en-GB" sz="2000" dirty="0" smtClean="0"/>
              <a:t>Cable and stray inductances ignored</a:t>
            </a:r>
          </a:p>
          <a:p>
            <a:r>
              <a:rPr lang="en-GB" sz="2000" dirty="0" smtClean="0"/>
              <a:t>COTS Mitsubishi </a:t>
            </a:r>
            <a:r>
              <a:rPr lang="en-GB" sz="2000" dirty="0"/>
              <a:t>CM1000HA-24H has a complete PSpice model with parasitic components; max I</a:t>
            </a:r>
            <a:r>
              <a:rPr lang="en-GB" sz="2000" baseline="-25000" dirty="0"/>
              <a:t>C</a:t>
            </a:r>
            <a:r>
              <a:rPr lang="en-GB" sz="2000" dirty="0"/>
              <a:t>=2kA; max V</a:t>
            </a:r>
            <a:r>
              <a:rPr lang="en-GB" sz="2000" baseline="-25000" dirty="0"/>
              <a:t>CES</a:t>
            </a:r>
            <a:r>
              <a:rPr lang="en-GB" sz="2000" dirty="0"/>
              <a:t>=1.2kV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19338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250"/>
            <a:ext cx="8226854" cy="940443"/>
          </a:xfrm>
        </p:spPr>
        <p:txBody>
          <a:bodyPr/>
          <a:lstStyle/>
          <a:p>
            <a:r>
              <a:rPr lang="en-GB" dirty="0"/>
              <a:t>Electrical </a:t>
            </a:r>
            <a:r>
              <a:rPr lang="en-GB" dirty="0" smtClean="0"/>
              <a:t>simulations cont’d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025693"/>
            <a:ext cx="8226854" cy="466742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Series connection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ABTEF meeting</a:t>
            </a:r>
          </a:p>
          <a:p>
            <a:r>
              <a:rPr lang="en-US" smtClean="0"/>
              <a:t>May 9</a:t>
            </a:r>
            <a:r>
              <a:rPr lang="en-US" baseline="30000" smtClean="0"/>
              <a:t>th</a:t>
            </a:r>
            <a:r>
              <a:rPr lang="en-US" smtClean="0"/>
              <a:t>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Elisabeth Renner, </a:t>
            </a:r>
          </a:p>
          <a:p>
            <a:r>
              <a:rPr lang="en-US" smtClean="0"/>
              <a:t>FCC Machine Protection: Injection and Extraction</a:t>
            </a:r>
            <a:endParaRPr lang="en-US" dirty="0"/>
          </a:p>
        </p:txBody>
      </p:sp>
      <p:pic>
        <p:nvPicPr>
          <p:cNvPr id="3074" name="Picture 2" descr="SCHEMATIC1 _ CAPA_IGBT_bottom-s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7" t="2818" r="15266" b="45811"/>
          <a:stretch>
            <a:fillRect/>
          </a:stretch>
        </p:blipFill>
        <p:spPr bwMode="auto">
          <a:xfrm>
            <a:off x="0" y="1474482"/>
            <a:ext cx="4430712" cy="2367222"/>
          </a:xfrm>
          <a:prstGeom prst="rect">
            <a:avLst/>
          </a:prstGeom>
          <a:noFill/>
          <a:ln w="3175" cap="sq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ctr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apa_time_Ino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1" t="12415" r="4984" b="8723"/>
          <a:stretch>
            <a:fillRect/>
          </a:stretch>
        </p:blipFill>
        <p:spPr bwMode="auto">
          <a:xfrm>
            <a:off x="4901407" y="1474482"/>
            <a:ext cx="3840349" cy="2388240"/>
          </a:xfrm>
          <a:prstGeom prst="rect">
            <a:avLst/>
          </a:prstGeom>
          <a:noFill/>
          <a:ln w="3175" cap="sq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ctr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apa_time_Vpfn-sweep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2" t="12361" r="4794" b="8589"/>
          <a:stretch>
            <a:fillRect/>
          </a:stretch>
        </p:blipFill>
        <p:spPr bwMode="auto">
          <a:xfrm>
            <a:off x="0" y="3902142"/>
            <a:ext cx="3490911" cy="2163625"/>
          </a:xfrm>
          <a:prstGeom prst="rect">
            <a:avLst/>
          </a:prstGeom>
          <a:noFill/>
          <a:ln w="3175" cap="sq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ctr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828274" y="4539133"/>
            <a:ext cx="5065486" cy="259675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Aft>
                <a:spcPts val="600"/>
              </a:spcAft>
              <a:buNone/>
            </a:pPr>
            <a:r>
              <a:rPr lang="en-GB" sz="1800" dirty="0" smtClean="0"/>
              <a:t>bottom-side IGBT blocking full capacitor voltage; </a:t>
            </a:r>
            <a:r>
              <a:rPr lang="en-GB" sz="1800" dirty="0" err="1" smtClean="0"/>
              <a:t>Vpfn</a:t>
            </a:r>
            <a:r>
              <a:rPr lang="en-GB" sz="1800" dirty="0" smtClean="0"/>
              <a:t> vs. magnet leakage current</a:t>
            </a:r>
          </a:p>
          <a:p>
            <a:pPr marL="36576" indent="0">
              <a:spcAft>
                <a:spcPts val="600"/>
              </a:spcAft>
              <a:buNone/>
            </a:pPr>
            <a:r>
              <a:rPr lang="en-GB" sz="1800" dirty="0" smtClean="0"/>
              <a:t>High dV/dt at bottom IGBT can trigger bottom-side IGBT (capacitive divider over Miller capacitance and C</a:t>
            </a:r>
            <a:r>
              <a:rPr lang="en-GB" sz="1800" baseline="-25000" dirty="0" smtClean="0"/>
              <a:t>GE</a:t>
            </a:r>
            <a:r>
              <a:rPr lang="en-GB" sz="1800" dirty="0" smtClean="0"/>
              <a:t>)</a:t>
            </a:r>
          </a:p>
          <a:p>
            <a:pPr marL="36576" indent="0">
              <a:buNone/>
            </a:pPr>
            <a:r>
              <a:rPr lang="en-GB" sz="1800" dirty="0" smtClean="0"/>
              <a:t> </a:t>
            </a:r>
            <a:endParaRPr lang="en-GB" sz="1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30049" y="3862722"/>
            <a:ext cx="838984" cy="40382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  <a:t>250A</a:t>
            </a:r>
            <a:endParaRPr lang="en-GB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771930" y="1125760"/>
            <a:ext cx="968469" cy="49983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  <a:t>2500A</a:t>
            </a:r>
            <a:endParaRPr lang="en-GB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599541" y="4792792"/>
            <a:ext cx="319315" cy="0"/>
          </a:xfrm>
          <a:prstGeom prst="straightConnector1">
            <a:avLst/>
          </a:prstGeom>
          <a:ln w="44450"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901407" y="387776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" indent="0">
              <a:spcAft>
                <a:spcPts val="1800"/>
              </a:spcAft>
              <a:buNone/>
            </a:pPr>
            <a:r>
              <a:rPr lang="en-GB" dirty="0"/>
              <a:t>Nominal kick (0-100% 1.1us, 2.1kA, </a:t>
            </a:r>
            <a:r>
              <a:rPr lang="en-GB" dirty="0" err="1"/>
              <a:t>Vcapa</a:t>
            </a:r>
            <a:r>
              <a:rPr lang="en-GB" dirty="0"/>
              <a:t>=1400V)</a:t>
            </a:r>
          </a:p>
        </p:txBody>
      </p:sp>
    </p:spTree>
    <p:extLst>
      <p:ext uri="{BB962C8B-B14F-4D97-AF65-F5344CB8AC3E}">
        <p14:creationId xmlns:p14="http://schemas.microsoft.com/office/powerpoint/2010/main" val="1351487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250"/>
            <a:ext cx="8226854" cy="940443"/>
          </a:xfrm>
        </p:spPr>
        <p:txBody>
          <a:bodyPr/>
          <a:lstStyle/>
          <a:p>
            <a:r>
              <a:rPr lang="en-GB" dirty="0"/>
              <a:t>Electrical </a:t>
            </a:r>
            <a:r>
              <a:rPr lang="en-GB" dirty="0" smtClean="0"/>
              <a:t>simulations cont’d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025693"/>
            <a:ext cx="8226854" cy="466742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Crowbar connection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ABTEF meeting</a:t>
            </a:r>
          </a:p>
          <a:p>
            <a:r>
              <a:rPr lang="en-US" smtClean="0"/>
              <a:t>May 9</a:t>
            </a:r>
            <a:r>
              <a:rPr lang="en-US" baseline="30000" smtClean="0"/>
              <a:t>th</a:t>
            </a:r>
            <a:r>
              <a:rPr lang="en-US" smtClean="0"/>
              <a:t>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Elisabeth Renner, </a:t>
            </a:r>
          </a:p>
          <a:p>
            <a:r>
              <a:rPr lang="en-US" smtClean="0"/>
              <a:t>FCC Machine Protection: Injection and Extraction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65494" y="4955108"/>
            <a:ext cx="8722027" cy="14840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No nominal kick cause single IGBT cannot block 1400V</a:t>
            </a:r>
          </a:p>
          <a:p>
            <a:r>
              <a:rPr lang="en-GB" sz="1800" dirty="0" smtClean="0"/>
              <a:t>Detection and triggering circuit delay!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172116" y="1225709"/>
            <a:ext cx="968469" cy="49983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>
                <a:solidFill>
                  <a:schemeClr val="accent6">
                    <a:lumMod val="50000"/>
                  </a:schemeClr>
                </a:solidFill>
              </a:rPr>
              <a:t>4000A</a:t>
            </a:r>
            <a:endParaRPr lang="en-GB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CROWBAR _ CAPA_IGBT_C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t="6668" r="15216" b="52011"/>
          <a:stretch>
            <a:fillRect/>
          </a:stretch>
        </p:blipFill>
        <p:spPr bwMode="auto">
          <a:xfrm>
            <a:off x="98588" y="1478331"/>
            <a:ext cx="3971607" cy="1651047"/>
          </a:xfrm>
          <a:prstGeom prst="rect">
            <a:avLst/>
          </a:prstGeom>
          <a:noFill/>
          <a:ln w="3175" cap="sq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ctr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ROWBAR_capa_time-tdelay-swee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6" t="12309" r="5186" b="8401"/>
          <a:stretch>
            <a:fillRect/>
          </a:stretch>
        </p:blipFill>
        <p:spPr bwMode="auto">
          <a:xfrm>
            <a:off x="4199316" y="1478331"/>
            <a:ext cx="4487484" cy="2815072"/>
          </a:xfrm>
          <a:prstGeom prst="rect">
            <a:avLst/>
          </a:prstGeom>
          <a:noFill/>
          <a:ln w="3175" cap="sq" algn="ctr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 algn="ctr" rotWithShape="0">
              <a:srgbClr val="00000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1485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 the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1373" y="321272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U2 collector current vs. 100ns -500ns delay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54721" y="4376748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magnet current</a:t>
            </a:r>
          </a:p>
        </p:txBody>
      </p:sp>
    </p:spTree>
    <p:extLst>
      <p:ext uri="{BB962C8B-B14F-4D97-AF65-F5344CB8AC3E}">
        <p14:creationId xmlns:p14="http://schemas.microsoft.com/office/powerpoint/2010/main" val="3255358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9"/>
          <p:cNvSpPr/>
          <p:nvPr/>
        </p:nvSpPr>
        <p:spPr>
          <a:xfrm>
            <a:off x="219927" y="2737365"/>
            <a:ext cx="3817002" cy="1624153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2044" y="7062636"/>
            <a:ext cx="8226855" cy="1010466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FCC dump meeting</a:t>
            </a:r>
          </a:p>
          <a:p>
            <a:r>
              <a:rPr lang="en-US" dirty="0"/>
              <a:t>June 28</a:t>
            </a:r>
            <a:r>
              <a:rPr lang="en-US" baseline="30000" dirty="0"/>
              <a:t>th</a:t>
            </a:r>
            <a:r>
              <a:rPr lang="en-US" dirty="0"/>
              <a:t> , 2017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201" y="1727562"/>
            <a:ext cx="4613555" cy="346016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943100"/>
            <a:ext cx="3863340" cy="431982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19927" y="2965878"/>
            <a:ext cx="3985545" cy="1262252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lvl="1" indent="0">
              <a:buNone/>
            </a:pPr>
            <a:r>
              <a:rPr lang="en-US" sz="1800" dirty="0"/>
              <a:t>Oscillation amplitude*:</a:t>
            </a:r>
          </a:p>
          <a:p>
            <a:pPr marL="447675" lvl="1" indent="-273050"/>
            <a:r>
              <a:rPr lang="en-US" sz="1800" dirty="0"/>
              <a:t>1 sw.: 	    0.9   sigma</a:t>
            </a:r>
          </a:p>
          <a:p>
            <a:pPr marL="447675" lvl="1" indent="-273050"/>
            <a:r>
              <a:rPr lang="en-US" sz="1800" dirty="0"/>
              <a:t>2 sw. in series:  0.01 sigma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5"/>
              <p:cNvSpPr txBox="1"/>
              <p:nvPr/>
            </p:nvSpPr>
            <p:spPr>
              <a:xfrm>
                <a:off x="151199" y="4520117"/>
                <a:ext cx="38950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*Values for MKD 1, as worst case scenario</a:t>
                </a:r>
              </a:p>
              <a:p>
                <a:r>
                  <a:rPr lang="en-US" sz="1200" dirty="0"/>
                  <a:t> (MKD entrance: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=1498</m:t>
                    </m:r>
                  </m:oMath>
                </a14:m>
                <a:r>
                  <a:rPr lang="en-GB" sz="1200" dirty="0"/>
                  <a:t>m, MKD exit: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=1009</m:t>
                    </m:r>
                  </m:oMath>
                </a14:m>
                <a:r>
                  <a:rPr lang="en-GB" sz="1200" dirty="0"/>
                  <a:t> )</a:t>
                </a:r>
              </a:p>
            </p:txBody>
          </p:sp>
        </mc:Choice>
        <mc:Fallback xmlns="">
          <p:sp>
            <p:nvSpPr>
              <p:cNvPr id="10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199" y="4520117"/>
                <a:ext cx="3895021" cy="461665"/>
              </a:xfrm>
              <a:prstGeom prst="rect">
                <a:avLst/>
              </a:prstGeom>
              <a:blipFill>
                <a:blip r:embed="rId3"/>
                <a:stretch>
                  <a:fillRect l="-156" t="-1316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1"/>
          <p:cNvSpPr txBox="1">
            <a:spLocks/>
          </p:cNvSpPr>
          <p:nvPr/>
        </p:nvSpPr>
        <p:spPr>
          <a:xfrm>
            <a:off x="403413" y="421009"/>
            <a:ext cx="8283387" cy="11563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Impact on the beam: oscillation introduced by 1 erratic MKD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255307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FCC dump meeting</a:t>
            </a:r>
          </a:p>
          <a:p>
            <a:r>
              <a:rPr lang="en-US"/>
              <a:t>June 28</a:t>
            </a:r>
            <a:r>
              <a:rPr lang="en-US" baseline="30000"/>
              <a:t>th</a:t>
            </a:r>
            <a:r>
              <a:rPr lang="en-US"/>
              <a:t> , 2017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234876" y="6780711"/>
            <a:ext cx="8226855" cy="11563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77083" y="4597986"/>
            <a:ext cx="6161853" cy="107734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lvl="1" indent="0">
              <a:buNone/>
            </a:pP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403414" y="1095352"/>
                <a:ext cx="7787768" cy="4579977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endParaRPr lang="en-US" sz="1600" b="1" u="sng" dirty="0"/>
              </a:p>
              <a:p>
                <a:pPr marL="36576" indent="0">
                  <a:buNone/>
                </a:pPr>
                <a:endParaRPr lang="en-US" sz="1600" b="1" u="sng" dirty="0"/>
              </a:p>
              <a:p>
                <a:pPr marL="36576" indent="0">
                  <a:spcAft>
                    <a:spcPts val="600"/>
                  </a:spcAft>
                  <a:buNone/>
                </a:pPr>
                <a:r>
                  <a:rPr lang="en-US" sz="1800" b="1" u="sng" dirty="0">
                    <a:solidFill>
                      <a:srgbClr val="C00000"/>
                    </a:solidFill>
                  </a:rPr>
                  <a:t>Assumptions</a:t>
                </a:r>
              </a:p>
              <a:p>
                <a:pPr>
                  <a:spcAft>
                    <a:spcPts val="400"/>
                  </a:spcAft>
                </a:pPr>
                <a:r>
                  <a:rPr lang="en-US" sz="1800" dirty="0"/>
                  <a:t>beam profile: </a:t>
                </a:r>
                <a:r>
                  <a:rPr lang="en-US" sz="1800" dirty="0" err="1"/>
                  <a:t>gaussian</a:t>
                </a:r>
                <a:endParaRPr lang="en-US" sz="1800" dirty="0"/>
              </a:p>
              <a:p>
                <a:pPr>
                  <a:spcAft>
                    <a:spcPts val="600"/>
                  </a:spcAft>
                </a:pPr>
                <a:r>
                  <a:rPr lang="en-US" sz="1800" dirty="0"/>
                  <a:t>different numbers of erratic segments considered </a:t>
                </a:r>
                <a:r>
                  <a:rPr lang="en-US" sz="1800" dirty="0">
                    <a:sym typeface="Wingdings" panose="05000000000000000000" pitchFamily="2" charset="2"/>
                  </a:rPr>
                  <a:t> </a:t>
                </a:r>
                <a:r>
                  <a:rPr lang="en-US" sz="1800" u="sng" dirty="0">
                    <a:sym typeface="Wingdings" panose="05000000000000000000" pitchFamily="2" charset="2"/>
                  </a:rPr>
                  <a:t>worst case scenarios chosen for further analysis:</a:t>
                </a:r>
                <a:endParaRPr lang="en-US" sz="1800" u="sng" dirty="0"/>
              </a:p>
              <a:p>
                <a:pPr lvl="1">
                  <a:spcAft>
                    <a:spcPts val="600"/>
                  </a:spcAft>
                </a:pPr>
                <a:r>
                  <a:rPr lang="en-US" sz="1600" dirty="0"/>
                  <a:t>first x MKDs erratic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sz="1600" dirty="0"/>
                  <a:t>simultaneous </a:t>
                </a:r>
                <a:r>
                  <a:rPr lang="en-US" sz="1600" dirty="0" err="1"/>
                  <a:t>erratics</a:t>
                </a:r>
                <a:endParaRPr lang="en-US" sz="1600" dirty="0"/>
              </a:p>
              <a:p>
                <a:pPr lvl="1">
                  <a:spcAft>
                    <a:spcPts val="600"/>
                  </a:spcAft>
                </a:pPr>
                <a:r>
                  <a:rPr lang="en-US" sz="1600" dirty="0"/>
                  <a:t>phase advance between MKD1 and observation point 90° (full amplitude), although in current design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𝑀𝐾𝐷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1, 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𝑇𝐶𝑃</m:t>
                        </m:r>
                      </m:e>
                    </m:d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 ~ 160°</m:t>
                    </m:r>
                  </m:oMath>
                </a14:m>
                <a:endParaRPr lang="en-US" sz="1600" dirty="0"/>
              </a:p>
              <a:p>
                <a:pPr lvl="1"/>
                <a:endParaRPr lang="en-US" sz="1800" dirty="0"/>
              </a:p>
              <a:p>
                <a:pPr marL="448056" lvl="1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14" y="1095352"/>
                <a:ext cx="7787768" cy="4579977"/>
              </a:xfrm>
              <a:prstGeom prst="rect">
                <a:avLst/>
              </a:prstGeom>
              <a:blipFill>
                <a:blip r:embed="rId3"/>
                <a:stretch>
                  <a:fillRect l="-156" r="-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hteck 9"/>
          <p:cNvSpPr/>
          <p:nvPr/>
        </p:nvSpPr>
        <p:spPr>
          <a:xfrm>
            <a:off x="1272465" y="4653612"/>
            <a:ext cx="6371088" cy="1206626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7848" y="4765503"/>
            <a:ext cx="6371088" cy="116979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lvl="1" indent="0">
              <a:buNone/>
            </a:pPr>
            <a:r>
              <a:rPr lang="en-US" sz="1800" dirty="0">
                <a:solidFill>
                  <a:srgbClr val="C00000"/>
                </a:solidFill>
              </a:rPr>
              <a:t>If x segments fail, how many bunches can be tolerated to make an additional turn? How many abort gaps are necessary? …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03413" y="421009"/>
            <a:ext cx="8283387" cy="115633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Impact on the beam: load on TCP for x erratic MKDs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156736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FCC dump meeting</a:t>
            </a:r>
          </a:p>
          <a:p>
            <a:r>
              <a:rPr lang="en-US"/>
              <a:t>June 28</a:t>
            </a:r>
            <a:r>
              <a:rPr lang="en-US" baseline="30000"/>
              <a:t>th</a:t>
            </a:r>
            <a:r>
              <a:rPr lang="en-US"/>
              <a:t> , 2017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Elisabeth Renner, Pieter Van Trappen</a:t>
            </a:r>
          </a:p>
          <a:p>
            <a:r>
              <a:rPr lang="en-GB"/>
              <a:t>FCC hh dump kicker - switch topologies and impact on beam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403414" y="421009"/>
                <a:ext cx="8226855" cy="1156331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algn="l" rtl="0" eaLnBrk="1" latinLnBrk="0" hangingPunct="1">
                  <a:spcBef>
                    <a:spcPct val="0"/>
                  </a:spcBef>
                  <a:buNone/>
                  <a:defRPr kumimoji="0" sz="46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3600" dirty="0"/>
                  <a:t>Estimate of load on TCP (7.6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3600" dirty="0"/>
                  <a:t>) by x erratic MKDs</a:t>
                </a:r>
              </a:p>
            </p:txBody>
          </p:sp>
        </mc:Choice>
        <mc:Fallback xmlns="">
          <p:sp>
            <p:nvSpPr>
              <p:cNvPr id="7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14" y="421009"/>
                <a:ext cx="8226855" cy="1156331"/>
              </a:xfrm>
              <a:prstGeom prst="rect">
                <a:avLst/>
              </a:prstGeom>
              <a:blipFill>
                <a:blip r:embed="rId2"/>
                <a:stretch>
                  <a:fillRect l="-2222" t="-7895" b="-2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403414" y="1095352"/>
                <a:ext cx="7787768" cy="4579977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endParaRPr lang="en-US" sz="1600" b="1" u="sng" dirty="0"/>
              </a:p>
              <a:p>
                <a:pPr marL="36576" indent="0">
                  <a:buNone/>
                </a:pPr>
                <a:endParaRPr lang="en-US" sz="1600" b="1" u="sng" dirty="0"/>
              </a:p>
              <a:p>
                <a:pPr marL="36576" indent="0">
                  <a:spcAft>
                    <a:spcPts val="600"/>
                  </a:spcAft>
                  <a:buNone/>
                </a:pPr>
                <a:r>
                  <a:rPr lang="en-US" sz="1800" b="1" u="sng" dirty="0">
                    <a:solidFill>
                      <a:srgbClr val="C00000"/>
                    </a:solidFill>
                  </a:rPr>
                  <a:t>Assumptions</a:t>
                </a:r>
              </a:p>
              <a:p>
                <a:pPr>
                  <a:spcAft>
                    <a:spcPts val="400"/>
                  </a:spcAft>
                </a:pPr>
                <a:r>
                  <a:rPr lang="en-US" sz="1800" dirty="0"/>
                  <a:t>beam profile: </a:t>
                </a:r>
                <a:r>
                  <a:rPr lang="en-US" sz="1800" dirty="0" err="1"/>
                  <a:t>gaussian</a:t>
                </a:r>
                <a:endParaRPr lang="en-US" sz="1800" dirty="0"/>
              </a:p>
              <a:p>
                <a:pPr>
                  <a:spcAft>
                    <a:spcPts val="600"/>
                  </a:spcAft>
                </a:pPr>
                <a:r>
                  <a:rPr lang="en-US" sz="1800" dirty="0"/>
                  <a:t>different numbers of erratic segments considered </a:t>
                </a:r>
                <a:r>
                  <a:rPr lang="en-US" sz="1800" dirty="0">
                    <a:sym typeface="Wingdings" panose="05000000000000000000" pitchFamily="2" charset="2"/>
                  </a:rPr>
                  <a:t> </a:t>
                </a:r>
                <a:r>
                  <a:rPr lang="en-US" sz="1800" u="sng" dirty="0">
                    <a:sym typeface="Wingdings" panose="05000000000000000000" pitchFamily="2" charset="2"/>
                  </a:rPr>
                  <a:t>worst case scenarios chosen for further analysis:</a:t>
                </a:r>
                <a:endParaRPr lang="en-US" sz="1800" u="sng" dirty="0"/>
              </a:p>
              <a:p>
                <a:pPr lvl="1">
                  <a:spcAft>
                    <a:spcPts val="600"/>
                  </a:spcAft>
                </a:pPr>
                <a:r>
                  <a:rPr lang="en-US" sz="1600" dirty="0"/>
                  <a:t>first x MKDs erratic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sz="1600" dirty="0"/>
                  <a:t>simultaneous </a:t>
                </a:r>
                <a:r>
                  <a:rPr lang="en-US" sz="1600" dirty="0" err="1"/>
                  <a:t>erratics</a:t>
                </a:r>
                <a:endParaRPr lang="en-US" sz="1600" dirty="0"/>
              </a:p>
              <a:p>
                <a:pPr lvl="1">
                  <a:spcAft>
                    <a:spcPts val="600"/>
                  </a:spcAft>
                </a:pPr>
                <a:r>
                  <a:rPr lang="en-US" sz="1600" dirty="0"/>
                  <a:t>phase advance between MKD1 and observation point 90° (full amplitude), although in current design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6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𝑀𝐾𝐷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1, </m:t>
                        </m:r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𝑇𝐶𝑃</m:t>
                        </m:r>
                      </m:e>
                    </m:d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 ~ 160°</m:t>
                    </m:r>
                  </m:oMath>
                </a14:m>
                <a:endParaRPr lang="en-US" sz="1600" dirty="0"/>
              </a:p>
              <a:p>
                <a:pPr lvl="1"/>
                <a:endParaRPr lang="en-US" sz="1800" dirty="0"/>
              </a:p>
              <a:p>
                <a:pPr marL="448056" lvl="1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14" y="1095352"/>
                <a:ext cx="7787768" cy="4579977"/>
              </a:xfrm>
              <a:prstGeom prst="rect">
                <a:avLst/>
              </a:prstGeom>
              <a:blipFill>
                <a:blip r:embed="rId3"/>
                <a:stretch>
                  <a:fillRect l="-156" r="-3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hteck 9"/>
          <p:cNvSpPr/>
          <p:nvPr/>
        </p:nvSpPr>
        <p:spPr>
          <a:xfrm>
            <a:off x="1272465" y="4653612"/>
            <a:ext cx="6371088" cy="1206626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lin ang="5400000" scaled="1"/>
          </a:gra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377083" y="4597986"/>
            <a:ext cx="6161853" cy="107734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lvl="1" indent="0">
              <a:buNone/>
            </a:pPr>
            <a:endParaRPr lang="en-US" sz="18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167848" y="4765503"/>
            <a:ext cx="6371088" cy="116979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4625" lvl="1" indent="0">
              <a:buNone/>
            </a:pPr>
            <a:r>
              <a:rPr lang="en-US" sz="1800" dirty="0">
                <a:solidFill>
                  <a:srgbClr val="C00000"/>
                </a:solidFill>
              </a:rPr>
              <a:t>If x segments fail, how many bunches can be tolerated to make an additional turn? How many abort gaps are necessary? …</a:t>
            </a:r>
          </a:p>
        </p:txBody>
      </p:sp>
    </p:spTree>
    <p:extLst>
      <p:ext uri="{BB962C8B-B14F-4D97-AF65-F5344CB8AC3E}">
        <p14:creationId xmlns:p14="http://schemas.microsoft.com/office/powerpoint/2010/main" val="24914100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67</TotalTime>
  <Words>1175</Words>
  <Application>Microsoft Office PowerPoint</Application>
  <PresentationFormat>On-screen Show (4:3)</PresentationFormat>
  <Paragraphs>180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 Math</vt:lpstr>
      <vt:lpstr>Optima</vt:lpstr>
      <vt:lpstr>Symbol</vt:lpstr>
      <vt:lpstr>Times New Roman</vt:lpstr>
      <vt:lpstr>Wingdings</vt:lpstr>
      <vt:lpstr>CERNCorporate4-3</vt:lpstr>
      <vt:lpstr>PowerPoint Presentation</vt:lpstr>
      <vt:lpstr>PowerPoint Presentation</vt:lpstr>
      <vt:lpstr>Alternative topologies motivation</vt:lpstr>
      <vt:lpstr>Electrical simulations</vt:lpstr>
      <vt:lpstr>Electrical simulations cont’d</vt:lpstr>
      <vt:lpstr>Electrical simulations cont’d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Elisabeth Renner</cp:lastModifiedBy>
  <cp:revision>74</cp:revision>
  <dcterms:created xsi:type="dcterms:W3CDTF">2012-11-30T11:04:26Z</dcterms:created>
  <dcterms:modified xsi:type="dcterms:W3CDTF">2017-06-28T14:17:19Z</dcterms:modified>
</cp:coreProperties>
</file>