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60" r:id="rId3"/>
    <p:sldId id="472" r:id="rId4"/>
    <p:sldId id="493" r:id="rId5"/>
    <p:sldId id="491" r:id="rId6"/>
    <p:sldId id="495" r:id="rId7"/>
    <p:sldId id="494" r:id="rId8"/>
    <p:sldId id="496" r:id="rId9"/>
    <p:sldId id="497" r:id="rId10"/>
    <p:sldId id="498" r:id="rId11"/>
    <p:sldId id="499" r:id="rId12"/>
    <p:sldId id="500" r:id="rId13"/>
    <p:sldId id="503" r:id="rId14"/>
    <p:sldId id="504" r:id="rId15"/>
    <p:sldId id="505" r:id="rId16"/>
    <p:sldId id="476" r:id="rId17"/>
    <p:sldId id="435" r:id="rId18"/>
    <p:sldId id="490" r:id="rId19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6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F382"/>
    <a:srgbClr val="699926"/>
    <a:srgbClr val="4208D6"/>
    <a:srgbClr val="C422D6"/>
    <a:srgbClr val="830DD0"/>
    <a:srgbClr val="750DD6"/>
    <a:srgbClr val="00FF00"/>
    <a:srgbClr val="D60093"/>
    <a:srgbClr val="996633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11" autoAdjust="0"/>
  </p:normalViewPr>
  <p:slideViewPr>
    <p:cSldViewPr>
      <p:cViewPr varScale="1">
        <p:scale>
          <a:sx n="107" d="100"/>
          <a:sy n="107" d="100"/>
        </p:scale>
        <p:origin x="-8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4" Type="http://schemas.openxmlformats.org/officeDocument/2006/relationships/slide" Target="slides/slide16.xml"/><Relationship Id="rId1" Type="http://schemas.openxmlformats.org/officeDocument/2006/relationships/slide" Target="slides/slide1.xml"/><Relationship Id="rId2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cs typeface="Arial" charset="0"/>
              </a:defRPr>
            </a:lvl1pPr>
          </a:lstStyle>
          <a:p>
            <a:pPr>
              <a:defRPr/>
            </a:pPr>
            <a:fld id="{B7EDFBF1-8D2C-3F45-A4A3-7CE993007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545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45564D5A-3F6C-E042-AB3A-FFC031CDE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09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0F3CF1-B12F-744B-A01F-D929C568B58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16654B-8095-9441-9A4F-45D6C3888E93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16654B-8095-9441-9A4F-45D6C3888E93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16654B-8095-9441-9A4F-45D6C3888E93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5FC8A-5411-D44A-ABC1-CDA635D08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2846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E0280-B953-6642-A08A-C2730F339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0186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B80B1-0D86-1A4C-BE7D-AE94A404C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14631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C4427-6F5F-374D-A5E2-7ECD0F350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3211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B6567-CAD7-9440-816C-FE1E5C32E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7905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2867D-0AE6-A344-B1CC-68E622FAE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7379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EA884-11F0-3342-8F13-9F8D7C54D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587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F6DAC-D6E8-5D4D-9309-0E8A1B284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0531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6ED5-5933-454D-9F46-E6101CF5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8375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A7B02-5A87-4D47-B85F-A0CCF636B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9984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7D49B-2B81-2D48-B0A3-69E256691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5700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804A8-1723-AA42-8730-BCBE94323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1711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18FD72C0-1899-E141-B5F6-FABDECF8B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6" Type="http://schemas.openxmlformats.org/officeDocument/2006/relationships/package" Target="../embeddings/Microsoft_Word_Document2.docx"/><Relationship Id="rId7" Type="http://schemas.openxmlformats.org/officeDocument/2006/relationships/image" Target="../media/image11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6" Type="http://schemas.openxmlformats.org/officeDocument/2006/relationships/image" Target="../media/image14.gif"/><Relationship Id="rId7" Type="http://schemas.openxmlformats.org/officeDocument/2006/relationships/image" Target="../media/image15.gi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wm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610600" cy="1981200"/>
          </a:xfrm>
          <a:solidFill>
            <a:srgbClr val="0000FF"/>
          </a:solidFill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Advanced Beam Dump for FCC-</a:t>
            </a:r>
            <a:r>
              <a:rPr lang="en-US" sz="4000" b="1" dirty="0" err="1" smtClean="0">
                <a:solidFill>
                  <a:schemeClr val="bg1"/>
                </a:solidFill>
              </a:rPr>
              <a:t>ee</a:t>
            </a:r>
            <a:endParaRPr lang="en-US" sz="4000" b="1" dirty="0" smtClean="0">
              <a:solidFill>
                <a:schemeClr val="bg1"/>
              </a:solidFill>
            </a:endParaRPr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4800" y="2743200"/>
            <a:ext cx="8534400" cy="2209800"/>
          </a:xfrm>
        </p:spPr>
        <p:txBody>
          <a:bodyPr/>
          <a:lstStyle/>
          <a:p>
            <a:pPr algn="l"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Armen Apyan		ANSL</a:t>
            </a:r>
            <a:r>
              <a:rPr lang="en-US" sz="2800" b="1" dirty="0">
                <a:solidFill>
                  <a:srgbClr val="FF0000"/>
                </a:solidFill>
              </a:rPr>
              <a:t>, Yerevan, </a:t>
            </a:r>
            <a:r>
              <a:rPr lang="en-US" sz="2800" b="1" dirty="0" smtClean="0">
                <a:solidFill>
                  <a:srgbClr val="FF0000"/>
                </a:solidFill>
              </a:rPr>
              <a:t>Armenia </a:t>
            </a:r>
            <a:r>
              <a:rPr lang="en-US" sz="2800" b="1" dirty="0">
                <a:solidFill>
                  <a:srgbClr val="FF0000"/>
                </a:solidFill>
              </a:rPr>
              <a:t>Brennan Goddard	CERN, Geneva, </a:t>
            </a:r>
            <a:r>
              <a:rPr lang="en-US" sz="2800" b="1" dirty="0" smtClean="0">
                <a:solidFill>
                  <a:srgbClr val="FF0000"/>
                </a:solidFill>
              </a:rPr>
              <a:t>Switzerland</a:t>
            </a:r>
            <a:endParaRPr lang="en-US" sz="2800" b="1" dirty="0">
              <a:solidFill>
                <a:srgbClr val="FF0000"/>
              </a:solidFill>
            </a:endParaRPr>
          </a:p>
          <a:p>
            <a:pPr algn="l">
              <a:defRPr/>
            </a:pPr>
            <a:r>
              <a:rPr lang="en-US" sz="2800" b="1" dirty="0" err="1" smtClean="0">
                <a:solidFill>
                  <a:srgbClr val="FF0000"/>
                </a:solidFill>
              </a:rPr>
              <a:t>Katsunobu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Oide</a:t>
            </a:r>
            <a:r>
              <a:rPr lang="en-US" sz="2800" b="1" dirty="0">
                <a:solidFill>
                  <a:srgbClr val="FF0000"/>
                </a:solidFill>
              </a:rPr>
              <a:t>	KEK, Tsukuba, </a:t>
            </a:r>
            <a:r>
              <a:rPr lang="en-US" sz="2800" b="1" dirty="0" smtClean="0">
                <a:solidFill>
                  <a:srgbClr val="FF0000"/>
                </a:solidFill>
              </a:rPr>
              <a:t>Japan</a:t>
            </a:r>
            <a:endParaRPr lang="en-US" sz="2800" b="1" dirty="0">
              <a:solidFill>
                <a:srgbClr val="FF0000"/>
              </a:solidFill>
            </a:endParaRPr>
          </a:p>
          <a:p>
            <a:pPr algn="l">
              <a:defRPr/>
            </a:pPr>
            <a:r>
              <a:rPr lang="en-US" sz="2800" b="1" dirty="0">
                <a:solidFill>
                  <a:srgbClr val="FF0000"/>
                </a:solidFill>
              </a:rPr>
              <a:t>Frank Zimmermann	CERN, Geneva, </a:t>
            </a:r>
            <a:r>
              <a:rPr lang="en-US" sz="2800" b="1" dirty="0" smtClean="0">
                <a:solidFill>
                  <a:srgbClr val="FF0000"/>
                </a:solidFill>
              </a:rPr>
              <a:t>Switzerland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5FC8A-5411-D44A-ABC1-CDA635D0856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Energy Deposition in Trapezoidal Absorber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" y="4953000"/>
            <a:ext cx="8763000" cy="1200328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dirty="0">
                <a:solidFill>
                  <a:srgbClr val="FF0000"/>
                </a:solidFill>
              </a:rPr>
              <a:t>the distorted beam </a:t>
            </a:r>
            <a:r>
              <a:rPr lang="en-US" sz="2400" dirty="0" smtClean="0">
                <a:solidFill>
                  <a:srgbClr val="FF0000"/>
                </a:solidFill>
              </a:rPr>
              <a:t>dump the </a:t>
            </a:r>
            <a:r>
              <a:rPr lang="en-US" sz="2400" dirty="0">
                <a:solidFill>
                  <a:srgbClr val="FF0000"/>
                </a:solidFill>
              </a:rPr>
              <a:t>energy deposition is more widely distributed, which </a:t>
            </a:r>
            <a:r>
              <a:rPr lang="en-US" sz="2400" dirty="0" smtClean="0">
                <a:solidFill>
                  <a:srgbClr val="FF0000"/>
                </a:solidFill>
              </a:rPr>
              <a:t>was exactly </a:t>
            </a:r>
            <a:r>
              <a:rPr lang="en-US" sz="2400" dirty="0">
                <a:solidFill>
                  <a:srgbClr val="FF0000"/>
                </a:solidFill>
              </a:rPr>
              <a:t>the purpose of the added pyramidal front part.</a:t>
            </a:r>
            <a:endParaRPr lang="en-US" sz="23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WEPIK001f4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76935"/>
            <a:ext cx="3960495" cy="2856865"/>
          </a:xfrm>
          <a:prstGeom prst="rect">
            <a:avLst/>
          </a:prstGeom>
        </p:spPr>
      </p:pic>
      <p:pic>
        <p:nvPicPr>
          <p:cNvPr id="6" name="Picture 5" descr="WEPIK001f4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76935"/>
            <a:ext cx="3960495" cy="2856865"/>
          </a:xfrm>
          <a:prstGeom prst="rect">
            <a:avLst/>
          </a:prstGeom>
        </p:spPr>
      </p:pic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3733800"/>
            <a:ext cx="8763000" cy="106182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/>
              <a:t>The </a:t>
            </a:r>
            <a:r>
              <a:rPr lang="en-US" sz="2100" dirty="0"/>
              <a:t>energy density </a:t>
            </a:r>
            <a:r>
              <a:rPr lang="en-US" sz="2100" dirty="0" smtClean="0"/>
              <a:t>deposited inside </a:t>
            </a:r>
            <a:r>
              <a:rPr lang="en-US" sz="2100" dirty="0"/>
              <a:t>the </a:t>
            </a:r>
            <a:r>
              <a:rPr lang="en-US" sz="2100" dirty="0" smtClean="0"/>
              <a:t>graphite for </a:t>
            </a:r>
            <a:r>
              <a:rPr lang="en-US" sz="2100" dirty="0"/>
              <a:t>regular </a:t>
            </a:r>
            <a:r>
              <a:rPr lang="en-US" sz="2100" dirty="0" smtClean="0"/>
              <a:t>(left </a:t>
            </a:r>
            <a:r>
              <a:rPr lang="en-US" sz="2100" dirty="0"/>
              <a:t>plot) and distorted beam </a:t>
            </a:r>
            <a:r>
              <a:rPr lang="en-US" sz="2100" dirty="0" smtClean="0"/>
              <a:t>dump (right plot)</a:t>
            </a:r>
            <a:r>
              <a:rPr lang="en-US" sz="2100" dirty="0"/>
              <a:t>, in the vertical-longitudinal (y -z ) plane.</a:t>
            </a:r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36311413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Energy Deposition in Longitudinal Direction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pic>
        <p:nvPicPr>
          <p:cNvPr id="5" name="Picture 4" descr="WEPIK001f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914400"/>
            <a:ext cx="4680585" cy="33762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76800" y="990600"/>
            <a:ext cx="4038600" cy="2569934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Gaussian </a:t>
            </a:r>
            <a:r>
              <a:rPr lang="en-US" sz="2200" dirty="0"/>
              <a:t>fits of the longitudinal extents of the energy </a:t>
            </a:r>
            <a:r>
              <a:rPr lang="en-US" sz="2200" dirty="0" smtClean="0"/>
              <a:t>deposition yield </a:t>
            </a:r>
            <a:r>
              <a:rPr lang="en-US" sz="2200" dirty="0"/>
              <a:t>the standard deviations </a:t>
            </a:r>
            <a:r>
              <a:rPr lang="en-US" sz="2500" dirty="0" err="1" smtClean="0">
                <a:solidFill>
                  <a:srgbClr val="FF0000"/>
                </a:solidFill>
              </a:rPr>
              <a:t>σ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z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= 53  cm</a:t>
            </a:r>
            <a:r>
              <a:rPr lang="en-US" sz="2400" dirty="0"/>
              <a:t> </a:t>
            </a:r>
            <a:r>
              <a:rPr lang="en-US" sz="2200" dirty="0"/>
              <a:t>for </a:t>
            </a:r>
            <a:r>
              <a:rPr lang="en-US" sz="2200" dirty="0" smtClean="0"/>
              <a:t>the regular and </a:t>
            </a:r>
            <a:r>
              <a:rPr lang="en-US" sz="2400" dirty="0" err="1">
                <a:solidFill>
                  <a:srgbClr val="FF0000"/>
                </a:solidFill>
              </a:rPr>
              <a:t>σ</a:t>
            </a:r>
            <a:r>
              <a:rPr lang="en-US" sz="2400" baseline="-25000" dirty="0" err="1">
                <a:solidFill>
                  <a:srgbClr val="FF0000"/>
                </a:solidFill>
              </a:rPr>
              <a:t>z</a:t>
            </a:r>
            <a:r>
              <a:rPr lang="en-US" sz="2400" dirty="0" smtClean="0">
                <a:solidFill>
                  <a:srgbClr val="FF0000"/>
                </a:solidFill>
              </a:rPr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90 cm </a:t>
            </a:r>
            <a:r>
              <a:rPr lang="en-US" sz="2200" dirty="0"/>
              <a:t>for the distorted beam dump, respectively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4267200"/>
            <a:ext cx="4343400" cy="144655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Comparison of the </a:t>
            </a:r>
            <a:r>
              <a:rPr lang="en-US" sz="2200" dirty="0"/>
              <a:t>longitudinal distributions of </a:t>
            </a:r>
            <a:r>
              <a:rPr lang="en-US" sz="2200" dirty="0" smtClean="0"/>
              <a:t>the deposited </a:t>
            </a:r>
            <a:r>
              <a:rPr lang="en-US" sz="2200" dirty="0"/>
              <a:t>energy for the regular and distorted beam dumps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3810000"/>
            <a:ext cx="4114800" cy="2215991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/>
              <a:t>The longitudinal energy deposition is </a:t>
            </a:r>
            <a:r>
              <a:rPr lang="en-US" sz="2800" dirty="0">
                <a:solidFill>
                  <a:srgbClr val="FF0000"/>
                </a:solidFill>
              </a:rPr>
              <a:t>1.7 times </a:t>
            </a:r>
            <a:r>
              <a:rPr lang="en-US" sz="2200" dirty="0"/>
              <a:t>wider in case of the distorted beam dump. This will decrease the temperature gradient inside the absorber.</a:t>
            </a:r>
          </a:p>
        </p:txBody>
      </p:sp>
    </p:spTree>
    <p:extLst>
      <p:ext uri="{BB962C8B-B14F-4D97-AF65-F5344CB8AC3E}">
        <p14:creationId xmlns:p14="http://schemas.microsoft.com/office/powerpoint/2010/main" val="32976810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Possible Solutions (2)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5" name="TextBox 48"/>
          <p:cNvSpPr txBox="1">
            <a:spLocks noChangeArrowheads="1"/>
          </p:cNvSpPr>
          <p:nvPr/>
        </p:nvSpPr>
        <p:spPr bwMode="auto">
          <a:xfrm>
            <a:off x="228600" y="3810000"/>
            <a:ext cx="8610600" cy="1446550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/>
            <a:r>
              <a:rPr lang="en-US" sz="2200" dirty="0"/>
              <a:t>We used blocks made from </a:t>
            </a:r>
            <a:r>
              <a:rPr lang="en-US" sz="2200" dirty="0">
                <a:solidFill>
                  <a:srgbClr val="FF0000"/>
                </a:solidFill>
              </a:rPr>
              <a:t>graphite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FF0000"/>
                </a:solidFill>
              </a:rPr>
              <a:t>iron</a:t>
            </a:r>
            <a:r>
              <a:rPr lang="en-US" sz="2200" dirty="0"/>
              <a:t> with </a:t>
            </a:r>
            <a:r>
              <a:rPr lang="en-US" sz="2200" dirty="0" smtClean="0"/>
              <a:t>dimensions </a:t>
            </a:r>
            <a:r>
              <a:rPr lang="en-US" sz="2200" dirty="0"/>
              <a:t> of </a:t>
            </a:r>
            <a:r>
              <a:rPr lang="en-US" sz="2200" dirty="0" smtClean="0"/>
              <a:t>10x10x600 </a:t>
            </a:r>
            <a:r>
              <a:rPr lang="en-US" sz="2200" dirty="0"/>
              <a:t>cm, transversely in alternation, instead of a</a:t>
            </a:r>
          </a:p>
          <a:p>
            <a:pPr algn="just"/>
            <a:r>
              <a:rPr lang="en-US" sz="2200" dirty="0"/>
              <a:t>larger monolithic block from a single material with dimensions</a:t>
            </a:r>
          </a:p>
          <a:p>
            <a:pPr algn="just"/>
            <a:r>
              <a:rPr lang="sk-SK" sz="2200" dirty="0" smtClean="0"/>
              <a:t>80x80x100 </a:t>
            </a:r>
            <a:r>
              <a:rPr lang="sk-SK" sz="2200" dirty="0"/>
              <a:t>cm.</a:t>
            </a:r>
            <a:endParaRPr lang="en-US" sz="2200" dirty="0"/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990600"/>
            <a:ext cx="8458200" cy="1107996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>
                <a:solidFill>
                  <a:srgbClr val="FF0000"/>
                </a:solidFill>
              </a:rPr>
              <a:t>As another mitigation method, we considered mosaic beam dumps, e.g. </a:t>
            </a:r>
            <a:r>
              <a:rPr lang="en-US" sz="2200" dirty="0" smtClean="0">
                <a:solidFill>
                  <a:srgbClr val="FF0000"/>
                </a:solidFill>
              </a:rPr>
              <a:t>composite </a:t>
            </a:r>
            <a:r>
              <a:rPr lang="en-US" sz="2200" dirty="0">
                <a:solidFill>
                  <a:srgbClr val="FF0000"/>
                </a:solidFill>
              </a:rPr>
              <a:t>dump blocks made from by sets of different materials</a:t>
            </a:r>
            <a:r>
              <a:rPr lang="en-US" sz="2200" dirty="0" smtClean="0">
                <a:solidFill>
                  <a:srgbClr val="FF0000"/>
                </a:solidFill>
              </a:rPr>
              <a:t>.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2362200"/>
            <a:ext cx="8534400" cy="115416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300" dirty="0" smtClean="0"/>
              <a:t>Such a mosaic </a:t>
            </a:r>
            <a:r>
              <a:rPr lang="en-US" sz="2300" dirty="0"/>
              <a:t>beam dump </a:t>
            </a:r>
            <a:r>
              <a:rPr lang="en-US" sz="2300" dirty="0" smtClean="0"/>
              <a:t>can redistribute </a:t>
            </a:r>
            <a:r>
              <a:rPr lang="en-US" sz="2300" dirty="0"/>
              <a:t>the </a:t>
            </a:r>
            <a:r>
              <a:rPr lang="en-US" sz="2300" dirty="0" smtClean="0"/>
              <a:t>deposited energy </a:t>
            </a:r>
            <a:r>
              <a:rPr lang="en-US" sz="2300" dirty="0"/>
              <a:t>since </a:t>
            </a:r>
            <a:r>
              <a:rPr lang="en-US" sz="2300" dirty="0" smtClean="0"/>
              <a:t>the penetration depth of </a:t>
            </a:r>
            <a:r>
              <a:rPr lang="en-US" sz="2300" dirty="0"/>
              <a:t>the energy deposition varies for different materials</a:t>
            </a:r>
            <a:r>
              <a:rPr lang="en-US" sz="23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4245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24263" name="Line 7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21509" name="Object 12"/>
          <p:cNvGraphicFramePr>
            <a:graphicFrameLocks noChangeAspect="1"/>
          </p:cNvGraphicFramePr>
          <p:nvPr/>
        </p:nvGraphicFramePr>
        <p:xfrm>
          <a:off x="4495800" y="3270250"/>
          <a:ext cx="152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5" name="Equation" r:id="rId4" imgW="152268" imgH="317225" progId="Equation.3">
                  <p:embed/>
                </p:oleObj>
              </mc:Choice>
              <mc:Fallback>
                <p:oleObj name="Equation" r:id="rId4" imgW="152268" imgH="3172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70250"/>
                        <a:ext cx="1524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838200" y="24384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5FC8A-5411-D44A-ABC1-CDA635D0856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"/>
            <a:ext cx="8763000" cy="7620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0000FF"/>
                </a:solidFill>
              </a:rPr>
              <a:t>Mosaic Beam Dump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21507" name="WordArt 6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4160520" y="3017520"/>
            <a:ext cx="822960" cy="822960"/>
          </a:xfrm>
          <a:prstGeom prst="line">
            <a:avLst/>
          </a:prstGeom>
          <a:solidFill>
            <a:srgbClr val="FF00FF"/>
          </a:solidFill>
          <a:ln>
            <a:noFill/>
            <a:tailEnd type="triangle" w="lg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810638"/>
              </p:ext>
            </p:extLst>
          </p:nvPr>
        </p:nvGraphicFramePr>
        <p:xfrm>
          <a:off x="228600" y="990600"/>
          <a:ext cx="5063490" cy="4069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6" name="Document" r:id="rId6" imgW="5626100" imgH="4521200" progId="Word.Document.12">
                  <p:embed/>
                </p:oleObj>
              </mc:Choice>
              <mc:Fallback>
                <p:oleObj name="Document" r:id="rId6" imgW="5626100" imgH="452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8600" y="990600"/>
                        <a:ext cx="5063490" cy="4069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029200" y="990600"/>
            <a:ext cx="4038600" cy="4939814"/>
          </a:xfrm>
          <a:prstGeom prst="rect">
            <a:avLst/>
          </a:prstGeom>
          <a:ln w="50800" cmpd="sng">
            <a:solidFill>
              <a:srgbClr val="699926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100" dirty="0" smtClean="0"/>
              <a:t>The </a:t>
            </a:r>
            <a:r>
              <a:rPr lang="en-US" sz="2100" dirty="0"/>
              <a:t>peak of the deposited </a:t>
            </a:r>
            <a:r>
              <a:rPr lang="en-US" sz="2100" dirty="0" smtClean="0"/>
              <a:t>energy is </a:t>
            </a:r>
            <a:r>
              <a:rPr lang="en-US" sz="2100" dirty="0"/>
              <a:t>situated around </a:t>
            </a:r>
            <a:r>
              <a:rPr lang="en-US" sz="2100" dirty="0">
                <a:solidFill>
                  <a:srgbClr val="FF0000"/>
                </a:solidFill>
              </a:rPr>
              <a:t>110 cm</a:t>
            </a:r>
            <a:r>
              <a:rPr lang="en-US" sz="2100" dirty="0"/>
              <a:t> depth for pure </a:t>
            </a:r>
            <a:r>
              <a:rPr lang="en-US" sz="2100" dirty="0" smtClean="0"/>
              <a:t>graphite and </a:t>
            </a:r>
            <a:r>
              <a:rPr lang="en-US" sz="2100" dirty="0"/>
              <a:t>at </a:t>
            </a:r>
            <a:r>
              <a:rPr lang="en-US" sz="2100" dirty="0" smtClean="0"/>
              <a:t>a depth </a:t>
            </a:r>
            <a:r>
              <a:rPr lang="en-US" sz="2100" dirty="0"/>
              <a:t>of </a:t>
            </a:r>
            <a:r>
              <a:rPr lang="en-US" sz="2100" dirty="0">
                <a:solidFill>
                  <a:srgbClr val="FF0000"/>
                </a:solidFill>
              </a:rPr>
              <a:t>14 cm </a:t>
            </a:r>
            <a:r>
              <a:rPr lang="en-US" sz="2100" dirty="0" smtClean="0"/>
              <a:t>in </a:t>
            </a:r>
            <a:r>
              <a:rPr lang="en-US" sz="2100" dirty="0"/>
              <a:t>case of pure </a:t>
            </a:r>
            <a:r>
              <a:rPr lang="en-US" sz="2100" dirty="0" smtClean="0"/>
              <a:t>iron.</a:t>
            </a:r>
            <a:r>
              <a:rPr lang="en-US" sz="2100" dirty="0"/>
              <a:t> </a:t>
            </a:r>
            <a:r>
              <a:rPr lang="en-US" sz="2100" dirty="0" smtClean="0"/>
              <a:t>During </a:t>
            </a:r>
            <a:r>
              <a:rPr lang="en-US" sz="2100" dirty="0"/>
              <a:t>the shower formation, beam and secondary </a:t>
            </a:r>
            <a:r>
              <a:rPr lang="en-US" sz="2100" dirty="0" smtClean="0"/>
              <a:t>particles may </a:t>
            </a:r>
            <a:r>
              <a:rPr lang="en-US" sz="2100" dirty="0"/>
              <a:t>traverse several </a:t>
            </a:r>
            <a:r>
              <a:rPr lang="en-US" sz="2100" dirty="0" err="1" smtClean="0"/>
              <a:t>subblocks</a:t>
            </a:r>
            <a:r>
              <a:rPr lang="en-US" sz="2100" dirty="0"/>
              <a:t> </a:t>
            </a:r>
            <a:r>
              <a:rPr lang="en-US" sz="2100" dirty="0" smtClean="0"/>
              <a:t>and deposit their energy </a:t>
            </a:r>
            <a:r>
              <a:rPr lang="en-US" sz="2100" dirty="0"/>
              <a:t>at different depths inside the beam dump. </a:t>
            </a:r>
            <a:r>
              <a:rPr lang="en-US" sz="2100" dirty="0">
                <a:solidFill>
                  <a:srgbClr val="FF0000"/>
                </a:solidFill>
              </a:rPr>
              <a:t>As a </a:t>
            </a:r>
            <a:r>
              <a:rPr lang="en-US" sz="2100" dirty="0" smtClean="0">
                <a:solidFill>
                  <a:srgbClr val="FF0000"/>
                </a:solidFill>
              </a:rPr>
              <a:t>result the </a:t>
            </a:r>
            <a:r>
              <a:rPr lang="en-US" sz="2100" dirty="0">
                <a:solidFill>
                  <a:srgbClr val="FF0000"/>
                </a:solidFill>
              </a:rPr>
              <a:t>energy deposition of the particles can be more </a:t>
            </a:r>
            <a:r>
              <a:rPr lang="en-US" sz="2100" dirty="0" smtClean="0">
                <a:solidFill>
                  <a:srgbClr val="FF0000"/>
                </a:solidFill>
              </a:rPr>
              <a:t>evenly spread </a:t>
            </a:r>
            <a:r>
              <a:rPr lang="en-US" sz="2100" dirty="0">
                <a:solidFill>
                  <a:srgbClr val="FF0000"/>
                </a:solidFill>
              </a:rPr>
              <a:t>over the entire volume of the mosaic beam dump</a:t>
            </a:r>
            <a:r>
              <a:rPr lang="en-US" sz="2100" dirty="0" smtClean="0">
                <a:solidFill>
                  <a:srgbClr val="FF0000"/>
                </a:solidFill>
              </a:rPr>
              <a:t>.</a:t>
            </a:r>
            <a:endParaRPr lang="en-US" sz="21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5029200"/>
            <a:ext cx="4724400" cy="1061829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/>
              <a:t>Front surface of the beam dump consisting of 64 cells 10x10x600cm each, made by Gr and Fe.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26789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EPIK001f6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" y="685800"/>
            <a:ext cx="5040630" cy="3636010"/>
          </a:xfrm>
          <a:prstGeom prst="rect">
            <a:avLst/>
          </a:prstGeom>
        </p:spPr>
      </p:pic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Energy Deposition in Mosaic Beam Dump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57800" y="990600"/>
            <a:ext cx="3657600" cy="3785652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One </a:t>
            </a:r>
            <a:r>
              <a:rPr lang="en-US" sz="2400" dirty="0">
                <a:solidFill>
                  <a:srgbClr val="FF0000"/>
                </a:solidFill>
              </a:rPr>
              <a:t>can see that, compared with </a:t>
            </a:r>
            <a:r>
              <a:rPr lang="en-US" sz="2400" dirty="0" smtClean="0">
                <a:solidFill>
                  <a:srgbClr val="FF0000"/>
                </a:solidFill>
              </a:rPr>
              <a:t>pure graphite</a:t>
            </a:r>
            <a:r>
              <a:rPr lang="en-US" sz="2400" dirty="0">
                <a:solidFill>
                  <a:srgbClr val="FF0000"/>
                </a:solidFill>
              </a:rPr>
              <a:t>, the energy deposition peak </a:t>
            </a:r>
            <a:r>
              <a:rPr lang="en-US" sz="2400" dirty="0" smtClean="0">
                <a:solidFill>
                  <a:srgbClr val="FF0000"/>
                </a:solidFill>
              </a:rPr>
              <a:t>is shifted </a:t>
            </a:r>
            <a:r>
              <a:rPr lang="en-US" sz="2400" dirty="0">
                <a:solidFill>
                  <a:srgbClr val="FF0000"/>
                </a:solidFill>
              </a:rPr>
              <a:t>towards </a:t>
            </a:r>
            <a:r>
              <a:rPr lang="en-US" sz="2400" dirty="0" smtClean="0">
                <a:solidFill>
                  <a:srgbClr val="FF0000"/>
                </a:solidFill>
              </a:rPr>
              <a:t>a shorter </a:t>
            </a:r>
            <a:r>
              <a:rPr lang="en-US" sz="2400" dirty="0">
                <a:solidFill>
                  <a:srgbClr val="FF0000"/>
                </a:solidFill>
              </a:rPr>
              <a:t>distance </a:t>
            </a:r>
            <a:r>
              <a:rPr lang="en-US" sz="2400" dirty="0" smtClean="0">
                <a:solidFill>
                  <a:srgbClr val="FF0000"/>
                </a:solidFill>
              </a:rPr>
              <a:t>from the </a:t>
            </a:r>
            <a:r>
              <a:rPr lang="en-US" sz="2400" dirty="0">
                <a:solidFill>
                  <a:srgbClr val="FF0000"/>
                </a:solidFill>
              </a:rPr>
              <a:t>surface, since </a:t>
            </a:r>
            <a:r>
              <a:rPr lang="en-US" sz="2400" dirty="0" smtClean="0">
                <a:solidFill>
                  <a:srgbClr val="FF0000"/>
                </a:solidFill>
              </a:rPr>
              <a:t>the interleaved iron </a:t>
            </a:r>
            <a:r>
              <a:rPr lang="en-US" sz="2400" dirty="0" err="1" smtClean="0">
                <a:solidFill>
                  <a:srgbClr val="FF0000"/>
                </a:solidFill>
              </a:rPr>
              <a:t>subblocks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have less penetration depth.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228600" y="6858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4495800"/>
            <a:ext cx="4191000" cy="144655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The </a:t>
            </a:r>
            <a:r>
              <a:rPr lang="en-US" sz="2200" dirty="0"/>
              <a:t>energy density deposited on the </a:t>
            </a:r>
            <a:r>
              <a:rPr lang="en-US" sz="2200" dirty="0" smtClean="0"/>
              <a:t>mosaic beam</a:t>
            </a:r>
            <a:r>
              <a:rPr lang="en-US" sz="2200" dirty="0"/>
              <a:t> </a:t>
            </a:r>
            <a:r>
              <a:rPr lang="en-US" sz="2200" dirty="0" smtClean="0"/>
              <a:t>dump </a:t>
            </a:r>
            <a:r>
              <a:rPr lang="en-US" sz="2200" dirty="0"/>
              <a:t>in the vertical-longitudinal (</a:t>
            </a:r>
            <a:r>
              <a:rPr lang="en-US" sz="2200" dirty="0" smtClean="0"/>
              <a:t>y - z) </a:t>
            </a:r>
            <a:r>
              <a:rPr lang="en-US" sz="2200" dirty="0"/>
              <a:t>plane.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1507997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38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Longitudinal Distribution of Energy Deposition in Mosaic Beam Dump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57800" y="2286000"/>
            <a:ext cx="3657600" cy="3785652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One </a:t>
            </a:r>
            <a:r>
              <a:rPr lang="en-US" sz="2400" dirty="0">
                <a:solidFill>
                  <a:srgbClr val="FF0000"/>
                </a:solidFill>
              </a:rPr>
              <a:t>can see that, </a:t>
            </a:r>
            <a:r>
              <a:rPr lang="en-US" sz="2400" dirty="0" smtClean="0">
                <a:solidFill>
                  <a:srgbClr val="FF0000"/>
                </a:solidFill>
              </a:rPr>
              <a:t>Comparison </a:t>
            </a:r>
            <a:r>
              <a:rPr lang="en-US" sz="2400" dirty="0">
                <a:solidFill>
                  <a:srgbClr val="FF0000"/>
                </a:solidFill>
              </a:rPr>
              <a:t>with </a:t>
            </a:r>
            <a:r>
              <a:rPr lang="en-US" sz="2400" dirty="0" smtClean="0">
                <a:solidFill>
                  <a:srgbClr val="FF0000"/>
                </a:solidFill>
              </a:rPr>
              <a:t>pure graphite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shows that </a:t>
            </a:r>
            <a:r>
              <a:rPr lang="en-US" sz="2400" dirty="0">
                <a:solidFill>
                  <a:srgbClr val="FF0000"/>
                </a:solidFill>
              </a:rPr>
              <a:t>the energy deposition peak </a:t>
            </a:r>
            <a:r>
              <a:rPr lang="en-US" sz="2400" dirty="0" smtClean="0">
                <a:solidFill>
                  <a:srgbClr val="FF0000"/>
                </a:solidFill>
              </a:rPr>
              <a:t>is shifted </a:t>
            </a:r>
            <a:r>
              <a:rPr lang="en-US" sz="2400" dirty="0">
                <a:solidFill>
                  <a:srgbClr val="FF0000"/>
                </a:solidFill>
              </a:rPr>
              <a:t>towards </a:t>
            </a:r>
            <a:r>
              <a:rPr lang="en-US" sz="2400" dirty="0" smtClean="0">
                <a:solidFill>
                  <a:srgbClr val="FF0000"/>
                </a:solidFill>
              </a:rPr>
              <a:t>a shorter </a:t>
            </a:r>
            <a:r>
              <a:rPr lang="en-US" sz="2400" dirty="0">
                <a:solidFill>
                  <a:srgbClr val="FF0000"/>
                </a:solidFill>
              </a:rPr>
              <a:t>distance </a:t>
            </a:r>
            <a:r>
              <a:rPr lang="en-US" sz="2400" dirty="0" smtClean="0">
                <a:solidFill>
                  <a:srgbClr val="FF0000"/>
                </a:solidFill>
              </a:rPr>
              <a:t>from the </a:t>
            </a:r>
            <a:r>
              <a:rPr lang="en-US" sz="2400" dirty="0">
                <a:solidFill>
                  <a:srgbClr val="FF0000"/>
                </a:solidFill>
              </a:rPr>
              <a:t>surface, since </a:t>
            </a:r>
            <a:r>
              <a:rPr lang="en-US" sz="2400" dirty="0" smtClean="0">
                <a:solidFill>
                  <a:srgbClr val="FF0000"/>
                </a:solidFill>
              </a:rPr>
              <a:t>the interleaved iron </a:t>
            </a:r>
            <a:r>
              <a:rPr lang="en-US" sz="2400" dirty="0" err="1" smtClean="0">
                <a:solidFill>
                  <a:srgbClr val="FF0000"/>
                </a:solidFill>
              </a:rPr>
              <a:t>subblocks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have less penetration depth.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228600" y="9906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4495800"/>
            <a:ext cx="4191000" cy="144655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The </a:t>
            </a:r>
            <a:r>
              <a:rPr lang="en-US" sz="2200" dirty="0"/>
              <a:t>energy density deposited on the </a:t>
            </a:r>
            <a:r>
              <a:rPr lang="en-US" sz="2200" dirty="0" smtClean="0"/>
              <a:t>mosaic beam</a:t>
            </a:r>
            <a:r>
              <a:rPr lang="en-US" sz="2200" dirty="0"/>
              <a:t> </a:t>
            </a:r>
            <a:r>
              <a:rPr lang="en-US" sz="2200" dirty="0" smtClean="0"/>
              <a:t>dump </a:t>
            </a:r>
            <a:r>
              <a:rPr lang="en-US" sz="2200" dirty="0"/>
              <a:t>in the vertical-longitudinal (</a:t>
            </a:r>
            <a:r>
              <a:rPr lang="en-US" sz="2200" dirty="0" smtClean="0"/>
              <a:t>y - z) </a:t>
            </a:r>
            <a:r>
              <a:rPr lang="en-US" sz="2200" dirty="0"/>
              <a:t>plane.</a:t>
            </a:r>
            <a:endParaRPr lang="en-US" sz="2200" dirty="0" smtClean="0"/>
          </a:p>
        </p:txBody>
      </p:sp>
      <p:pic>
        <p:nvPicPr>
          <p:cNvPr id="4" name="Picture 3" descr="WEPIK001f7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4320540" cy="311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153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8763000" cy="628316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3333CC"/>
                </a:solidFill>
              </a:rPr>
              <a:t>FCC-</a:t>
            </a:r>
            <a:r>
              <a:rPr lang="en-US" sz="3200" b="1" dirty="0" err="1" smtClean="0">
                <a:solidFill>
                  <a:srgbClr val="3333CC"/>
                </a:solidFill>
              </a:rPr>
              <a:t>ee</a:t>
            </a:r>
            <a:r>
              <a:rPr lang="en-US" sz="3200" b="1" dirty="0" smtClean="0">
                <a:solidFill>
                  <a:srgbClr val="3333CC"/>
                </a:solidFill>
              </a:rPr>
              <a:t> Beam Dump Consideration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21507" name="WordArt 6"/>
          <p:cNvSpPr>
            <a:spLocks noChangeArrowheads="1" noChangeShapeType="1" noTextEdit="1"/>
          </p:cNvSpPr>
          <p:nvPr/>
        </p:nvSpPr>
        <p:spPr bwMode="auto">
          <a:xfrm>
            <a:off x="228600" y="8382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24263" name="Line 7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21509" name="Object 12"/>
          <p:cNvGraphicFramePr>
            <a:graphicFrameLocks noChangeAspect="1"/>
          </p:cNvGraphicFramePr>
          <p:nvPr/>
        </p:nvGraphicFramePr>
        <p:xfrm>
          <a:off x="4495800" y="3270250"/>
          <a:ext cx="152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09" name="Equation" r:id="rId4" imgW="152268" imgH="317225" progId="Equation.3">
                  <p:embed/>
                </p:oleObj>
              </mc:Choice>
              <mc:Fallback>
                <p:oleObj name="Equation" r:id="rId4" imgW="152268" imgH="3172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70250"/>
                        <a:ext cx="1524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838200" y="24384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5FC8A-5411-D44A-ABC1-CDA635D0856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24600" y="1219200"/>
            <a:ext cx="2590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dirty="0" smtClean="0"/>
              <a:t>The </a:t>
            </a:r>
            <a:r>
              <a:rPr lang="en-US" sz="2300" dirty="0"/>
              <a:t>cylinder with 4</a:t>
            </a:r>
            <a:r>
              <a:rPr lang="en-US" sz="2300" dirty="0" smtClean="0"/>
              <a:t>0 </a:t>
            </a:r>
            <a:r>
              <a:rPr lang="en-US" sz="2300" dirty="0"/>
              <a:t>cm radius and 500 </a:t>
            </a:r>
            <a:r>
              <a:rPr lang="en-US" sz="2300" dirty="0" smtClean="0"/>
              <a:t>cm long was chosen </a:t>
            </a:r>
            <a:r>
              <a:rPr lang="en-US" sz="2300" dirty="0"/>
              <a:t>as an absorber.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0" y="3589109"/>
            <a:ext cx="6553200" cy="2354491"/>
          </a:xfrm>
          <a:prstGeom prst="rect">
            <a:avLst/>
          </a:prstGeom>
          <a:ln w="50800" cmpd="sng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n-US" sz="2100" dirty="0">
                <a:solidFill>
                  <a:schemeClr val="tx1"/>
                </a:solidFill>
              </a:rPr>
              <a:t>In case of </a:t>
            </a:r>
            <a:r>
              <a:rPr lang="en-US" sz="2100" dirty="0">
                <a:solidFill>
                  <a:srgbClr val="FF0000"/>
                </a:solidFill>
              </a:rPr>
              <a:t>57 turns </a:t>
            </a:r>
            <a:r>
              <a:rPr lang="en-US" sz="2100" dirty="0">
                <a:solidFill>
                  <a:schemeClr val="tx1"/>
                </a:solidFill>
              </a:rPr>
              <a:t>of the spiral, which keeps the dilution sweep frequency below 200 kHz, the maximum energy deposition density by the beam of electrons in the graphite is found to be </a:t>
            </a:r>
            <a:r>
              <a:rPr lang="en-US" sz="2100" dirty="0">
                <a:solidFill>
                  <a:srgbClr val="FF0000"/>
                </a:solidFill>
              </a:rPr>
              <a:t>130 J/cm</a:t>
            </a:r>
            <a:r>
              <a:rPr lang="en-US" sz="2100" baseline="30000" dirty="0">
                <a:solidFill>
                  <a:srgbClr val="FF0000"/>
                </a:solidFill>
              </a:rPr>
              <a:t>3</a:t>
            </a:r>
            <a:r>
              <a:rPr lang="en-US" sz="2100" dirty="0">
                <a:solidFill>
                  <a:schemeClr val="tx1"/>
                </a:solidFill>
              </a:rPr>
              <a:t>, which is equivalent to </a:t>
            </a:r>
            <a:r>
              <a:rPr lang="en-US" sz="2100" dirty="0">
                <a:solidFill>
                  <a:srgbClr val="FF0000"/>
                </a:solidFill>
              </a:rPr>
              <a:t>76 J/g</a:t>
            </a:r>
            <a:r>
              <a:rPr lang="en-US" sz="2100" dirty="0">
                <a:solidFill>
                  <a:schemeClr val="tx1"/>
                </a:solidFill>
              </a:rPr>
              <a:t>. The associated peak temperature rise in the graphite due to the impact of a beam of electrons is </a:t>
            </a:r>
            <a:r>
              <a:rPr lang="en-US" sz="2100" dirty="0">
                <a:solidFill>
                  <a:srgbClr val="FF0000"/>
                </a:solidFill>
              </a:rPr>
              <a:t>106 </a:t>
            </a:r>
            <a:r>
              <a:rPr lang="en-US" sz="2100" baseline="30000" dirty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</a:t>
            </a:r>
            <a:r>
              <a:rPr lang="en-US" sz="2100" dirty="0">
                <a:solidFill>
                  <a:srgbClr val="FF0000"/>
                </a:solidFill>
              </a:rPr>
              <a:t>C</a:t>
            </a:r>
            <a:r>
              <a:rPr lang="en-US" sz="21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10" name="Picture 9" descr="Grid_XY_coil70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990600"/>
            <a:ext cx="2939034" cy="2486025"/>
          </a:xfrm>
          <a:prstGeom prst="rect">
            <a:avLst/>
          </a:prstGeom>
        </p:spPr>
      </p:pic>
      <p:pic>
        <p:nvPicPr>
          <p:cNvPr id="12" name="Picture 11" descr="Grid_XZ_coil70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800"/>
            <a:ext cx="3243072" cy="2336800"/>
          </a:xfrm>
          <a:prstGeom prst="rect">
            <a:avLst/>
          </a:prstGeom>
        </p:spPr>
      </p:pic>
      <p:sp>
        <p:nvSpPr>
          <p:cNvPr id="21" name="TextBox 87"/>
          <p:cNvSpPr txBox="1">
            <a:spLocks noChangeArrowheads="1"/>
          </p:cNvSpPr>
          <p:nvPr/>
        </p:nvSpPr>
        <p:spPr bwMode="auto">
          <a:xfrm>
            <a:off x="6934200" y="3581400"/>
            <a:ext cx="2057400" cy="2354491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/>
            <a:r>
              <a:rPr lang="en-US" sz="2100" dirty="0" smtClean="0"/>
              <a:t>Number </a:t>
            </a:r>
            <a:r>
              <a:rPr lang="en-US" sz="2100" dirty="0"/>
              <a:t>of turns in </a:t>
            </a:r>
            <a:r>
              <a:rPr lang="en-US" sz="2100" dirty="0" smtClean="0"/>
              <a:t>spiral is </a:t>
            </a:r>
            <a:r>
              <a:rPr lang="en-US" sz="2100" dirty="0"/>
              <a:t>57, distance between the center of </a:t>
            </a:r>
            <a:r>
              <a:rPr lang="en-US" sz="2100" dirty="0" smtClean="0"/>
              <a:t>the bunches </a:t>
            </a:r>
            <a:r>
              <a:rPr lang="en-US" sz="2100" dirty="0"/>
              <a:t>is 890 </a:t>
            </a:r>
            <a:r>
              <a:rPr lang="en-US" sz="2100" dirty="0" err="1"/>
              <a:t>μm</a:t>
            </a:r>
            <a:r>
              <a:rPr lang="en-US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19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1"/>
            <a:ext cx="8229600" cy="457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Summary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990600"/>
            <a:ext cx="8610600" cy="120032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Monte</a:t>
            </a:r>
            <a:r>
              <a:rPr lang="en-US" sz="2400" dirty="0"/>
              <a:t>-Carlo simulations illustrate that both </a:t>
            </a:r>
            <a:r>
              <a:rPr lang="en-US" sz="2400" dirty="0" smtClean="0"/>
              <a:t>distorted </a:t>
            </a:r>
            <a:r>
              <a:rPr lang="en-US" sz="2400" dirty="0" smtClean="0"/>
              <a:t>and</a:t>
            </a:r>
            <a:r>
              <a:rPr lang="en-US" sz="2400" dirty="0" smtClean="0"/>
              <a:t> </a:t>
            </a:r>
            <a:r>
              <a:rPr lang="en-US" sz="2400" dirty="0"/>
              <a:t>multi-material mosaic beam dumps </a:t>
            </a:r>
            <a:r>
              <a:rPr lang="en-US" sz="2400" dirty="0" smtClean="0"/>
              <a:t>are promising devices for the future </a:t>
            </a:r>
            <a:r>
              <a:rPr lang="en-US" sz="2400" dirty="0"/>
              <a:t>high energy and intensity colliders. </a:t>
            </a:r>
            <a:endParaRPr lang="en-US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04800" y="2286000"/>
            <a:ext cx="8610600" cy="156966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Most effective would </a:t>
            </a:r>
            <a:r>
              <a:rPr lang="en-US" sz="2400" dirty="0"/>
              <a:t>be a combination of the two concepts, namely a </a:t>
            </a:r>
            <a:r>
              <a:rPr lang="en-US" sz="2400" dirty="0" smtClean="0">
                <a:solidFill>
                  <a:srgbClr val="0000FF"/>
                </a:solidFill>
              </a:rPr>
              <a:t>distorted mosaic </a:t>
            </a:r>
            <a:r>
              <a:rPr lang="en-US" sz="2400" dirty="0">
                <a:solidFill>
                  <a:srgbClr val="0000FF"/>
                </a:solidFill>
              </a:rPr>
              <a:t>beam dump</a:t>
            </a:r>
            <a:r>
              <a:rPr lang="en-US" sz="2400" dirty="0"/>
              <a:t>, which might achieve an </a:t>
            </a:r>
            <a:r>
              <a:rPr lang="en-US" sz="2400" dirty="0" smtClean="0"/>
              <a:t>almost perfectly </a:t>
            </a:r>
            <a:r>
              <a:rPr lang="en-US" sz="2400" dirty="0"/>
              <a:t>uniform distribution of the deposited energy </a:t>
            </a:r>
            <a:r>
              <a:rPr lang="en-US" sz="2400" dirty="0" smtClean="0"/>
              <a:t>inside the beam dump</a:t>
            </a:r>
            <a:r>
              <a:rPr lang="en-US" sz="2400" dirty="0"/>
              <a:t>. </a:t>
            </a:r>
            <a:endParaRPr lang="en-US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962400"/>
            <a:ext cx="8610600" cy="193899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For </a:t>
            </a:r>
            <a:r>
              <a:rPr lang="en-US" sz="2400" dirty="0"/>
              <a:t>the FCC-</a:t>
            </a:r>
            <a:r>
              <a:rPr lang="en-US" sz="2400" dirty="0" err="1"/>
              <a:t>ee</a:t>
            </a:r>
            <a:r>
              <a:rPr lang="en-US" sz="2400" dirty="0"/>
              <a:t> collider the expected </a:t>
            </a:r>
            <a:r>
              <a:rPr lang="en-US" sz="2400" dirty="0" smtClean="0"/>
              <a:t>temperature rise </a:t>
            </a:r>
            <a:r>
              <a:rPr lang="en-US" sz="2400" dirty="0"/>
              <a:t>of the graphite is not dramatic, and the rate </a:t>
            </a:r>
            <a:r>
              <a:rPr lang="en-US" sz="2400" dirty="0" smtClean="0"/>
              <a:t>of beam dumps </a:t>
            </a:r>
            <a:r>
              <a:rPr lang="en-US" sz="2400" dirty="0"/>
              <a:t>low; at the very most one dump could </a:t>
            </a:r>
            <a:r>
              <a:rPr lang="en-US" sz="2400" dirty="0" smtClean="0"/>
              <a:t>occur every </a:t>
            </a:r>
            <a:r>
              <a:rPr lang="en-US" sz="2400" dirty="0"/>
              <a:t>30 minutes. For this specific application, also </a:t>
            </a:r>
            <a:r>
              <a:rPr lang="en-US" sz="2400" dirty="0" smtClean="0"/>
              <a:t>a conventional</a:t>
            </a:r>
            <a:r>
              <a:rPr lang="en-US" sz="2400" dirty="0"/>
              <a:t> </a:t>
            </a:r>
            <a:r>
              <a:rPr lang="en-US" sz="2400" dirty="0" smtClean="0"/>
              <a:t>regular </a:t>
            </a:r>
            <a:r>
              <a:rPr lang="en-US" sz="2400" dirty="0"/>
              <a:t>graphite block might suffice.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927511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1"/>
            <a:ext cx="8229600" cy="457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Summary(2)  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4800" y="3505200"/>
            <a:ext cx="8458200" cy="666849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>
                <a:solidFill>
                  <a:srgbClr val="FF0000"/>
                </a:solidFill>
              </a:rPr>
              <a:t>Thank you for your attention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1981200"/>
            <a:ext cx="8610600" cy="83099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concepts presented here may be of great interest for other future colliders, e.g. the FCC-</a:t>
            </a:r>
            <a:r>
              <a:rPr lang="en-US" sz="2400" dirty="0" err="1" smtClean="0"/>
              <a:t>hh</a:t>
            </a:r>
            <a:r>
              <a:rPr lang="en-US" sz="2400" dirty="0" smtClean="0"/>
              <a:t> hadron collider. </a:t>
            </a:r>
          </a:p>
        </p:txBody>
      </p:sp>
    </p:spTree>
    <p:extLst>
      <p:ext uri="{BB962C8B-B14F-4D97-AF65-F5344CB8AC3E}">
        <p14:creationId xmlns:p14="http://schemas.microsoft.com/office/powerpoint/2010/main" val="36186569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1"/>
            <a:ext cx="8229600" cy="457200"/>
          </a:xfrm>
        </p:spPr>
        <p:txBody>
          <a:bodyPr/>
          <a:lstStyle/>
          <a:p>
            <a:r>
              <a:rPr lang="en-US" sz="3400" b="1" dirty="0" smtClean="0">
                <a:solidFill>
                  <a:srgbClr val="0000FF"/>
                </a:solidFill>
              </a:rPr>
              <a:t>Outline  </a:t>
            </a:r>
            <a:endParaRPr lang="en-US" sz="3400" b="1" dirty="0">
              <a:solidFill>
                <a:srgbClr val="0000FF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1066800"/>
            <a:ext cx="8458200" cy="351634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50000"/>
              </a:lnSpc>
              <a:buFont typeface="Arial"/>
              <a:buChar char="•"/>
            </a:pPr>
            <a:r>
              <a:rPr lang="en-US" sz="3000" dirty="0" smtClean="0">
                <a:solidFill>
                  <a:srgbClr val="0000FF"/>
                </a:solidFill>
              </a:rPr>
              <a:t>Motivation</a:t>
            </a:r>
          </a:p>
          <a:p>
            <a:pPr marL="457200" indent="-457200" algn="l">
              <a:lnSpc>
                <a:spcPct val="150000"/>
              </a:lnSpc>
              <a:buFont typeface="Arial"/>
              <a:buChar char="•"/>
            </a:pPr>
            <a:r>
              <a:rPr lang="en-US" sz="3000" dirty="0" smtClean="0">
                <a:solidFill>
                  <a:srgbClr val="0000FF"/>
                </a:solidFill>
              </a:rPr>
              <a:t>Distorted Beam Dumps</a:t>
            </a:r>
          </a:p>
          <a:p>
            <a:pPr marL="457200" indent="-457200" algn="l">
              <a:lnSpc>
                <a:spcPct val="150000"/>
              </a:lnSpc>
              <a:buFont typeface="Arial"/>
              <a:buChar char="•"/>
            </a:pPr>
            <a:r>
              <a:rPr lang="en-US" sz="3000" dirty="0" smtClean="0">
                <a:solidFill>
                  <a:srgbClr val="0000FF"/>
                </a:solidFill>
              </a:rPr>
              <a:t>Mosaic Beam Dumps</a:t>
            </a:r>
          </a:p>
          <a:p>
            <a:pPr marL="457200" indent="-457200" algn="l">
              <a:lnSpc>
                <a:spcPct val="150000"/>
              </a:lnSpc>
              <a:buFont typeface="Arial"/>
              <a:buChar char="•"/>
            </a:pPr>
            <a:r>
              <a:rPr lang="en-US" sz="3000" dirty="0" smtClean="0">
                <a:solidFill>
                  <a:srgbClr val="0000FF"/>
                </a:solidFill>
              </a:rPr>
              <a:t>FCC-</a:t>
            </a:r>
            <a:r>
              <a:rPr lang="en-US" sz="3000" dirty="0" err="1" smtClean="0">
                <a:solidFill>
                  <a:srgbClr val="0000FF"/>
                </a:solidFill>
              </a:rPr>
              <a:t>ee</a:t>
            </a:r>
            <a:r>
              <a:rPr lang="en-US" sz="3000" dirty="0" smtClean="0">
                <a:solidFill>
                  <a:srgbClr val="0000FF"/>
                </a:solidFill>
              </a:rPr>
              <a:t> Beam Dump</a:t>
            </a:r>
            <a:endParaRPr lang="en-US" sz="3000" dirty="0">
              <a:solidFill>
                <a:srgbClr val="0000FF"/>
              </a:solidFill>
            </a:endParaRPr>
          </a:p>
          <a:p>
            <a:pPr marL="457200" indent="-457200" algn="l">
              <a:lnSpc>
                <a:spcPct val="150000"/>
              </a:lnSpc>
              <a:buFont typeface="Arial"/>
              <a:buChar char="•"/>
            </a:pPr>
            <a:r>
              <a:rPr lang="en-US" sz="3000" dirty="0" smtClean="0">
                <a:solidFill>
                  <a:srgbClr val="0000FF"/>
                </a:solidFill>
              </a:rPr>
              <a:t>Summary</a:t>
            </a:r>
            <a:endParaRPr lang="en-US" sz="3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663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1"/>
            <a:ext cx="8229600" cy="457200"/>
          </a:xfrm>
        </p:spPr>
        <p:txBody>
          <a:bodyPr/>
          <a:lstStyle/>
          <a:p>
            <a:r>
              <a:rPr lang="en-US" sz="3400" b="1" dirty="0" smtClean="0">
                <a:solidFill>
                  <a:srgbClr val="0000FF"/>
                </a:solidFill>
              </a:rPr>
              <a:t>Motivation  </a:t>
            </a:r>
            <a:endParaRPr lang="en-US" sz="3400" b="1" dirty="0">
              <a:solidFill>
                <a:srgbClr val="0000FF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" y="990600"/>
            <a:ext cx="8763000" cy="966418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 smtClean="0"/>
              <a:t>The energy </a:t>
            </a:r>
            <a:r>
              <a:rPr lang="en-US" sz="2400" dirty="0"/>
              <a:t>stored in </a:t>
            </a:r>
            <a:r>
              <a:rPr lang="en-US" sz="2400" dirty="0" smtClean="0"/>
              <a:t>the modern and future colliders beams ranges from several hundreds Mega to Gigajoules.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3733800"/>
            <a:ext cx="8763000" cy="1629164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Construction of such beam dumps demands </a:t>
            </a:r>
            <a:r>
              <a:rPr lang="en-US" sz="2800" smtClean="0">
                <a:solidFill>
                  <a:srgbClr val="FF0000"/>
                </a:solidFill>
              </a:rPr>
              <a:t>innovation for </a:t>
            </a:r>
            <a:r>
              <a:rPr lang="en-US" sz="2800" dirty="0" smtClean="0">
                <a:solidFill>
                  <a:srgbClr val="FF0000"/>
                </a:solidFill>
              </a:rPr>
              <a:t>escaping the damage of the beam dump.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2133600"/>
            <a:ext cx="8763000" cy="1409617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 smtClean="0">
                <a:solidFill>
                  <a:srgbClr val="0000FF"/>
                </a:solidFill>
              </a:rPr>
              <a:t>The </a:t>
            </a:r>
            <a:r>
              <a:rPr lang="en-US" sz="2400" dirty="0">
                <a:solidFill>
                  <a:srgbClr val="0000FF"/>
                </a:solidFill>
              </a:rPr>
              <a:t>design </a:t>
            </a:r>
            <a:r>
              <a:rPr lang="en-US" sz="2400" dirty="0" smtClean="0">
                <a:solidFill>
                  <a:srgbClr val="0000FF"/>
                </a:solidFill>
              </a:rPr>
              <a:t>of beam </a:t>
            </a:r>
            <a:r>
              <a:rPr lang="en-US" sz="2400" dirty="0">
                <a:solidFill>
                  <a:srgbClr val="0000FF"/>
                </a:solidFill>
              </a:rPr>
              <a:t>dumps </a:t>
            </a:r>
            <a:r>
              <a:rPr lang="en-US" sz="2400" dirty="0" smtClean="0">
                <a:solidFill>
                  <a:srgbClr val="0000FF"/>
                </a:solidFill>
              </a:rPr>
              <a:t>becomes </a:t>
            </a:r>
            <a:r>
              <a:rPr lang="en-US" sz="2400" dirty="0">
                <a:solidFill>
                  <a:srgbClr val="0000FF"/>
                </a:solidFill>
              </a:rPr>
              <a:t>difficult </a:t>
            </a:r>
            <a:r>
              <a:rPr lang="en-US" sz="2400" dirty="0" smtClean="0">
                <a:solidFill>
                  <a:srgbClr val="0000FF"/>
                </a:solidFill>
              </a:rPr>
              <a:t>challenges with the increasing of the energy and intensity of the particles beams.</a:t>
            </a:r>
          </a:p>
        </p:txBody>
      </p:sp>
    </p:spTree>
    <p:extLst>
      <p:ext uri="{BB962C8B-B14F-4D97-AF65-F5344CB8AC3E}">
        <p14:creationId xmlns:p14="http://schemas.microsoft.com/office/powerpoint/2010/main" val="2907788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FCC</a:t>
            </a:r>
            <a:r>
              <a:rPr lang="en-US" sz="3200" b="1" dirty="0">
                <a:solidFill>
                  <a:srgbClr val="0000FF"/>
                </a:solidFill>
              </a:rPr>
              <a:t>-</a:t>
            </a:r>
            <a:r>
              <a:rPr lang="en-US" sz="3200" b="1" dirty="0" err="1">
                <a:solidFill>
                  <a:srgbClr val="0000FF"/>
                </a:solidFill>
              </a:rPr>
              <a:t>ee</a:t>
            </a:r>
            <a:r>
              <a:rPr lang="en-US" sz="3200" b="1" dirty="0">
                <a:solidFill>
                  <a:srgbClr val="0000FF"/>
                </a:solidFill>
              </a:rPr>
              <a:t> beam </a:t>
            </a:r>
            <a:r>
              <a:rPr lang="en-US" sz="3200" b="1" dirty="0" smtClean="0">
                <a:solidFill>
                  <a:srgbClr val="0000FF"/>
                </a:solidFill>
              </a:rPr>
              <a:t>parameters used in simulation 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81000" y="12192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889079"/>
              </p:ext>
            </p:extLst>
          </p:nvPr>
        </p:nvGraphicFramePr>
        <p:xfrm>
          <a:off x="457200" y="1447800"/>
          <a:ext cx="5049982" cy="429213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555545"/>
                <a:gridCol w="1211902"/>
                <a:gridCol w="1282535"/>
              </a:tblGrid>
              <a:tr h="411018">
                <a:tc>
                  <a:txBody>
                    <a:bodyPr/>
                    <a:lstStyle/>
                    <a:p>
                      <a:r>
                        <a:rPr lang="en-US" sz="2300" b="1" i="0" dirty="0" smtClean="0"/>
                        <a:t>FCC-</a:t>
                      </a:r>
                      <a:r>
                        <a:rPr lang="en-US" sz="2300" b="1" i="0" dirty="0" err="1" smtClean="0"/>
                        <a:t>ee</a:t>
                      </a:r>
                      <a:endParaRPr lang="en-US" sz="23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i="0" dirty="0" smtClean="0"/>
                        <a:t>Units</a:t>
                      </a:r>
                      <a:endParaRPr lang="en-US" sz="23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i="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Z</a:t>
                      </a:r>
                      <a:endParaRPr lang="en-US" sz="2300" b="1" i="0" baseline="-2500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383617"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Beam Energy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err="1" smtClean="0"/>
                        <a:t>GeV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45.6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383617"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Beam current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mA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1450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350519">
                <a:tc>
                  <a:txBody>
                    <a:bodyPr/>
                    <a:lstStyle/>
                    <a:p>
                      <a:r>
                        <a:rPr lang="en-US" sz="2000" b="1" i="0" dirty="0" err="1" smtClean="0"/>
                        <a:t>N</a:t>
                      </a:r>
                      <a:r>
                        <a:rPr lang="en-US" sz="2000" b="1" i="0" baseline="-25000" dirty="0" err="1" smtClean="0"/>
                        <a:t>b</a:t>
                      </a:r>
                      <a:r>
                        <a:rPr lang="en-US" sz="2000" b="1" i="0" dirty="0" smtClean="0"/>
                        <a:t>/beam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70600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396239"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Bunch </a:t>
                      </a:r>
                      <a:r>
                        <a:rPr lang="en-US" sz="2000" b="1" i="0" dirty="0" err="1" smtClean="0"/>
                        <a:t>Popul</a:t>
                      </a:r>
                      <a:r>
                        <a:rPr lang="en-US" sz="2000" b="1" i="0" dirty="0" smtClean="0"/>
                        <a:t>.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10</a:t>
                      </a:r>
                      <a:r>
                        <a:rPr lang="en-US" sz="2000" b="1" i="0" baseline="36000" dirty="0" smtClean="0"/>
                        <a:t>11</a:t>
                      </a:r>
                      <a:r>
                        <a:rPr lang="en-US" sz="2000" b="1" i="0" dirty="0" smtClean="0"/>
                        <a:t> 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0.4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49322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baseline="0" dirty="0" err="1" smtClean="0"/>
                        <a:t>σ</a:t>
                      </a:r>
                      <a:r>
                        <a:rPr lang="en-US" sz="2200" b="1" i="0" baseline="-17000" dirty="0" err="1" smtClean="0"/>
                        <a:t>x</a:t>
                      </a:r>
                      <a:endParaRPr lang="en-US" sz="2200" b="1" i="0" dirty="0" smtClean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mm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0.51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42117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baseline="0" dirty="0" err="1" smtClean="0"/>
                        <a:t>σ</a:t>
                      </a:r>
                      <a:r>
                        <a:rPr lang="en-US" sz="2200" b="1" i="0" baseline="-17000" dirty="0" err="1" smtClean="0"/>
                        <a:t>x</a:t>
                      </a:r>
                      <a:r>
                        <a:rPr lang="en-US" sz="2200" b="1" i="0" baseline="-17000" dirty="0" smtClean="0"/>
                        <a:t>’ </a:t>
                      </a:r>
                      <a:endParaRPr lang="en-US" sz="2200" b="1" i="0" dirty="0" smtClean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err="1" smtClean="0"/>
                        <a:t>μrad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0.51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46135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baseline="0" dirty="0" err="1" smtClean="0"/>
                        <a:t>σ</a:t>
                      </a:r>
                      <a:r>
                        <a:rPr lang="en-US" sz="2200" b="1" i="0" baseline="-17000" dirty="0" err="1" smtClean="0"/>
                        <a:t>y</a:t>
                      </a:r>
                      <a:endParaRPr lang="en-US" sz="2200" b="1" i="0" dirty="0" smtClean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err="1" smtClean="0"/>
                        <a:t>μm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32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baseline="0" dirty="0" err="1" smtClean="0"/>
                        <a:t>σ</a:t>
                      </a:r>
                      <a:r>
                        <a:rPr lang="en-US" sz="2200" b="1" i="0" baseline="-17000" dirty="0" err="1" smtClean="0"/>
                        <a:t>y</a:t>
                      </a:r>
                      <a:r>
                        <a:rPr lang="en-US" sz="2200" b="1" i="0" baseline="-17000" dirty="0" smtClean="0"/>
                        <a:t>’</a:t>
                      </a:r>
                      <a:endParaRPr lang="en-US" sz="2200" b="1" i="0" dirty="0" smtClean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err="1" smtClean="0"/>
                        <a:t>μrad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0.032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baseline="0" dirty="0" err="1" smtClean="0"/>
                        <a:t>σ</a:t>
                      </a:r>
                      <a:r>
                        <a:rPr lang="en-US" sz="2200" b="1" i="0" baseline="-17000" dirty="0" err="1" smtClean="0"/>
                        <a:t>p</a:t>
                      </a:r>
                      <a:endParaRPr lang="en-US" sz="2200" b="1" i="0" dirty="0" smtClean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%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0.1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15000" y="1676400"/>
            <a:ext cx="3200400" cy="341632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96837" algn="just">
              <a:buClr>
                <a:srgbClr val="CCCC00"/>
              </a:buClr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The </a:t>
            </a:r>
            <a:r>
              <a:rPr lang="en-US" sz="2400" dirty="0">
                <a:solidFill>
                  <a:srgbClr val="0000FF"/>
                </a:solidFill>
              </a:rPr>
              <a:t>proposed FCC-</a:t>
            </a:r>
            <a:r>
              <a:rPr lang="en-US" sz="2400" dirty="0" err="1">
                <a:solidFill>
                  <a:srgbClr val="0000FF"/>
                </a:solidFill>
              </a:rPr>
              <a:t>ee</a:t>
            </a:r>
            <a:r>
              <a:rPr lang="en-US" sz="2400" dirty="0">
                <a:solidFill>
                  <a:srgbClr val="0000FF"/>
                </a:solidFill>
              </a:rPr>
              <a:t> beam dump system must have the capability to absorb an energy </a:t>
            </a:r>
            <a:r>
              <a:rPr lang="en-US" sz="2400" dirty="0" smtClean="0">
                <a:solidFill>
                  <a:srgbClr val="0000FF"/>
                </a:solidFill>
              </a:rPr>
              <a:t>ranging </a:t>
            </a:r>
            <a:r>
              <a:rPr lang="en-US" sz="2400" dirty="0">
                <a:solidFill>
                  <a:srgbClr val="0000FF"/>
                </a:solidFill>
              </a:rPr>
              <a:t>from </a:t>
            </a:r>
            <a:r>
              <a:rPr lang="en-US" sz="2400" dirty="0" smtClean="0">
                <a:solidFill>
                  <a:srgbClr val="0000FF"/>
                </a:solidFill>
              </a:rPr>
              <a:t>0.4 MJ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smtClean="0">
                <a:solidFill>
                  <a:srgbClr val="0000FF"/>
                </a:solidFill>
              </a:rPr>
              <a:t>beam (</a:t>
            </a:r>
            <a:r>
              <a:rPr lang="en-US" sz="2400" dirty="0" err="1" smtClean="0">
                <a:solidFill>
                  <a:srgbClr val="0000FF"/>
                </a:solidFill>
              </a:rPr>
              <a:t>tt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bar</a:t>
            </a:r>
            <a:r>
              <a:rPr lang="en-US" sz="2400" dirty="0" smtClean="0">
                <a:solidFill>
                  <a:srgbClr val="0000FF"/>
                </a:solidFill>
              </a:rPr>
              <a:t>) to 20 MJ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smtClean="0">
                <a:solidFill>
                  <a:srgbClr val="0000FF"/>
                </a:solidFill>
              </a:rPr>
              <a:t>beam (</a:t>
            </a:r>
            <a:r>
              <a:rPr lang="en-US" sz="2400" dirty="0">
                <a:solidFill>
                  <a:srgbClr val="0000FF"/>
                </a:solidFill>
              </a:rPr>
              <a:t>for Z factory</a:t>
            </a:r>
            <a:r>
              <a:rPr lang="en-US" sz="2400" dirty="0" smtClean="0">
                <a:solidFill>
                  <a:srgbClr val="0000FF"/>
                </a:solidFill>
              </a:rPr>
              <a:t>). 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304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sz="3400" b="1" dirty="0" smtClean="0">
                <a:solidFill>
                  <a:srgbClr val="0000FF"/>
                </a:solidFill>
                <a:cs typeface="Calibri"/>
              </a:rPr>
              <a:t>Candidate Materials for Beam Dump </a:t>
            </a:r>
            <a:endParaRPr lang="en-US" sz="34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" y="2133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*  </a:t>
            </a:r>
            <a:r>
              <a:rPr lang="en-US" sz="1800" dirty="0" smtClean="0">
                <a:solidFill>
                  <a:schemeClr val="tx1"/>
                </a:solidFill>
              </a:rPr>
              <a:t>Sublimation point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6" name="Picture 15" descr="histoZ_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14600"/>
            <a:ext cx="5067300" cy="36512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718452"/>
              </p:ext>
            </p:extLst>
          </p:nvPr>
        </p:nvGraphicFramePr>
        <p:xfrm>
          <a:off x="3563109" y="990600"/>
          <a:ext cx="5551487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3" name="Document" r:id="rId4" imgW="6350000" imgH="1917700" progId="Word.Document.12">
                  <p:embed/>
                </p:oleObj>
              </mc:Choice>
              <mc:Fallback>
                <p:oleObj name="Document" r:id="rId4" imgW="6350000" imgH="1917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63109" y="990600"/>
                        <a:ext cx="5551487" cy="180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48"/>
          <p:cNvSpPr txBox="1">
            <a:spLocks noChangeArrowheads="1"/>
          </p:cNvSpPr>
          <p:nvPr/>
        </p:nvSpPr>
        <p:spPr bwMode="auto">
          <a:xfrm>
            <a:off x="152400" y="990600"/>
            <a:ext cx="3264750" cy="101566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2000" dirty="0"/>
              <a:t>Longitudinal distribution of the deposited energy in various absorbers.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53000" y="2819400"/>
            <a:ext cx="4038600" cy="304698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</a:t>
            </a:r>
            <a:r>
              <a:rPr lang="en-US" sz="2400" dirty="0"/>
              <a:t>depth at maximum energy deposition is 4 cm for </a:t>
            </a:r>
            <a:r>
              <a:rPr lang="en-US" sz="2400" dirty="0" smtClean="0"/>
              <a:t>Tungsten and </a:t>
            </a:r>
            <a:r>
              <a:rPr lang="en-US" sz="2400" dirty="0"/>
              <a:t>increases to </a:t>
            </a:r>
            <a:r>
              <a:rPr lang="en-US" sz="2400" dirty="0" smtClean="0"/>
              <a:t>110 </a:t>
            </a:r>
            <a:r>
              <a:rPr lang="en-US" sz="2400" dirty="0"/>
              <a:t>cm for graphite. The energy </a:t>
            </a:r>
            <a:r>
              <a:rPr lang="en-US" sz="2400" dirty="0" smtClean="0"/>
              <a:t>penetration depth </a:t>
            </a:r>
            <a:r>
              <a:rPr lang="en-US" sz="2400" dirty="0"/>
              <a:t>is decreasing for higher Z  materials. </a:t>
            </a:r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33685620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8610600" cy="8382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MC Simulations for Beam </a:t>
            </a:r>
            <a:r>
              <a:rPr lang="en-US" sz="3200" b="1" dirty="0">
                <a:solidFill>
                  <a:srgbClr val="0000FF"/>
                </a:solidFill>
                <a:cs typeface="Calibri"/>
              </a:rPr>
              <a:t>Transverse Distribution on the Face of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BD</a:t>
            </a:r>
            <a:endParaRPr lang="en-US" sz="3200" b="1" dirty="0">
              <a:solidFill>
                <a:srgbClr val="3333CC"/>
              </a:solidFill>
              <a:cs typeface="Calibri"/>
            </a:endParaRPr>
          </a:p>
        </p:txBody>
      </p:sp>
      <p:sp>
        <p:nvSpPr>
          <p:cNvPr id="224263" name="Line 7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21509" name="Object 12"/>
          <p:cNvGraphicFramePr>
            <a:graphicFrameLocks noChangeAspect="1"/>
          </p:cNvGraphicFramePr>
          <p:nvPr/>
        </p:nvGraphicFramePr>
        <p:xfrm>
          <a:off x="4495800" y="3270250"/>
          <a:ext cx="152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01" name="Equation" r:id="rId4" imgW="152268" imgH="317225" progId="Equation.3">
                  <p:embed/>
                </p:oleObj>
              </mc:Choice>
              <mc:Fallback>
                <p:oleObj name="Equation" r:id="rId4" imgW="152268" imgH="3172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70250"/>
                        <a:ext cx="1524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838200" y="24384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5FC8A-5411-D44A-ABC1-CDA635D0856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 descr="BD_face_100cm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0" y="1066800"/>
            <a:ext cx="4357878" cy="36861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86400" y="4800600"/>
            <a:ext cx="3276600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/>
              <a:t>Number of bunches: 704. BD radius: 40cm. Distance between bunches ~2cm.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4800600"/>
            <a:ext cx="3352800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/>
              <a:t>Number of bunches: 704. BD radius: 100cm. Distance between bunches ~6cm.</a:t>
            </a:r>
          </a:p>
        </p:txBody>
      </p:sp>
      <p:pic>
        <p:nvPicPr>
          <p:cNvPr id="7" name="Picture 6" descr="BD_face_30cm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6800"/>
            <a:ext cx="4357878" cy="3686175"/>
          </a:xfrm>
          <a:prstGeom prst="rect">
            <a:avLst/>
          </a:prstGeom>
        </p:spPr>
      </p:pic>
      <p:sp>
        <p:nvSpPr>
          <p:cNvPr id="21507" name="WordArt 6"/>
          <p:cNvSpPr>
            <a:spLocks noChangeArrowheads="1" noChangeShapeType="1" noTextEdit="1"/>
          </p:cNvSpPr>
          <p:nvPr/>
        </p:nvSpPr>
        <p:spPr bwMode="auto">
          <a:xfrm>
            <a:off x="228600" y="10668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74757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5" name="TextBox 48"/>
          <p:cNvSpPr txBox="1">
            <a:spLocks noChangeArrowheads="1"/>
          </p:cNvSpPr>
          <p:nvPr/>
        </p:nvSpPr>
        <p:spPr bwMode="auto">
          <a:xfrm>
            <a:off x="152400" y="4540984"/>
            <a:ext cx="4876800" cy="163121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/>
            <a:r>
              <a:rPr lang="en-US" sz="2000" dirty="0" smtClean="0"/>
              <a:t>Temperature </a:t>
            </a:r>
            <a:r>
              <a:rPr lang="en-US" sz="2000" dirty="0"/>
              <a:t>distribution in the </a:t>
            </a:r>
            <a:r>
              <a:rPr lang="en-US" sz="2000" dirty="0" smtClean="0"/>
              <a:t>longitudinal-vertical</a:t>
            </a:r>
            <a:r>
              <a:rPr lang="en-US" sz="2000" dirty="0"/>
              <a:t> </a:t>
            </a:r>
            <a:r>
              <a:rPr lang="en-US" sz="2000" dirty="0" smtClean="0"/>
              <a:t>plane </a:t>
            </a:r>
            <a:r>
              <a:rPr lang="en-US" sz="2000" dirty="0"/>
              <a:t>considering a 1 </a:t>
            </a:r>
            <a:r>
              <a:rPr lang="en-US" sz="2000" dirty="0" smtClean="0"/>
              <a:t>cm wide </a:t>
            </a:r>
            <a:r>
              <a:rPr lang="en-US" sz="2000" dirty="0"/>
              <a:t>horizontal slice </a:t>
            </a:r>
            <a:r>
              <a:rPr lang="en-US" sz="2000" dirty="0" smtClean="0"/>
              <a:t>of graphite </a:t>
            </a:r>
            <a:r>
              <a:rPr lang="en-US" sz="2000" dirty="0"/>
              <a:t>from the center </a:t>
            </a:r>
            <a:r>
              <a:rPr lang="en-US" sz="2000" dirty="0" smtClean="0"/>
              <a:t>of the </a:t>
            </a:r>
            <a:r>
              <a:rPr lang="en-US" sz="2000" dirty="0"/>
              <a:t>regular dump block.</a:t>
            </a:r>
          </a:p>
        </p:txBody>
      </p:sp>
      <p:pic>
        <p:nvPicPr>
          <p:cNvPr id="4" name="Picture 3" descr="WEPIK001f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63676"/>
            <a:ext cx="4896612" cy="3532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81600" y="1155442"/>
            <a:ext cx="3810000" cy="501675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maximum energy </a:t>
            </a:r>
            <a:r>
              <a:rPr lang="en-US" sz="2400" dirty="0"/>
              <a:t>deposition density from </a:t>
            </a:r>
            <a:r>
              <a:rPr lang="en-US" sz="2400" dirty="0" smtClean="0">
                <a:solidFill>
                  <a:srgbClr val="FF0000"/>
                </a:solidFill>
              </a:rPr>
              <a:t>70600</a:t>
            </a:r>
            <a:r>
              <a:rPr lang="en-US" sz="2400" dirty="0" smtClean="0"/>
              <a:t> </a:t>
            </a:r>
            <a:r>
              <a:rPr lang="en-US" sz="2400" dirty="0" smtClean="0"/>
              <a:t>bunches of electrons </a:t>
            </a:r>
            <a:r>
              <a:rPr lang="en-US" sz="2400" dirty="0"/>
              <a:t>distributed like a spiral on the graphite is found </a:t>
            </a:r>
            <a:r>
              <a:rPr lang="en-US" sz="2400" dirty="0" smtClean="0"/>
              <a:t>to be </a:t>
            </a:r>
            <a:r>
              <a:rPr lang="en-US" sz="2400" dirty="0" smtClean="0">
                <a:solidFill>
                  <a:srgbClr val="0000FF"/>
                </a:solidFill>
              </a:rPr>
              <a:t>63 J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smtClean="0">
                <a:solidFill>
                  <a:srgbClr val="0000FF"/>
                </a:solidFill>
              </a:rPr>
              <a:t>cm</a:t>
            </a:r>
            <a:r>
              <a:rPr lang="en-US" sz="2400" baseline="300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/>
              <a:t>, which </a:t>
            </a:r>
            <a:r>
              <a:rPr lang="en-US" sz="2400" dirty="0"/>
              <a:t>is equivalent to </a:t>
            </a:r>
            <a:r>
              <a:rPr lang="en-US" sz="2400" dirty="0" smtClean="0">
                <a:solidFill>
                  <a:srgbClr val="0000FF"/>
                </a:solidFill>
              </a:rPr>
              <a:t>37 J</a:t>
            </a:r>
            <a:r>
              <a:rPr lang="en-US" sz="2400" dirty="0">
                <a:solidFill>
                  <a:srgbClr val="0000FF"/>
                </a:solidFill>
              </a:rPr>
              <a:t>/g</a:t>
            </a:r>
            <a:r>
              <a:rPr lang="en-US" sz="2400" dirty="0"/>
              <a:t>. </a:t>
            </a:r>
            <a:r>
              <a:rPr lang="en-US" sz="2400" dirty="0" smtClean="0"/>
              <a:t>The associated</a:t>
            </a:r>
            <a:r>
              <a:rPr lang="en-US" sz="2400" dirty="0"/>
              <a:t> </a:t>
            </a:r>
            <a:r>
              <a:rPr lang="en-US" sz="2400" dirty="0" smtClean="0"/>
              <a:t>peak </a:t>
            </a:r>
            <a:r>
              <a:rPr lang="en-US" sz="2400" dirty="0"/>
              <a:t>temperature rise in the unit volume of graphite due </a:t>
            </a:r>
            <a:r>
              <a:rPr lang="en-US" sz="2400" dirty="0" smtClean="0"/>
              <a:t>to the </a:t>
            </a:r>
            <a:r>
              <a:rPr lang="en-US" sz="2400" dirty="0"/>
              <a:t>impact of FCC-</a:t>
            </a:r>
            <a:r>
              <a:rPr lang="en-US" sz="2400" dirty="0" err="1"/>
              <a:t>ee</a:t>
            </a:r>
            <a:r>
              <a:rPr lang="en-US" sz="2400" dirty="0"/>
              <a:t> beam </a:t>
            </a:r>
            <a:r>
              <a:rPr lang="en-US" sz="2400" dirty="0" smtClean="0"/>
              <a:t>is</a:t>
            </a:r>
          </a:p>
          <a:p>
            <a:r>
              <a:rPr lang="en-US" sz="2400" dirty="0" smtClean="0"/>
              <a:t>  </a:t>
            </a:r>
            <a:r>
              <a:rPr lang="en-US" sz="2800" dirty="0">
                <a:solidFill>
                  <a:srgbClr val="FF0000"/>
                </a:solidFill>
              </a:rPr>
              <a:t>Δ</a:t>
            </a:r>
            <a:r>
              <a:rPr lang="en-US" sz="2800" dirty="0" smtClean="0">
                <a:solidFill>
                  <a:srgbClr val="FF0000"/>
                </a:solidFill>
              </a:rPr>
              <a:t>T </a:t>
            </a:r>
            <a:r>
              <a:rPr lang="en-US" sz="2800" dirty="0">
                <a:solidFill>
                  <a:srgbClr val="FF0000"/>
                </a:solidFill>
              </a:rPr>
              <a:t>= 52 </a:t>
            </a:r>
            <a:r>
              <a:rPr lang="en-US" sz="2800" dirty="0" smtClean="0">
                <a:solidFill>
                  <a:srgbClr val="FF0000"/>
                </a:solidFill>
              </a:rPr>
              <a:t>°C</a:t>
            </a:r>
            <a:r>
              <a:rPr lang="en-US" sz="2300" dirty="0"/>
              <a:t>.</a:t>
            </a:r>
            <a:endParaRPr lang="en-US" sz="2300" dirty="0" smtClean="0"/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9906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38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Temperature Distribution in  the Graphite Absorber 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1640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1. Geometrically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Distorted Beam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Dump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8600" y="2743200"/>
            <a:ext cx="8763000" cy="2585323"/>
          </a:xfrm>
          <a:prstGeom prst="rect">
            <a:avLst/>
          </a:prstGeom>
          <a:noFill/>
          <a:ln w="571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700" dirty="0" smtClean="0">
                <a:solidFill>
                  <a:srgbClr val="FF0000"/>
                </a:solidFill>
              </a:rPr>
              <a:t>The </a:t>
            </a:r>
            <a:r>
              <a:rPr lang="en-US" sz="2700" dirty="0">
                <a:solidFill>
                  <a:srgbClr val="FF0000"/>
                </a:solidFill>
              </a:rPr>
              <a:t>main idea for an improved </a:t>
            </a:r>
            <a:r>
              <a:rPr lang="en-US" sz="2700" dirty="0" smtClean="0">
                <a:solidFill>
                  <a:srgbClr val="FF0000"/>
                </a:solidFill>
              </a:rPr>
              <a:t>beam dump </a:t>
            </a:r>
            <a:r>
              <a:rPr lang="en-US" sz="2700" dirty="0">
                <a:solidFill>
                  <a:srgbClr val="FF0000"/>
                </a:solidFill>
              </a:rPr>
              <a:t>design is to </a:t>
            </a:r>
            <a:r>
              <a:rPr lang="en-US" sz="2700" dirty="0" smtClean="0">
                <a:solidFill>
                  <a:srgbClr val="FF0000"/>
                </a:solidFill>
              </a:rPr>
              <a:t>smear the </a:t>
            </a:r>
            <a:r>
              <a:rPr lang="en-US" sz="2700" dirty="0">
                <a:solidFill>
                  <a:srgbClr val="FF0000"/>
                </a:solidFill>
              </a:rPr>
              <a:t>energy deposition over the whole volume of the </a:t>
            </a:r>
            <a:r>
              <a:rPr lang="en-US" sz="2700" dirty="0" smtClean="0">
                <a:solidFill>
                  <a:srgbClr val="FF0000"/>
                </a:solidFill>
              </a:rPr>
              <a:t>absorber. </a:t>
            </a:r>
            <a:r>
              <a:rPr lang="en-US" sz="2700" dirty="0" smtClean="0"/>
              <a:t>This </a:t>
            </a:r>
            <a:r>
              <a:rPr lang="en-US" sz="2700" dirty="0"/>
              <a:t>would allow to </a:t>
            </a:r>
            <a:r>
              <a:rPr lang="en-US" sz="2700" dirty="0" smtClean="0"/>
              <a:t>better distribute </a:t>
            </a:r>
            <a:r>
              <a:rPr lang="en-US" sz="2700" dirty="0"/>
              <a:t>the </a:t>
            </a:r>
            <a:r>
              <a:rPr lang="en-US" sz="2700" dirty="0" smtClean="0"/>
              <a:t>deposited energy </a:t>
            </a:r>
            <a:r>
              <a:rPr lang="en-US" sz="2700" dirty="0"/>
              <a:t>over the whole volume and</a:t>
            </a:r>
            <a:r>
              <a:rPr lang="en-US" sz="2700" dirty="0" smtClean="0"/>
              <a:t>, thereby to decrease </a:t>
            </a:r>
            <a:r>
              <a:rPr lang="en-US" sz="2700" dirty="0"/>
              <a:t>the temperature gradient inside </a:t>
            </a:r>
            <a:r>
              <a:rPr lang="en-US" sz="2700" dirty="0" smtClean="0"/>
              <a:t>the absorber.</a:t>
            </a: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1066800"/>
            <a:ext cx="8763000" cy="1508105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300" dirty="0" smtClean="0"/>
              <a:t>The </a:t>
            </a:r>
            <a:r>
              <a:rPr lang="en-US" sz="2300" dirty="0"/>
              <a:t>distribution of the electron bunches on </a:t>
            </a:r>
            <a:r>
              <a:rPr lang="en-US" sz="2300" dirty="0" smtClean="0"/>
              <a:t>the surface of the </a:t>
            </a:r>
            <a:r>
              <a:rPr lang="en-US" sz="2300" dirty="0"/>
              <a:t>beam dump solves </a:t>
            </a:r>
            <a:r>
              <a:rPr lang="en-US" sz="2300" dirty="0" smtClean="0"/>
              <a:t>the problem partially. The </a:t>
            </a:r>
            <a:r>
              <a:rPr lang="en-US" sz="2300" dirty="0"/>
              <a:t>energy </a:t>
            </a:r>
            <a:r>
              <a:rPr lang="en-US" sz="2300" dirty="0" smtClean="0"/>
              <a:t>deposition in </a:t>
            </a:r>
            <a:r>
              <a:rPr lang="en-US" sz="2300" dirty="0"/>
              <a:t>the </a:t>
            </a:r>
            <a:r>
              <a:rPr lang="en-US" sz="2300" dirty="0" smtClean="0"/>
              <a:t>longitudinal direction </a:t>
            </a:r>
            <a:r>
              <a:rPr lang="en-US" sz="2300" dirty="0"/>
              <a:t>is </a:t>
            </a:r>
            <a:r>
              <a:rPr lang="en-US" sz="2300" dirty="0" smtClean="0"/>
              <a:t>concentrated at </a:t>
            </a:r>
            <a:r>
              <a:rPr lang="en-US" sz="2300" dirty="0"/>
              <a:t>a distance of  </a:t>
            </a:r>
            <a:r>
              <a:rPr lang="en-US" sz="2300" dirty="0" smtClean="0"/>
              <a:t>110 </a:t>
            </a:r>
            <a:r>
              <a:rPr lang="en-US" sz="2300" dirty="0" smtClean="0"/>
              <a:t>cm from the beam </a:t>
            </a:r>
            <a:r>
              <a:rPr lang="en-US" sz="2300" dirty="0"/>
              <a:t>dump front surface</a:t>
            </a:r>
            <a:r>
              <a:rPr lang="en-US" sz="2300" b="0" dirty="0"/>
              <a:t>.</a:t>
            </a:r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3789562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2017/06/28</a:t>
            </a:r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Possible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Solutions</a:t>
            </a:r>
            <a:endParaRPr lang="en-US" sz="32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>
            <a:off x="381000" y="6248400"/>
            <a:ext cx="8305800" cy="0"/>
          </a:xfrm>
          <a:prstGeom prst="line">
            <a:avLst/>
          </a:prstGeom>
          <a:noFill/>
          <a:ln w="349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Beam Dump,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EA884-11F0-3342-8F13-9F8D7C54D31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5" name="TextBox 48"/>
          <p:cNvSpPr txBox="1">
            <a:spLocks noChangeArrowheads="1"/>
          </p:cNvSpPr>
          <p:nvPr/>
        </p:nvSpPr>
        <p:spPr bwMode="auto">
          <a:xfrm>
            <a:off x="228600" y="4114800"/>
            <a:ext cx="4572000" cy="115416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/>
            <a:r>
              <a:rPr lang="en-US" sz="2300" dirty="0"/>
              <a:t>For example, one could use a trapezoidal shape for the beam dump.</a:t>
            </a: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861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__________________</a:t>
            </a:r>
          </a:p>
        </p:txBody>
      </p:sp>
      <p:pic>
        <p:nvPicPr>
          <p:cNvPr id="5" name="Picture 4" descr="WEPIK001f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33400"/>
            <a:ext cx="5330952" cy="41193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76800" y="990600"/>
            <a:ext cx="4114800" cy="1862048"/>
          </a:xfrm>
          <a:prstGeom prst="rect">
            <a:avLst/>
          </a:prstGeom>
          <a:noFill/>
          <a:ln w="57150" cmpd="sng">
            <a:solidFill>
              <a:srgbClr val="69992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300" dirty="0" smtClean="0">
                <a:solidFill>
                  <a:srgbClr val="FF0000"/>
                </a:solidFill>
              </a:rPr>
              <a:t>One </a:t>
            </a:r>
            <a:r>
              <a:rPr lang="en-US" sz="2300" dirty="0">
                <a:solidFill>
                  <a:srgbClr val="FF0000"/>
                </a:solidFill>
              </a:rPr>
              <a:t>of the </a:t>
            </a:r>
            <a:r>
              <a:rPr lang="en-US" sz="2300" dirty="0" smtClean="0">
                <a:solidFill>
                  <a:srgbClr val="FF0000"/>
                </a:solidFill>
              </a:rPr>
              <a:t>possible solutions </a:t>
            </a:r>
            <a:r>
              <a:rPr lang="en-US" sz="2300" dirty="0">
                <a:solidFill>
                  <a:srgbClr val="FF0000"/>
                </a:solidFill>
              </a:rPr>
              <a:t>is to </a:t>
            </a:r>
            <a:r>
              <a:rPr lang="en-US" sz="2300" dirty="0" smtClean="0">
                <a:solidFill>
                  <a:srgbClr val="FF0000"/>
                </a:solidFill>
              </a:rPr>
              <a:t>use </a:t>
            </a:r>
            <a:r>
              <a:rPr lang="en-US" sz="2300" dirty="0" smtClean="0">
                <a:solidFill>
                  <a:srgbClr val="0000FF"/>
                </a:solidFill>
              </a:rPr>
              <a:t>distorted geometrical shapes </a:t>
            </a:r>
            <a:r>
              <a:rPr lang="en-US" sz="2300" dirty="0">
                <a:solidFill>
                  <a:srgbClr val="FF0000"/>
                </a:solidFill>
              </a:rPr>
              <a:t>instead of </a:t>
            </a:r>
            <a:r>
              <a:rPr lang="en-US" sz="2300" dirty="0" smtClean="0">
                <a:solidFill>
                  <a:srgbClr val="FF0000"/>
                </a:solidFill>
              </a:rPr>
              <a:t>the regular </a:t>
            </a:r>
            <a:r>
              <a:rPr lang="en-US" sz="2300" dirty="0">
                <a:solidFill>
                  <a:srgbClr val="FF0000"/>
                </a:solidFill>
              </a:rPr>
              <a:t>cylinders </a:t>
            </a:r>
            <a:r>
              <a:rPr lang="en-US" sz="2300" dirty="0" smtClean="0">
                <a:solidFill>
                  <a:srgbClr val="FF0000"/>
                </a:solidFill>
              </a:rPr>
              <a:t>or blocks of materials</a:t>
            </a:r>
            <a:r>
              <a:rPr lang="en-US" sz="2300" dirty="0">
                <a:solidFill>
                  <a:srgbClr val="FF0000"/>
                </a:solidFill>
              </a:rPr>
              <a:t>. </a:t>
            </a:r>
            <a:endParaRPr lang="en-US" sz="23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2971800"/>
            <a:ext cx="4038600" cy="3139321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The </a:t>
            </a:r>
            <a:r>
              <a:rPr lang="en-US" sz="2200" dirty="0"/>
              <a:t>change in the geometrical shapes </a:t>
            </a:r>
            <a:r>
              <a:rPr lang="en-US" sz="2200" dirty="0" smtClean="0"/>
              <a:t>should break </a:t>
            </a:r>
            <a:r>
              <a:rPr lang="en-US" sz="2200" dirty="0"/>
              <a:t>the symmetry in the distribution </a:t>
            </a:r>
            <a:r>
              <a:rPr lang="en-US" sz="2200" dirty="0" smtClean="0"/>
              <a:t>of the beam particles hitting </a:t>
            </a:r>
            <a:r>
              <a:rPr lang="en-US" sz="2200" dirty="0"/>
              <a:t>the beam dump and redistribute them spatially </a:t>
            </a:r>
            <a:r>
              <a:rPr lang="en-US" sz="2200" dirty="0" smtClean="0"/>
              <a:t>wider inside </a:t>
            </a:r>
            <a:r>
              <a:rPr lang="en-US" sz="2200" dirty="0"/>
              <a:t>the </a:t>
            </a:r>
            <a:r>
              <a:rPr lang="en-US" sz="2200" dirty="0" smtClean="0"/>
              <a:t>absorber in Z direction as well. </a:t>
            </a:r>
          </a:p>
        </p:txBody>
      </p:sp>
    </p:spTree>
    <p:extLst>
      <p:ext uri="{BB962C8B-B14F-4D97-AF65-F5344CB8AC3E}">
        <p14:creationId xmlns:p14="http://schemas.microsoft.com/office/powerpoint/2010/main" val="6330770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14841</TotalTime>
  <Words>1450</Words>
  <Application>Microsoft Macintosh PowerPoint</Application>
  <PresentationFormat>On-screen Show (4:3)</PresentationFormat>
  <Paragraphs>171</Paragraphs>
  <Slides>18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Default Design</vt:lpstr>
      <vt:lpstr>Document</vt:lpstr>
      <vt:lpstr>Equation</vt:lpstr>
      <vt:lpstr>Advanced Beam Dump for FCC-ee</vt:lpstr>
      <vt:lpstr>Outline  </vt:lpstr>
      <vt:lpstr>Motivation  </vt:lpstr>
      <vt:lpstr>FCC-ee beam parameters used in simulation </vt:lpstr>
      <vt:lpstr>Candidate Materials for Beam Dump </vt:lpstr>
      <vt:lpstr>MC Simulations for Beam Transverse Distribution on the Face of BD</vt:lpstr>
      <vt:lpstr>Temperature Distribution in  the Graphite Absorber </vt:lpstr>
      <vt:lpstr>1. Geometrically Distorted Beam Dump</vt:lpstr>
      <vt:lpstr>Possible Solutions</vt:lpstr>
      <vt:lpstr>Energy Deposition in Trapezoidal Absorber</vt:lpstr>
      <vt:lpstr>Energy Deposition in Longitudinal Direction</vt:lpstr>
      <vt:lpstr>Possible Solutions (2)</vt:lpstr>
      <vt:lpstr>Mosaic Beam Dump</vt:lpstr>
      <vt:lpstr>Energy Deposition in Mosaic Beam Dump</vt:lpstr>
      <vt:lpstr>Longitudinal Distribution of Energy Deposition in Mosaic Beam Dump</vt:lpstr>
      <vt:lpstr>FCC-ee Beam Dump Consideration</vt:lpstr>
      <vt:lpstr>Summary</vt:lpstr>
      <vt:lpstr>Summary(2)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CERN-NA-59 Results on Coherent Interaction of High Energy Electrons and Photons with Oriented Single Crystals</dc:title>
  <dc:creator>IBM </dc:creator>
  <cp:lastModifiedBy>Armen Apyan</cp:lastModifiedBy>
  <cp:revision>731</cp:revision>
  <cp:lastPrinted>2016-10-25T16:58:39Z</cp:lastPrinted>
  <dcterms:created xsi:type="dcterms:W3CDTF">2004-03-13T19:47:03Z</dcterms:created>
  <dcterms:modified xsi:type="dcterms:W3CDTF">2017-06-28T13:44:31Z</dcterms:modified>
</cp:coreProperties>
</file>