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91" r:id="rId4"/>
    <p:sldId id="292" r:id="rId5"/>
    <p:sldId id="294" r:id="rId6"/>
    <p:sldId id="295" r:id="rId7"/>
    <p:sldId id="300" r:id="rId8"/>
    <p:sldId id="299" r:id="rId9"/>
    <p:sldId id="301" r:id="rId10"/>
    <p:sldId id="302" r:id="rId11"/>
    <p:sldId id="303" r:id="rId12"/>
    <p:sldId id="297" r:id="rId13"/>
    <p:sldId id="29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84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F70AC-CD5B-494A-8B5C-02AFDB61880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F9F83-6A86-4FA0-8A20-78EE310713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838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D4420-7DD5-42D6-99B2-AD92BFD2E52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312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D4420-7DD5-42D6-99B2-AD92BFD2E52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086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3637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717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7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2764A-0C8D-4FA9-93C6-8321741EB0D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75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2764A-0C8D-4FA9-93C6-8321741EB0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8801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559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795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5467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600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F9F83-6A86-4FA0-8A20-78EE310713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582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344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84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76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40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2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4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18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0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95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10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97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C628-49D5-435F-8985-83CA0C0EC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57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6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7059/contributions/2535575/attachments/1436056/2208351/LMC_optics2017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ab/abstract/10.1103/PhysRevSTAB.16.11100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76" y="169303"/>
            <a:ext cx="11976848" cy="2260133"/>
          </a:xfrm>
        </p:spPr>
        <p:txBody>
          <a:bodyPr>
            <a:normAutofit/>
          </a:bodyPr>
          <a:lstStyle/>
          <a:p>
            <a:r>
              <a:rPr lang="en-US" dirty="0" smtClean="0"/>
              <a:t>CT-PPS &amp; AFP experiments in the</a:t>
            </a:r>
            <a:br>
              <a:rPr lang="en-US" dirty="0" smtClean="0"/>
            </a:br>
            <a:r>
              <a:rPr lang="en-US" dirty="0" smtClean="0"/>
              <a:t>(HL)-LHC optics landscape</a:t>
            </a:r>
            <a:br>
              <a:rPr lang="en-US" dirty="0" smtClean="0"/>
            </a:br>
            <a:r>
              <a:rPr lang="en-US" sz="3200" dirty="0" smtClean="0"/>
              <a:t>S</a:t>
            </a:r>
            <a:r>
              <a:rPr lang="en-US" sz="3200" dirty="0"/>
              <a:t>. </a:t>
            </a:r>
            <a:r>
              <a:rPr lang="en-US" sz="3200" dirty="0" smtClean="0"/>
              <a:t>Fartoukh (BE/ABP) 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024" y="2648417"/>
            <a:ext cx="11241741" cy="330414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/>
              <a:t>The conceptual “fragility” </a:t>
            </a:r>
            <a:r>
              <a:rPr lang="en-US" dirty="0" smtClean="0"/>
              <a:t>(optics-wise) of the CT-PPS and AFP experiments</a:t>
            </a:r>
          </a:p>
          <a:p>
            <a:pPr algn="l"/>
            <a:endParaRPr lang="en-US" sz="1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Is there any </a:t>
            </a:r>
            <a:r>
              <a:rPr lang="en-US" b="1" dirty="0" smtClean="0"/>
              <a:t>room or un-known yet dimensions for improvement</a:t>
            </a:r>
            <a:r>
              <a:rPr lang="en-US" dirty="0" smtClean="0"/>
              <a:t>?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dirty="0" smtClean="0"/>
              <a:t>More or less “</a:t>
            </a:r>
            <a:r>
              <a:rPr lang="en-US" b="1" u="sng" dirty="0" smtClean="0"/>
              <a:t>symbolic” actions</a:t>
            </a:r>
            <a:r>
              <a:rPr lang="en-US" dirty="0" smtClean="0"/>
              <a:t>: “Orbit bump” in 2016, </a:t>
            </a:r>
            <a:r>
              <a:rPr lang="en-US" dirty="0"/>
              <a:t>“Optics bump” in 2017 </a:t>
            </a:r>
            <a:r>
              <a:rPr lang="en-US" dirty="0" smtClean="0"/>
              <a:t>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b="1" u="sng" dirty="0" smtClean="0"/>
              <a:t>Telescopic optics </a:t>
            </a:r>
            <a:r>
              <a:rPr lang="en-US" dirty="0" smtClean="0"/>
              <a:t>based on the ATS scheme, as </a:t>
            </a:r>
            <a:r>
              <a:rPr lang="en-US" b="1" dirty="0" smtClean="0"/>
              <a:t>optics baseline for HL-LHC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b="1" u="sng" dirty="0"/>
              <a:t>Flat optics </a:t>
            </a:r>
            <a:r>
              <a:rPr lang="en-US" dirty="0"/>
              <a:t>with V crossing in CMS (.. but H crossing in ATLAS) under study for </a:t>
            </a:r>
            <a:r>
              <a:rPr lang="en-US" b="1" u="sng" dirty="0"/>
              <a:t>Run III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endParaRPr lang="en-US" b="1" dirty="0" smtClean="0"/>
          </a:p>
          <a:p>
            <a:pPr lvl="1" algn="l"/>
            <a:endParaRPr lang="en-US" sz="12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1" dirty="0" smtClean="0"/>
              <a:t>Summary and outlook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81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433" y="1337777"/>
            <a:ext cx="6064040" cy="46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61509" y="1350230"/>
            <a:ext cx="6064040" cy="46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27010"/>
            <a:ext cx="11994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Footprint with 2 IP’s, 154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 half X-angle (12.5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@ 6.5TeV and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=2.5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m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m)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0150" y="5519463"/>
            <a:ext cx="2545890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With HO and LR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31433" y="5353122"/>
            <a:ext cx="6519926" cy="135421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New features showing up with  LR only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 LR tune shift of - 0.0035/IR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FF0000"/>
                </a:solidFill>
              </a:rPr>
              <a:t>educed cross-anharmonicity (LR spread&gt; 0 along the diagonal)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/>
              <a:t>B6-like spread showing up (</a:t>
            </a:r>
            <a:r>
              <a:rPr lang="en-US" b="1" smtClean="0">
                <a:latin typeface="Symbol" panose="05050102010706020507" pitchFamily="18" charset="2"/>
              </a:rPr>
              <a:t>D</a:t>
            </a:r>
            <a:r>
              <a:rPr lang="en-US" b="1" smtClean="0"/>
              <a:t>Q </a:t>
            </a:r>
            <a:r>
              <a:rPr lang="en-US" b="1" smtClean="0">
                <a:latin typeface="Symbol" panose="05050102010706020507" pitchFamily="18" charset="2"/>
                <a:sym typeface="Mathematica1" panose="05000502060100000001" pitchFamily="2" charset="2"/>
              </a:rPr>
              <a:t>a</a:t>
            </a:r>
            <a:r>
              <a:rPr lang="en-US" b="1" smtClean="0">
                <a:sym typeface="Mathematica1" panose="05000502060100000001" pitchFamily="2" charset="2"/>
              </a:rPr>
              <a:t> </a:t>
            </a:r>
            <a:r>
              <a:rPr lang="en-US" b="1" dirty="0" smtClean="0"/>
              <a:t>J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3568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Flat optics (3/3) </a:t>
            </a:r>
            <a:endParaRPr lang="en-GB" sz="4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4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149" y="631896"/>
            <a:ext cx="4664646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340" y="3579281"/>
            <a:ext cx="4664646" cy="36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5134" y="629172"/>
            <a:ext cx="4664646" cy="36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3677" y="3579281"/>
            <a:ext cx="4664646" cy="360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3018"/>
            <a:ext cx="4664646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910" y="3579281"/>
            <a:ext cx="4664646" cy="36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067" y="103200"/>
            <a:ext cx="1201585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very good LR Correctability with MO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 with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badly optimized telescope)</a:t>
            </a:r>
            <a:endParaRPr lang="en-GB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82577" y="2976028"/>
            <a:ext cx="199452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MO=0 @ 154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rad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97724" y="3092989"/>
            <a:ext cx="241450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MO= -200A @ 154 </a:t>
            </a:r>
            <a:r>
              <a:rPr lang="en-US" smtClean="0">
                <a:latin typeface="Symbol" panose="05050102010706020507" pitchFamily="18" charset="2"/>
              </a:rPr>
              <a:t>m</a:t>
            </a:r>
            <a:r>
              <a:rPr lang="en-US" smtClean="0"/>
              <a:t>rad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9050664" y="3123795"/>
            <a:ext cx="241450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MO= -400A @ 154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rad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65442" y="5999934"/>
            <a:ext cx="241450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MO= -600A @ 154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rad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88592" y="5999934"/>
            <a:ext cx="241450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MO= -700A @ 154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rad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090901" y="6018507"/>
            <a:ext cx="241450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MO= -530A @ 165 </a:t>
            </a:r>
            <a:r>
              <a:rPr lang="en-US" b="1" dirty="0" smtClean="0">
                <a:latin typeface="Symbol" panose="05050102010706020507" pitchFamily="18" charset="2"/>
              </a:rPr>
              <a:t>m</a:t>
            </a:r>
            <a:r>
              <a:rPr lang="en-US" b="1" dirty="0" smtClean="0"/>
              <a:t>rad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07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12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3977" y="38333"/>
            <a:ext cx="112780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Other “telescopic by-products” </a:t>
            </a:r>
            <a:r>
              <a:rPr lang="en-US" sz="2800" dirty="0" smtClean="0"/>
              <a:t>(one example amongst others) </a:t>
            </a:r>
            <a:endParaRPr lang="en-GB" sz="2800" b="1" dirty="0"/>
          </a:p>
        </p:txBody>
      </p:sp>
      <p:sp>
        <p:nvSpPr>
          <p:cNvPr id="22" name="Rectangle 25"/>
          <p:cNvSpPr txBox="1">
            <a:spLocks noChangeArrowheads="1"/>
          </p:cNvSpPr>
          <p:nvPr/>
        </p:nvSpPr>
        <p:spPr>
          <a:xfrm>
            <a:off x="-4482" y="668933"/>
            <a:ext cx="12191999" cy="154103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en-US" altLang="en-US" sz="2200" dirty="0" smtClean="0"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482" y="1031815"/>
            <a:ext cx="6072495" cy="46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505" y="1077915"/>
            <a:ext cx="6072520" cy="468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12439" y="5225176"/>
            <a:ext cx="443865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“Standard” 90 m-optics </a:t>
            </a:r>
          </a:p>
          <a:p>
            <a:pPr algn="ctr"/>
            <a:r>
              <a:rPr lang="en-US" sz="1600" dirty="0" smtClean="0"/>
              <a:t>with </a:t>
            </a:r>
            <a:r>
              <a:rPr lang="en-US" sz="1600" b="1" u="sng" dirty="0" smtClean="0"/>
              <a:t>prescribed R12 and R34 from the IP to the RP</a:t>
            </a:r>
            <a:endParaRPr lang="en-GB" sz="1600" b="1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6286028" y="5094251"/>
            <a:ext cx="5806141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..4 times more luminous by telescopically re-squeezing to 25 m </a:t>
            </a:r>
          </a:p>
          <a:p>
            <a:pPr algn="ctr"/>
            <a:r>
              <a:rPr lang="en-US" sz="1600" dirty="0" smtClean="0"/>
              <a:t>.. therefore </a:t>
            </a:r>
            <a:r>
              <a:rPr lang="en-US" sz="1600" b="1" u="sng" dirty="0" smtClean="0"/>
              <a:t>at constant R12 and R34 </a:t>
            </a:r>
            <a:r>
              <a:rPr lang="en-US" sz="1600" dirty="0" smtClean="0"/>
              <a:t>!!</a:t>
            </a:r>
          </a:p>
          <a:p>
            <a:pPr algn="ctr"/>
            <a:r>
              <a:rPr lang="en-US" sz="1600" b="1" dirty="0" smtClean="0"/>
              <a:t>.. </a:t>
            </a:r>
            <a:r>
              <a:rPr lang="en-US" sz="1600" dirty="0" smtClean="0"/>
              <a:t>and reopening  </a:t>
            </a:r>
            <a:r>
              <a:rPr lang="en-US" sz="1600" b="1" u="sng" dirty="0" smtClean="0"/>
              <a:t>25 ns possibilities </a:t>
            </a:r>
            <a:r>
              <a:rPr lang="en-US" sz="1600" dirty="0" smtClean="0"/>
              <a:t>(at least for beam-beam effects)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3978" y="5910074"/>
            <a:ext cx="1202819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Still preliminary (many details to be looked at), but it might be a good idea to re-start to brainstorm on a possible 25 ns upgrade of the electronics .. If so up </a:t>
            </a:r>
            <a:r>
              <a:rPr lang="en-US" sz="2400" smtClean="0">
                <a:sym typeface="Wingdings" panose="05000000000000000000" pitchFamily="2" charset="2"/>
              </a:rPr>
              <a:t>to a </a:t>
            </a:r>
            <a:r>
              <a:rPr lang="en-US" sz="2400" b="1" smtClean="0">
                <a:solidFill>
                  <a:srgbClr val="00B0F0"/>
                </a:solidFill>
                <a:sym typeface="Wingdings" panose="05000000000000000000" pitchFamily="2" charset="2"/>
              </a:rPr>
              <a:t>factor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~10 in lumi !!</a:t>
            </a:r>
            <a:endParaRPr lang="en-GB" sz="24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483" y="790557"/>
            <a:ext cx="12168507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From huge </a:t>
            </a:r>
            <a:r>
              <a:rPr lang="en-US" sz="2000" b="1" dirty="0" smtClean="0">
                <a:latin typeface="Symbol" panose="05050102010706020507" pitchFamily="18" charset="2"/>
              </a:rPr>
              <a:t>b</a:t>
            </a:r>
            <a:r>
              <a:rPr lang="en-US" sz="2000" b="1" baseline="30000" dirty="0" smtClean="0">
                <a:latin typeface="Symbol" panose="05050102010706020507" pitchFamily="18" charset="2"/>
              </a:rPr>
              <a:t>*</a:t>
            </a:r>
            <a:r>
              <a:rPr lang="en-US" sz="2000" b="1" dirty="0" smtClean="0"/>
              <a:t> optics and/or faster de-squeeze using the telescopic techniques, to more luminous 90 m-like optics !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25015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13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581400" y="27734"/>
            <a:ext cx="4422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Summary &amp; Outlook</a:t>
            </a:r>
            <a:endParaRPr lang="en-GB" sz="4000" b="1" dirty="0"/>
          </a:p>
        </p:txBody>
      </p:sp>
      <p:sp>
        <p:nvSpPr>
          <p:cNvPr id="22" name="Rectangle 25"/>
          <p:cNvSpPr txBox="1">
            <a:spLocks noChangeArrowheads="1"/>
          </p:cNvSpPr>
          <p:nvPr/>
        </p:nvSpPr>
        <p:spPr>
          <a:xfrm>
            <a:off x="171450" y="671090"/>
            <a:ext cx="11942396" cy="5760972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3200" dirty="0" smtClean="0">
                <a:sym typeface="Wingdings" panose="05000000000000000000" pitchFamily="2" charset="2"/>
              </a:rPr>
              <a:t>The first step has been achieved this year by implementing the ATS in the LHC, with some immediate inconvenience for CT-PPS but also much more potential for future improvements.</a:t>
            </a:r>
          </a:p>
          <a:p>
            <a:endParaRPr lang="en-US" altLang="en-US" sz="1200" dirty="0" smtClean="0">
              <a:sym typeface="Wingdings" panose="05000000000000000000" pitchFamily="2" charset="2"/>
            </a:endParaRPr>
          </a:p>
          <a:p>
            <a:r>
              <a:rPr lang="en-US" altLang="en-US" sz="3200" dirty="0" smtClean="0">
                <a:sym typeface="Wingdings" panose="05000000000000000000" pitchFamily="2" charset="2"/>
              </a:rPr>
              <a:t>The ATS is a wonderful tool for small </a:t>
            </a:r>
            <a:r>
              <a:rPr lang="en-US" altLang="en-US" sz="32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3200" baseline="30000" dirty="0" smtClean="0">
                <a:sym typeface="Wingdings" panose="05000000000000000000" pitchFamily="2" charset="2"/>
              </a:rPr>
              <a:t>*</a:t>
            </a:r>
            <a:r>
              <a:rPr lang="en-US" altLang="en-US" sz="3200" dirty="0" smtClean="0">
                <a:sym typeface="Wingdings" panose="05000000000000000000" pitchFamily="2" charset="2"/>
              </a:rPr>
              <a:t> but not only. A lot of imaginative work is indeed ahead to extract the best of it, in particular to serve the entire FP community.</a:t>
            </a:r>
          </a:p>
          <a:p>
            <a:pPr marL="0" indent="0">
              <a:buNone/>
            </a:pPr>
            <a:endParaRPr lang="en-US" altLang="en-US" sz="1200" dirty="0" smtClean="0">
              <a:sym typeface="Wingdings" panose="05000000000000000000" pitchFamily="2" charset="2"/>
            </a:endParaRPr>
          </a:p>
          <a:p>
            <a:r>
              <a:rPr lang="en-US" altLang="en-US" sz="3200" dirty="0" smtClean="0">
                <a:sym typeface="Wingdings" panose="05000000000000000000" pitchFamily="2" charset="2"/>
              </a:rPr>
              <a:t>The CT-PPS and AFP needs and limitations are now well-understood, together with clear directions for net improvement. Entering in the “telescopic era of the LHC”, both experiments can only profit from this move in the near future: not talking at the 5-10% level, but more at the 50-100% level !</a:t>
            </a:r>
          </a:p>
        </p:txBody>
      </p:sp>
    </p:spTree>
    <p:extLst>
      <p:ext uri="{BB962C8B-B14F-4D97-AF65-F5344CB8AC3E}">
        <p14:creationId xmlns:p14="http://schemas.microsoft.com/office/powerpoint/2010/main" val="10270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2102353" cy="905435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u="sng" dirty="0" smtClean="0"/>
              <a:t>The conceptual “fragility” of the CT-PPS &amp; AFP experiments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21579"/>
            <a:ext cx="6601968" cy="5524941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  <a:buFont typeface="Wingdings" panose="05000000000000000000" pitchFamily="2" charset="2"/>
              <a:buChar char="à"/>
            </a:pPr>
            <a:r>
              <a:rPr lang="en-US" sz="2400" b="1" dirty="0" smtClean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Both experiments rely on the </a:t>
            </a:r>
            <a:r>
              <a:rPr lang="en-US" sz="2000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small  and rigid 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</a:t>
            </a:r>
            <a:r>
              <a:rPr lang="en-US" sz="2000" dirty="0" smtClean="0">
                <a:sym typeface="Wingdings" panose="05000000000000000000" pitchFamily="2" charset="2"/>
              </a:rPr>
              <a:t>dispersion generated by the D1/D2  separation-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    recombination dipoles.</a:t>
            </a:r>
          </a:p>
          <a:p>
            <a:pPr marL="0" indent="0">
              <a:lnSpc>
                <a:spcPct val="70000"/>
              </a:lnSpc>
              <a:buNone/>
            </a:pPr>
            <a:endParaRPr lang="en-US" sz="1000" dirty="0" smtClean="0">
              <a:sym typeface="Wingdings" panose="05000000000000000000" pitchFamily="2" charset="2"/>
            </a:endParaRPr>
          </a:p>
          <a:p>
            <a:pPr>
              <a:lnSpc>
                <a:spcPct val="70000"/>
              </a:lnSpc>
              <a:buFont typeface="Wingdings" panose="05000000000000000000" pitchFamily="2" charset="2"/>
              <a:buChar char="à"/>
            </a:pPr>
            <a:r>
              <a:rPr lang="en-US" sz="2000" b="1" dirty="0" smtClean="0">
                <a:sym typeface="Wingdings" panose="05000000000000000000" pitchFamily="2" charset="2"/>
              </a:rPr>
              <a:t> </a:t>
            </a:r>
            <a:r>
              <a:rPr lang="en-US" sz="2000" b="1" u="sng" dirty="0" smtClean="0">
                <a:sym typeface="Wingdings" panose="05000000000000000000" pitchFamily="2" charset="2"/>
              </a:rPr>
              <a:t>At the D2 exit w/o crossing angle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</a:t>
            </a:r>
            <a:r>
              <a:rPr lang="en-US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</a:t>
            </a:r>
            <a:r>
              <a:rPr lang="en-US" sz="20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Mathematica1" panose="05000502060100000001" pitchFamily="2" charset="2"/>
              </a:rPr>
              <a:t>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194 mm /2 </a:t>
            </a:r>
            <a:r>
              <a:rPr lang="en-US" sz="2000" b="1" dirty="0" smtClean="0">
                <a:solidFill>
                  <a:srgbClr val="FF0000"/>
                </a:solidFill>
                <a:sym typeface="Mathematica1" panose="05000502060100000001" pitchFamily="2" charset="2"/>
              </a:rPr>
              <a:t>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97 mm &amp; </a:t>
            </a:r>
            <a:r>
              <a:rPr lang="en-US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</a:t>
            </a:r>
            <a:r>
              <a:rPr lang="en-US" sz="20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Px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FF0000"/>
                </a:solidFill>
                <a:sym typeface="Mathematica1" panose="05000502060100000001" pitchFamily="2" charset="2"/>
              </a:rPr>
              <a:t>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0 (angular  dispersion).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</a:t>
            </a:r>
            <a:r>
              <a:rPr lang="en-US" sz="2000" dirty="0" smtClean="0">
                <a:sym typeface="Wingdings" panose="05000000000000000000" pitchFamily="2" charset="2"/>
              </a:rPr>
              <a:t>This dispersion is fixed by the main dipole geometry !!</a:t>
            </a:r>
          </a:p>
          <a:p>
            <a:pPr marL="0" indent="0">
              <a:lnSpc>
                <a:spcPct val="70000"/>
              </a:lnSpc>
              <a:buNone/>
            </a:pPr>
            <a:endParaRPr lang="en-US" sz="1000" dirty="0" smtClean="0">
              <a:sym typeface="Wingdings" panose="05000000000000000000" pitchFamily="2" charset="2"/>
            </a:endParaRPr>
          </a:p>
          <a:p>
            <a:pPr>
              <a:lnSpc>
                <a:spcPct val="70000"/>
              </a:lnSpc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 </a:t>
            </a:r>
            <a:r>
              <a:rPr lang="en-US" sz="2000" b="1" u="sng" dirty="0" smtClean="0">
                <a:sym typeface="Wingdings" panose="05000000000000000000" pitchFamily="2" charset="2"/>
              </a:rPr>
              <a:t>At the RP’s between Q5 &amp; Q6: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    It can hardly increase by more than 2 cm, because (i) the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    Q4/RP distance is short, and (ii) Q4 (H-defocusing) has a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    low gradient for (standard, i.e. non-ATS) squeezed optics.</a:t>
            </a:r>
          </a:p>
          <a:p>
            <a:pPr marL="0" indent="0">
              <a:lnSpc>
                <a:spcPct val="70000"/>
              </a:lnSpc>
              <a:buNone/>
            </a:pPr>
            <a:endParaRPr lang="en-US" sz="1000" dirty="0" smtClean="0">
              <a:sym typeface="Wingdings" panose="05000000000000000000" pitchFamily="2" charset="2"/>
            </a:endParaRPr>
          </a:p>
          <a:p>
            <a:pPr>
              <a:lnSpc>
                <a:spcPct val="70000"/>
              </a:lnSpc>
              <a:buFont typeface="Wingdings" panose="05000000000000000000" pitchFamily="2" charset="2"/>
              <a:buChar char="à"/>
            </a:pPr>
            <a:r>
              <a:rPr lang="en-US" sz="2000" b="1" u="sng" dirty="0" smtClean="0">
                <a:sym typeface="Wingdings" panose="05000000000000000000" pitchFamily="2" charset="2"/>
              </a:rPr>
              <a:t>Additional impact of an </a:t>
            </a:r>
            <a:r>
              <a:rPr lang="en-US" sz="2000" b="1" u="sng" dirty="0">
                <a:sym typeface="Wingdings" panose="05000000000000000000" pitchFamily="2" charset="2"/>
              </a:rPr>
              <a:t>horizontal crossing angle</a:t>
            </a:r>
          </a:p>
          <a:p>
            <a:pPr marL="914400" lvl="1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000" dirty="0">
                <a:sym typeface="Wingdings" panose="05000000000000000000" pitchFamily="2" charset="2"/>
              </a:rPr>
              <a:t>An H crossing angle  can only be positive for beam1 (otherwise leading to a “second IP” in D1)</a:t>
            </a:r>
          </a:p>
          <a:p>
            <a:pPr marL="914400" lvl="1" indent="-457200">
              <a:lnSpc>
                <a:spcPct val="70000"/>
              </a:lnSpc>
              <a:buFont typeface="+mj-lt"/>
              <a:buAutoNum type="arabicPeriod"/>
            </a:pPr>
            <a:r>
              <a:rPr lang="en-US" sz="2000" dirty="0">
                <a:sym typeface="Wingdings" panose="05000000000000000000" pitchFamily="2" charset="2"/>
              </a:rPr>
              <a:t>It induces a dispersion fighting against the D1/2 dispersion by about </a:t>
            </a:r>
            <a:r>
              <a:rPr lang="en-US" sz="20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2.5 cm per 100 </a:t>
            </a:r>
            <a:r>
              <a:rPr lang="en-US" sz="2000" b="1" u="sng" dirty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0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rad half X-angle</a:t>
            </a:r>
          </a:p>
          <a:p>
            <a:pPr marL="0" indent="0">
              <a:lnSpc>
                <a:spcPct val="70000"/>
              </a:lnSpc>
              <a:buNone/>
            </a:pPr>
            <a:endParaRPr lang="en-GB" sz="20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2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515100" y="847030"/>
            <a:ext cx="5142871" cy="2395607"/>
            <a:chOff x="4648200" y="1219200"/>
            <a:chExt cx="4419600" cy="1601135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1371600"/>
              <a:ext cx="44196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25"/>
            <p:cNvCxnSpPr>
              <a:cxnSpLocks noChangeShapeType="1"/>
            </p:cNvCxnSpPr>
            <p:nvPr/>
          </p:nvCxnSpPr>
          <p:spPr bwMode="auto">
            <a:xfrm>
              <a:off x="4876025" y="2742619"/>
              <a:ext cx="4038600" cy="158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31"/>
            <p:cNvSpPr txBox="1">
              <a:spLocks noChangeArrowheads="1"/>
            </p:cNvSpPr>
            <p:nvPr/>
          </p:nvSpPr>
          <p:spPr bwMode="auto">
            <a:xfrm>
              <a:off x="4724400" y="2514600"/>
              <a:ext cx="677863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/>
                <a:t>L*=23 m</a:t>
              </a:r>
            </a:p>
          </p:txBody>
        </p:sp>
        <p:sp>
          <p:nvSpPr>
            <p:cNvPr id="14" name="Rectangle 32"/>
            <p:cNvSpPr>
              <a:spLocks noChangeArrowheads="1"/>
            </p:cNvSpPr>
            <p:nvPr/>
          </p:nvSpPr>
          <p:spPr bwMode="auto">
            <a:xfrm>
              <a:off x="6502792" y="2574272"/>
              <a:ext cx="105886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/>
                <a:t>L</a:t>
              </a:r>
              <a:r>
                <a:rPr lang="en-US" altLang="en-US" baseline="-25000" dirty="0"/>
                <a:t>FFS</a:t>
              </a:r>
              <a:r>
                <a:rPr lang="en-US" altLang="en-US" dirty="0"/>
                <a:t>=268m</a:t>
              </a:r>
            </a:p>
          </p:txBody>
        </p:sp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5138738" y="1219200"/>
              <a:ext cx="652462" cy="215900"/>
            </a:xfrm>
            <a:prstGeom prst="rect">
              <a:avLst/>
            </a:prstGeom>
            <a:solidFill>
              <a:srgbClr val="F0F8A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800"/>
                <a:t>Triplet</a:t>
              </a:r>
            </a:p>
          </p:txBody>
        </p:sp>
        <p:sp>
          <p:nvSpPr>
            <p:cNvPr id="16" name="Right Brace 20"/>
            <p:cNvSpPr>
              <a:spLocks/>
            </p:cNvSpPr>
            <p:nvPr/>
          </p:nvSpPr>
          <p:spPr bwMode="auto">
            <a:xfrm rot="16200000">
              <a:off x="5395119" y="1234282"/>
              <a:ext cx="152400" cy="639762"/>
            </a:xfrm>
            <a:prstGeom prst="rightBrace">
              <a:avLst>
                <a:gd name="adj1" fmla="val 8338"/>
                <a:gd name="adj2" fmla="val 49333"/>
              </a:avLst>
            </a:prstGeom>
            <a:solidFill>
              <a:srgbClr val="FAFAA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8" name="Right Brace 23"/>
            <p:cNvSpPr>
              <a:spLocks/>
            </p:cNvSpPr>
            <p:nvPr/>
          </p:nvSpPr>
          <p:spPr bwMode="auto">
            <a:xfrm rot="16200000">
              <a:off x="6477000" y="868363"/>
              <a:ext cx="152400" cy="1371600"/>
            </a:xfrm>
            <a:prstGeom prst="rightBrace">
              <a:avLst>
                <a:gd name="adj1" fmla="val 8333"/>
                <a:gd name="adj2" fmla="val 49333"/>
              </a:avLst>
            </a:prstGeom>
            <a:solidFill>
              <a:srgbClr val="FAFAA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TextBox 24"/>
            <p:cNvSpPr txBox="1">
              <a:spLocks noChangeArrowheads="1"/>
            </p:cNvSpPr>
            <p:nvPr/>
          </p:nvSpPr>
          <p:spPr bwMode="auto">
            <a:xfrm>
              <a:off x="7315200" y="1219200"/>
              <a:ext cx="1371600" cy="215900"/>
            </a:xfrm>
            <a:prstGeom prst="rect">
              <a:avLst/>
            </a:prstGeom>
            <a:solidFill>
              <a:srgbClr val="F0F8A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800"/>
                <a:t>Matching section Q4/5/6</a:t>
              </a:r>
            </a:p>
          </p:txBody>
        </p:sp>
        <p:sp>
          <p:nvSpPr>
            <p:cNvPr id="20" name="Right Brace 25"/>
            <p:cNvSpPr>
              <a:spLocks/>
            </p:cNvSpPr>
            <p:nvPr/>
          </p:nvSpPr>
          <p:spPr bwMode="auto">
            <a:xfrm rot="16200000">
              <a:off x="7924800" y="868363"/>
              <a:ext cx="152400" cy="1371600"/>
            </a:xfrm>
            <a:prstGeom prst="rightBrace">
              <a:avLst>
                <a:gd name="adj1" fmla="val 8333"/>
                <a:gd name="adj2" fmla="val 49333"/>
              </a:avLst>
            </a:prstGeom>
            <a:solidFill>
              <a:srgbClr val="FAFAA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TextBox 22"/>
            <p:cNvSpPr txBox="1">
              <a:spLocks noChangeArrowheads="1"/>
            </p:cNvSpPr>
            <p:nvPr/>
          </p:nvSpPr>
          <p:spPr bwMode="auto">
            <a:xfrm>
              <a:off x="5867400" y="1219200"/>
              <a:ext cx="1371600" cy="215900"/>
            </a:xfrm>
            <a:prstGeom prst="rect">
              <a:avLst/>
            </a:prstGeom>
            <a:solidFill>
              <a:srgbClr val="F0F8A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800"/>
                <a:t>Separation dipoles D1/2 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796" y="3379639"/>
            <a:ext cx="4372654" cy="3341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29969" y="5172075"/>
            <a:ext cx="290579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B0F0"/>
                </a:solidFill>
              </a:rPr>
              <a:t>Dx</a:t>
            </a:r>
            <a:r>
              <a:rPr lang="en-US" sz="1400" b="1" dirty="0">
                <a:solidFill>
                  <a:srgbClr val="00B0F0"/>
                </a:solidFill>
              </a:rPr>
              <a:t> </a:t>
            </a:r>
            <a:r>
              <a:rPr lang="en-US" sz="1400" b="1" dirty="0" smtClean="0">
                <a:solidFill>
                  <a:srgbClr val="00B0F0"/>
                </a:solidFill>
              </a:rPr>
              <a:t>~ 7 cm </a:t>
            </a:r>
            <a:r>
              <a:rPr lang="en-US" sz="1400" b="1" dirty="0" smtClean="0"/>
              <a:t>with 185 </a:t>
            </a:r>
            <a:r>
              <a:rPr lang="en-US" sz="1400" b="1" dirty="0" smtClean="0">
                <a:latin typeface="Symbol" panose="05050102010706020507" pitchFamily="18" charset="2"/>
              </a:rPr>
              <a:t>m</a:t>
            </a:r>
            <a:r>
              <a:rPr lang="en-US" sz="1400" b="1" dirty="0" smtClean="0"/>
              <a:t>rad half X-angle</a:t>
            </a:r>
            <a:endParaRPr lang="en-GB" sz="1400" b="1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820150" y="5312543"/>
            <a:ext cx="309819" cy="110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197041" y="5717359"/>
            <a:ext cx="222368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00B0F0"/>
                </a:solidFill>
              </a:rPr>
              <a:t>Dx</a:t>
            </a:r>
            <a:r>
              <a:rPr lang="en-US" sz="1400" b="1" dirty="0" smtClean="0">
                <a:solidFill>
                  <a:srgbClr val="00B0F0"/>
                </a:solidFill>
              </a:rPr>
              <a:t> ~ 12 cm </a:t>
            </a:r>
            <a:r>
              <a:rPr lang="en-US" sz="1400" b="1" dirty="0" smtClean="0"/>
              <a:t>without X-angle</a:t>
            </a:r>
            <a:endParaRPr lang="en-GB" sz="1400" b="1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 flipV="1">
            <a:off x="8820151" y="5764212"/>
            <a:ext cx="376890" cy="80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438374" y="3974146"/>
            <a:ext cx="53668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RP’s</a:t>
            </a:r>
            <a:endParaRPr lang="en-US" sz="1600" b="1" dirty="0"/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>
          <a:xfrm>
            <a:off x="8706717" y="4312700"/>
            <a:ext cx="25137" cy="673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81014" y="3326861"/>
            <a:ext cx="2388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of R. de Maria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01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  <p:bldP spid="28" grpId="0" animBg="1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66675" y="0"/>
            <a:ext cx="3647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 smtClean="0">
                <a:latin typeface="+mj-lt"/>
              </a:rPr>
              <a:t>How to improve?</a:t>
            </a:r>
            <a:endParaRPr lang="en-GB" sz="4000" dirty="0">
              <a:latin typeface="+mj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>
              <a:xfrm>
                <a:off x="0" y="707886"/>
                <a:ext cx="12190155" cy="601358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2100" dirty="0" smtClean="0">
                    <a:sym typeface="Wingdings" panose="05000000000000000000" pitchFamily="2" charset="2"/>
                  </a:rPr>
                  <a:t>The min.  mass reach is ~ inversely proportional to the normalized dispersion at the RP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1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  <m:r>
                          <a:rPr lang="en-US" sz="21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lang="en-US" sz="2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𝑴</m:t>
                        </m:r>
                      </m:e>
                      <m:sub>
                        <m:r>
                          <a:rPr lang="en-US" sz="2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𝒎𝒊𝒏</m:t>
                        </m:r>
                        <m:r>
                          <a:rPr lang="en-US" sz="21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.</m:t>
                        </m:r>
                      </m:sub>
                    </m:sSub>
                    <m:r>
                      <a:rPr lang="en-US" sz="21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∝</m:t>
                    </m:r>
                    <m:f>
                      <m:fPr>
                        <m:ctrlPr>
                          <a:rPr lang="en-US" sz="21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2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𝑫</m:t>
                            </m:r>
                          </m:e>
                          <m:sub>
                            <m:r>
                              <a:rPr lang="en-US" sz="2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𝒙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1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1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sz="21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𝜷</m:t>
                                </m:r>
                              </m:e>
                              <m:sub>
                                <m:r>
                                  <a:rPr lang="en-US" sz="21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𝒙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sz="2100" b="1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2200" b="1" u="sng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Dispersion (orbit):</a:t>
                </a:r>
              </a:p>
              <a:p>
                <a:pPr marL="457200" indent="-457200" algn="l">
                  <a:buFont typeface="Wingdings" panose="05000000000000000000" pitchFamily="2" charset="2"/>
                  <a:buChar char="à"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Options for increasing the dispersion are </a:t>
                </a:r>
                <a:r>
                  <a:rPr lang="en-US" sz="2200" b="1" u="sng" dirty="0" smtClean="0">
                    <a:sym typeface="Wingdings" panose="05000000000000000000" pitchFamily="2" charset="2"/>
                  </a:rPr>
                  <a:t>quite limited.</a:t>
                </a:r>
                <a:endParaRPr lang="en-US" sz="2200" dirty="0" smtClean="0">
                  <a:sym typeface="Wingdings" panose="05000000000000000000" pitchFamily="2" charset="2"/>
                </a:endParaRPr>
              </a:p>
              <a:p>
                <a:pPr marL="514350" indent="-514350" algn="l">
                  <a:buAutoNum type="romanLcParenBoth"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At most 5 mm (7%) by decreasing the X-angle from 10 </a:t>
                </a:r>
                <a:r>
                  <a:rPr lang="en-US" sz="2200" dirty="0">
                    <a:latin typeface="Symbol" panose="05050102010706020507" pitchFamily="18" charset="2"/>
                    <a:sym typeface="Wingdings" panose="05000000000000000000" pitchFamily="2" charset="2"/>
                  </a:rPr>
                  <a:t>s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 to 9 </a:t>
                </a:r>
                <a:r>
                  <a:rPr lang="en-US" sz="2200" dirty="0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s 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which is probably a conceptual limit. </a:t>
                </a:r>
              </a:p>
              <a:p>
                <a:pPr marL="514350" indent="-514350" algn="l">
                  <a:buAutoNum type="romanLcParenBoth"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&lt;5% (below machine uncertainty, with some risk) by strongly modifying the Xing bump as in 2016. </a:t>
                </a:r>
              </a:p>
              <a:p>
                <a:pPr marL="514350" indent="-514350" algn="l">
                  <a:buAutoNum type="romanLcParenBoth"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The only way for drastic improvement (&gt;50%) is to go to </a:t>
                </a:r>
                <a:r>
                  <a:rPr lang="en-US" sz="22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vertical crossing with flat optics (see later).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sz="2200" b="1" u="sng" dirty="0" smtClean="0">
                    <a:solidFill>
                      <a:srgbClr val="FF0000"/>
                    </a:solidFill>
                    <a:latin typeface="Symbol" panose="05050102010706020507" pitchFamily="18" charset="2"/>
                    <a:sym typeface="Wingdings" panose="05000000000000000000" pitchFamily="2" charset="2"/>
                  </a:rPr>
                  <a:t>b</a:t>
                </a:r>
                <a:r>
                  <a:rPr lang="en-US" sz="2200" b="1" u="sng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-functions (optics):</a:t>
                </a:r>
              </a:p>
              <a:p>
                <a:pPr marL="342900" indent="-342900" algn="l">
                  <a:buFont typeface="Wingdings" panose="05000000000000000000" pitchFamily="2" charset="2"/>
                  <a:buChar char="à"/>
                </a:pPr>
                <a:r>
                  <a:rPr lang="en-US" sz="2200" dirty="0" smtClean="0">
                    <a:sym typeface="Wingdings" panose="05000000000000000000" pitchFamily="2" charset="2"/>
                  </a:rPr>
                  <a:t>Options for decreasing </a:t>
                </a:r>
                <a:r>
                  <a:rPr lang="en-US" sz="2200" dirty="0" err="1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b</a:t>
                </a:r>
                <a:r>
                  <a:rPr lang="en-US" sz="2200" baseline="-25000" dirty="0" err="1" smtClean="0">
                    <a:sym typeface="Wingdings" panose="05000000000000000000" pitchFamily="2" charset="2"/>
                  </a:rPr>
                  <a:t>x</a:t>
                </a:r>
                <a:r>
                  <a:rPr lang="en-US" sz="2200" baseline="-25000" dirty="0" smtClean="0">
                    <a:sym typeface="Wingdings" panose="05000000000000000000" pitchFamily="2" charset="2"/>
                  </a:rPr>
                  <a:t> 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looks </a:t>
                </a:r>
                <a:r>
                  <a:rPr lang="en-US" sz="2200" b="1" u="sng" dirty="0" smtClean="0">
                    <a:sym typeface="Wingdings" panose="05000000000000000000" pitchFamily="2" charset="2"/>
                  </a:rPr>
                  <a:t>more promising 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(assuming in parallel a reduction of the min. RP gap).</a:t>
                </a:r>
              </a:p>
              <a:p>
                <a:pPr algn="l"/>
                <a:r>
                  <a:rPr lang="en-US" sz="2200" dirty="0" smtClean="0">
                    <a:sym typeface="Wingdings" panose="05000000000000000000" pitchFamily="2" charset="2"/>
                  </a:rPr>
                  <a:t> (i)  “CT-PPS squeeze” (option 3bis) chosen for 2017 (</a:t>
                </a:r>
                <a:r>
                  <a:rPr lang="en-US" sz="2200" dirty="0" smtClean="0">
                    <a:sym typeface="Wingdings" panose="05000000000000000000" pitchFamily="2" charset="2"/>
                    <a:hlinkClick r:id="rId3"/>
                  </a:rPr>
                  <a:t>LMC#297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) by pushing the matching quads</a:t>
                </a:r>
                <a:r>
                  <a:rPr lang="en-US" sz="2200" smtClean="0">
                    <a:sym typeface="Wingdings" panose="05000000000000000000" pitchFamily="2" charset="2"/>
                  </a:rPr>
                  <a:t>, as e.g. Q6 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down to 200A: ~10% min. mass re-improvement  …at the limit of significance, but better than 0 !</a:t>
                </a:r>
              </a:p>
              <a:p>
                <a:pPr algn="l"/>
                <a:r>
                  <a:rPr lang="en-US" sz="2200" dirty="0" smtClean="0">
                    <a:sym typeface="Wingdings" panose="05000000000000000000" pitchFamily="2" charset="2"/>
                  </a:rPr>
                  <a:t>(ii) Much more can in principle be gained </a:t>
                </a:r>
                <a:r>
                  <a:rPr lang="en-US" sz="22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with telescopic optics (see later) </a:t>
                </a:r>
                <a:r>
                  <a:rPr lang="en-US" sz="2200" dirty="0" smtClean="0">
                    <a:sym typeface="Wingdings" panose="05000000000000000000" pitchFamily="2" charset="2"/>
                  </a:rPr>
                  <a:t>by</a:t>
                </a:r>
              </a:p>
              <a:p>
                <a:pPr marL="457200" indent="-457200" algn="l">
                  <a:buFont typeface="+mj-lt"/>
                  <a:buAutoNum type="arabicPeriod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 Downgrading </a:t>
                </a:r>
                <a:r>
                  <a:rPr lang="en-US" sz="2000" dirty="0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b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* in a first step (so-called pre-squeezed optics) for more </a:t>
                </a:r>
                <a:r>
                  <a:rPr lang="en-US" sz="2000" b="1" dirty="0" smtClean="0">
                    <a:sym typeface="Wingdings" panose="05000000000000000000" pitchFamily="2" charset="2"/>
                  </a:rPr>
                  <a:t>internal optics flexibility with  stronger Q6 and more potential for CT-PPS-like-squeeze to create a kind of second IP @ Q6</a:t>
                </a:r>
              </a:p>
              <a:p>
                <a:pPr marL="457200" indent="-457200" algn="l">
                  <a:buFont typeface="+mj-lt"/>
                  <a:buAutoNum type="arabicPeriod"/>
                </a:pPr>
                <a:r>
                  <a:rPr lang="en-US" sz="2000" dirty="0" smtClean="0">
                    <a:sym typeface="Wingdings" panose="05000000000000000000" pitchFamily="2" charset="2"/>
                  </a:rPr>
                  <a:t> Then “re-squeezing from outside” (telescopic squeeze) to preserve </a:t>
                </a:r>
                <a:r>
                  <a:rPr lang="en-US" sz="2000" dirty="0" smtClean="0">
                    <a:latin typeface="Symbol" panose="05050102010706020507" pitchFamily="18" charset="2"/>
                    <a:sym typeface="Wingdings" panose="05000000000000000000" pitchFamily="2" charset="2"/>
                  </a:rPr>
                  <a:t>b</a:t>
                </a:r>
                <a:r>
                  <a:rPr lang="en-US" sz="2000" baseline="30000" dirty="0" smtClean="0">
                    <a:sym typeface="Wingdings" panose="05000000000000000000" pitchFamily="2" charset="2"/>
                  </a:rPr>
                  <a:t>*</a:t>
                </a:r>
                <a:r>
                  <a:rPr lang="en-US" sz="2000" dirty="0" smtClean="0">
                    <a:sym typeface="Wingdings" panose="05000000000000000000" pitchFamily="2" charset="2"/>
                  </a:rPr>
                  <a:t> for CMS (see later).</a:t>
                </a:r>
              </a:p>
              <a:p>
                <a:pPr algn="l"/>
                <a:endParaRPr lang="en-GB" sz="2200" dirty="0" smtClean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07886"/>
                <a:ext cx="12190155" cy="6013589"/>
              </a:xfrm>
              <a:prstGeom prst="rect">
                <a:avLst/>
              </a:prstGeom>
              <a:blipFill rotWithShape="0">
                <a:blip r:embed="rId4"/>
                <a:stretch>
                  <a:fillRect l="-650" r="-7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261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25" y="854560"/>
            <a:ext cx="6397122" cy="46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8542" y="89722"/>
            <a:ext cx="113804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Beginnings of a CT-PPS squeeze in 2017 (animation) …</a:t>
            </a:r>
            <a:endParaRPr lang="en-GB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623346" y="5340687"/>
            <a:ext cx="11084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.. </a:t>
            </a:r>
            <a:r>
              <a:rPr lang="en-US" sz="2800" b="1" dirty="0" smtClean="0"/>
              <a:t>Not very impressive for a squeeze</a:t>
            </a:r>
            <a:r>
              <a:rPr lang="en-US" sz="2800" b="1" dirty="0"/>
              <a:t> </a:t>
            </a:r>
            <a:r>
              <a:rPr lang="en-US" sz="2800" dirty="0" smtClean="0"/>
              <a:t>(only 15-20% </a:t>
            </a:r>
            <a:r>
              <a:rPr lang="en-US" sz="2800" dirty="0" err="1" smtClean="0">
                <a:latin typeface="Symbol" panose="05050102010706020507" pitchFamily="18" charset="2"/>
              </a:rPr>
              <a:t>b</a:t>
            </a:r>
            <a:r>
              <a:rPr lang="en-US" sz="2800" baseline="-25000" dirty="0" err="1" smtClean="0"/>
              <a:t>x</a:t>
            </a:r>
            <a:r>
              <a:rPr lang="en-US" sz="2800" dirty="0" smtClean="0"/>
              <a:t>-reduction at the RPs, 200 </a:t>
            </a:r>
            <a:r>
              <a:rPr lang="en-US" sz="2800" dirty="0" smtClean="0">
                <a:latin typeface="Symbol" panose="05050102010706020507" pitchFamily="18" charset="2"/>
              </a:rPr>
              <a:t>m</a:t>
            </a:r>
            <a:r>
              <a:rPr lang="en-US" sz="2800" dirty="0" smtClean="0"/>
              <a:t>m dispersion increase). </a:t>
            </a:r>
            <a:r>
              <a:rPr lang="en-US" sz="2800" b="1" dirty="0" smtClean="0"/>
              <a:t>We should be able  to </a:t>
            </a:r>
            <a:r>
              <a:rPr lang="en-US" sz="2800" b="1" dirty="0"/>
              <a:t>do </a:t>
            </a:r>
            <a:r>
              <a:rPr lang="en-US" sz="2800" b="1" dirty="0" smtClean="0"/>
              <a:t>better.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C628-49D5-435F-8985-83CA0C0EC446}" type="slidenum">
              <a:rPr lang="en-GB" smtClean="0"/>
              <a:t>4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3" y="854560"/>
            <a:ext cx="6397122" cy="46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0266" y="861394"/>
            <a:ext cx="362067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Zoom in the zone of the CT-PPS RP’s</a:t>
            </a:r>
          </a:p>
          <a:p>
            <a:pPr algn="ctr"/>
            <a:r>
              <a:rPr lang="en-US" b="1" dirty="0" smtClean="0"/>
              <a:t>(200-220 m w.r.t. the IP)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75468" y="861394"/>
            <a:ext cx="454342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Beta’s and Single-pass dispersion for beam1</a:t>
            </a:r>
          </a:p>
          <a:p>
            <a:pPr algn="ctr"/>
            <a:r>
              <a:rPr lang="en-US" b="1" dirty="0" smtClean="0"/>
              <a:t> on the right side (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dirty="0" smtClean="0"/>
              <a:t>* is cst at the IP)</a:t>
            </a:r>
          </a:p>
        </p:txBody>
      </p:sp>
    </p:spTree>
    <p:extLst>
      <p:ext uri="{BB962C8B-B14F-4D97-AF65-F5344CB8AC3E}">
        <p14:creationId xmlns:p14="http://schemas.microsoft.com/office/powerpoint/2010/main" val="16215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5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09682" y="37785"/>
            <a:ext cx="4920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Telescopic optics (1/3) </a:t>
            </a:r>
            <a:endParaRPr lang="en-GB" sz="4000" b="1" dirty="0"/>
          </a:p>
        </p:txBody>
      </p:sp>
      <p:sp>
        <p:nvSpPr>
          <p:cNvPr id="22" name="Rectangle 25"/>
          <p:cNvSpPr txBox="1">
            <a:spLocks noChangeArrowheads="1"/>
          </p:cNvSpPr>
          <p:nvPr/>
        </p:nvSpPr>
        <p:spPr>
          <a:xfrm>
            <a:off x="0" y="745671"/>
            <a:ext cx="12192000" cy="431605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r>
              <a:rPr lang="en-US" altLang="en-US" sz="2600" b="1" dirty="0" smtClean="0">
                <a:sym typeface="Wingdings" panose="05000000000000000000" pitchFamily="2" charset="2"/>
              </a:rPr>
              <a:t>Recap on ATS optics (in principle) for very small </a:t>
            </a:r>
            <a:r>
              <a:rPr lang="en-US" altLang="en-US" sz="26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600" b="1" dirty="0" smtClean="0">
                <a:sym typeface="Wingdings" panose="05000000000000000000" pitchFamily="2" charset="2"/>
              </a:rPr>
              <a:t>* (HL-LHC Baseline optics)</a:t>
            </a:r>
            <a:endParaRPr lang="en-US" altLang="en-US" sz="2600" i="1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099" y="1270908"/>
            <a:ext cx="7130069" cy="49966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018582" y="6169341"/>
            <a:ext cx="4064003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hlinkClick r:id="rId4"/>
              </a:rPr>
              <a:t>Phys. Rev. ST </a:t>
            </a:r>
            <a:r>
              <a:rPr lang="en-GB" sz="1600" b="1" dirty="0" err="1">
                <a:hlinkClick r:id="rId4"/>
              </a:rPr>
              <a:t>Accel</a:t>
            </a:r>
            <a:r>
              <a:rPr lang="en-GB" sz="1600" b="1" dirty="0">
                <a:hlinkClick r:id="rId4"/>
              </a:rPr>
              <a:t>. Beams 16, 111002 </a:t>
            </a:r>
            <a:r>
              <a:rPr lang="en-GB" sz="1600" b="1" dirty="0" smtClean="0">
                <a:hlinkClick r:id="rId4"/>
              </a:rPr>
              <a:t>– 2013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9202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6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09682" y="37785"/>
            <a:ext cx="49207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Telescopic optics (2/3) </a:t>
            </a:r>
            <a:endParaRPr lang="en-GB" sz="4000" b="1" dirty="0"/>
          </a:p>
        </p:txBody>
      </p:sp>
      <p:sp>
        <p:nvSpPr>
          <p:cNvPr id="22" name="Rectangle 25"/>
          <p:cNvSpPr txBox="1">
            <a:spLocks noChangeArrowheads="1"/>
          </p:cNvSpPr>
          <p:nvPr/>
        </p:nvSpPr>
        <p:spPr>
          <a:xfrm>
            <a:off x="-4482" y="668933"/>
            <a:ext cx="12191999" cy="154103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r>
              <a:rPr lang="en-US" altLang="en-US" sz="2200" dirty="0" smtClean="0">
                <a:sym typeface="Wingdings" panose="05000000000000000000" pitchFamily="2" charset="2"/>
              </a:rPr>
              <a:t>Viewed differently, the ATS can be used to preserve “standard” LHC </a:t>
            </a:r>
            <a:r>
              <a:rPr lang="en-US" altLang="en-US" sz="22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200" baseline="30000" dirty="0" smtClean="0">
                <a:sym typeface="Wingdings" panose="05000000000000000000" pitchFamily="2" charset="2"/>
              </a:rPr>
              <a:t>*</a:t>
            </a:r>
            <a:r>
              <a:rPr lang="en-US" altLang="en-US" sz="2200" dirty="0" smtClean="0">
                <a:sym typeface="Wingdings" panose="05000000000000000000" pitchFamily="2" charset="2"/>
              </a:rPr>
              <a:t> (e.g. </a:t>
            </a:r>
            <a:r>
              <a:rPr lang="en-US" altLang="en-US" sz="22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200" baseline="30000" dirty="0">
                <a:sym typeface="Wingdings" panose="05000000000000000000" pitchFamily="2" charset="2"/>
              </a:rPr>
              <a:t>* </a:t>
            </a:r>
            <a:r>
              <a:rPr lang="en-US" altLang="en-US" sz="2200" dirty="0" smtClean="0">
                <a:sym typeface="Wingdings" panose="05000000000000000000" pitchFamily="2" charset="2"/>
              </a:rPr>
              <a:t>=40-30 cm) in a telescopic manner: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 sz="2200" dirty="0" smtClean="0">
                <a:sym typeface="Wingdings" panose="05000000000000000000" pitchFamily="2" charset="2"/>
              </a:rPr>
              <a:t> To </a:t>
            </a:r>
            <a:r>
              <a:rPr lang="en-US" alt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relax the demand on the IR1/5 matching quadrupoles </a:t>
            </a:r>
            <a:r>
              <a:rPr lang="en-US" altLang="en-US" sz="2200" dirty="0" smtClean="0">
                <a:sym typeface="Wingdings" panose="05000000000000000000" pitchFamily="2" charset="2"/>
              </a:rPr>
              <a:t>themselves,</a:t>
            </a:r>
          </a:p>
          <a:p>
            <a:pPr>
              <a:lnSpc>
                <a:spcPct val="70000"/>
              </a:lnSpc>
              <a:buFont typeface="Wingdings" panose="05000000000000000000" pitchFamily="2" charset="2"/>
              <a:buChar char="à"/>
            </a:pPr>
            <a:r>
              <a:rPr lang="en-US" altLang="en-US" sz="2200" dirty="0">
                <a:sym typeface="Wingdings" panose="05000000000000000000" pitchFamily="2" charset="2"/>
              </a:rPr>
              <a:t> </a:t>
            </a:r>
            <a:r>
              <a:rPr lang="en-US" altLang="en-US" sz="2200" dirty="0" smtClean="0">
                <a:sym typeface="Wingdings" panose="05000000000000000000" pitchFamily="2" charset="2"/>
              </a:rPr>
              <a:t>Then to better </a:t>
            </a:r>
            <a:r>
              <a:rPr lang="en-US" alt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optimize internal IR1/5 constraints other than </a:t>
            </a:r>
            <a:r>
              <a:rPr lang="en-US" altLang="en-US" sz="2200" b="1" dirty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200" b="1" baseline="30000" dirty="0" smtClean="0">
                <a:solidFill>
                  <a:srgbClr val="00B0F0"/>
                </a:solidFill>
                <a:sym typeface="Wingdings" panose="05000000000000000000" pitchFamily="2" charset="2"/>
              </a:rPr>
              <a:t>*</a:t>
            </a:r>
            <a:r>
              <a:rPr lang="en-US" alt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, </a:t>
            </a:r>
            <a:r>
              <a:rPr lang="en-US" altLang="en-US" sz="2200" dirty="0" smtClean="0">
                <a:sym typeface="Wingdings" panose="05000000000000000000" pitchFamily="2" charset="2"/>
              </a:rPr>
              <a:t>e.g. much smaller </a:t>
            </a:r>
            <a:r>
              <a:rPr lang="en-US" altLang="en-US" sz="22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200" baseline="-25000" dirty="0" err="1" smtClean="0">
                <a:sym typeface="Wingdings" panose="05000000000000000000" pitchFamily="2" charset="2"/>
              </a:rPr>
              <a:t>x</a:t>
            </a:r>
            <a:r>
              <a:rPr lang="en-US" altLang="en-US" sz="2200" dirty="0" smtClean="0">
                <a:sym typeface="Wingdings" panose="05000000000000000000" pitchFamily="2" charset="2"/>
              </a:rPr>
              <a:t> at the pots !</a:t>
            </a:r>
          </a:p>
        </p:txBody>
      </p:sp>
      <p:pic>
        <p:nvPicPr>
          <p:cNvPr id="11" name="4AD8AF3D-D6A6-4D09-A5A5-E8145BB582BF" descr="AB635BE4-C25E-460F-AFB4-80673BEDCCD9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3" y="2507778"/>
            <a:ext cx="6211720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27149" y="4998707"/>
            <a:ext cx="202581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Q6@300A (quite low)</a:t>
            </a:r>
          </a:p>
          <a:p>
            <a:r>
              <a:rPr lang="en-US" sz="1400" b="1" dirty="0"/>
              <a:t>a</a:t>
            </a:r>
            <a:r>
              <a:rPr lang="en-US" sz="1400" b="1" dirty="0" smtClean="0"/>
              <a:t>t 40 cm (w/o telescope)</a:t>
            </a:r>
            <a:endParaRPr lang="en-GB" sz="1400" b="1" dirty="0"/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 flipV="1">
            <a:off x="5252960" y="4781080"/>
            <a:ext cx="789399" cy="479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8786" y="2178385"/>
            <a:ext cx="4626276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Q6&gt; 1.5 KA @ 1m, offering quite some flexibility</a:t>
            </a:r>
          </a:p>
          <a:p>
            <a:pPr marL="342900" indent="-342900">
              <a:buAutoNum type="arabicParenR"/>
            </a:pPr>
            <a:r>
              <a:rPr lang="en-US" sz="1400" b="1" dirty="0" smtClean="0"/>
              <a:t>For an aggressive “CT-PPS squeeze” at cst </a:t>
            </a:r>
            <a:r>
              <a:rPr lang="en-US" sz="1400" b="1" dirty="0" smtClean="0"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/>
              <a:t>*</a:t>
            </a:r>
            <a:r>
              <a:rPr lang="en-US" sz="1400" b="1" dirty="0" smtClean="0"/>
              <a:t>=1 m</a:t>
            </a:r>
          </a:p>
          <a:p>
            <a:pPr marL="342900" indent="-342900">
              <a:buAutoNum type="arabicParenR"/>
            </a:pPr>
            <a:r>
              <a:rPr lang="en-US" sz="1400" b="1" dirty="0" smtClean="0"/>
              <a:t>Followed by a telescopic squeeze to reach back 40 cm </a:t>
            </a:r>
            <a:endParaRPr lang="en-GB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0251" y="5668059"/>
            <a:ext cx="523098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“</a:t>
            </a:r>
            <a:r>
              <a:rPr lang="en-US" b="1" u="sng" dirty="0" smtClean="0"/>
              <a:t>Natural</a:t>
            </a:r>
            <a:r>
              <a:rPr lang="en-US" b="1" dirty="0" smtClean="0"/>
              <a:t>” Q6 current for a standard ATS pre-squeeze </a:t>
            </a:r>
          </a:p>
          <a:p>
            <a:pPr algn="ctr"/>
            <a:r>
              <a:rPr lang="en-US" b="1" dirty="0" smtClean="0"/>
              <a:t>(w/o telescope) from 1 m to 40 cm</a:t>
            </a:r>
            <a:endParaRPr lang="en-GB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95876" y="2518938"/>
            <a:ext cx="1124433" cy="282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89321" y="5679468"/>
            <a:ext cx="561551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Un-squeezing IR5, and re-squeezing from outside</a:t>
            </a:r>
          </a:p>
          <a:p>
            <a:pPr algn="ctr"/>
            <a:r>
              <a:rPr lang="en-US" b="1" dirty="0" smtClean="0"/>
              <a:t>to relax the demand on matching </a:t>
            </a:r>
            <a:r>
              <a:rPr lang="en-US" b="1" dirty="0" err="1" smtClean="0"/>
              <a:t>quad.’s</a:t>
            </a:r>
            <a:r>
              <a:rPr lang="en-US" b="1" dirty="0" smtClean="0"/>
              <a:t> at cst </a:t>
            </a:r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baseline="30000" dirty="0" smtClean="0"/>
              <a:t>*</a:t>
            </a:r>
            <a:r>
              <a:rPr lang="en-US" b="1" dirty="0" smtClean="0"/>
              <a:t>=40 cm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596" y="2076608"/>
            <a:ext cx="5178964" cy="3788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54412" y="4721748"/>
            <a:ext cx="356188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b="1" smtClean="0"/>
              <a:t>IR4</a:t>
            </a:r>
            <a:endParaRPr lang="en-GB" sz="1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276423" y="4683379"/>
            <a:ext cx="356188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IR6</a:t>
            </a:r>
            <a:endParaRPr lang="en-GB" sz="1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262598" y="4721747"/>
            <a:ext cx="356188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IR5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52657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18" grpId="0" animBg="1"/>
      <p:bldP spid="23" grpId="0" animBg="1"/>
      <p:bldP spid="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7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29700" y="45265"/>
            <a:ext cx="9824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Final considerations on Telescopic optics (3/3) </a:t>
            </a:r>
            <a:endParaRPr lang="en-GB" sz="4000" b="1" dirty="0"/>
          </a:p>
        </p:txBody>
      </p:sp>
      <p:sp>
        <p:nvSpPr>
          <p:cNvPr id="22" name="Rectangle 25"/>
          <p:cNvSpPr txBox="1">
            <a:spLocks noChangeArrowheads="1"/>
          </p:cNvSpPr>
          <p:nvPr/>
        </p:nvSpPr>
        <p:spPr>
          <a:xfrm>
            <a:off x="-4482" y="668933"/>
            <a:ext cx="12191999" cy="154103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/>
            <a:endParaRPr lang="en-US" altLang="en-US" sz="2200" dirty="0" smtClean="0">
              <a:sym typeface="Wingdings" panose="05000000000000000000" pitchFamily="2" charset="2"/>
            </a:endParaRPr>
          </a:p>
        </p:txBody>
      </p:sp>
      <p:sp>
        <p:nvSpPr>
          <p:cNvPr id="15" name="Rectangle 25"/>
          <p:cNvSpPr txBox="1">
            <a:spLocks noChangeArrowheads="1"/>
          </p:cNvSpPr>
          <p:nvPr/>
        </p:nvSpPr>
        <p:spPr>
          <a:xfrm>
            <a:off x="206189" y="926926"/>
            <a:ext cx="11833412" cy="467694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600" dirty="0" smtClean="0">
                <a:sym typeface="Wingdings" panose="05000000000000000000" pitchFamily="2" charset="2"/>
              </a:rPr>
              <a:t>Even if not for </a:t>
            </a:r>
            <a:r>
              <a:rPr lang="en-US" altLang="en-US" sz="26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600" dirty="0" smtClean="0">
                <a:sym typeface="Wingdings" panose="05000000000000000000" pitchFamily="2" charset="2"/>
              </a:rPr>
              <a:t>* proper, telescopic optics will need to be implemented soon in the LHC for HL-LHC optics validation, and with a large telescopic index (34).</a:t>
            </a:r>
          </a:p>
          <a:p>
            <a:pPr marL="0" indent="0">
              <a:buNone/>
            </a:pPr>
            <a:endParaRPr lang="en-US" altLang="en-US" sz="600" dirty="0" smtClean="0">
              <a:sym typeface="Wingdings" panose="05000000000000000000" pitchFamily="2" charset="2"/>
            </a:endParaRPr>
          </a:p>
          <a:p>
            <a:r>
              <a:rPr lang="en-US" altLang="en-US" sz="2600" dirty="0" smtClean="0">
                <a:sym typeface="Wingdings" panose="05000000000000000000" pitchFamily="2" charset="2"/>
              </a:rPr>
              <a:t>At that moment CT-PPS (&amp; AFP) will be able to profit from a much more performing “2017-like CT-PPS squeeze”</a:t>
            </a:r>
          </a:p>
          <a:p>
            <a:pPr marL="0" indent="0">
              <a:buNone/>
            </a:pPr>
            <a:r>
              <a:rPr lang="en-US" altLang="en-US" sz="2600" b="1" i="1" baseline="-25000" dirty="0">
                <a:sym typeface="Wingdings" panose="05000000000000000000" pitchFamily="2" charset="2"/>
              </a:rPr>
              <a:t> </a:t>
            </a:r>
            <a:r>
              <a:rPr lang="en-US" altLang="en-US" sz="2600" b="1" i="1" baseline="-25000" dirty="0" smtClean="0">
                <a:sym typeface="Wingdings" panose="05000000000000000000" pitchFamily="2" charset="2"/>
              </a:rPr>
              <a:t>            </a:t>
            </a:r>
            <a:r>
              <a:rPr lang="en-US" altLang="en-US" sz="2600" b="1" i="1" dirty="0" smtClean="0">
                <a:sym typeface="Wingdings" panose="05000000000000000000" pitchFamily="2" charset="2"/>
              </a:rPr>
              <a:t> </a:t>
            </a:r>
            <a:r>
              <a:rPr lang="en-US" altLang="en-US" sz="2600" i="1" dirty="0" smtClean="0">
                <a:sym typeface="Wingdings" panose="05000000000000000000" pitchFamily="2" charset="2"/>
              </a:rPr>
              <a:t>..provided that  roman pots equipped with new HW (as e.g. 220F),  and the machine protection are ready to go beyond the 1.5 mm minimum gap.</a:t>
            </a:r>
          </a:p>
          <a:p>
            <a:pPr marL="0" indent="0">
              <a:buNone/>
            </a:pPr>
            <a:endParaRPr lang="en-US" altLang="en-US" sz="600" i="1" dirty="0" smtClean="0">
              <a:sym typeface="Wingdings" panose="05000000000000000000" pitchFamily="2" charset="2"/>
            </a:endParaRPr>
          </a:p>
          <a:p>
            <a:r>
              <a:rPr lang="en-US" altLang="en-US" sz="2600" dirty="0" smtClean="0">
                <a:sym typeface="Wingdings" panose="05000000000000000000" pitchFamily="2" charset="2"/>
              </a:rPr>
              <a:t>Flat optics are also in the pipeline (for Run III) and are planned anyway to be done in a telescopic manner because of the aggressive (15-20 cm) </a:t>
            </a:r>
            <a:r>
              <a:rPr lang="en-US" altLang="en-US" sz="26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2600" baseline="30000" dirty="0" smtClean="0">
                <a:sym typeface="Wingdings" panose="05000000000000000000" pitchFamily="2" charset="2"/>
              </a:rPr>
              <a:t>*</a:t>
            </a:r>
            <a:r>
              <a:rPr lang="en-US" altLang="en-US" sz="2600" dirty="0" smtClean="0">
                <a:sym typeface="Wingdings" panose="05000000000000000000" pitchFamily="2" charset="2"/>
              </a:rPr>
              <a:t> in one of the two planes</a:t>
            </a:r>
          </a:p>
          <a:p>
            <a:pPr marL="0" indent="0">
              <a:buNone/>
            </a:pPr>
            <a:r>
              <a:rPr lang="en-US" altLang="en-US" sz="2600" dirty="0">
                <a:sym typeface="Wingdings" panose="05000000000000000000" pitchFamily="2" charset="2"/>
              </a:rPr>
              <a:t>	</a:t>
            </a:r>
            <a:r>
              <a:rPr lang="en-US" altLang="en-US" sz="2600" dirty="0" smtClean="0">
                <a:sym typeface="Wingdings" panose="05000000000000000000" pitchFamily="2" charset="2"/>
              </a:rPr>
              <a:t> </a:t>
            </a:r>
            <a:r>
              <a:rPr lang="en-US" altLang="en-US" sz="2600" i="1" dirty="0" smtClean="0">
                <a:sym typeface="Wingdings" panose="05000000000000000000" pitchFamily="2" charset="2"/>
              </a:rPr>
              <a:t>CT-PPS will certainly “double gain” with </a:t>
            </a:r>
            <a:r>
              <a:rPr lang="en-US" altLang="en-US" sz="2600" b="1" i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Telescopic flat optics </a:t>
            </a:r>
            <a:r>
              <a:rPr lang="en-US" altLang="en-US" sz="2600" i="1" dirty="0" smtClean="0">
                <a:sym typeface="Wingdings" panose="05000000000000000000" pitchFamily="2" charset="2"/>
              </a:rPr>
              <a:t>( &amp; V crossing)</a:t>
            </a:r>
          </a:p>
          <a:p>
            <a:pPr marL="0" indent="0">
              <a:buNone/>
            </a:pPr>
            <a:r>
              <a:rPr lang="en-US" altLang="en-US" sz="2600" i="1" dirty="0">
                <a:sym typeface="Wingdings" panose="05000000000000000000" pitchFamily="2" charset="2"/>
              </a:rPr>
              <a:t>	</a:t>
            </a:r>
            <a:r>
              <a:rPr lang="en-US" altLang="en-US" sz="2600" i="1" dirty="0" smtClean="0">
                <a:sym typeface="Wingdings" panose="05000000000000000000" pitchFamily="2" charset="2"/>
              </a:rPr>
              <a:t> AFP will gain less (due to H crossing for flat optics in ATLAS).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04" y="5677138"/>
            <a:ext cx="11837892" cy="86177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en-US" sz="2500" b="1" dirty="0">
                <a:solidFill>
                  <a:srgbClr val="FF0000"/>
                </a:solidFill>
                <a:sym typeface="Wingdings" panose="05000000000000000000" pitchFamily="2" charset="2"/>
              </a:rPr>
              <a:t>Some non-negligible R&amp;D + MD time is still ahead to </a:t>
            </a: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develop &amp; validate </a:t>
            </a:r>
            <a:r>
              <a:rPr lang="en-US" altLang="en-US" sz="2500" b="1" dirty="0">
                <a:solidFill>
                  <a:srgbClr val="FF0000"/>
                </a:solidFill>
                <a:sym typeface="Wingdings" panose="05000000000000000000" pitchFamily="2" charset="2"/>
              </a:rPr>
              <a:t>all these </a:t>
            </a: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idea, then precisely quantify the benefits for CT-PPS, but certainly in the 50%-100% range</a:t>
            </a:r>
            <a:endParaRPr lang="en-US" altLang="en-US" sz="25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38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2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52" y="1452364"/>
            <a:ext cx="6934200" cy="535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265" name="Rectangle 25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0" y="626230"/>
                <a:ext cx="12192000" cy="826134"/>
              </a:xfrm>
              <a:noFill/>
              <a:ln/>
            </p:spPr>
            <p:txBody>
              <a:bodyPr>
                <a:noAutofit/>
              </a:bodyPr>
              <a:lstStyle/>
              <a:p>
                <a:pPr marL="609600" indent="-609600"/>
                <a:r>
                  <a:rPr lang="en-US" altLang="en-US" sz="2600" b="1" u="sng" dirty="0" smtClean="0">
                    <a:sym typeface="Wingdings" panose="05000000000000000000" pitchFamily="2" charset="2"/>
                  </a:rPr>
                  <a:t>Competitive flat optics in LHC </a:t>
                </a:r>
                <a:r>
                  <a:rPr lang="en-US" altLang="en-US" sz="2000" dirty="0" smtClean="0">
                    <a:sym typeface="Wingdings" panose="05000000000000000000" pitchFamily="2" charset="2"/>
                  </a:rPr>
                  <a:t>(typically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en-US" sz="20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alt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US" alt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/</m:t>
                        </m:r>
                        <m:r>
                          <a:rPr lang="en-US" alt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  <m:sup>
                        <m:r>
                          <a:rPr lang="en-US" altLang="en-US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en-US" sz="2000" dirty="0" smtClean="0">
                    <a:sym typeface="Wingdings" panose="05000000000000000000" pitchFamily="2" charset="2"/>
                  </a:rPr>
                  <a:t>= 100/25 cm instead of 50/50, down to 60/15 instead of 30/30)</a:t>
                </a:r>
                <a:r>
                  <a:rPr lang="en-US" altLang="en-US" sz="2600" dirty="0" smtClean="0">
                    <a:sym typeface="Wingdings" panose="05000000000000000000" pitchFamily="2" charset="2"/>
                  </a:rPr>
                  <a:t> requires to </a:t>
                </a:r>
                <a:r>
                  <a:rPr lang="en-US" altLang="en-US" sz="26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change the crossing plane orientation </a:t>
                </a:r>
                <a:r>
                  <a:rPr lang="en-US" altLang="en-US" sz="2600" dirty="0" smtClean="0">
                    <a:sym typeface="Wingdings" panose="05000000000000000000" pitchFamily="2" charset="2"/>
                  </a:rPr>
                  <a:t>(for triplet aperture)</a:t>
                </a:r>
                <a:endParaRPr lang="en-US" altLang="en-US" sz="2600" i="1" baseline="-25000" dirty="0"/>
              </a:p>
            </p:txBody>
          </p:sp>
        </mc:Choice>
        <mc:Fallback xmlns="">
          <p:sp>
            <p:nvSpPr>
              <p:cNvPr id="10265" name="Rectangle 2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626230"/>
                <a:ext cx="12192000" cy="826134"/>
              </a:xfrm>
              <a:blipFill rotWithShape="0">
                <a:blip r:embed="rId4"/>
                <a:stretch>
                  <a:fillRect l="-750" t="-11852" r="-450" b="-17037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2357019" y="4151954"/>
            <a:ext cx="2252663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n-US" altLang="en-US" sz="1200" dirty="0"/>
              <a:t>Effect of decreasing the</a:t>
            </a:r>
          </a:p>
          <a:p>
            <a:pPr algn="l"/>
            <a:r>
              <a:rPr lang="en-US" altLang="en-US" sz="1200" dirty="0"/>
              <a:t>beam aspect ratio at the IP</a:t>
            </a:r>
          </a:p>
          <a:p>
            <a:pPr algn="l"/>
            <a:r>
              <a:rPr lang="en-US" altLang="en-US" sz="1200" dirty="0"/>
              <a:t>(and increasing the vert. X-angle)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8</a:t>
            </a:fld>
            <a:endParaRPr lang="en-GB"/>
          </a:p>
        </p:txBody>
      </p: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2466121" y="6009539"/>
            <a:ext cx="2278062" cy="6492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>
            <a:spAutoFit/>
          </a:bodyPr>
          <a:lstStyle/>
          <a:p>
            <a:pPr algn="l"/>
            <a:r>
              <a:rPr lang="en-US" altLang="en-US" sz="1200"/>
              <a:t>Effect of increasing the</a:t>
            </a:r>
          </a:p>
          <a:p>
            <a:pPr algn="l"/>
            <a:r>
              <a:rPr lang="en-US" altLang="en-US" sz="1200"/>
              <a:t>beam aspect ratio at the IP</a:t>
            </a:r>
          </a:p>
          <a:p>
            <a:pPr algn="l"/>
            <a:r>
              <a:rPr lang="en-US" altLang="en-US" sz="1200"/>
              <a:t>(and decreasing the vert. X-angle)</a:t>
            </a:r>
            <a:endParaRPr lang="en-US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0" y="7266"/>
            <a:ext cx="11254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Flat optics (1/3) .. </a:t>
            </a:r>
            <a:r>
              <a:rPr lang="en-US" sz="4000" b="1" dirty="0" smtClean="0"/>
              <a:t>CT-PPS will gain, AFP might loose !</a:t>
            </a:r>
            <a:endParaRPr lang="en-GB" sz="40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7267953" y="1586475"/>
            <a:ext cx="4697035" cy="2576513"/>
            <a:chOff x="-371895" y="1295400"/>
            <a:chExt cx="4166020" cy="2576513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295400"/>
              <a:ext cx="3336925" cy="2576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-371895" y="2269123"/>
              <a:ext cx="1144474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00" b="1" dirty="0" smtClean="0"/>
                <a:t>Round 50/50</a:t>
              </a:r>
              <a:endParaRPr lang="en-US" altLang="en-US" sz="1600" b="1" dirty="0"/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1493838" y="2438400"/>
              <a:ext cx="1401762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00" b="1" i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en-US" sz="1600" b="1" i="1" baseline="-25000" dirty="0" err="1">
                  <a:solidFill>
                    <a:srgbClr val="FF0000"/>
                  </a:solidFill>
                </a:rPr>
                <a:t>x,max</a:t>
              </a:r>
              <a:r>
                <a:rPr lang="en-US" altLang="en-US" sz="1600" b="1" i="1" dirty="0">
                  <a:solidFill>
                    <a:srgbClr val="FF0000"/>
                  </a:solidFill>
                </a:rPr>
                <a:t>~ </a:t>
              </a:r>
              <a:r>
                <a:rPr lang="en-US" altLang="en-US" sz="1600" b="1" dirty="0">
                  <a:solidFill>
                    <a:srgbClr val="FF0000"/>
                  </a:solidFill>
                </a:rPr>
                <a:t>4.4 km</a:t>
              </a:r>
            </a:p>
            <a:p>
              <a:pPr algn="l"/>
              <a:r>
                <a:rPr lang="en-US" altLang="en-US" sz="1600" b="1" i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en-US" sz="1600" b="1" i="1" baseline="-25000" dirty="0" err="1">
                  <a:solidFill>
                    <a:srgbClr val="FF0000"/>
                  </a:solidFill>
                </a:rPr>
                <a:t>y,max</a:t>
              </a:r>
              <a:r>
                <a:rPr lang="en-US" altLang="en-US" sz="1600" b="1" i="1" dirty="0">
                  <a:solidFill>
                    <a:srgbClr val="FF0000"/>
                  </a:solidFill>
                </a:rPr>
                <a:t>~ </a:t>
              </a:r>
              <a:r>
                <a:rPr lang="en-US" altLang="en-US" sz="1600" b="1" dirty="0">
                  <a:solidFill>
                    <a:srgbClr val="FF0000"/>
                  </a:solidFill>
                </a:rPr>
                <a:t>4.4 km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404144" y="3933513"/>
            <a:ext cx="4204579" cy="2592387"/>
            <a:chOff x="7760409" y="3832072"/>
            <a:chExt cx="4204579" cy="2592387"/>
          </a:xfrm>
        </p:grpSpPr>
        <p:pic>
          <p:nvPicPr>
            <p:cNvPr id="17" name="Picture 3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0600" y="3832072"/>
              <a:ext cx="3354388" cy="2592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 Box 37"/>
            <p:cNvSpPr txBox="1">
              <a:spLocks noChangeArrowheads="1"/>
            </p:cNvSpPr>
            <p:nvPr/>
          </p:nvSpPr>
          <p:spPr bwMode="auto">
            <a:xfrm>
              <a:off x="7760409" y="4658611"/>
              <a:ext cx="1154162" cy="3385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00" b="1" dirty="0" smtClean="0"/>
                <a:t>Flat 100/25</a:t>
              </a:r>
              <a:endParaRPr lang="en-US" altLang="en-US" sz="1600" b="1" dirty="0"/>
            </a:p>
          </p:txBody>
        </p:sp>
        <p:sp>
          <p:nvSpPr>
            <p:cNvPr id="19" name="Text Box 39"/>
            <p:cNvSpPr txBox="1">
              <a:spLocks noChangeArrowheads="1"/>
            </p:cNvSpPr>
            <p:nvPr/>
          </p:nvSpPr>
          <p:spPr bwMode="auto">
            <a:xfrm>
              <a:off x="9799638" y="4748059"/>
              <a:ext cx="1401762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en-US" sz="1600" b="1" i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en-US" sz="1600" b="1" i="1" baseline="-25000" dirty="0" err="1">
                  <a:solidFill>
                    <a:srgbClr val="FF0000"/>
                  </a:solidFill>
                </a:rPr>
                <a:t>x,max</a:t>
              </a:r>
              <a:r>
                <a:rPr lang="en-US" altLang="en-US" sz="1600" b="1" i="1" dirty="0">
                  <a:solidFill>
                    <a:srgbClr val="FF0000"/>
                  </a:solidFill>
                </a:rPr>
                <a:t>~ </a:t>
              </a:r>
              <a:r>
                <a:rPr lang="en-US" altLang="en-US" sz="1600" b="1" dirty="0">
                  <a:solidFill>
                    <a:srgbClr val="FF0000"/>
                  </a:solidFill>
                </a:rPr>
                <a:t>2.2 km</a:t>
              </a:r>
            </a:p>
            <a:p>
              <a:pPr algn="l"/>
              <a:r>
                <a:rPr lang="en-US" altLang="en-US" sz="1600" b="1" i="1" dirty="0" err="1">
                  <a:solidFill>
                    <a:srgbClr val="FF0000"/>
                  </a:solidFill>
                  <a:latin typeface="Symbol" panose="05050102010706020507" pitchFamily="18" charset="2"/>
                </a:rPr>
                <a:t>b</a:t>
              </a:r>
              <a:r>
                <a:rPr lang="en-US" altLang="en-US" sz="1600" b="1" i="1" baseline="-25000" dirty="0" err="1">
                  <a:solidFill>
                    <a:srgbClr val="FF0000"/>
                  </a:solidFill>
                </a:rPr>
                <a:t>y,max</a:t>
              </a:r>
              <a:r>
                <a:rPr lang="en-US" altLang="en-US" sz="1600" b="1" i="1" dirty="0">
                  <a:solidFill>
                    <a:srgbClr val="FF0000"/>
                  </a:solidFill>
                </a:rPr>
                <a:t>~ </a:t>
              </a:r>
              <a:r>
                <a:rPr lang="en-US" altLang="en-US" sz="1600" b="1" dirty="0">
                  <a:solidFill>
                    <a:srgbClr val="FF0000"/>
                  </a:solidFill>
                </a:rPr>
                <a:t>8.8 km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173187" y="6289495"/>
            <a:ext cx="4822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Very old idea </a:t>
            </a:r>
            <a:r>
              <a:rPr lang="en-US" b="1" dirty="0"/>
              <a:t>(</a:t>
            </a:r>
            <a:r>
              <a:rPr lang="en-US" b="1" dirty="0" smtClean="0"/>
              <a:t>CERN MAC, 2006) recently revived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1837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nimBg="1"/>
      <p:bldP spid="10273" grpId="0"/>
      <p:bldP spid="10275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5" name="Rectangle 25"/>
          <p:cNvSpPr>
            <a:spLocks noGrp="1" noChangeArrowheads="1"/>
          </p:cNvSpPr>
          <p:nvPr>
            <p:ph type="body" idx="1"/>
          </p:nvPr>
        </p:nvSpPr>
        <p:spPr>
          <a:xfrm>
            <a:off x="0" y="626229"/>
            <a:ext cx="12192000" cy="1841668"/>
          </a:xfrm>
          <a:noFill/>
          <a:ln/>
        </p:spPr>
        <p:txBody>
          <a:bodyPr>
            <a:noAutofit/>
          </a:bodyPr>
          <a:lstStyle/>
          <a:p>
            <a:pPr marL="609600" indent="-609600"/>
            <a:r>
              <a:rPr lang="en-US" altLang="en-US" sz="2600" b="1" u="sng" dirty="0" smtClean="0">
                <a:sym typeface="Wingdings" panose="05000000000000000000" pitchFamily="2" charset="2"/>
              </a:rPr>
              <a:t>Most promising and competitive flat optics for LHC</a:t>
            </a:r>
            <a:endParaRPr lang="en-US" altLang="en-US" sz="2600" i="1" baseline="-250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60/15 cm with  150 </a:t>
            </a:r>
            <a:r>
              <a:rPr lang="en-US" altLang="en-US" sz="2500" b="1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rad Half X-angle H/V in ATLAS/CMS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2.4E34 peak lumi @ 6.5 TeV with BCMS beam </a:t>
            </a:r>
            <a:r>
              <a:rPr lang="en-US" alt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(2592 collisions, 1.2E11, </a:t>
            </a:r>
            <a:r>
              <a:rPr lang="en-US" altLang="en-US" sz="22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ge</a:t>
            </a:r>
            <a:r>
              <a:rPr lang="en-US" alt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=2.5 </a:t>
            </a:r>
            <a:r>
              <a:rPr lang="en-US" altLang="en-US" sz="22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m, </a:t>
            </a:r>
            <a:r>
              <a:rPr lang="en-US" altLang="en-US" sz="22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altLang="en-US" sz="22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z</a:t>
            </a:r>
            <a:r>
              <a:rPr lang="en-US" alt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=7.5 cm)</a:t>
            </a:r>
            <a:r>
              <a:rPr lang="en-US" altLang="en-US" sz="2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and up to 3.5E34  with 8b4e !...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6842126" y="56038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28/06/2017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smtClean="0"/>
              <a:t>S. Fartoukh, update since the  LHCC referee session held on 09/05/2017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94CC3-74B2-4B12-B5F7-6134BFC6AB39}" type="slidenum">
              <a:rPr lang="en-GB" smtClean="0"/>
              <a:t>9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3568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Flat optics (2/3) </a:t>
            </a:r>
            <a:endParaRPr lang="en-GB" sz="4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0703" y="2367620"/>
            <a:ext cx="4664646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508" y="2332904"/>
            <a:ext cx="4664646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121" y="2367620"/>
            <a:ext cx="4664646" cy="36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0718" y="5700320"/>
            <a:ext cx="3827394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Can be realized with a tele index </a:t>
            </a:r>
          </a:p>
          <a:p>
            <a:pPr algn="ctr"/>
            <a:r>
              <a:rPr lang="en-US" b="1" dirty="0" smtClean="0"/>
              <a:t>of ~ (1,4</a:t>
            </a:r>
            <a:r>
              <a:rPr lang="en-US" b="1" smtClean="0"/>
              <a:t>) for ATLAS  </a:t>
            </a:r>
            <a:r>
              <a:rPr lang="en-US" b="1" dirty="0" smtClean="0"/>
              <a:t>and (</a:t>
            </a:r>
            <a:r>
              <a:rPr lang="en-US" b="1" smtClean="0"/>
              <a:t>4,1) for CMS </a:t>
            </a:r>
            <a:endParaRPr lang="en-US" b="1" dirty="0" smtClean="0"/>
          </a:p>
          <a:p>
            <a:pPr algn="ctr"/>
            <a:r>
              <a:rPr lang="en-US" b="1" dirty="0" smtClean="0"/>
              <a:t>(still to be optimized for beam-beam)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425902" y="5704432"/>
            <a:ext cx="3971857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panose="05050102010706020507" pitchFamily="18" charset="2"/>
              </a:rPr>
              <a:t>b</a:t>
            </a:r>
            <a:r>
              <a:rPr lang="en-US" b="1" dirty="0" smtClean="0"/>
              <a:t> </a:t>
            </a:r>
            <a:r>
              <a:rPr lang="en-US" b="1" baseline="-25000" dirty="0" smtClean="0"/>
              <a:t>max</a:t>
            </a:r>
            <a:r>
              <a:rPr lang="en-US" b="1" dirty="0" smtClean="0"/>
              <a:t> ~ 16 km in the separation plane !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 IT multipole correction is vital !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618527" y="5620827"/>
            <a:ext cx="3417923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Aperture is at the limit @6.5TeV</a:t>
            </a:r>
          </a:p>
          <a:p>
            <a:pPr algn="ctr"/>
            <a:r>
              <a:rPr lang="en-US" b="1" dirty="0" smtClean="0"/>
              <a:t>8.5 </a:t>
            </a:r>
            <a:r>
              <a:rPr lang="en-US" b="1" dirty="0" smtClean="0">
                <a:latin typeface="Symbol" panose="05050102010706020507" pitchFamily="18" charset="2"/>
              </a:rPr>
              <a:t>s</a:t>
            </a:r>
            <a:r>
              <a:rPr lang="en-US" b="1" dirty="0" smtClean="0"/>
              <a:t> in the IT and 15 </a:t>
            </a:r>
            <a:r>
              <a:rPr lang="en-US" b="1" dirty="0">
                <a:latin typeface="Symbol" panose="05050102010706020507" pitchFamily="18" charset="2"/>
              </a:rPr>
              <a:t>s</a:t>
            </a:r>
            <a:r>
              <a:rPr lang="en-US" b="1" dirty="0" smtClean="0"/>
              <a:t> in the MS </a:t>
            </a:r>
          </a:p>
          <a:p>
            <a:pPr algn="ctr"/>
            <a:r>
              <a:rPr lang="en-US" b="1" dirty="0" smtClean="0"/>
              <a:t>(@Q5 for the worst case of CMS)</a:t>
            </a:r>
          </a:p>
        </p:txBody>
      </p:sp>
    </p:spTree>
    <p:extLst>
      <p:ext uri="{BB962C8B-B14F-4D97-AF65-F5344CB8AC3E}">
        <p14:creationId xmlns:p14="http://schemas.microsoft.com/office/powerpoint/2010/main" val="248063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3" grpId="0"/>
      <p:bldP spid="11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3058</TotalTime>
  <Words>1538</Words>
  <Application>Microsoft Office PowerPoint</Application>
  <PresentationFormat>Widescreen</PresentationFormat>
  <Paragraphs>191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Courier New</vt:lpstr>
      <vt:lpstr>Mathematica1</vt:lpstr>
      <vt:lpstr>Symbol</vt:lpstr>
      <vt:lpstr>Wingdings</vt:lpstr>
      <vt:lpstr>Office Theme</vt:lpstr>
      <vt:lpstr>CT-PPS &amp; AFP experiments in the (HL)-LHC optics landscape S. Fartoukh (BE/ABP) </vt:lpstr>
      <vt:lpstr>The conceptual “fragility” of the CT-PPS &amp; AFP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2017 Optics Status</dc:title>
  <dc:creator>Stephane Fartoukh</dc:creator>
  <cp:lastModifiedBy>Stephane Fartoukh</cp:lastModifiedBy>
  <cp:revision>211</cp:revision>
  <dcterms:created xsi:type="dcterms:W3CDTF">2017-03-16T10:11:00Z</dcterms:created>
  <dcterms:modified xsi:type="dcterms:W3CDTF">2017-06-27T16:55:32Z</dcterms:modified>
</cp:coreProperties>
</file>