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9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0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7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2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5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9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0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9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0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8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7E021-9931-40A9-8352-C8F14E781B2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39D39-6F8A-46B5-958D-2E1AB8EC5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6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QPDB </a:t>
            </a:r>
            <a:r>
              <a:rPr lang="fi-FI" dirty="0" err="1" smtClean="0"/>
              <a:t>monthly</a:t>
            </a:r>
            <a:r>
              <a:rPr lang="fi-FI" dirty="0" smtClean="0"/>
              <a:t> </a:t>
            </a:r>
            <a:r>
              <a:rPr lang="fi-FI" dirty="0" err="1" smtClean="0"/>
              <a:t>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June</a:t>
            </a:r>
            <a:r>
              <a:rPr lang="fi-FI" dirty="0" smtClean="0"/>
              <a:t> 28, 2017</a:t>
            </a:r>
          </a:p>
          <a:p>
            <a:endParaRPr lang="fi-FI" dirty="0"/>
          </a:p>
          <a:p>
            <a:r>
              <a:rPr lang="fi-FI" dirty="0" smtClean="0"/>
              <a:t>Tiina Salmi and Timo Tarhasaari, TUT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8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/>
              <a:t>I</a:t>
            </a:r>
            <a:r>
              <a:rPr lang="fi-FI" dirty="0" smtClean="0"/>
              <a:t>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8" t="3166" r="7180" b="3608"/>
          <a:stretch/>
        </p:blipFill>
        <p:spPr>
          <a:xfrm>
            <a:off x="492370" y="492369"/>
            <a:ext cx="11082215" cy="627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19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/>
              <a:t>I</a:t>
            </a:r>
            <a:r>
              <a:rPr lang="fi-FI" dirty="0" smtClean="0"/>
              <a:t>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2789" r="8910" b="3229"/>
          <a:stretch/>
        </p:blipFill>
        <p:spPr>
          <a:xfrm>
            <a:off x="273539" y="369332"/>
            <a:ext cx="11050955" cy="638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98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/>
              <a:t>I</a:t>
            </a:r>
            <a:r>
              <a:rPr lang="fi-FI" dirty="0" smtClean="0"/>
              <a:t>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9" t="3670" r="7948" b="4868"/>
          <a:stretch/>
        </p:blipFill>
        <p:spPr>
          <a:xfrm>
            <a:off x="359508" y="468924"/>
            <a:ext cx="11105661" cy="625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8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8461"/>
          </a:xfrm>
        </p:spPr>
        <p:txBody>
          <a:bodyPr>
            <a:normAutofit/>
          </a:bodyPr>
          <a:lstStyle/>
          <a:p>
            <a:r>
              <a:rPr lang="fi-FI" sz="3600" b="1" dirty="0" err="1" smtClean="0"/>
              <a:t>Fitting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current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decay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automatized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615"/>
            <a:ext cx="5257800" cy="4887425"/>
          </a:xfrm>
        </p:spPr>
        <p:txBody>
          <a:bodyPr>
            <a:normAutofit/>
          </a:bodyPr>
          <a:lstStyle/>
          <a:p>
            <a:r>
              <a:rPr lang="fi-FI" sz="2400" dirty="0" err="1" smtClean="0"/>
              <a:t>Piecewise</a:t>
            </a:r>
            <a:r>
              <a:rPr lang="fi-FI" sz="2400" dirty="0" smtClean="0"/>
              <a:t> </a:t>
            </a:r>
            <a:r>
              <a:rPr lang="fi-FI" sz="2400" dirty="0" err="1" smtClean="0"/>
              <a:t>polynomial</a:t>
            </a:r>
            <a:r>
              <a:rPr lang="fi-FI" sz="2400" dirty="0" smtClean="0"/>
              <a:t> </a:t>
            </a:r>
            <a:r>
              <a:rPr lang="fi-FI" sz="2400" dirty="0" err="1" smtClean="0"/>
              <a:t>fit</a:t>
            </a:r>
            <a:r>
              <a:rPr lang="fi-FI" sz="2400" dirty="0" smtClean="0"/>
              <a:t> </a:t>
            </a:r>
          </a:p>
          <a:p>
            <a:pPr lvl="1"/>
            <a:r>
              <a:rPr lang="fi-FI" sz="1800" dirty="0" smtClean="0"/>
              <a:t>6 </a:t>
            </a:r>
            <a:r>
              <a:rPr lang="fi-FI" sz="1800" dirty="0" err="1" smtClean="0"/>
              <a:t>pieces</a:t>
            </a:r>
            <a:r>
              <a:rPr lang="fi-FI" sz="1800" dirty="0" smtClean="0"/>
              <a:t>, </a:t>
            </a:r>
            <a:r>
              <a:rPr lang="fi-FI" sz="1800" dirty="0" err="1" smtClean="0"/>
              <a:t>each</a:t>
            </a:r>
            <a:r>
              <a:rPr lang="fi-FI" sz="1800" dirty="0" smtClean="0"/>
              <a:t> </a:t>
            </a:r>
            <a:r>
              <a:rPr lang="fi-FI" sz="1800" dirty="0" err="1" smtClean="0"/>
              <a:t>with</a:t>
            </a:r>
            <a:r>
              <a:rPr lang="fi-FI" sz="1800" dirty="0" smtClean="0"/>
              <a:t> </a:t>
            </a:r>
            <a:r>
              <a:rPr lang="fi-FI" sz="1800" dirty="0" err="1" smtClean="0"/>
              <a:t>max</a:t>
            </a:r>
            <a:r>
              <a:rPr lang="fi-FI" sz="1800" dirty="0" smtClean="0"/>
              <a:t> </a:t>
            </a:r>
            <a:r>
              <a:rPr lang="fi-FI" sz="1800" dirty="0" err="1" smtClean="0"/>
              <a:t>order</a:t>
            </a:r>
            <a:r>
              <a:rPr lang="fi-FI" sz="1800" dirty="0" smtClean="0"/>
              <a:t> of 9</a:t>
            </a:r>
          </a:p>
          <a:p>
            <a:r>
              <a:rPr lang="fi-FI" sz="2400" dirty="0" err="1" smtClean="0"/>
              <a:t>Matlab</a:t>
            </a:r>
            <a:r>
              <a:rPr lang="fi-FI" sz="2400" dirty="0" smtClean="0"/>
              <a:t> routine </a:t>
            </a:r>
          </a:p>
          <a:p>
            <a:pPr lvl="1"/>
            <a:r>
              <a:rPr lang="fi-FI" sz="1800" dirty="0" smtClean="0"/>
              <a:t>Goes </a:t>
            </a:r>
            <a:r>
              <a:rPr lang="fi-FI" sz="1800" dirty="0" err="1" smtClean="0"/>
              <a:t>trough</a:t>
            </a:r>
            <a:r>
              <a:rPr lang="fi-FI" sz="1800" dirty="0" smtClean="0"/>
              <a:t> a </a:t>
            </a:r>
            <a:r>
              <a:rPr lang="fi-FI" sz="1800" dirty="0" err="1" smtClean="0"/>
              <a:t>series</a:t>
            </a:r>
            <a:r>
              <a:rPr lang="fi-FI" sz="1800" dirty="0" smtClean="0"/>
              <a:t> of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data </a:t>
            </a:r>
            <a:r>
              <a:rPr lang="fi-FI" sz="1800" dirty="0" err="1" smtClean="0"/>
              <a:t>files</a:t>
            </a:r>
            <a:endParaRPr lang="fi-FI" sz="1800" dirty="0" smtClean="0"/>
          </a:p>
          <a:p>
            <a:pPr lvl="1"/>
            <a:r>
              <a:rPr lang="fi-FI" sz="1800" dirty="0" err="1" smtClean="0"/>
              <a:t>Prints</a:t>
            </a:r>
            <a:r>
              <a:rPr lang="fi-FI" sz="1800" dirty="0" smtClean="0"/>
              <a:t> </a:t>
            </a:r>
            <a:r>
              <a:rPr lang="fi-FI" sz="1800" dirty="0" err="1" smtClean="0"/>
              <a:t>results</a:t>
            </a:r>
            <a:r>
              <a:rPr lang="fi-FI" sz="1800" dirty="0" smtClean="0"/>
              <a:t> in </a:t>
            </a:r>
            <a:r>
              <a:rPr lang="fi-FI" sz="1800" dirty="0" err="1" smtClean="0"/>
              <a:t>format</a:t>
            </a:r>
            <a:r>
              <a:rPr lang="fi-FI" sz="1800" dirty="0" smtClean="0"/>
              <a:t> </a:t>
            </a:r>
            <a:r>
              <a:rPr lang="fi-FI" sz="1800" dirty="0" err="1" smtClean="0"/>
              <a:t>easy</a:t>
            </a:r>
            <a:r>
              <a:rPr lang="fi-FI" sz="1800" dirty="0" smtClean="0"/>
              <a:t> to copy to DB</a:t>
            </a:r>
          </a:p>
          <a:p>
            <a:pPr lvl="1"/>
            <a:r>
              <a:rPr lang="fi-FI" sz="1800" dirty="0" err="1" smtClean="0"/>
              <a:t>Prints</a:t>
            </a:r>
            <a:r>
              <a:rPr lang="fi-FI" sz="1800" dirty="0" smtClean="0"/>
              <a:t> </a:t>
            </a:r>
            <a:r>
              <a:rPr lang="fi-FI" sz="1800" dirty="0" err="1" smtClean="0"/>
              <a:t>figures</a:t>
            </a:r>
            <a:r>
              <a:rPr lang="fi-FI" sz="1800" dirty="0" smtClean="0"/>
              <a:t> for </a:t>
            </a:r>
            <a:r>
              <a:rPr lang="fi-FI" sz="1800" dirty="0" err="1" smtClean="0"/>
              <a:t>manual</a:t>
            </a:r>
            <a:r>
              <a:rPr lang="fi-FI" sz="1800" dirty="0" smtClean="0"/>
              <a:t> </a:t>
            </a:r>
            <a:r>
              <a:rPr lang="fi-FI" sz="1800" dirty="0" err="1" smtClean="0"/>
              <a:t>check</a:t>
            </a:r>
            <a:endParaRPr lang="fi-FI" sz="1800" dirty="0" smtClean="0"/>
          </a:p>
          <a:p>
            <a:pPr lvl="1"/>
            <a:r>
              <a:rPr lang="fi-FI" sz="1800" dirty="0" err="1" smtClean="0"/>
              <a:t>Error</a:t>
            </a:r>
            <a:r>
              <a:rPr lang="fi-FI" sz="1800" dirty="0" smtClean="0"/>
              <a:t> </a:t>
            </a:r>
            <a:r>
              <a:rPr lang="fi-FI" sz="1800" dirty="0" err="1" smtClean="0"/>
              <a:t>mostly</a:t>
            </a:r>
            <a:r>
              <a:rPr lang="fi-FI" sz="1800" dirty="0" smtClean="0"/>
              <a:t> &lt; 1%, for </a:t>
            </a:r>
            <a:r>
              <a:rPr lang="fi-FI" sz="1800" dirty="0" err="1" smtClean="0"/>
              <a:t>worst</a:t>
            </a:r>
            <a:r>
              <a:rPr lang="fi-FI" sz="1800" dirty="0" smtClean="0"/>
              <a:t> single </a:t>
            </a:r>
            <a:r>
              <a:rPr lang="fi-FI" sz="1800" dirty="0" err="1" smtClean="0"/>
              <a:t>points</a:t>
            </a:r>
            <a:r>
              <a:rPr lang="fi-FI" sz="1800" dirty="0" smtClean="0"/>
              <a:t> &lt; 2%</a:t>
            </a:r>
          </a:p>
          <a:p>
            <a:pPr lvl="1"/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will</a:t>
            </a:r>
            <a:r>
              <a:rPr lang="fi-FI" sz="1800" dirty="0" smtClean="0"/>
              <a:t> </a:t>
            </a:r>
            <a:r>
              <a:rPr lang="fi-FI" sz="1800" dirty="0" err="1" smtClean="0"/>
              <a:t>cut</a:t>
            </a:r>
            <a:r>
              <a:rPr lang="fi-FI" sz="1800" dirty="0" smtClean="0"/>
              <a:t> the </a:t>
            </a:r>
            <a:r>
              <a:rPr lang="fi-FI" sz="1800" dirty="0" err="1" smtClean="0"/>
              <a:t>tail</a:t>
            </a:r>
            <a:r>
              <a:rPr lang="fi-FI" sz="1800" dirty="0" smtClean="0"/>
              <a:t> </a:t>
            </a:r>
            <a:r>
              <a:rPr lang="fi-FI" sz="1800" dirty="0" err="1" smtClean="0"/>
              <a:t>below</a:t>
            </a:r>
            <a:r>
              <a:rPr lang="fi-FI" sz="1800" dirty="0" smtClean="0"/>
              <a:t> 100 A, </a:t>
            </a:r>
            <a:r>
              <a:rPr lang="fi-FI" sz="1800" b="1" dirty="0" smtClean="0"/>
              <a:t>ok?</a:t>
            </a:r>
            <a:endParaRPr lang="en-US" sz="1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" t="5942" r="8536" b="5827"/>
          <a:stretch/>
        </p:blipFill>
        <p:spPr>
          <a:xfrm>
            <a:off x="6287498" y="1483564"/>
            <a:ext cx="5662225" cy="44483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507" y="5931876"/>
            <a:ext cx="143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Time (s)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5476641" y="4639975"/>
            <a:ext cx="143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Fit</a:t>
            </a:r>
            <a:r>
              <a:rPr lang="fi-FI" dirty="0" smtClean="0"/>
              <a:t> </a:t>
            </a:r>
            <a:r>
              <a:rPr lang="fi-FI" dirty="0" err="1" smtClean="0"/>
              <a:t>error</a:t>
            </a:r>
            <a:r>
              <a:rPr lang="fi-FI" dirty="0" smtClean="0"/>
              <a:t> (</a:t>
            </a:r>
            <a:r>
              <a:rPr lang="fi-FI" dirty="0" err="1" smtClean="0"/>
              <a:t>kA</a:t>
            </a:r>
            <a:r>
              <a:rPr lang="fi-FI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565558" y="2014006"/>
            <a:ext cx="143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Imag (</a:t>
            </a:r>
            <a:r>
              <a:rPr lang="fi-FI" dirty="0" err="1" smtClean="0"/>
              <a:t>kA</a:t>
            </a:r>
            <a:r>
              <a:rPr lang="fi-FI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456614" y="1227555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7" t="4403" r="20728" b="52281"/>
          <a:stretch/>
        </p:blipFill>
        <p:spPr>
          <a:xfrm>
            <a:off x="433774" y="4366453"/>
            <a:ext cx="5130717" cy="17295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118610" y="1664677"/>
            <a:ext cx="236405" cy="1172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72369" y="1781908"/>
            <a:ext cx="3516957" cy="2584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1380" y="4366453"/>
            <a:ext cx="5290989" cy="1849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8461"/>
          </a:xfrm>
        </p:spPr>
        <p:txBody>
          <a:bodyPr>
            <a:normAutofit/>
          </a:bodyPr>
          <a:lstStyle/>
          <a:p>
            <a:r>
              <a:rPr lang="fi-FI" sz="3600" b="1" dirty="0" err="1" smtClean="0"/>
              <a:t>Topics</a:t>
            </a:r>
            <a:r>
              <a:rPr lang="fi-FI" sz="3600" b="1" dirty="0" smtClean="0"/>
              <a:t>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7366"/>
            <a:ext cx="10515600" cy="5297213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fi-FI" sz="2400" dirty="0" smtClean="0"/>
              <a:t>Magnet </a:t>
            </a:r>
            <a:r>
              <a:rPr lang="fi-FI" sz="2400" dirty="0" err="1" smtClean="0"/>
              <a:t>parameters</a:t>
            </a:r>
            <a:r>
              <a:rPr lang="fi-FI" sz="2400" dirty="0" smtClean="0"/>
              <a:t> </a:t>
            </a:r>
            <a:r>
              <a:rPr lang="fi-FI" sz="2400" dirty="0" err="1" smtClean="0"/>
              <a:t>filled</a:t>
            </a:r>
            <a:r>
              <a:rPr lang="fi-FI" sz="2400" dirty="0" smtClean="0"/>
              <a:t> for 11 T and MQXFS03</a:t>
            </a:r>
          </a:p>
          <a:p>
            <a:pPr lvl="1"/>
            <a:r>
              <a:rPr lang="fi-FI" sz="1800" dirty="0" smtClean="0"/>
              <a:t>A </a:t>
            </a:r>
            <a:r>
              <a:rPr lang="fi-FI" sz="1800" dirty="0" err="1" smtClean="0"/>
              <a:t>few</a:t>
            </a:r>
            <a:r>
              <a:rPr lang="fi-FI" sz="1800" dirty="0" smtClean="0"/>
              <a:t> </a:t>
            </a:r>
            <a:r>
              <a:rPr lang="fi-FI" sz="1800" dirty="0" err="1" smtClean="0"/>
              <a:t>specific</a:t>
            </a:r>
            <a:r>
              <a:rPr lang="fi-FI" sz="1800" dirty="0" smtClean="0"/>
              <a:t> </a:t>
            </a:r>
            <a:r>
              <a:rPr lang="fi-FI" sz="1800" dirty="0" err="1" smtClean="0"/>
              <a:t>questions</a:t>
            </a:r>
            <a:r>
              <a:rPr lang="fi-FI" sz="1800" dirty="0" smtClean="0"/>
              <a:t> 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fi-FI" sz="1800" dirty="0" err="1" smtClean="0">
                <a:solidFill>
                  <a:schemeClr val="accent1">
                    <a:lumMod val="75000"/>
                  </a:schemeClr>
                </a:solidFill>
              </a:rPr>
              <a:t>attached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 Questions_080617.docx) </a:t>
            </a:r>
          </a:p>
          <a:p>
            <a:pPr lvl="1"/>
            <a:endParaRPr lang="fi-FI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i-FI" sz="2400" dirty="0" smtClean="0"/>
              <a:t>Jc </a:t>
            </a:r>
            <a:r>
              <a:rPr lang="fi-FI" sz="2400" dirty="0" err="1" smtClean="0"/>
              <a:t>fitting</a:t>
            </a:r>
            <a:r>
              <a:rPr lang="fi-FI" sz="2400" dirty="0" smtClean="0"/>
              <a:t>: The </a:t>
            </a:r>
            <a:r>
              <a:rPr lang="fi-FI" sz="2400" dirty="0" err="1" smtClean="0"/>
              <a:t>attempt</a:t>
            </a:r>
            <a:r>
              <a:rPr lang="fi-FI" sz="2400" dirty="0" smtClean="0"/>
              <a:t> to </a:t>
            </a:r>
            <a:r>
              <a:rPr lang="fi-FI" sz="2400" dirty="0" err="1" smtClean="0"/>
              <a:t>fit</a:t>
            </a:r>
            <a:r>
              <a:rPr lang="fi-FI" sz="2400" dirty="0" smtClean="0"/>
              <a:t> </a:t>
            </a:r>
            <a:r>
              <a:rPr lang="fi-FI" sz="2400" dirty="0" err="1" smtClean="0"/>
              <a:t>using</a:t>
            </a:r>
            <a:r>
              <a:rPr lang="fi-FI" sz="2400" dirty="0" smtClean="0"/>
              <a:t> </a:t>
            </a:r>
            <a:r>
              <a:rPr lang="fi-FI" sz="2400" dirty="0" err="1" smtClean="0"/>
              <a:t>only</a:t>
            </a:r>
            <a:r>
              <a:rPr lang="fi-FI" sz="2400" dirty="0" smtClean="0"/>
              <a:t> C0 </a:t>
            </a:r>
            <a:r>
              <a:rPr lang="fi-FI" sz="2400" dirty="0" err="1" smtClean="0"/>
              <a:t>did</a:t>
            </a:r>
            <a:r>
              <a:rPr lang="fi-FI" sz="2400" dirty="0" smtClean="0"/>
              <a:t> </a:t>
            </a:r>
            <a:r>
              <a:rPr lang="fi-FI" sz="2400" dirty="0" err="1" smtClean="0"/>
              <a:t>not</a:t>
            </a:r>
            <a:r>
              <a:rPr lang="fi-FI" sz="2400" dirty="0" smtClean="0"/>
              <a:t> </a:t>
            </a:r>
            <a:r>
              <a:rPr lang="fi-FI" sz="2400" dirty="0" err="1" smtClean="0"/>
              <a:t>work</a:t>
            </a:r>
            <a:endParaRPr lang="fi-FI" sz="2400" dirty="0" smtClean="0"/>
          </a:p>
          <a:p>
            <a:pPr lvl="1"/>
            <a:r>
              <a:rPr lang="fi-FI" sz="1800" dirty="0" smtClean="0"/>
              <a:t>Alpha </a:t>
            </a:r>
            <a:r>
              <a:rPr lang="fi-FI" sz="1800" dirty="0" err="1" smtClean="0"/>
              <a:t>can</a:t>
            </a:r>
            <a:r>
              <a:rPr lang="fi-FI" sz="1800" dirty="0" smtClean="0"/>
              <a:t> </a:t>
            </a:r>
            <a:r>
              <a:rPr lang="fi-FI" sz="1800" dirty="0" err="1" smtClean="0"/>
              <a:t>be</a:t>
            </a:r>
            <a:r>
              <a:rPr lang="fi-FI" sz="1800" dirty="0" smtClean="0"/>
              <a:t> </a:t>
            </a:r>
            <a:r>
              <a:rPr lang="fi-FI" sz="1800" dirty="0" err="1" smtClean="0"/>
              <a:t>fixed</a:t>
            </a:r>
            <a:r>
              <a:rPr lang="fi-FI" sz="1800" dirty="0" smtClean="0"/>
              <a:t> </a:t>
            </a:r>
            <a:r>
              <a:rPr lang="fi-FI" sz="1800" dirty="0" err="1" smtClean="0"/>
              <a:t>but</a:t>
            </a:r>
            <a:r>
              <a:rPr lang="fi-FI" sz="1800" dirty="0" smtClean="0"/>
              <a:t> C0,  Bc20 and Tc0 </a:t>
            </a:r>
            <a:r>
              <a:rPr lang="fi-FI" sz="1800" dirty="0" err="1" smtClean="0"/>
              <a:t>should</a:t>
            </a:r>
            <a:r>
              <a:rPr lang="fi-FI" sz="1800" dirty="0" smtClean="0"/>
              <a:t> </a:t>
            </a:r>
            <a:r>
              <a:rPr lang="fi-FI" sz="1800" dirty="0" err="1" smtClean="0"/>
              <a:t>be</a:t>
            </a:r>
            <a:r>
              <a:rPr lang="fi-FI" sz="1800" dirty="0" smtClean="0"/>
              <a:t> </a:t>
            </a:r>
            <a:r>
              <a:rPr lang="fi-FI" sz="1800" dirty="0" err="1" smtClean="0"/>
              <a:t>free</a:t>
            </a:r>
            <a:r>
              <a:rPr lang="fi-FI" sz="1800" dirty="0" smtClean="0"/>
              <a:t> to </a:t>
            </a:r>
            <a:r>
              <a:rPr lang="fi-FI" sz="1800" dirty="0" err="1" smtClean="0"/>
              <a:t>fit</a:t>
            </a:r>
            <a:r>
              <a:rPr lang="fi-FI" sz="1800" dirty="0" smtClean="0"/>
              <a:t> </a:t>
            </a:r>
            <a:r>
              <a:rPr lang="fi-FI" sz="1800" dirty="0" err="1" smtClean="0"/>
              <a:t>all</a:t>
            </a:r>
            <a:r>
              <a:rPr lang="fi-FI" sz="1800" dirty="0" smtClean="0"/>
              <a:t> </a:t>
            </a:r>
            <a:r>
              <a:rPr lang="fi-FI" sz="1800" dirty="0" err="1" smtClean="0"/>
              <a:t>cases</a:t>
            </a:r>
            <a:r>
              <a:rPr lang="fi-FI" sz="1800" dirty="0" smtClean="0"/>
              <a:t> 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fi-FI" sz="1800" dirty="0" err="1" smtClean="0">
                <a:solidFill>
                  <a:schemeClr val="accent1">
                    <a:lumMod val="75000"/>
                  </a:schemeClr>
                </a:solidFill>
              </a:rPr>
              <a:t>attached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i-FI" sz="1800" dirty="0" err="1" smtClean="0">
                <a:solidFill>
                  <a:schemeClr val="accent1">
                    <a:lumMod val="75000"/>
                  </a:schemeClr>
                </a:solidFill>
              </a:rPr>
              <a:t>interactive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i-FI" sz="1800" dirty="0" err="1" smtClean="0">
                <a:solidFill>
                  <a:schemeClr val="accent1">
                    <a:lumMod val="75000"/>
                  </a:schemeClr>
                </a:solidFill>
              </a:rPr>
              <a:t>matlab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i-FI" sz="1800" dirty="0" err="1" smtClean="0">
                <a:solidFill>
                  <a:schemeClr val="accent1">
                    <a:lumMod val="75000"/>
                  </a:schemeClr>
                </a:solidFill>
              </a:rPr>
              <a:t>figure</a:t>
            </a:r>
            <a:r>
              <a:rPr lang="fi-FI" sz="1800" dirty="0" smtClean="0">
                <a:solidFill>
                  <a:schemeClr val="accent1">
                    <a:lumMod val="75000"/>
                  </a:schemeClr>
                </a:solidFill>
              </a:rPr>
              <a:t>)  </a:t>
            </a:r>
          </a:p>
          <a:p>
            <a:pPr lvl="1"/>
            <a:endParaRPr lang="fi-FI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i-FI" sz="2200" dirty="0" smtClean="0">
                <a:solidFill>
                  <a:schemeClr val="accent1">
                    <a:lumMod val="75000"/>
                  </a:schemeClr>
                </a:solidFill>
              </a:rPr>
              <a:t>Data </a:t>
            </a:r>
            <a:r>
              <a:rPr lang="fi-FI" sz="2200" dirty="0" err="1" smtClean="0">
                <a:solidFill>
                  <a:schemeClr val="accent1">
                    <a:lumMod val="75000"/>
                  </a:schemeClr>
                </a:solidFill>
              </a:rPr>
              <a:t>analysis</a:t>
            </a:r>
            <a:r>
              <a:rPr lang="fi-FI" sz="22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i-FI" sz="2200" dirty="0" err="1" smtClean="0"/>
              <a:t>We</a:t>
            </a:r>
            <a:r>
              <a:rPr lang="fi-FI" sz="2200" dirty="0" smtClean="0"/>
              <a:t> </a:t>
            </a:r>
            <a:r>
              <a:rPr lang="fi-FI" sz="2200" dirty="0" err="1" smtClean="0"/>
              <a:t>are</a:t>
            </a:r>
            <a:r>
              <a:rPr lang="fi-FI" sz="2200" dirty="0" smtClean="0"/>
              <a:t> </a:t>
            </a:r>
            <a:r>
              <a:rPr lang="fi-FI" sz="2200" dirty="0" err="1" smtClean="0"/>
              <a:t>automizing</a:t>
            </a:r>
            <a:r>
              <a:rPr lang="fi-FI" sz="2200" dirty="0" smtClean="0"/>
              <a:t> the </a:t>
            </a:r>
            <a:r>
              <a:rPr lang="fi-FI" sz="2200" dirty="0" err="1" smtClean="0"/>
              <a:t>signal</a:t>
            </a:r>
            <a:r>
              <a:rPr lang="fi-FI" sz="2200" dirty="0" smtClean="0"/>
              <a:t> </a:t>
            </a:r>
            <a:r>
              <a:rPr lang="fi-FI" sz="2200" dirty="0" err="1" smtClean="0"/>
              <a:t>analysis</a:t>
            </a:r>
            <a:r>
              <a:rPr lang="fi-FI" sz="2200" dirty="0" smtClean="0"/>
              <a:t> in </a:t>
            </a:r>
            <a:r>
              <a:rPr lang="fi-FI" sz="2200" dirty="0" err="1" smtClean="0"/>
              <a:t>matlab</a:t>
            </a:r>
            <a:endParaRPr lang="fi-FI" sz="2200" dirty="0" smtClean="0"/>
          </a:p>
          <a:p>
            <a:pPr lvl="1"/>
            <a:r>
              <a:rPr lang="fi-FI" sz="1800" dirty="0" err="1" smtClean="0"/>
              <a:t>Went</a:t>
            </a:r>
            <a:r>
              <a:rPr lang="fi-FI" sz="1800" dirty="0" smtClean="0"/>
              <a:t> </a:t>
            </a:r>
            <a:r>
              <a:rPr lang="fi-FI" sz="1800" dirty="0" err="1" smtClean="0"/>
              <a:t>trough</a:t>
            </a:r>
            <a:r>
              <a:rPr lang="fi-FI" sz="1800" dirty="0" smtClean="0"/>
              <a:t> </a:t>
            </a:r>
            <a:r>
              <a:rPr lang="fi-FI" sz="1800" dirty="0" err="1" smtClean="0"/>
              <a:t>manually</a:t>
            </a:r>
            <a:r>
              <a:rPr lang="fi-FI" sz="1800" dirty="0" smtClean="0"/>
              <a:t> ~10 </a:t>
            </a:r>
            <a:r>
              <a:rPr lang="fi-FI" sz="1800" dirty="0" err="1" smtClean="0"/>
              <a:t>quenches</a:t>
            </a:r>
            <a:r>
              <a:rPr lang="fi-FI" sz="1800" dirty="0" smtClean="0"/>
              <a:t> (1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/ </a:t>
            </a:r>
            <a:r>
              <a:rPr lang="fi-FI" sz="1800" dirty="0" err="1" smtClean="0"/>
              <a:t>hour</a:t>
            </a:r>
            <a:r>
              <a:rPr lang="fi-FI" sz="1800" dirty="0" smtClean="0"/>
              <a:t>….)</a:t>
            </a:r>
          </a:p>
          <a:p>
            <a:pPr lvl="1"/>
            <a:r>
              <a:rPr lang="fi-FI" sz="1800" dirty="0" err="1"/>
              <a:t>W</a:t>
            </a:r>
            <a:r>
              <a:rPr lang="fi-FI" sz="1800" dirty="0" err="1" smtClean="0"/>
              <a:t>rote</a:t>
            </a:r>
            <a:r>
              <a:rPr lang="fi-FI" sz="1800" dirty="0" smtClean="0"/>
              <a:t> </a:t>
            </a:r>
            <a:r>
              <a:rPr lang="fi-FI" sz="1800" dirty="0" err="1" smtClean="0"/>
              <a:t>matlab</a:t>
            </a:r>
            <a:r>
              <a:rPr lang="fi-FI" sz="1800" dirty="0" smtClean="0"/>
              <a:t> </a:t>
            </a:r>
            <a:r>
              <a:rPr lang="fi-FI" sz="1800" dirty="0" err="1" smtClean="0"/>
              <a:t>routines</a:t>
            </a:r>
            <a:r>
              <a:rPr lang="fi-FI" sz="1800" dirty="0" smtClean="0"/>
              <a:t> to </a:t>
            </a:r>
            <a:r>
              <a:rPr lang="fi-FI" sz="1800" dirty="0" err="1" smtClean="0"/>
              <a:t>extract</a:t>
            </a:r>
            <a:r>
              <a:rPr lang="fi-FI" sz="1800" dirty="0" smtClean="0"/>
              <a:t> the </a:t>
            </a:r>
            <a:r>
              <a:rPr lang="fi-FI" sz="1800" dirty="0" err="1" smtClean="0"/>
              <a:t>results</a:t>
            </a:r>
            <a:r>
              <a:rPr lang="fi-FI" sz="1800" dirty="0" smtClean="0"/>
              <a:t> and </a:t>
            </a:r>
            <a:r>
              <a:rPr lang="fi-FI" sz="1800" dirty="0" err="1" smtClean="0"/>
              <a:t>save</a:t>
            </a:r>
            <a:r>
              <a:rPr lang="fi-FI" sz="1800" dirty="0" smtClean="0"/>
              <a:t> </a:t>
            </a:r>
            <a:r>
              <a:rPr lang="fi-FI" sz="1800" dirty="0" err="1" smtClean="0"/>
              <a:t>figures</a:t>
            </a:r>
            <a:r>
              <a:rPr lang="fi-FI" sz="1800" dirty="0" smtClean="0"/>
              <a:t> for </a:t>
            </a:r>
            <a:r>
              <a:rPr lang="fi-FI" sz="1800" dirty="0" err="1" smtClean="0"/>
              <a:t>manual</a:t>
            </a:r>
            <a:r>
              <a:rPr lang="fi-FI" sz="1800" dirty="0" smtClean="0"/>
              <a:t> </a:t>
            </a:r>
            <a:r>
              <a:rPr lang="fi-FI" sz="1800" dirty="0" err="1" smtClean="0"/>
              <a:t>check</a:t>
            </a:r>
            <a:r>
              <a:rPr lang="fi-FI" sz="1800" dirty="0" smtClean="0"/>
              <a:t> (1 </a:t>
            </a:r>
            <a:r>
              <a:rPr lang="fi-FI" sz="1800" dirty="0" err="1" smtClean="0"/>
              <a:t>quench</a:t>
            </a:r>
            <a:r>
              <a:rPr lang="fi-FI" sz="1800" dirty="0" smtClean="0"/>
              <a:t> / 30 min…)</a:t>
            </a:r>
          </a:p>
          <a:p>
            <a:pPr lvl="1"/>
            <a:r>
              <a:rPr lang="fi-FI" sz="1800" dirty="0" smtClean="0"/>
              <a:t>The </a:t>
            </a:r>
            <a:r>
              <a:rPr lang="fi-FI" sz="1800" dirty="0" err="1" smtClean="0"/>
              <a:t>analysis</a:t>
            </a:r>
            <a:r>
              <a:rPr lang="fi-FI" sz="1800" dirty="0" smtClean="0"/>
              <a:t> </a:t>
            </a:r>
            <a:r>
              <a:rPr lang="fi-FI" sz="1800" dirty="0" err="1" smtClean="0"/>
              <a:t>will</a:t>
            </a:r>
            <a:r>
              <a:rPr lang="fi-FI" sz="1800" dirty="0"/>
              <a:t> </a:t>
            </a:r>
            <a:r>
              <a:rPr lang="fi-FI" sz="1800" dirty="0" err="1" smtClean="0"/>
              <a:t>be</a:t>
            </a:r>
            <a:r>
              <a:rPr lang="fi-FI" sz="1800" dirty="0" smtClean="0"/>
              <a:t> </a:t>
            </a:r>
            <a:r>
              <a:rPr lang="fi-FI" sz="1800" dirty="0" err="1" smtClean="0"/>
              <a:t>well</a:t>
            </a:r>
            <a:r>
              <a:rPr lang="fi-FI" sz="1800" dirty="0" smtClean="0"/>
              <a:t> </a:t>
            </a:r>
            <a:r>
              <a:rPr lang="fi-FI" sz="1800" dirty="0" err="1" smtClean="0"/>
              <a:t>documented</a:t>
            </a:r>
            <a:endParaRPr lang="fi-FI" sz="1800" dirty="0" smtClean="0"/>
          </a:p>
          <a:p>
            <a:endParaRPr lang="fi-FI" sz="2200" dirty="0" smtClean="0"/>
          </a:p>
          <a:p>
            <a:r>
              <a:rPr lang="fi-FI" sz="2200" dirty="0" err="1" smtClean="0"/>
              <a:t>Work</a:t>
            </a:r>
            <a:r>
              <a:rPr lang="fi-FI" sz="2200" dirty="0" smtClean="0"/>
              <a:t> in </a:t>
            </a:r>
            <a:r>
              <a:rPr lang="fi-FI" sz="2200" dirty="0" err="1" smtClean="0"/>
              <a:t>progress</a:t>
            </a:r>
            <a:r>
              <a:rPr lang="fi-FI" sz="2200" dirty="0" smtClean="0"/>
              <a:t>: MQXFS03a hh-</a:t>
            </a:r>
            <a:r>
              <a:rPr lang="fi-FI" sz="2200" dirty="0" err="1" smtClean="0"/>
              <a:t>quench</a:t>
            </a:r>
            <a:r>
              <a:rPr lang="fi-FI" sz="2200" dirty="0" smtClean="0"/>
              <a:t> </a:t>
            </a:r>
            <a:r>
              <a:rPr lang="fi-FI" sz="2200" dirty="0" err="1" smtClean="0"/>
              <a:t>signals</a:t>
            </a:r>
            <a:r>
              <a:rPr lang="fi-FI" sz="2200" dirty="0" smtClean="0"/>
              <a:t> </a:t>
            </a:r>
            <a:r>
              <a:rPr lang="fi-FI" sz="2200" dirty="0" err="1" smtClean="0"/>
              <a:t>analysis</a:t>
            </a:r>
            <a:r>
              <a:rPr lang="fi-FI" sz="2200" dirty="0" smtClean="0"/>
              <a:t> (50% </a:t>
            </a:r>
            <a:r>
              <a:rPr lang="fi-FI" sz="2200" dirty="0" err="1" smtClean="0"/>
              <a:t>done</a:t>
            </a:r>
            <a:r>
              <a:rPr lang="fi-FI" sz="2200" dirty="0" smtClean="0"/>
              <a:t>)</a:t>
            </a:r>
            <a:endParaRPr lang="fi-FI" sz="1800" dirty="0" smtClean="0"/>
          </a:p>
          <a:p>
            <a:pPr lvl="1"/>
            <a:r>
              <a:rPr lang="fi-FI" sz="1800" dirty="0" err="1" smtClean="0"/>
              <a:t>Some</a:t>
            </a:r>
            <a:r>
              <a:rPr lang="fi-FI" sz="1800" dirty="0" smtClean="0"/>
              <a:t> </a:t>
            </a:r>
            <a:r>
              <a:rPr lang="fi-FI" sz="1800" dirty="0" err="1" smtClean="0"/>
              <a:t>uncertainty</a:t>
            </a:r>
            <a:r>
              <a:rPr lang="fi-FI" sz="1800" dirty="0" smtClean="0"/>
              <a:t> in </a:t>
            </a:r>
            <a:r>
              <a:rPr lang="fi-FI" sz="1800" dirty="0" err="1" smtClean="0"/>
              <a:t>test</a:t>
            </a:r>
            <a:r>
              <a:rPr lang="fi-FI" sz="1800" dirty="0" smtClean="0"/>
              <a:t> </a:t>
            </a:r>
            <a:r>
              <a:rPr lang="fi-FI" sz="1800" dirty="0" err="1" smtClean="0"/>
              <a:t>settings</a:t>
            </a:r>
            <a:r>
              <a:rPr lang="fi-FI" sz="1800" dirty="0" smtClean="0"/>
              <a:t> </a:t>
            </a:r>
            <a:r>
              <a:rPr lang="fi-FI" sz="1800" dirty="0" err="1" smtClean="0"/>
              <a:t>related</a:t>
            </a:r>
            <a:r>
              <a:rPr lang="fi-FI" sz="1800" dirty="0" smtClean="0"/>
              <a:t> to </a:t>
            </a:r>
            <a:r>
              <a:rPr lang="fi-FI" sz="1800" dirty="0" err="1" smtClean="0"/>
              <a:t>detection</a:t>
            </a:r>
            <a:r>
              <a:rPr lang="fi-FI" sz="1800" dirty="0" smtClean="0"/>
              <a:t> and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circuits</a:t>
            </a:r>
            <a:endParaRPr lang="fi-FI" sz="1800" dirty="0" smtClean="0"/>
          </a:p>
          <a:p>
            <a:pPr lvl="1"/>
            <a:r>
              <a:rPr lang="fi-FI" sz="1800" dirty="0" err="1" smtClean="0"/>
              <a:t>Don’t</a:t>
            </a:r>
            <a:r>
              <a:rPr lang="fi-FI" sz="1800" dirty="0" smtClean="0"/>
              <a:t> </a:t>
            </a:r>
            <a:r>
              <a:rPr lang="fi-FI" sz="1800" dirty="0" err="1" smtClean="0"/>
              <a:t>have</a:t>
            </a:r>
            <a:r>
              <a:rPr lang="fi-FI" sz="1800" dirty="0" smtClean="0"/>
              <a:t> </a:t>
            </a:r>
            <a:r>
              <a:rPr lang="fi-FI" sz="1800" dirty="0" err="1" smtClean="0"/>
              <a:t>other</a:t>
            </a:r>
            <a:r>
              <a:rPr lang="fi-FI" sz="1800" dirty="0" smtClean="0"/>
              <a:t> </a:t>
            </a:r>
            <a:r>
              <a:rPr lang="fi-FI" sz="1800" dirty="0" err="1" smtClean="0"/>
              <a:t>signals</a:t>
            </a:r>
            <a:endParaRPr lang="fi-FI" sz="1800" dirty="0" smtClean="0"/>
          </a:p>
          <a:p>
            <a:endParaRPr lang="fi-FI" sz="2600" dirty="0" smtClean="0"/>
          </a:p>
          <a:p>
            <a:r>
              <a:rPr lang="fi-FI" sz="2600" dirty="0" smtClean="0"/>
              <a:t>NEXT </a:t>
            </a:r>
            <a:r>
              <a:rPr lang="fi-FI" sz="2600" dirty="0" err="1" smtClean="0"/>
              <a:t>month</a:t>
            </a:r>
            <a:r>
              <a:rPr lang="fi-FI" sz="2600" dirty="0" smtClean="0"/>
              <a:t>: </a:t>
            </a:r>
          </a:p>
          <a:p>
            <a:pPr lvl="1"/>
            <a:r>
              <a:rPr lang="fi-FI" sz="1900" dirty="0" err="1" smtClean="0"/>
              <a:t>Some</a:t>
            </a:r>
            <a:r>
              <a:rPr lang="fi-FI" sz="1900" dirty="0" smtClean="0"/>
              <a:t> </a:t>
            </a:r>
            <a:r>
              <a:rPr lang="fi-FI" sz="1900" dirty="0" err="1" smtClean="0"/>
              <a:t>adjustments</a:t>
            </a:r>
            <a:r>
              <a:rPr lang="fi-FI" sz="1900" dirty="0" smtClean="0"/>
              <a:t> in DB, </a:t>
            </a:r>
            <a:r>
              <a:rPr lang="fi-FI" sz="1900" dirty="0" err="1" smtClean="0"/>
              <a:t>save</a:t>
            </a:r>
            <a:r>
              <a:rPr lang="fi-FI" sz="1900" dirty="0" smtClean="0"/>
              <a:t> </a:t>
            </a:r>
            <a:r>
              <a:rPr lang="fi-FI" sz="1900" dirty="0" err="1" smtClean="0"/>
              <a:t>test</a:t>
            </a:r>
            <a:r>
              <a:rPr lang="fi-FI" sz="1900" dirty="0" smtClean="0"/>
              <a:t> </a:t>
            </a:r>
            <a:r>
              <a:rPr lang="fi-FI" sz="1900" dirty="0" err="1" smtClean="0"/>
              <a:t>results</a:t>
            </a:r>
            <a:r>
              <a:rPr lang="fi-FI" sz="1900" dirty="0" smtClean="0"/>
              <a:t> for </a:t>
            </a:r>
            <a:r>
              <a:rPr lang="fi-FI" sz="1900" dirty="0" err="1" smtClean="0"/>
              <a:t>other</a:t>
            </a:r>
            <a:r>
              <a:rPr lang="fi-FI" sz="1900" dirty="0" smtClean="0"/>
              <a:t> magnets, </a:t>
            </a:r>
            <a:r>
              <a:rPr lang="fi-FI" sz="1900" dirty="0" err="1" smtClean="0"/>
              <a:t>simulations</a:t>
            </a:r>
            <a:r>
              <a:rPr lang="fi-FI" sz="1900" dirty="0" smtClean="0"/>
              <a:t> for </a:t>
            </a:r>
            <a:r>
              <a:rPr lang="fi-FI" sz="1900" dirty="0" err="1" smtClean="0"/>
              <a:t>measured</a:t>
            </a:r>
            <a:r>
              <a:rPr lang="fi-FI" sz="1900" dirty="0" smtClean="0"/>
              <a:t> </a:t>
            </a:r>
            <a:r>
              <a:rPr lang="fi-FI" sz="1900" dirty="0" err="1" smtClean="0"/>
              <a:t>cases</a:t>
            </a:r>
            <a:endParaRPr lang="fi-FI" sz="1900" dirty="0"/>
          </a:p>
        </p:txBody>
      </p:sp>
    </p:spTree>
    <p:extLst>
      <p:ext uri="{BB962C8B-B14F-4D97-AF65-F5344CB8AC3E}">
        <p14:creationId xmlns:p14="http://schemas.microsoft.com/office/powerpoint/2010/main" val="344431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8461"/>
          </a:xfrm>
        </p:spPr>
        <p:txBody>
          <a:bodyPr>
            <a:normAutofit/>
          </a:bodyPr>
          <a:lstStyle/>
          <a:p>
            <a:r>
              <a:rPr lang="fi-FI" sz="3600" b="1" dirty="0" err="1" smtClean="0"/>
              <a:t>Signal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analysis</a:t>
            </a:r>
            <a:r>
              <a:rPr lang="fi-FI" sz="3600" b="1" dirty="0" smtClean="0"/>
              <a:t> 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111512"/>
              </p:ext>
            </p:extLst>
          </p:nvPr>
        </p:nvGraphicFramePr>
        <p:xfrm>
          <a:off x="838200" y="1387475"/>
          <a:ext cx="10619154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2846">
                  <a:extLst>
                    <a:ext uri="{9D8B030D-6E8A-4147-A177-3AD203B41FA5}">
                      <a16:colId xmlns:a16="http://schemas.microsoft.com/office/drawing/2014/main" val="3277716674"/>
                    </a:ext>
                  </a:extLst>
                </a:gridCol>
                <a:gridCol w="3094892">
                  <a:extLst>
                    <a:ext uri="{9D8B030D-6E8A-4147-A177-3AD203B41FA5}">
                      <a16:colId xmlns:a16="http://schemas.microsoft.com/office/drawing/2014/main" val="2847171436"/>
                    </a:ext>
                  </a:extLst>
                </a:gridCol>
                <a:gridCol w="4681416">
                  <a:extLst>
                    <a:ext uri="{9D8B030D-6E8A-4147-A177-3AD203B41FA5}">
                      <a16:colId xmlns:a16="http://schemas.microsoft.com/office/drawing/2014/main" val="29123098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Saved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Channels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843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Imag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IDCCT_HF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Check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signal</a:t>
                      </a:r>
                      <a:r>
                        <a:rPr lang="fi-FI" baseline="0" dirty="0" smtClean="0"/>
                        <a:t>, </a:t>
                      </a:r>
                      <a:r>
                        <a:rPr lang="fi-FI" baseline="0" dirty="0" err="1" smtClean="0"/>
                        <a:t>but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keep</a:t>
                      </a:r>
                      <a:r>
                        <a:rPr lang="fi-FI" baseline="0" dirty="0" smtClean="0"/>
                        <a:t> Imag as </a:t>
                      </a:r>
                      <a:r>
                        <a:rPr lang="fi-FI" baseline="0" dirty="0" err="1" smtClean="0"/>
                        <a:t>recorded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by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test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operator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326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Time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trigger</a:t>
                      </a:r>
                      <a:r>
                        <a:rPr lang="fi-FI" baseline="0" dirty="0" smtClean="0"/>
                        <a:t> QH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Trigger_QH</a:t>
                      </a:r>
                      <a:r>
                        <a:rPr lang="fi-FI" baseline="0" dirty="0" smtClean="0"/>
                        <a:t>1, </a:t>
                      </a:r>
                      <a:r>
                        <a:rPr lang="fi-FI" dirty="0" smtClean="0"/>
                        <a:t>Trigger_QH</a:t>
                      </a:r>
                      <a:r>
                        <a:rPr lang="fi-FI" baseline="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Voltage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level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change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time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12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Time QH 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I_Heater1..8, </a:t>
                      </a:r>
                      <a:r>
                        <a:rPr lang="fi-FI" dirty="0" smtClean="0"/>
                        <a:t>U_Heater1..8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Middle</a:t>
                      </a:r>
                      <a:r>
                        <a:rPr lang="fi-FI" baseline="0" dirty="0" smtClean="0"/>
                        <a:t> of the </a:t>
                      </a:r>
                      <a:r>
                        <a:rPr lang="fi-FI" baseline="0" dirty="0" err="1" smtClean="0"/>
                        <a:t>heater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current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rise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302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Time </a:t>
                      </a:r>
                      <a:r>
                        <a:rPr lang="fi-FI" dirty="0" err="1" smtClean="0"/>
                        <a:t>quench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onset</a:t>
                      </a:r>
                      <a:r>
                        <a:rPr lang="fi-FI" dirty="0" smtClean="0"/>
                        <a:t> t1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VT </a:t>
                      </a:r>
                      <a:r>
                        <a:rPr lang="fi-FI" dirty="0" err="1" smtClean="0"/>
                        <a:t>signals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t1 = ”</a:t>
                      </a:r>
                      <a:r>
                        <a:rPr lang="fi-FI" dirty="0" err="1" smtClean="0"/>
                        <a:t>activity</a:t>
                      </a:r>
                      <a:r>
                        <a:rPr lang="fi-FI" dirty="0" smtClean="0"/>
                        <a:t>”:</a:t>
                      </a:r>
                    </a:p>
                    <a:p>
                      <a:r>
                        <a:rPr lang="fi-FI" dirty="0" err="1" smtClean="0"/>
                        <a:t>When</a:t>
                      </a:r>
                      <a:r>
                        <a:rPr lang="fi-FI" dirty="0" smtClean="0"/>
                        <a:t> 95%</a:t>
                      </a:r>
                      <a:r>
                        <a:rPr lang="fi-FI" baseline="0" dirty="0" smtClean="0"/>
                        <a:t> of </a:t>
                      </a:r>
                      <a:r>
                        <a:rPr lang="fi-FI" baseline="0" dirty="0" err="1" smtClean="0"/>
                        <a:t>signal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above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noise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level</a:t>
                      </a:r>
                      <a:r>
                        <a:rPr lang="fi-FI" baseline="0" dirty="0" smtClean="0"/>
                        <a:t> for 3 ms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597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Time </a:t>
                      </a:r>
                      <a:r>
                        <a:rPr lang="fi-FI" dirty="0" err="1" smtClean="0"/>
                        <a:t>quench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onset</a:t>
                      </a:r>
                      <a:r>
                        <a:rPr lang="fi-FI" dirty="0" smtClean="0"/>
                        <a:t> t2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VT </a:t>
                      </a:r>
                      <a:r>
                        <a:rPr lang="fi-FI" dirty="0" err="1" smtClean="0"/>
                        <a:t>signals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T2 = ”</a:t>
                      </a:r>
                      <a:r>
                        <a:rPr lang="fi-FI" dirty="0" err="1" smtClean="0"/>
                        <a:t>clear</a:t>
                      </a:r>
                      <a:r>
                        <a:rPr lang="fi-FI" dirty="0" smtClean="0"/>
                        <a:t> Q </a:t>
                      </a:r>
                      <a:r>
                        <a:rPr lang="fi-FI" dirty="0" err="1" smtClean="0"/>
                        <a:t>onset</a:t>
                      </a:r>
                      <a:r>
                        <a:rPr lang="fi-FI" dirty="0" smtClean="0"/>
                        <a:t>”:</a:t>
                      </a:r>
                    </a:p>
                    <a:p>
                      <a:r>
                        <a:rPr lang="fi-FI" dirty="0" err="1" smtClean="0"/>
                        <a:t>When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signal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above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noise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level</a:t>
                      </a:r>
                      <a:r>
                        <a:rPr lang="fi-FI" baseline="0" dirty="0" smtClean="0"/>
                        <a:t> for 10 ms, and </a:t>
                      </a:r>
                      <a:r>
                        <a:rPr lang="fi-FI" baseline="0" dirty="0" err="1" smtClean="0"/>
                        <a:t>increases</a:t>
                      </a:r>
                      <a:r>
                        <a:rPr lang="fi-FI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890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Location</a:t>
                      </a:r>
                      <a:r>
                        <a:rPr lang="fi-FI" dirty="0" smtClean="0"/>
                        <a:t> on </a:t>
                      </a:r>
                      <a:r>
                        <a:rPr lang="fi-FI" dirty="0" err="1" smtClean="0"/>
                        <a:t>quench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onset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VT </a:t>
                      </a:r>
                      <a:r>
                        <a:rPr lang="fi-FI" dirty="0" err="1" smtClean="0"/>
                        <a:t>signals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160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Current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decay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IDCCT_HF</a:t>
                      </a:r>
                      <a:r>
                        <a:rPr lang="en-US" baseline="0" dirty="0" smtClean="0"/>
                        <a:t>, </a:t>
                      </a:r>
                      <a:r>
                        <a:rPr lang="fi-FI" dirty="0" smtClean="0"/>
                        <a:t>Trigger_QH</a:t>
                      </a:r>
                      <a:r>
                        <a:rPr lang="fi-FI" baseline="0" dirty="0" smtClean="0"/>
                        <a:t>1, </a:t>
                      </a:r>
                      <a:r>
                        <a:rPr lang="fi-FI" dirty="0" smtClean="0"/>
                        <a:t>Trigger_QH</a:t>
                      </a:r>
                      <a:r>
                        <a:rPr lang="fi-FI" baseline="0" dirty="0" smtClean="0"/>
                        <a:t>2, </a:t>
                      </a:r>
                      <a:r>
                        <a:rPr lang="fi-FI" baseline="0" dirty="0" err="1" smtClean="0"/>
                        <a:t>Trigger_Thy</a:t>
                      </a:r>
                      <a:r>
                        <a:rPr lang="fi-FI" baseline="0" dirty="0" smtClean="0"/>
                        <a:t>, </a:t>
                      </a:r>
                      <a:r>
                        <a:rPr lang="fi-FI" baseline="0" dirty="0" err="1" smtClean="0"/>
                        <a:t>Trigger_Mec</a:t>
                      </a:r>
                      <a:endParaRPr lang="en-US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Piecewise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polynomial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fit</a:t>
                      </a:r>
                      <a:r>
                        <a:rPr lang="fi-FI" baseline="0" dirty="0" smtClean="0"/>
                        <a:t>, </a:t>
                      </a:r>
                      <a:r>
                        <a:rPr lang="fi-FI" baseline="0" dirty="0" err="1" smtClean="0"/>
                        <a:t>trigger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times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used</a:t>
                      </a:r>
                      <a:r>
                        <a:rPr lang="fi-FI" baseline="0" dirty="0" smtClean="0"/>
                        <a:t> to </a:t>
                      </a:r>
                      <a:r>
                        <a:rPr lang="fi-FI" baseline="0" dirty="0" err="1" smtClean="0"/>
                        <a:t>automatically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define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pieces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end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points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847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53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8461"/>
          </a:xfrm>
        </p:spPr>
        <p:txBody>
          <a:bodyPr>
            <a:normAutofit/>
          </a:bodyPr>
          <a:lstStyle/>
          <a:p>
            <a:r>
              <a:rPr lang="fi-FI" sz="3600" b="1" dirty="0" err="1" smtClean="0"/>
              <a:t>Quench</a:t>
            </a:r>
            <a:r>
              <a:rPr lang="fi-FI" sz="3600" b="1" dirty="0" smtClean="0"/>
              <a:t> </a:t>
            </a:r>
            <a:r>
              <a:rPr lang="fi-FI" sz="3600" b="1" dirty="0" err="1" smtClean="0"/>
              <a:t>onset</a:t>
            </a:r>
            <a:r>
              <a:rPr lang="fi-FI" sz="3600" b="1" dirty="0" smtClean="0"/>
              <a:t> definition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8615"/>
            <a:ext cx="10916138" cy="488742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fi-FI" sz="2400" dirty="0" smtClean="0"/>
              <a:t>”</a:t>
            </a:r>
            <a:r>
              <a:rPr lang="fi-FI" sz="2400" dirty="0" err="1" smtClean="0"/>
              <a:t>Noise-level</a:t>
            </a:r>
            <a:r>
              <a:rPr lang="fi-FI" sz="2400" dirty="0" smtClean="0"/>
              <a:t>” </a:t>
            </a:r>
            <a:r>
              <a:rPr lang="fi-FI" sz="2400" dirty="0" err="1" smtClean="0"/>
              <a:t>defined</a:t>
            </a:r>
            <a:r>
              <a:rPr lang="fi-FI" sz="2400" dirty="0" smtClean="0"/>
              <a:t> </a:t>
            </a:r>
            <a:r>
              <a:rPr lang="fi-FI" sz="2400" dirty="0" err="1" smtClean="0"/>
              <a:t>before</a:t>
            </a:r>
            <a:r>
              <a:rPr lang="fi-FI" sz="2400" dirty="0" smtClean="0"/>
              <a:t> QH </a:t>
            </a:r>
            <a:r>
              <a:rPr lang="fi-FI" sz="2400" dirty="0" err="1" smtClean="0"/>
              <a:t>trigger</a:t>
            </a:r>
            <a:r>
              <a:rPr lang="fi-FI" sz="2400" dirty="0" smtClean="0"/>
              <a:t>: 95% of </a:t>
            </a:r>
            <a:r>
              <a:rPr lang="fi-FI" sz="2400" dirty="0" err="1" smtClean="0"/>
              <a:t>signal</a:t>
            </a:r>
            <a:r>
              <a:rPr lang="fi-FI" sz="2400" dirty="0" smtClean="0"/>
              <a:t> </a:t>
            </a:r>
            <a:r>
              <a:rPr lang="fi-FI" sz="2400" dirty="0" err="1" smtClean="0"/>
              <a:t>below</a:t>
            </a:r>
            <a:r>
              <a:rPr lang="fi-FI" sz="2400" dirty="0" smtClean="0"/>
              <a:t> </a:t>
            </a:r>
            <a:r>
              <a:rPr lang="fi-FI" sz="2400" dirty="0" err="1" smtClean="0"/>
              <a:t>that</a:t>
            </a:r>
            <a:r>
              <a:rPr lang="fi-FI" sz="2400" dirty="0" smtClean="0"/>
              <a:t> </a:t>
            </a:r>
            <a:r>
              <a:rPr lang="fi-FI" sz="2400" dirty="0" err="1" smtClean="0"/>
              <a:t>level</a:t>
            </a:r>
            <a:endParaRPr lang="fi-FI" sz="2400" dirty="0" smtClean="0"/>
          </a:p>
          <a:p>
            <a:pPr marL="457200" indent="-457200">
              <a:buAutoNum type="arabicPeriod"/>
            </a:pPr>
            <a:r>
              <a:rPr lang="fi-FI" sz="2400" dirty="0" smtClean="0"/>
              <a:t>”t1 = </a:t>
            </a:r>
            <a:r>
              <a:rPr lang="fi-FI" sz="2400" dirty="0" err="1" smtClean="0"/>
              <a:t>activity</a:t>
            </a:r>
            <a:r>
              <a:rPr lang="fi-FI" sz="2400" dirty="0" smtClean="0"/>
              <a:t>”: 95% of </a:t>
            </a:r>
            <a:r>
              <a:rPr lang="fi-FI" sz="2400" dirty="0" err="1" smtClean="0"/>
              <a:t>signal</a:t>
            </a:r>
            <a:r>
              <a:rPr lang="fi-FI" sz="2400" dirty="0" smtClean="0"/>
              <a:t> </a:t>
            </a:r>
            <a:r>
              <a:rPr lang="fi-FI" sz="2400" dirty="0" err="1" smtClean="0"/>
              <a:t>above</a:t>
            </a:r>
            <a:r>
              <a:rPr lang="fi-FI" sz="2400" dirty="0" smtClean="0"/>
              <a:t> </a:t>
            </a:r>
            <a:r>
              <a:rPr lang="fi-FI" sz="2400" dirty="0" err="1" smtClean="0"/>
              <a:t>noise</a:t>
            </a:r>
            <a:r>
              <a:rPr lang="fi-FI" sz="2400" dirty="0" smtClean="0"/>
              <a:t> </a:t>
            </a:r>
            <a:r>
              <a:rPr lang="fi-FI" sz="2400" dirty="0" err="1" smtClean="0"/>
              <a:t>level</a:t>
            </a:r>
            <a:r>
              <a:rPr lang="fi-FI" sz="2400" dirty="0" smtClean="0"/>
              <a:t> for 3 ms</a:t>
            </a:r>
          </a:p>
          <a:p>
            <a:pPr marL="457200" indent="-457200">
              <a:buAutoNum type="arabicPeriod"/>
            </a:pPr>
            <a:r>
              <a:rPr lang="fi-FI" sz="2400" dirty="0" smtClean="0"/>
              <a:t>”t2 = </a:t>
            </a:r>
            <a:r>
              <a:rPr lang="fi-FI" sz="2400" dirty="0" err="1" smtClean="0"/>
              <a:t>Quench</a:t>
            </a:r>
            <a:r>
              <a:rPr lang="fi-FI" sz="2400" dirty="0" smtClean="0"/>
              <a:t> </a:t>
            </a:r>
            <a:r>
              <a:rPr lang="fi-FI" sz="2400" dirty="0" err="1" smtClean="0"/>
              <a:t>onset</a:t>
            </a:r>
            <a:r>
              <a:rPr lang="fi-FI" sz="2400" dirty="0" smtClean="0"/>
              <a:t>”: </a:t>
            </a:r>
            <a:r>
              <a:rPr lang="fi-FI" sz="2400" dirty="0" err="1" smtClean="0"/>
              <a:t>Signal</a:t>
            </a:r>
            <a:r>
              <a:rPr lang="fi-FI" sz="2400" dirty="0" smtClean="0"/>
              <a:t> </a:t>
            </a:r>
            <a:r>
              <a:rPr lang="fi-FI" sz="2400" dirty="0" err="1" smtClean="0"/>
              <a:t>above</a:t>
            </a:r>
            <a:r>
              <a:rPr lang="fi-FI" sz="2400" dirty="0" smtClean="0"/>
              <a:t> the </a:t>
            </a:r>
            <a:r>
              <a:rPr lang="fi-FI" sz="2400" dirty="0" err="1" smtClean="0"/>
              <a:t>noise</a:t>
            </a:r>
            <a:r>
              <a:rPr lang="fi-FI" sz="2400" dirty="0" smtClean="0"/>
              <a:t> </a:t>
            </a:r>
            <a:r>
              <a:rPr lang="fi-FI" sz="2400" dirty="0" err="1" smtClean="0"/>
              <a:t>level</a:t>
            </a:r>
            <a:r>
              <a:rPr lang="fi-FI" sz="2400" dirty="0" smtClean="0"/>
              <a:t>, and </a:t>
            </a:r>
            <a:r>
              <a:rPr lang="fi-FI" sz="2400" dirty="0" err="1" smtClean="0"/>
              <a:t>increases</a:t>
            </a:r>
            <a:r>
              <a:rPr lang="fi-FI" sz="2400" dirty="0" smtClean="0"/>
              <a:t> for 10 ms</a:t>
            </a:r>
          </a:p>
          <a:p>
            <a:pPr>
              <a:buFontTx/>
              <a:buChar char="-"/>
            </a:pPr>
            <a:endParaRPr lang="fi-FI" sz="2400" dirty="0" smtClean="0"/>
          </a:p>
          <a:p>
            <a:pPr>
              <a:buFontTx/>
              <a:buChar char="-"/>
            </a:pPr>
            <a:r>
              <a:rPr lang="fi-FI" sz="2400" dirty="0" err="1" smtClean="0"/>
              <a:t>Automatic</a:t>
            </a:r>
            <a:r>
              <a:rPr lang="fi-FI" sz="2400" dirty="0" smtClean="0"/>
              <a:t> routine </a:t>
            </a:r>
            <a:r>
              <a:rPr lang="fi-FI" sz="2400" dirty="0" err="1" smtClean="0"/>
              <a:t>cathces</a:t>
            </a:r>
            <a:r>
              <a:rPr lang="fi-FI" sz="2400" dirty="0" smtClean="0"/>
              <a:t> t2 </a:t>
            </a:r>
            <a:r>
              <a:rPr lang="fi-FI" sz="2400" dirty="0" err="1" smtClean="0"/>
              <a:t>quite</a:t>
            </a:r>
            <a:r>
              <a:rPr lang="fi-FI" sz="2400" dirty="0" smtClean="0"/>
              <a:t> </a:t>
            </a:r>
            <a:r>
              <a:rPr lang="fi-FI" sz="2400" dirty="0" err="1" smtClean="0"/>
              <a:t>well</a:t>
            </a:r>
            <a:r>
              <a:rPr lang="fi-FI" sz="2400" dirty="0" smtClean="0"/>
              <a:t>, </a:t>
            </a:r>
            <a:r>
              <a:rPr lang="fi-FI" sz="2400" dirty="0" err="1" smtClean="0"/>
              <a:t>but</a:t>
            </a:r>
            <a:r>
              <a:rPr lang="fi-FI" sz="2400" dirty="0" smtClean="0"/>
              <a:t> it </a:t>
            </a:r>
            <a:r>
              <a:rPr lang="fi-FI" sz="2400" dirty="0" err="1" smtClean="0"/>
              <a:t>needs</a:t>
            </a:r>
            <a:r>
              <a:rPr lang="fi-FI" sz="2400" dirty="0" smtClean="0"/>
              <a:t> </a:t>
            </a:r>
            <a:r>
              <a:rPr lang="fi-FI" sz="2400" dirty="0" err="1" smtClean="0"/>
              <a:t>manual</a:t>
            </a:r>
            <a:r>
              <a:rPr lang="fi-FI" sz="2400" dirty="0" smtClean="0"/>
              <a:t> </a:t>
            </a:r>
            <a:r>
              <a:rPr lang="fi-FI" sz="2400" dirty="0" err="1" smtClean="0"/>
              <a:t>checking</a:t>
            </a:r>
            <a:endParaRPr lang="fi-FI" sz="2400" dirty="0" smtClean="0"/>
          </a:p>
          <a:p>
            <a:pPr lvl="1">
              <a:buFontTx/>
              <a:buChar char="-"/>
            </a:pPr>
            <a:r>
              <a:rPr lang="fi-FI" sz="1800" dirty="0" err="1" smtClean="0"/>
              <a:t>False</a:t>
            </a:r>
            <a:r>
              <a:rPr lang="fi-FI" sz="1800" dirty="0" smtClean="0"/>
              <a:t> </a:t>
            </a:r>
            <a:r>
              <a:rPr lang="fi-FI" sz="1800" dirty="0" err="1" smtClean="0"/>
              <a:t>positives</a:t>
            </a:r>
            <a:r>
              <a:rPr lang="fi-FI" sz="1800" dirty="0" smtClean="0"/>
              <a:t> </a:t>
            </a:r>
            <a:r>
              <a:rPr lang="fi-FI" sz="1800" dirty="0" err="1" smtClean="0"/>
              <a:t>when</a:t>
            </a:r>
            <a:r>
              <a:rPr lang="fi-FI" sz="1800" dirty="0" smtClean="0"/>
              <a:t> </a:t>
            </a:r>
            <a:r>
              <a:rPr lang="fi-FI" sz="1800" dirty="0" err="1" smtClean="0"/>
              <a:t>signal</a:t>
            </a:r>
            <a:r>
              <a:rPr lang="fi-FI" sz="1800" dirty="0" smtClean="0"/>
              <a:t> </a:t>
            </a:r>
            <a:r>
              <a:rPr lang="fi-FI" sz="1800" dirty="0" err="1" smtClean="0"/>
              <a:t>later</a:t>
            </a:r>
            <a:r>
              <a:rPr lang="fi-FI" sz="1800" dirty="0" smtClean="0"/>
              <a:t> </a:t>
            </a:r>
            <a:r>
              <a:rPr lang="fi-FI" sz="1800" dirty="0" err="1" smtClean="0"/>
              <a:t>starts</a:t>
            </a:r>
            <a:r>
              <a:rPr lang="fi-FI" sz="1800" dirty="0" smtClean="0"/>
              <a:t> to </a:t>
            </a:r>
            <a:r>
              <a:rPr lang="fi-FI" sz="1800" dirty="0" err="1" smtClean="0"/>
              <a:t>decerease</a:t>
            </a:r>
            <a:r>
              <a:rPr lang="fi-FI" sz="1800" dirty="0" smtClean="0"/>
              <a:t>, </a:t>
            </a:r>
            <a:r>
              <a:rPr lang="fi-FI" sz="1800" dirty="0" err="1" smtClean="0"/>
              <a:t>or</a:t>
            </a:r>
            <a:r>
              <a:rPr lang="fi-FI" sz="1800" dirty="0" smtClean="0"/>
              <a:t> </a:t>
            </a:r>
            <a:r>
              <a:rPr lang="fi-FI" sz="1800" dirty="0" err="1" smtClean="0"/>
              <a:t>due</a:t>
            </a:r>
            <a:r>
              <a:rPr lang="fi-FI" sz="1800" dirty="0" smtClean="0"/>
              <a:t> to </a:t>
            </a:r>
            <a:r>
              <a:rPr lang="fi-FI" sz="1800" dirty="0" err="1" smtClean="0"/>
              <a:t>disturbance</a:t>
            </a:r>
            <a:r>
              <a:rPr lang="fi-FI" sz="1800" dirty="0" smtClean="0"/>
              <a:t> for QH </a:t>
            </a:r>
            <a:r>
              <a:rPr lang="fi-FI" sz="1800" dirty="0" err="1" smtClean="0"/>
              <a:t>fire</a:t>
            </a:r>
            <a:endParaRPr lang="fi-FI" sz="1800" dirty="0" smtClean="0"/>
          </a:p>
          <a:p>
            <a:pPr lvl="1">
              <a:buFontTx/>
              <a:buChar char="-"/>
            </a:pPr>
            <a:r>
              <a:rPr lang="fi-FI" sz="1800" dirty="0" err="1" smtClean="0"/>
              <a:t>Some</a:t>
            </a:r>
            <a:r>
              <a:rPr lang="fi-FI" sz="1800" dirty="0" smtClean="0"/>
              <a:t> </a:t>
            </a:r>
            <a:r>
              <a:rPr lang="fi-FI" sz="1800" dirty="0" err="1" smtClean="0"/>
              <a:t>cases</a:t>
            </a:r>
            <a:r>
              <a:rPr lang="fi-FI" sz="1800" dirty="0" smtClean="0"/>
              <a:t> t1 in </a:t>
            </a:r>
            <a:r>
              <a:rPr lang="fi-FI" sz="1800" dirty="0" err="1" smtClean="0"/>
              <a:t>not</a:t>
            </a:r>
            <a:r>
              <a:rPr lang="fi-FI" sz="1800" dirty="0" smtClean="0"/>
              <a:t> </a:t>
            </a:r>
            <a:r>
              <a:rPr lang="fi-FI" sz="1800" dirty="0" err="1" smtClean="0"/>
              <a:t>found</a:t>
            </a:r>
            <a:r>
              <a:rPr lang="fi-FI" sz="1800" dirty="0" smtClean="0"/>
              <a:t> and t2 is a </a:t>
            </a:r>
            <a:r>
              <a:rPr lang="fi-FI" sz="1800" dirty="0" err="1" smtClean="0"/>
              <a:t>bit</a:t>
            </a:r>
            <a:r>
              <a:rPr lang="fi-FI" sz="1800" dirty="0" smtClean="0"/>
              <a:t> </a:t>
            </a:r>
            <a:r>
              <a:rPr lang="fi-FI" sz="1800" dirty="0" err="1" smtClean="0"/>
              <a:t>earlier</a:t>
            </a:r>
            <a:r>
              <a:rPr lang="fi-FI" sz="1800" dirty="0" smtClean="0"/>
              <a:t> </a:t>
            </a:r>
            <a:r>
              <a:rPr lang="fi-FI" sz="1800" dirty="0" err="1" smtClean="0"/>
              <a:t>than</a:t>
            </a:r>
            <a:r>
              <a:rPr lang="fi-FI" sz="1800" dirty="0" smtClean="0"/>
              <a:t> </a:t>
            </a:r>
            <a:r>
              <a:rPr lang="fi-FI" sz="1800" dirty="0" err="1" smtClean="0"/>
              <a:t>automatically</a:t>
            </a:r>
            <a:r>
              <a:rPr lang="fi-FI" sz="1800" dirty="0" smtClean="0"/>
              <a:t> </a:t>
            </a:r>
            <a:r>
              <a:rPr lang="fi-FI" sz="1800" dirty="0" err="1" smtClean="0"/>
              <a:t>defined</a:t>
            </a:r>
            <a:endParaRPr lang="fi-FI" sz="1800" dirty="0" smtClean="0"/>
          </a:p>
          <a:p>
            <a:pPr lvl="1">
              <a:buFontTx/>
              <a:buChar char="-"/>
            </a:pPr>
            <a:endParaRPr lang="fi-FI" sz="2000" dirty="0"/>
          </a:p>
          <a:p>
            <a:pPr>
              <a:buFontTx/>
              <a:buChar char="-"/>
            </a:pPr>
            <a:r>
              <a:rPr lang="fi-FI" sz="2400" u="sng" dirty="0" smtClean="0"/>
              <a:t>To QPDB </a:t>
            </a:r>
            <a:r>
              <a:rPr lang="fi-FI" sz="2400" u="sng" dirty="0" err="1" smtClean="0"/>
              <a:t>recorded</a:t>
            </a:r>
            <a:r>
              <a:rPr lang="fi-FI" sz="2400" u="sng" dirty="0" smtClean="0"/>
              <a:t> t2 as </a:t>
            </a:r>
            <a:r>
              <a:rPr lang="fi-FI" sz="2400" u="sng" dirty="0" err="1" smtClean="0"/>
              <a:t>quench</a:t>
            </a:r>
            <a:r>
              <a:rPr lang="fi-FI" sz="2400" u="sng" dirty="0" smtClean="0"/>
              <a:t> </a:t>
            </a:r>
            <a:r>
              <a:rPr lang="fi-FI" sz="2400" u="sng" dirty="0" err="1" smtClean="0"/>
              <a:t>onset</a:t>
            </a:r>
            <a:endParaRPr lang="fi-FI" sz="2400" u="sng" dirty="0" smtClean="0"/>
          </a:p>
          <a:p>
            <a:pPr lvl="1">
              <a:buFontTx/>
              <a:buChar char="-"/>
            </a:pPr>
            <a:r>
              <a:rPr lang="fi-FI" sz="1800" dirty="0" err="1" smtClean="0"/>
              <a:t>Uncertainty</a:t>
            </a:r>
            <a:r>
              <a:rPr lang="fi-FI" sz="1800" dirty="0" smtClean="0"/>
              <a:t> </a:t>
            </a:r>
            <a:r>
              <a:rPr lang="fi-FI" sz="1800" dirty="0" err="1" smtClean="0"/>
              <a:t>range</a:t>
            </a:r>
            <a:r>
              <a:rPr lang="fi-FI" sz="1800" dirty="0" smtClean="0"/>
              <a:t> is (t1, t2). If </a:t>
            </a:r>
            <a:r>
              <a:rPr lang="fi-FI" sz="1800" dirty="0" err="1" smtClean="0"/>
              <a:t>clear</a:t>
            </a:r>
            <a:r>
              <a:rPr lang="fi-FI" sz="1800" dirty="0" smtClean="0"/>
              <a:t> </a:t>
            </a:r>
            <a:r>
              <a:rPr lang="fi-FI" sz="1800" dirty="0" err="1" smtClean="0"/>
              <a:t>propagation</a:t>
            </a:r>
            <a:r>
              <a:rPr lang="fi-FI" sz="1800" dirty="0" smtClean="0"/>
              <a:t> </a:t>
            </a:r>
            <a:r>
              <a:rPr lang="fi-FI" sz="1800" dirty="0" err="1" smtClean="0"/>
              <a:t>does</a:t>
            </a:r>
            <a:r>
              <a:rPr lang="fi-FI" sz="1800" dirty="0" smtClean="0"/>
              <a:t> </a:t>
            </a:r>
            <a:r>
              <a:rPr lang="fi-FI" sz="1800" dirty="0" err="1" smtClean="0"/>
              <a:t>not</a:t>
            </a:r>
            <a:r>
              <a:rPr lang="fi-FI" sz="1800" dirty="0" smtClean="0"/>
              <a:t> </a:t>
            </a:r>
            <a:r>
              <a:rPr lang="fi-FI" sz="1800" dirty="0" err="1" smtClean="0"/>
              <a:t>start</a:t>
            </a:r>
            <a:r>
              <a:rPr lang="fi-FI" sz="1800" dirty="0" smtClean="0"/>
              <a:t> </a:t>
            </a:r>
            <a:r>
              <a:rPr lang="fi-FI" sz="1800" dirty="0" err="1" smtClean="0"/>
              <a:t>from</a:t>
            </a:r>
            <a:r>
              <a:rPr lang="fi-FI" sz="1800" dirty="0" smtClean="0"/>
              <a:t> t2, in </a:t>
            </a:r>
            <a:r>
              <a:rPr lang="fi-FI" sz="1800" dirty="0" err="1" smtClean="0"/>
              <a:t>uncertainty</a:t>
            </a:r>
            <a:r>
              <a:rPr lang="fi-FI" sz="1800" dirty="0" smtClean="0"/>
              <a:t> </a:t>
            </a:r>
            <a:r>
              <a:rPr lang="fi-FI" sz="1800" dirty="0" err="1" smtClean="0"/>
              <a:t>range</a:t>
            </a:r>
            <a:r>
              <a:rPr lang="fi-FI" sz="1800" dirty="0" smtClean="0"/>
              <a:t> </a:t>
            </a:r>
            <a:r>
              <a:rPr lang="fi-FI" sz="1800" dirty="0" err="1" smtClean="0"/>
              <a:t>we</a:t>
            </a:r>
            <a:r>
              <a:rPr lang="fi-FI" sz="1800" dirty="0" smtClean="0"/>
              <a:t> </a:t>
            </a:r>
            <a:r>
              <a:rPr lang="fi-FI" sz="1800" dirty="0" err="1" smtClean="0"/>
              <a:t>put</a:t>
            </a:r>
            <a:r>
              <a:rPr lang="fi-FI" sz="1800" dirty="0" smtClean="0"/>
              <a:t> the </a:t>
            </a:r>
            <a:r>
              <a:rPr lang="fi-FI" sz="1800" dirty="0" err="1" smtClean="0"/>
              <a:t>time</a:t>
            </a:r>
            <a:r>
              <a:rPr lang="fi-FI" sz="1800" dirty="0" smtClean="0"/>
              <a:t> </a:t>
            </a:r>
            <a:r>
              <a:rPr lang="fi-FI" sz="1800" dirty="0" err="1" smtClean="0"/>
              <a:t>instant</a:t>
            </a:r>
            <a:r>
              <a:rPr lang="fi-FI" sz="1800" dirty="0" smtClean="0"/>
              <a:t> </a:t>
            </a:r>
            <a:r>
              <a:rPr lang="fi-FI" sz="1800" dirty="0" err="1" smtClean="0"/>
              <a:t>when</a:t>
            </a:r>
            <a:r>
              <a:rPr lang="fi-FI" sz="1800" dirty="0" smtClean="0"/>
              <a:t> </a:t>
            </a:r>
            <a:r>
              <a:rPr lang="fi-FI" sz="1800" dirty="0" err="1" smtClean="0"/>
              <a:t>clear</a:t>
            </a:r>
            <a:r>
              <a:rPr lang="fi-FI" sz="1800" dirty="0" smtClean="0"/>
              <a:t> </a:t>
            </a:r>
            <a:r>
              <a:rPr lang="fi-FI" sz="1800" dirty="0" err="1" smtClean="0"/>
              <a:t>propagation</a:t>
            </a:r>
            <a:r>
              <a:rPr lang="fi-FI" sz="1800" dirty="0" smtClean="0"/>
              <a:t> </a:t>
            </a:r>
            <a:r>
              <a:rPr lang="fi-FI" sz="1800" dirty="0" err="1" smtClean="0"/>
              <a:t>starts</a:t>
            </a:r>
            <a:r>
              <a:rPr lang="fi-FI" sz="1800" dirty="0" smtClean="0"/>
              <a:t>. </a:t>
            </a:r>
            <a:endParaRPr lang="fi-FI" sz="1800" dirty="0"/>
          </a:p>
          <a:p>
            <a:pPr>
              <a:buFontTx/>
              <a:buChar char="-"/>
            </a:pPr>
            <a:r>
              <a:rPr lang="fi-FI" sz="2400" dirty="0" err="1" smtClean="0"/>
              <a:t>Matlab</a:t>
            </a:r>
            <a:r>
              <a:rPr lang="fi-FI" sz="2400" dirty="0" smtClean="0"/>
              <a:t> </a:t>
            </a:r>
            <a:r>
              <a:rPr lang="fi-FI" sz="2400" dirty="0" err="1" smtClean="0"/>
              <a:t>figs</a:t>
            </a:r>
            <a:r>
              <a:rPr lang="fi-FI" sz="2400" dirty="0" smtClean="0"/>
              <a:t> and jpg </a:t>
            </a:r>
            <a:r>
              <a:rPr lang="fi-FI" sz="2400" dirty="0" err="1" smtClean="0"/>
              <a:t>pictures</a:t>
            </a:r>
            <a:r>
              <a:rPr lang="fi-FI" sz="2400" dirty="0" smtClean="0"/>
              <a:t> </a:t>
            </a:r>
            <a:r>
              <a:rPr lang="fi-FI" sz="2400" dirty="0" err="1" smtClean="0"/>
              <a:t>saved</a:t>
            </a:r>
            <a:r>
              <a:rPr lang="fi-FI" sz="2400" dirty="0" smtClean="0"/>
              <a:t> for </a:t>
            </a:r>
            <a:r>
              <a:rPr lang="fi-FI" sz="2400" dirty="0" err="1" smtClean="0"/>
              <a:t>references</a:t>
            </a:r>
            <a:r>
              <a:rPr lang="fi-FI" sz="2400" dirty="0" smtClean="0"/>
              <a:t> and </a:t>
            </a:r>
            <a:r>
              <a:rPr lang="fi-FI" sz="2400" dirty="0" err="1" smtClean="0"/>
              <a:t>future</a:t>
            </a:r>
            <a:r>
              <a:rPr lang="fi-FI" sz="2400" dirty="0" smtClean="0"/>
              <a:t> </a:t>
            </a:r>
            <a:r>
              <a:rPr lang="fi-FI" sz="2400" dirty="0" err="1" smtClean="0"/>
              <a:t>analysis</a:t>
            </a:r>
            <a:endParaRPr lang="fi-FI" sz="2400" dirty="0" smtClean="0"/>
          </a:p>
        </p:txBody>
      </p:sp>
    </p:spTree>
    <p:extLst>
      <p:ext uri="{BB962C8B-B14F-4D97-AF65-F5344CB8AC3E}">
        <p14:creationId xmlns:p14="http://schemas.microsoft.com/office/powerpoint/2010/main" val="362605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3167" r="8654" b="3482"/>
          <a:stretch/>
        </p:blipFill>
        <p:spPr>
          <a:xfrm>
            <a:off x="158458" y="369332"/>
            <a:ext cx="11548989" cy="6483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OL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0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3419" r="8910" b="4616"/>
          <a:stretch/>
        </p:blipFill>
        <p:spPr>
          <a:xfrm>
            <a:off x="445089" y="539260"/>
            <a:ext cx="10973187" cy="62000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OL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69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4" t="3293" r="7756" b="4363"/>
          <a:stretch/>
        </p:blipFill>
        <p:spPr>
          <a:xfrm>
            <a:off x="992554" y="841273"/>
            <a:ext cx="10339754" cy="58121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OL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5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2663" r="7692" b="4364"/>
          <a:stretch/>
        </p:blipFill>
        <p:spPr>
          <a:xfrm>
            <a:off x="802885" y="547076"/>
            <a:ext cx="10897317" cy="62054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OL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07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47930" y="0"/>
            <a:ext cx="259373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smtClean="0"/>
              <a:t>MQXFS03a, </a:t>
            </a:r>
            <a:r>
              <a:rPr lang="fi-FI" dirty="0" err="1" smtClean="0"/>
              <a:t>quench</a:t>
            </a:r>
            <a:r>
              <a:rPr lang="fi-FI" dirty="0" smtClean="0"/>
              <a:t> hh09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90154" y="0"/>
            <a:ext cx="108243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/>
              <a:t>I</a:t>
            </a:r>
            <a:r>
              <a:rPr lang="fi-FI" dirty="0" smtClean="0"/>
              <a:t>L </a:t>
            </a:r>
            <a:r>
              <a:rPr lang="fi-FI" dirty="0" err="1" smtClean="0"/>
              <a:t>VT’s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5323" y="0"/>
            <a:ext cx="1092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Example</a:t>
            </a:r>
            <a:r>
              <a:rPr lang="fi-FI" dirty="0" smtClean="0"/>
              <a:t>: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t="508" r="7478" b="2363"/>
          <a:stretch/>
        </p:blipFill>
        <p:spPr>
          <a:xfrm>
            <a:off x="476739" y="468923"/>
            <a:ext cx="10785230" cy="629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52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571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QPDB monthly update</vt:lpstr>
      <vt:lpstr>Topics </vt:lpstr>
      <vt:lpstr>Signal analysis </vt:lpstr>
      <vt:lpstr>Quench onset definition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Fitting current decay automatized</vt:lpstr>
    </vt:vector>
  </TitlesOfParts>
  <Company>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QPDB monthly update</dc:title>
  <dc:creator>Tiina-Mari Salmi</dc:creator>
  <cp:lastModifiedBy>Tiina-Mari Salmi</cp:lastModifiedBy>
  <cp:revision>15</cp:revision>
  <dcterms:created xsi:type="dcterms:W3CDTF">2017-06-28T05:44:00Z</dcterms:created>
  <dcterms:modified xsi:type="dcterms:W3CDTF">2017-06-28T11:49:48Z</dcterms:modified>
</cp:coreProperties>
</file>