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2" r:id="rId2"/>
    <p:sldMasterId id="2147483703" r:id="rId3"/>
    <p:sldMasterId id="2147483723" r:id="rId4"/>
    <p:sldMasterId id="2147483724" r:id="rId5"/>
    <p:sldMasterId id="2147483725" r:id="rId6"/>
    <p:sldMasterId id="2147483726" r:id="rId7"/>
    <p:sldMasterId id="2147483727" r:id="rId8"/>
  </p:sldMasterIdLst>
  <p:sldIdLst>
    <p:sldId id="256" r:id="rId9"/>
    <p:sldId id="257" r:id="rId10"/>
    <p:sldId id="259" r:id="rId11"/>
    <p:sldId id="260" r:id="rId12"/>
    <p:sldId id="261" r:id="rId13"/>
    <p:sldId id="262" r:id="rId14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4.png"/><Relationship Id="rId4" Type="http://schemas.openxmlformats.org/officeDocument/2006/relationships/image" Target="../media/image10.pn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14400" y="2286000"/>
            <a:ext cx="103632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7132" y="124886"/>
            <a:ext cx="1866667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015" y="124886"/>
            <a:ext cx="2199277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3"/>
            <a:ext cx="4951429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4459" y="126059"/>
            <a:ext cx="1869592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:\Users\gutleber\cernbox\FCCLogos\EuroCircolLogo_2132x1024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661" y="4725144"/>
            <a:ext cx="5162616" cy="18595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0897972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64769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6007173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140695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59307942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851887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4684" y="0"/>
            <a:ext cx="2590800" cy="6597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2284" y="0"/>
            <a:ext cx="7569200" cy="65976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617174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2284" y="908050"/>
            <a:ext cx="5080000" cy="5689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5484" y="908050"/>
            <a:ext cx="5080000" cy="2768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5484" y="3829050"/>
            <a:ext cx="5080000" cy="2768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308437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2284" y="908050"/>
            <a:ext cx="10363200" cy="56896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933320139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284" y="908050"/>
            <a:ext cx="5080000" cy="5689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5484" y="908050"/>
            <a:ext cx="5080000" cy="5689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790871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2284" y="908050"/>
            <a:ext cx="10363200" cy="2768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2284" y="3829050"/>
            <a:ext cx="10363200" cy="2768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47992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52871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14400" y="2286000"/>
            <a:ext cx="103632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7132" y="124886"/>
            <a:ext cx="1866667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015" y="124886"/>
            <a:ext cx="2199277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3"/>
            <a:ext cx="4951429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4459" y="126059"/>
            <a:ext cx="1869592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27777373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2284" y="908050"/>
            <a:ext cx="10363200" cy="5689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433435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331498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14400" y="2286000"/>
            <a:ext cx="103632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7132" y="124886"/>
            <a:ext cx="1866667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015" y="124886"/>
            <a:ext cx="2199277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3"/>
            <a:ext cx="4951429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4459" y="126059"/>
            <a:ext cx="1869592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95092055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540260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914915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378557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387117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850025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284" y="908050"/>
            <a:ext cx="508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908050"/>
            <a:ext cx="508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663019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28555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299578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744909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2569620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6929431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9614931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181467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4684" y="0"/>
            <a:ext cx="2590800" cy="6597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2284" y="0"/>
            <a:ext cx="7569200" cy="65976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510743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2284" y="908050"/>
            <a:ext cx="5080000" cy="5689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5484" y="908050"/>
            <a:ext cx="5080000" cy="2768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5484" y="3829050"/>
            <a:ext cx="5080000" cy="2768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610358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2284" y="908050"/>
            <a:ext cx="10363200" cy="56896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871050968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284" y="908050"/>
            <a:ext cx="5080000" cy="5689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5484" y="908050"/>
            <a:ext cx="5080000" cy="5689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845395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2284" y="908050"/>
            <a:ext cx="10363200" cy="2768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2284" y="3829050"/>
            <a:ext cx="10363200" cy="2768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99223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42954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2284" y="908050"/>
            <a:ext cx="10363200" cy="5689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947478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618154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14400" y="2286000"/>
            <a:ext cx="10363200" cy="1143000"/>
          </a:xfr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rgbClr val="FFFF00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7132" y="124886"/>
            <a:ext cx="1866667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015" y="124886"/>
            <a:ext cx="2199277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4459" y="126059"/>
            <a:ext cx="1869592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142752"/>
              </a:clrFrom>
              <a:clrTo>
                <a:srgbClr val="14275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1" y="37708"/>
            <a:ext cx="5033277" cy="107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02513043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6597631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764162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5696411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2054053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284" y="908050"/>
            <a:ext cx="508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908050"/>
            <a:ext cx="508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977108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58475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26350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008144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6605164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39529908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54041106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664397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4684" y="0"/>
            <a:ext cx="2590800" cy="6597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2284" y="0"/>
            <a:ext cx="7569200" cy="65976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017173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2284" y="908050"/>
            <a:ext cx="5080000" cy="5689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5484" y="908050"/>
            <a:ext cx="5080000" cy="2768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5484" y="3829050"/>
            <a:ext cx="5080000" cy="2768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084990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2284" y="908050"/>
            <a:ext cx="10363200" cy="56896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180272261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284" y="908050"/>
            <a:ext cx="5080000" cy="5689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5484" y="908050"/>
            <a:ext cx="5080000" cy="5689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20912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2284" y="908050"/>
            <a:ext cx="10363200" cy="2768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2284" y="3829050"/>
            <a:ext cx="10363200" cy="2768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195595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2284" y="908050"/>
            <a:ext cx="10363200" cy="5689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052963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483573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92552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14400" y="2286000"/>
            <a:ext cx="103632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7132" y="124886"/>
            <a:ext cx="1866667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015" y="124886"/>
            <a:ext cx="2199277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3"/>
            <a:ext cx="4951429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4459" y="126059"/>
            <a:ext cx="1869592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91415861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862097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135655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37510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331632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42111316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284" y="908050"/>
            <a:ext cx="508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908050"/>
            <a:ext cx="508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900808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396732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85198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15070128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59868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29514447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8576821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77812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4684" y="0"/>
            <a:ext cx="2590800" cy="6597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2284" y="0"/>
            <a:ext cx="7569200" cy="65976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759890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2284" y="908050"/>
            <a:ext cx="5080000" cy="5689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5484" y="908050"/>
            <a:ext cx="5080000" cy="2768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5484" y="3829050"/>
            <a:ext cx="5080000" cy="2768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880994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2284" y="908050"/>
            <a:ext cx="10363200" cy="56896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659244885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284" y="908050"/>
            <a:ext cx="5080000" cy="5689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5484" y="908050"/>
            <a:ext cx="5080000" cy="5689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204326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2284" y="908050"/>
            <a:ext cx="10363200" cy="2768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2284" y="3829050"/>
            <a:ext cx="10363200" cy="2768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838399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8" y="1"/>
            <a:ext cx="9505949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2284" y="908050"/>
            <a:ext cx="10363200" cy="56896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549235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284" y="908050"/>
            <a:ext cx="508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908050"/>
            <a:ext cx="508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030346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13918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48224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28" Type="http://schemas.openxmlformats.org/officeDocument/2006/relationships/image" Target="../media/image6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Relationship Id="rId27" Type="http://schemas.openxmlformats.org/officeDocument/2006/relationships/image" Target="../media/image5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18" Type="http://schemas.openxmlformats.org/officeDocument/2006/relationships/slideLayout" Target="../slideLayouts/slideLayout39.xml"/><Relationship Id="rId26" Type="http://schemas.openxmlformats.org/officeDocument/2006/relationships/image" Target="../media/image6.png"/><Relationship Id="rId3" Type="http://schemas.openxmlformats.org/officeDocument/2006/relationships/slideLayout" Target="../slideLayouts/slideLayout24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17" Type="http://schemas.openxmlformats.org/officeDocument/2006/relationships/slideLayout" Target="../slideLayouts/slideLayout38.xml"/><Relationship Id="rId25" Type="http://schemas.openxmlformats.org/officeDocument/2006/relationships/image" Target="../media/image5.jpeg"/><Relationship Id="rId2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37.xml"/><Relationship Id="rId20" Type="http://schemas.openxmlformats.org/officeDocument/2006/relationships/slideLayout" Target="../slideLayouts/slideLayout41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24" Type="http://schemas.openxmlformats.org/officeDocument/2006/relationships/image" Target="../media/image4.png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23" Type="http://schemas.openxmlformats.org/officeDocument/2006/relationships/image" Target="../media/image3.png"/><Relationship Id="rId10" Type="http://schemas.openxmlformats.org/officeDocument/2006/relationships/slideLayout" Target="../slideLayouts/slideLayout31.xml"/><Relationship Id="rId19" Type="http://schemas.openxmlformats.org/officeDocument/2006/relationships/slideLayout" Target="../slideLayouts/slideLayout40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Relationship Id="rId22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18" Type="http://schemas.openxmlformats.org/officeDocument/2006/relationships/slideLayout" Target="../slideLayouts/slideLayout59.xml"/><Relationship Id="rId26" Type="http://schemas.microsoft.com/office/2007/relationships/hdphoto" Target="../media/hdphoto1.wdp"/><Relationship Id="rId3" Type="http://schemas.openxmlformats.org/officeDocument/2006/relationships/slideLayout" Target="../slideLayouts/slideLayout44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17" Type="http://schemas.openxmlformats.org/officeDocument/2006/relationships/slideLayout" Target="../slideLayouts/slideLayout58.xml"/><Relationship Id="rId25" Type="http://schemas.openxmlformats.org/officeDocument/2006/relationships/image" Target="../media/image13.png"/><Relationship Id="rId2" Type="http://schemas.openxmlformats.org/officeDocument/2006/relationships/slideLayout" Target="../slideLayouts/slideLayout43.xml"/><Relationship Id="rId16" Type="http://schemas.openxmlformats.org/officeDocument/2006/relationships/slideLayout" Target="../slideLayouts/slideLayout57.xml"/><Relationship Id="rId20" Type="http://schemas.openxmlformats.org/officeDocument/2006/relationships/theme" Target="../theme/theme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24" Type="http://schemas.openxmlformats.org/officeDocument/2006/relationships/image" Target="../media/image5.jpeg"/><Relationship Id="rId5" Type="http://schemas.openxmlformats.org/officeDocument/2006/relationships/slideLayout" Target="../slideLayouts/slideLayout46.xml"/><Relationship Id="rId15" Type="http://schemas.openxmlformats.org/officeDocument/2006/relationships/slideLayout" Target="../slideLayouts/slideLayout56.xml"/><Relationship Id="rId23" Type="http://schemas.openxmlformats.org/officeDocument/2006/relationships/image" Target="../media/image4.png"/><Relationship Id="rId10" Type="http://schemas.openxmlformats.org/officeDocument/2006/relationships/slideLayout" Target="../slideLayouts/slideLayout51.xml"/><Relationship Id="rId19" Type="http://schemas.openxmlformats.org/officeDocument/2006/relationships/slideLayout" Target="../slideLayouts/slideLayout60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slideLayout" Target="../slideLayouts/slideLayout55.xml"/><Relationship Id="rId22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theme" Target="../theme/theme4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theme" Target="../theme/theme5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theme" Target="../theme/theme6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2.wdp"/><Relationship Id="rId7" Type="http://schemas.openxmlformats.org/officeDocument/2006/relationships/image" Target="../media/image5.jpeg"/><Relationship Id="rId2" Type="http://schemas.openxmlformats.org/officeDocument/2006/relationships/image" Target="../media/image15.jpeg"/><Relationship Id="rId1" Type="http://schemas.openxmlformats.org/officeDocument/2006/relationships/theme" Target="../theme/theme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73.xml"/><Relationship Id="rId18" Type="http://schemas.openxmlformats.org/officeDocument/2006/relationships/slideLayout" Target="../slideLayouts/slideLayout78.xml"/><Relationship Id="rId26" Type="http://schemas.openxmlformats.org/officeDocument/2006/relationships/image" Target="../media/image6.png"/><Relationship Id="rId3" Type="http://schemas.openxmlformats.org/officeDocument/2006/relationships/slideLayout" Target="../slideLayouts/slideLayout63.xml"/><Relationship Id="rId21" Type="http://schemas.openxmlformats.org/officeDocument/2006/relationships/theme" Target="../theme/theme8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17" Type="http://schemas.openxmlformats.org/officeDocument/2006/relationships/slideLayout" Target="../slideLayouts/slideLayout77.xml"/><Relationship Id="rId25" Type="http://schemas.openxmlformats.org/officeDocument/2006/relationships/image" Target="../media/image5.jpeg"/><Relationship Id="rId2" Type="http://schemas.openxmlformats.org/officeDocument/2006/relationships/slideLayout" Target="../slideLayouts/slideLayout62.xml"/><Relationship Id="rId16" Type="http://schemas.openxmlformats.org/officeDocument/2006/relationships/slideLayout" Target="../slideLayouts/slideLayout76.xml"/><Relationship Id="rId20" Type="http://schemas.openxmlformats.org/officeDocument/2006/relationships/slideLayout" Target="../slideLayouts/slideLayout80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24" Type="http://schemas.openxmlformats.org/officeDocument/2006/relationships/image" Target="../media/image4.png"/><Relationship Id="rId5" Type="http://schemas.openxmlformats.org/officeDocument/2006/relationships/slideLayout" Target="../slideLayouts/slideLayout65.xml"/><Relationship Id="rId15" Type="http://schemas.openxmlformats.org/officeDocument/2006/relationships/slideLayout" Target="../slideLayouts/slideLayout75.xml"/><Relationship Id="rId23" Type="http://schemas.openxmlformats.org/officeDocument/2006/relationships/image" Target="../media/image3.png"/><Relationship Id="rId10" Type="http://schemas.openxmlformats.org/officeDocument/2006/relationships/slideLayout" Target="../slideLayouts/slideLayout70.xml"/><Relationship Id="rId19" Type="http://schemas.openxmlformats.org/officeDocument/2006/relationships/slideLayout" Target="../slideLayouts/slideLayout79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slideLayout" Target="../slideLayouts/slideLayout7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284" y="1052736"/>
            <a:ext cx="103632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1391477" y="836712"/>
            <a:ext cx="10800523" cy="0"/>
          </a:xfrm>
          <a:prstGeom prst="line">
            <a:avLst/>
          </a:prstGeom>
          <a:noFill/>
          <a:ln w="63500">
            <a:gradFill flip="none" rotWithShape="1">
              <a:gsLst>
                <a:gs pos="0">
                  <a:schemeClr val="bg1"/>
                </a:gs>
                <a:gs pos="100000">
                  <a:srgbClr val="0070C0"/>
                </a:gs>
              </a:gsLst>
              <a:lin ang="0" scaled="1"/>
              <a:tileRect/>
            </a:gra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 Box 10"/>
              <p:cNvSpPr txBox="1">
                <a:spLocks noChangeArrowheads="1"/>
              </p:cNvSpPr>
              <p:nvPr/>
            </p:nvSpPr>
            <p:spPr bwMode="auto">
              <a:xfrm>
                <a:off x="0" y="6636139"/>
                <a:ext cx="12189349" cy="238399"/>
              </a:xfrm>
              <a:prstGeom prst="rect">
                <a:avLst/>
              </a:prstGeom>
              <a:solidFill>
                <a:srgbClr val="002147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anchor="ctr">
                <a:spAutoFit/>
              </a:bodyPr>
              <a:lstStyle/>
              <a:p>
                <a:pPr marL="228600" indent="-228600" algn="just" eaLnBrk="0" hangingPunct="0">
                  <a:spcBef>
                    <a:spcPct val="50000"/>
                  </a:spcBef>
                  <a:buFont typeface="Arial" pitchFamily="34" charset="0"/>
                  <a:buNone/>
                  <a:defRPr/>
                </a:pPr>
                <a:r>
                  <a:rPr lang="en-GB" sz="900" baseline="0" dirty="0" smtClean="0">
                    <a:solidFill>
                      <a:srgbClr val="FFFFFF"/>
                    </a:solidFill>
                    <a:latin typeface="Arial" pitchFamily="34" charset="0"/>
                  </a:rPr>
                  <a:t>          </a:t>
                </a:r>
                <a:r>
                  <a:rPr lang="en-GB" sz="900" baseline="0" dirty="0" smtClean="0">
                    <a:solidFill>
                      <a:srgbClr val="FFFFFF"/>
                    </a:solidFill>
                    <a:latin typeface="Arial" pitchFamily="34" charset="0"/>
                  </a:rPr>
                  <a:t>	</a:t>
                </a:r>
                <a:r>
                  <a:rPr lang="en-GB" sz="900" baseline="0" dirty="0" smtClean="0">
                    <a:solidFill>
                      <a:srgbClr val="FFFFFF"/>
                    </a:solidFill>
                    <a:latin typeface="Arial" pitchFamily="34" charset="0"/>
                  </a:rPr>
                  <a:t>40 m </a:t>
                </a:r>
                <a14:m>
                  <m:oMath xmlns:m="http://schemas.openxmlformats.org/officeDocument/2006/math">
                    <m:r>
                      <a:rPr lang="en-GB" sz="900" b="0" i="1" baseline="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GB" sz="900" b="0" i="1" baseline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900" b="0" i="1" baseline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p>
                        <m:r>
                          <a:rPr lang="en-GB" sz="900" b="0" i="1" baseline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900" baseline="0" dirty="0" smtClean="0">
                    <a:solidFill>
                      <a:srgbClr val="FFFFFF"/>
                    </a:solidFill>
                    <a:latin typeface="Arial" pitchFamily="34" charset="0"/>
                  </a:rPr>
                  <a:t> alternative triplet, 28</a:t>
                </a:r>
                <a:r>
                  <a:rPr lang="en-GB" sz="900" baseline="30000" dirty="0" smtClean="0">
                    <a:solidFill>
                      <a:srgbClr val="FFFFFF"/>
                    </a:solidFill>
                    <a:latin typeface="Arial" pitchFamily="34" charset="0"/>
                  </a:rPr>
                  <a:t>th</a:t>
                </a:r>
                <a:r>
                  <a:rPr lang="en-GB" sz="900" baseline="0" dirty="0" smtClean="0">
                    <a:solidFill>
                      <a:srgbClr val="FFFFFF"/>
                    </a:solidFill>
                    <a:latin typeface="Arial" pitchFamily="34" charset="0"/>
                  </a:rPr>
                  <a:t> June </a:t>
                </a:r>
                <a:r>
                  <a:rPr lang="en-GB" sz="900" baseline="0" dirty="0" smtClean="0">
                    <a:solidFill>
                      <a:srgbClr val="FFFFFF"/>
                    </a:solidFill>
                    <a:latin typeface="Arial" pitchFamily="34" charset="0"/>
                  </a:rPr>
                  <a:t>2017</a:t>
                </a:r>
                <a:r>
                  <a:rPr lang="en-GB" sz="900" dirty="0">
                    <a:solidFill>
                      <a:srgbClr val="FFFFFF"/>
                    </a:solidFill>
                    <a:latin typeface="Arial" pitchFamily="34" charset="0"/>
                  </a:rPr>
                  <a:t>	</a:t>
                </a:r>
                <a:r>
                  <a:rPr lang="en-GB" sz="900" baseline="0" dirty="0">
                    <a:solidFill>
                      <a:srgbClr val="FFFFFF"/>
                    </a:solidFill>
                    <a:latin typeface="Arial" pitchFamily="34" charset="0"/>
                  </a:rPr>
                  <a:t>                         </a:t>
                </a:r>
                <a:fld id="{8271069F-2A6D-4553-9E5B-4AD62DD3B5D5}" type="slidenum">
                  <a:rPr lang="en-GB" sz="900" smtClean="0">
                    <a:solidFill>
                      <a:srgbClr val="22228B"/>
                    </a:solidFill>
                    <a:latin typeface="Arial" pitchFamily="34" charset="0"/>
                  </a:rPr>
                  <a:pPr marL="228600" indent="-228600" algn="just" eaLnBrk="0" hangingPunct="0">
                    <a:spcBef>
                      <a:spcPct val="50000"/>
                    </a:spcBef>
                    <a:buFont typeface="Arial" pitchFamily="34" charset="0"/>
                    <a:buNone/>
                    <a:defRPr/>
                  </a:pPr>
                  <a:t>‹#›</a:t>
                </a:fld>
                <a:endParaRPr lang="en-GB" sz="900" dirty="0">
                  <a:solidFill>
                    <a:srgbClr val="22228B"/>
                  </a:solidFill>
                  <a:latin typeface="Arial" pitchFamily="34" charset="0"/>
                </a:endParaRPr>
              </a:p>
            </p:txBody>
          </p:sp>
        </mc:Choice>
        <mc:Fallback>
          <p:sp>
            <p:nvSpPr>
              <p:cNvPr id="10" name="Text 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6636139"/>
                <a:ext cx="12189349" cy="238399"/>
              </a:xfrm>
              <a:prstGeom prst="rect">
                <a:avLst/>
              </a:prstGeom>
              <a:blipFill>
                <a:blip r:embed="rId23"/>
                <a:stretch>
                  <a:fillRect b="-7692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4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" y="6640983"/>
            <a:ext cx="480317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6744" y="6641508"/>
            <a:ext cx="934395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8341" y="6654554"/>
            <a:ext cx="917448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68168" y="6643533"/>
            <a:ext cx="1056117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63553" y="354918"/>
            <a:ext cx="8879313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/>
          </a:p>
        </p:txBody>
      </p:sp>
      <p:pic>
        <p:nvPicPr>
          <p:cNvPr id="14" name="Picture 13" descr="C:\Users\gutleber\cernbox\FCCLogos\EuroCircolLogo_2132x1024.png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10" y="58838"/>
            <a:ext cx="2559385" cy="921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3660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284" y="1052736"/>
            <a:ext cx="103632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63553" y="354918"/>
            <a:ext cx="8879313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0" y="6639922"/>
            <a:ext cx="12189349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 Designing the Inner Triplet of the FCC, JAI Fest, 2</a:t>
            </a:r>
            <a:r>
              <a:rPr lang="en-GB" sz="900" baseline="30000" dirty="0">
                <a:solidFill>
                  <a:srgbClr val="FFFFFF"/>
                </a:solidFill>
                <a:latin typeface="Arial" pitchFamily="34" charset="0"/>
              </a:rPr>
              <a:t>nd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December 2016                 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" y="6640983"/>
            <a:ext cx="480317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6744" y="6641508"/>
            <a:ext cx="934395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8341" y="6654554"/>
            <a:ext cx="917448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68168" y="6643533"/>
            <a:ext cx="1056117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Line 13"/>
          <p:cNvSpPr>
            <a:spLocks noChangeShapeType="1"/>
          </p:cNvSpPr>
          <p:nvPr/>
        </p:nvSpPr>
        <p:spPr bwMode="auto">
          <a:xfrm flipV="1">
            <a:off x="1295467" y="836712"/>
            <a:ext cx="10896533" cy="0"/>
          </a:xfrm>
          <a:prstGeom prst="line">
            <a:avLst/>
          </a:prstGeom>
          <a:noFill/>
          <a:ln w="63500">
            <a:gradFill flip="none" rotWithShape="1">
              <a:gsLst>
                <a:gs pos="0">
                  <a:schemeClr val="bg1"/>
                </a:gs>
                <a:gs pos="100000">
                  <a:srgbClr val="0070C0"/>
                </a:gs>
              </a:gsLst>
              <a:lin ang="0" scaled="1"/>
              <a:tileRect/>
            </a:gra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pic>
        <p:nvPicPr>
          <p:cNvPr id="14" name="Picture 13" descr="C:\Users\gutleber\cernbox\FCCLogos\EuroCircolLogo_2132x1024.png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10" y="58838"/>
            <a:ext cx="2559385" cy="921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55066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  <p:sldLayoutId id="2147483699" r:id="rId17"/>
    <p:sldLayoutId id="2147483700" r:id="rId18"/>
    <p:sldLayoutId id="2147483701" r:id="rId19"/>
    <p:sldLayoutId id="2147483702" r:id="rId20"/>
  </p:sldLayoutIdLst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B366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284" y="1052736"/>
            <a:ext cx="103632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1487488" y="836712"/>
            <a:ext cx="10704512" cy="0"/>
          </a:xfrm>
          <a:prstGeom prst="line">
            <a:avLst/>
          </a:prstGeom>
          <a:noFill/>
          <a:ln w="73025">
            <a:solidFill>
              <a:srgbClr val="33AAE1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63553" y="354918"/>
            <a:ext cx="8879313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0" y="6639922"/>
            <a:ext cx="12189349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 </a:t>
            </a:r>
            <a:r>
              <a:rPr lang="en-GB" sz="900" baseline="0" dirty="0" err="1">
                <a:solidFill>
                  <a:srgbClr val="FFFFFF"/>
                </a:solidFill>
                <a:latin typeface="Arial" pitchFamily="34" charset="0"/>
              </a:rPr>
              <a:t>EuroCirCol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WP3 JAI updates, 31 March 2016</a:t>
            </a: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	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1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" y="6640983"/>
            <a:ext cx="480317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6744" y="6641508"/>
            <a:ext cx="934395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8341" y="6654554"/>
            <a:ext cx="917448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68168" y="6643533"/>
            <a:ext cx="1056117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C:\Users\gutleber\cernbox\FCCLogos\EuroCircolLogo_2132x1024.png"/>
          <p:cNvPicPr>
            <a:picLocks noChangeAspect="1"/>
          </p:cNvPicPr>
          <p:nvPr/>
        </p:nvPicPr>
        <p:blipFill>
          <a:blip r:embed="rId25" cstate="print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10" y="58838"/>
            <a:ext cx="2559385" cy="921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29220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  <p:sldLayoutId id="2147483716" r:id="rId13"/>
    <p:sldLayoutId id="2147483717" r:id="rId14"/>
    <p:sldLayoutId id="2147483718" r:id="rId15"/>
    <p:sldLayoutId id="2147483719" r:id="rId16"/>
    <p:sldLayoutId id="2147483720" r:id="rId17"/>
    <p:sldLayoutId id="2147483721" r:id="rId18"/>
    <p:sldLayoutId id="2147483722" r:id="rId19"/>
  </p:sldLayoutIdLst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chemeClr val="bg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FFFF00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rgbClr val="FF66FF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C8FF0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284" y="1052736"/>
            <a:ext cx="103632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1295467" y="836712"/>
            <a:ext cx="10896533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63553" y="354918"/>
            <a:ext cx="8879313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0" y="6639922"/>
            <a:ext cx="12189349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sz="900" baseline="0" dirty="0" err="1">
                <a:solidFill>
                  <a:srgbClr val="FFFFFF"/>
                </a:solidFill>
                <a:latin typeface="Arial" pitchFamily="34" charset="0"/>
              </a:rPr>
              <a:t>EuroCirCol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WP3 JAI updates, 31 March 2016</a:t>
            </a: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	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" y="6640983"/>
            <a:ext cx="480317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6744" y="6641508"/>
            <a:ext cx="934395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8341" y="6654554"/>
            <a:ext cx="917448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68168" y="6643533"/>
            <a:ext cx="1056117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C:\Users\gutleber\cernbox\FCCLogos\EuroCircolLogo_2132x1024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10" y="58838"/>
            <a:ext cx="2559385" cy="921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93383482"/>
      </p:ext>
    </p:extLst>
  </p:cSld>
  <p:clrMap bg1="lt1" tx1="dk1" bg2="lt2" tx2="dk2" accent1="accent1" accent2="accent2" accent3="accent3" accent4="accent4" accent5="accent5" accent6="accent6" hlink="hlink" folHlink="folHlink"/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284" y="1052736"/>
            <a:ext cx="103632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63553" y="354918"/>
            <a:ext cx="8879313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0" y="6639922"/>
            <a:ext cx="12189349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sz="900" baseline="0" dirty="0" err="1">
                <a:solidFill>
                  <a:srgbClr val="FFFFFF"/>
                </a:solidFill>
                <a:latin typeface="Arial" pitchFamily="34" charset="0"/>
              </a:rPr>
              <a:t>EuroCirCol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WP3 JAI updates, 31 March 2016</a:t>
            </a: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	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" y="6640983"/>
            <a:ext cx="480317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6744" y="6641508"/>
            <a:ext cx="934395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8341" y="6654554"/>
            <a:ext cx="917448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68168" y="6643533"/>
            <a:ext cx="1056117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4211441"/>
      </p:ext>
    </p:extLst>
  </p:cSld>
  <p:clrMap bg1="lt1" tx1="dk1" bg2="lt2" tx2="dk2" accent1="accent1" accent2="accent2" accent3="accent3" accent4="accent4" accent5="accent5" accent6="accent6" hlink="hlink" folHlink="folHlink"/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284" y="1052736"/>
            <a:ext cx="103632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4776" y="836712"/>
            <a:ext cx="12187224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63553" y="354918"/>
            <a:ext cx="8879313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0" y="6639922"/>
            <a:ext cx="12189349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sz="900" baseline="0" dirty="0" err="1">
                <a:solidFill>
                  <a:srgbClr val="FFFFFF"/>
                </a:solidFill>
                <a:latin typeface="Arial" pitchFamily="34" charset="0"/>
              </a:rPr>
              <a:t>EuroCirCol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WP3 JAI updates, 31 March 2016</a:t>
            </a: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	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" y="6640983"/>
            <a:ext cx="480317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6744" y="6641508"/>
            <a:ext cx="934395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8341" y="6654554"/>
            <a:ext cx="917448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68168" y="6643533"/>
            <a:ext cx="1056117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282732"/>
      </p:ext>
    </p:extLst>
  </p:cSld>
  <p:clrMap bg1="lt1" tx1="dk1" bg2="lt2" tx2="dk2" accent1="accent1" accent2="accent2" accent3="accent3" accent4="accent4" accent5="accent5" accent6="accent6" hlink="hlink" folHlink="folHlink"/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0" y="6639922"/>
            <a:ext cx="12189349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sz="900" baseline="0" dirty="0" err="1">
                <a:solidFill>
                  <a:srgbClr val="FFFFFF"/>
                </a:solidFill>
                <a:latin typeface="Arial" pitchFamily="34" charset="0"/>
              </a:rPr>
              <a:t>EuroCirCol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WP3 JAI updates, 31 March 2016</a:t>
            </a: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	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" y="6640983"/>
            <a:ext cx="480317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6744" y="6641508"/>
            <a:ext cx="934395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8341" y="6654554"/>
            <a:ext cx="917448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68168" y="6643533"/>
            <a:ext cx="1056117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C:\Users\gutleber\cernbox\FCCLogos\EuroCircolLogo_2132x1024.png"/>
          <p:cNvPicPr>
            <a:picLocks noChangeAspect="1"/>
          </p:cNvPicPr>
          <p:nvPr/>
        </p:nvPicPr>
        <p:blipFill>
          <a:blip r:embed="rId8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2385" y="116632"/>
            <a:ext cx="2559385" cy="921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7323663"/>
      </p:ext>
    </p:extLst>
  </p:cSld>
  <p:clrMap bg1="dk2" tx1="lt1" bg2="dk1" tx2="lt2" accent1="accent1" accent2="accent2" accent3="accent3" accent4="accent4" accent5="accent5" accent6="accent6" hlink="hlink" folHlink="folHlink"/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284" y="1052736"/>
            <a:ext cx="103632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63553" y="354918"/>
            <a:ext cx="8879313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0" y="6639922"/>
            <a:ext cx="12189349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sz="900" baseline="0" dirty="0" err="1">
                <a:solidFill>
                  <a:srgbClr val="FFFFFF"/>
                </a:solidFill>
                <a:latin typeface="Arial" pitchFamily="34" charset="0"/>
              </a:rPr>
              <a:t>EuroCirCol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WP3 JAI updates, 31 March 2016</a:t>
            </a: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	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" y="6640983"/>
            <a:ext cx="480317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6744" y="6641508"/>
            <a:ext cx="934395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8341" y="6654554"/>
            <a:ext cx="917448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68168" y="6643533"/>
            <a:ext cx="1056117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C:\Users\gutleber\cernbox\FCCLogos\EuroCircolLogo_2132x1024.png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10" y="58838"/>
            <a:ext cx="2559385" cy="921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01413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  <p:sldLayoutId id="2147483740" r:id="rId13"/>
    <p:sldLayoutId id="2147483741" r:id="rId14"/>
    <p:sldLayoutId id="2147483742" r:id="rId15"/>
    <p:sldLayoutId id="2147483743" r:id="rId16"/>
    <p:sldLayoutId id="2147483744" r:id="rId17"/>
    <p:sldLayoutId id="2147483745" r:id="rId18"/>
    <p:sldLayoutId id="2147483746" r:id="rId19"/>
    <p:sldLayoutId id="2147483747" r:id="rId20"/>
  </p:sldLayoutIdLst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3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90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ctrTitle"/>
              </p:nvPr>
            </p:nvSpPr>
            <p:spPr/>
            <p:txBody>
              <a:bodyPr/>
              <a:lstStyle/>
              <a:p>
                <a:r>
                  <a:rPr lang="en-GB" dirty="0" smtClean="0"/>
                  <a:t>40 m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p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dirty="0" smtClean="0"/>
                  <a:t> Alternative Triplet</a:t>
                </a:r>
                <a:endParaRPr lang="en-GB" dirty="0"/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Leon van Riesen-Haupt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695225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2284" y="1052736"/>
            <a:ext cx="10363200" cy="3744416"/>
          </a:xfrm>
        </p:spPr>
        <p:txBody>
          <a:bodyPr/>
          <a:lstStyle/>
          <a:p>
            <a:r>
              <a:rPr lang="en-GB" sz="2800" dirty="0" smtClean="0"/>
              <a:t>Before: Triplet </a:t>
            </a:r>
            <a:r>
              <a:rPr lang="en-GB" sz="2800" dirty="0"/>
              <a:t>made of 2-3-2 pattern of identical magnets</a:t>
            </a:r>
          </a:p>
          <a:p>
            <a:endParaRPr lang="en-GB" sz="2800" dirty="0"/>
          </a:p>
          <a:p>
            <a:endParaRPr lang="en-GB" sz="2800" dirty="0"/>
          </a:p>
          <a:p>
            <a:endParaRPr lang="en-GB" sz="2800" dirty="0" smtClean="0"/>
          </a:p>
          <a:p>
            <a:endParaRPr lang="en-GB" sz="2800" dirty="0"/>
          </a:p>
          <a:p>
            <a:r>
              <a:rPr lang="en-GB" sz="2800" dirty="0" smtClean="0"/>
              <a:t>New Triplet</a:t>
            </a:r>
            <a:endParaRPr lang="en-GB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Quads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2292367"/>
                  </p:ext>
                </p:extLst>
              </p:nvPr>
            </p:nvGraphicFramePr>
            <p:xfrm>
              <a:off x="371367" y="4407136"/>
              <a:ext cx="11269254" cy="162008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54253">
                      <a:extLst>
                        <a:ext uri="{9D8B030D-6E8A-4147-A177-3AD203B41FA5}">
                          <a16:colId xmlns:a16="http://schemas.microsoft.com/office/drawing/2014/main" val="2814341345"/>
                        </a:ext>
                      </a:extLst>
                    </a:gridCol>
                    <a:gridCol w="1571815">
                      <a:extLst>
                        <a:ext uri="{9D8B030D-6E8A-4147-A177-3AD203B41FA5}">
                          <a16:colId xmlns:a16="http://schemas.microsoft.com/office/drawing/2014/main" val="3636184941"/>
                        </a:ext>
                      </a:extLst>
                    </a:gridCol>
                    <a:gridCol w="1090927">
                      <a:extLst>
                        <a:ext uri="{9D8B030D-6E8A-4147-A177-3AD203B41FA5}">
                          <a16:colId xmlns:a16="http://schemas.microsoft.com/office/drawing/2014/main" val="2016951120"/>
                        </a:ext>
                      </a:extLst>
                    </a:gridCol>
                    <a:gridCol w="1626773">
                      <a:extLst>
                        <a:ext uri="{9D8B030D-6E8A-4147-A177-3AD203B41FA5}">
                          <a16:colId xmlns:a16="http://schemas.microsoft.com/office/drawing/2014/main" val="246551270"/>
                        </a:ext>
                      </a:extLst>
                    </a:gridCol>
                    <a:gridCol w="1379460">
                      <a:extLst>
                        <a:ext uri="{9D8B030D-6E8A-4147-A177-3AD203B41FA5}">
                          <a16:colId xmlns:a16="http://schemas.microsoft.com/office/drawing/2014/main" val="431619192"/>
                        </a:ext>
                      </a:extLst>
                    </a:gridCol>
                    <a:gridCol w="1379460">
                      <a:extLst>
                        <a:ext uri="{9D8B030D-6E8A-4147-A177-3AD203B41FA5}">
                          <a16:colId xmlns:a16="http://schemas.microsoft.com/office/drawing/2014/main" val="2517096723"/>
                        </a:ext>
                      </a:extLst>
                    </a:gridCol>
                    <a:gridCol w="1283283">
                      <a:extLst>
                        <a:ext uri="{9D8B030D-6E8A-4147-A177-3AD203B41FA5}">
                          <a16:colId xmlns:a16="http://schemas.microsoft.com/office/drawing/2014/main" val="212426725"/>
                        </a:ext>
                      </a:extLst>
                    </a:gridCol>
                    <a:gridCol w="1283283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</a:tblGrid>
                  <a:tr h="477087"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Quadrupole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Sub</a:t>
                          </a:r>
                          <a:r>
                            <a:rPr lang="en-GB" sz="1900" baseline="0" dirty="0" smtClean="0"/>
                            <a:t> Quads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Length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Coil</a:t>
                          </a:r>
                          <a:r>
                            <a:rPr lang="en-GB" sz="1900" baseline="0" dirty="0" smtClean="0"/>
                            <a:t> Radius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900" dirty="0" smtClean="0"/>
                            <a:t>Shielding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k</a:t>
                          </a:r>
                          <a14:m>
                            <m:oMath xmlns:m="http://schemas.openxmlformats.org/officeDocument/2006/math">
                              <m:r>
                                <a:rPr lang="en-GB" sz="1900" b="1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z="1900" b="1" i="1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GB" sz="19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900" b="1" i="0" smtClean="0">
                                      <a:latin typeface="Cambria Math" panose="02040503050406030204" pitchFamily="18" charset="0"/>
                                    </a:rPr>
                                    <m:t>𝐦</m:t>
                                  </m:r>
                                </m:e>
                                <m:sup>
                                  <m:r>
                                    <a:rPr lang="en-GB" sz="1900" b="1" i="0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oMath>
                          </a14:m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Gradient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smtClean="0"/>
                            <a:t>Aperture</a:t>
                          </a:r>
                          <a:endParaRPr lang="en-GB" sz="19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17577818"/>
                      </a:ext>
                    </a:extLst>
                  </a:tr>
                  <a:tr h="375920"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Q1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2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13.6 </a:t>
                          </a:r>
                          <a:r>
                            <a:rPr lang="en-GB" sz="1900" dirty="0" smtClean="0"/>
                            <a:t>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84.7 </a:t>
                          </a:r>
                          <a:r>
                            <a:rPr lang="en-GB" sz="1900" dirty="0" smtClean="0"/>
                            <a:t>mm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44.2 mm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0.000637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125 </a:t>
                          </a:r>
                          <a:r>
                            <a:rPr lang="en-GB" sz="1900" dirty="0" smtClean="0"/>
                            <a:t>T/m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30 </a:t>
                          </a:r>
                          <a:r>
                            <a:rPr lang="en-GB" sz="1900" dirty="0" smtClean="0"/>
                            <a:t>mm</a:t>
                          </a:r>
                          <a:endParaRPr lang="en-GB" sz="19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29803165"/>
                      </a:ext>
                    </a:extLst>
                  </a:tr>
                  <a:tr h="375920"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Q2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4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11.75</a:t>
                          </a:r>
                          <a:r>
                            <a:rPr lang="en-GB" sz="1900" baseline="0" dirty="0" smtClean="0"/>
                            <a:t> </a:t>
                          </a:r>
                          <a:r>
                            <a:rPr lang="en-GB" sz="1900" baseline="0" dirty="0" smtClean="0"/>
                            <a:t>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84.7 mm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33.2 mm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-0.000664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111 T/m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41 </a:t>
                          </a:r>
                          <a:r>
                            <a:rPr lang="en-GB" sz="1900" dirty="0" smtClean="0"/>
                            <a:t>mm</a:t>
                          </a:r>
                          <a:endParaRPr lang="en-GB" sz="19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8481389"/>
                      </a:ext>
                    </a:extLst>
                  </a:tr>
                  <a:tr h="375920"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Q3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2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13.6 </a:t>
                          </a:r>
                          <a:r>
                            <a:rPr lang="en-GB" sz="1900" dirty="0" smtClean="0"/>
                            <a:t>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84.7 mm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24.2 mm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0.000581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110 </a:t>
                          </a:r>
                          <a:r>
                            <a:rPr lang="en-GB" sz="1900" dirty="0" smtClean="0"/>
                            <a:t>T/m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baseline="0" dirty="0" smtClean="0"/>
                            <a:t>50 </a:t>
                          </a:r>
                          <a:r>
                            <a:rPr lang="en-GB" sz="1900" baseline="0" dirty="0" smtClean="0"/>
                            <a:t>mm</a:t>
                          </a:r>
                          <a:endParaRPr lang="en-GB" sz="19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85948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2292367"/>
                  </p:ext>
                </p:extLst>
              </p:nvPr>
            </p:nvGraphicFramePr>
            <p:xfrm>
              <a:off x="371367" y="4407136"/>
              <a:ext cx="11269254" cy="162008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54253">
                      <a:extLst>
                        <a:ext uri="{9D8B030D-6E8A-4147-A177-3AD203B41FA5}">
                          <a16:colId xmlns:a16="http://schemas.microsoft.com/office/drawing/2014/main" val="2814341345"/>
                        </a:ext>
                      </a:extLst>
                    </a:gridCol>
                    <a:gridCol w="1571815">
                      <a:extLst>
                        <a:ext uri="{9D8B030D-6E8A-4147-A177-3AD203B41FA5}">
                          <a16:colId xmlns:a16="http://schemas.microsoft.com/office/drawing/2014/main" val="3636184941"/>
                        </a:ext>
                      </a:extLst>
                    </a:gridCol>
                    <a:gridCol w="1090927">
                      <a:extLst>
                        <a:ext uri="{9D8B030D-6E8A-4147-A177-3AD203B41FA5}">
                          <a16:colId xmlns:a16="http://schemas.microsoft.com/office/drawing/2014/main" val="2016951120"/>
                        </a:ext>
                      </a:extLst>
                    </a:gridCol>
                    <a:gridCol w="1626773">
                      <a:extLst>
                        <a:ext uri="{9D8B030D-6E8A-4147-A177-3AD203B41FA5}">
                          <a16:colId xmlns:a16="http://schemas.microsoft.com/office/drawing/2014/main" val="246551270"/>
                        </a:ext>
                      </a:extLst>
                    </a:gridCol>
                    <a:gridCol w="1379460">
                      <a:extLst>
                        <a:ext uri="{9D8B030D-6E8A-4147-A177-3AD203B41FA5}">
                          <a16:colId xmlns:a16="http://schemas.microsoft.com/office/drawing/2014/main" val="431619192"/>
                        </a:ext>
                      </a:extLst>
                    </a:gridCol>
                    <a:gridCol w="1379460">
                      <a:extLst>
                        <a:ext uri="{9D8B030D-6E8A-4147-A177-3AD203B41FA5}">
                          <a16:colId xmlns:a16="http://schemas.microsoft.com/office/drawing/2014/main" val="2517096723"/>
                        </a:ext>
                      </a:extLst>
                    </a:gridCol>
                    <a:gridCol w="1283283">
                      <a:extLst>
                        <a:ext uri="{9D8B030D-6E8A-4147-A177-3AD203B41FA5}">
                          <a16:colId xmlns:a16="http://schemas.microsoft.com/office/drawing/2014/main" val="212426725"/>
                        </a:ext>
                      </a:extLst>
                    </a:gridCol>
                    <a:gridCol w="1283283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</a:tblGrid>
                  <a:tr h="477087"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Quadrupole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Sub</a:t>
                          </a:r>
                          <a:r>
                            <a:rPr lang="en-GB" sz="1900" baseline="0" dirty="0" smtClean="0"/>
                            <a:t> Quads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Length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Coil</a:t>
                          </a:r>
                          <a:r>
                            <a:rPr lang="en-GB" sz="1900" baseline="0" dirty="0" smtClean="0"/>
                            <a:t> Radius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900" dirty="0" smtClean="0"/>
                            <a:t>Shielding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29956" t="-6329" r="-187225" b="-25822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Gradient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smtClean="0"/>
                            <a:t>Aperture</a:t>
                          </a:r>
                          <a:endParaRPr lang="en-GB" sz="19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17577818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Q1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2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13.6 </a:t>
                          </a:r>
                          <a:r>
                            <a:rPr lang="en-GB" sz="1900" dirty="0" smtClean="0"/>
                            <a:t>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84.7 </a:t>
                          </a:r>
                          <a:r>
                            <a:rPr lang="en-GB" sz="1900" dirty="0" smtClean="0"/>
                            <a:t>mm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44.2 mm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0.000637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125 </a:t>
                          </a:r>
                          <a:r>
                            <a:rPr lang="en-GB" sz="1900" dirty="0" smtClean="0"/>
                            <a:t>T/m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30 </a:t>
                          </a:r>
                          <a:r>
                            <a:rPr lang="en-GB" sz="1900" dirty="0" smtClean="0"/>
                            <a:t>mm</a:t>
                          </a:r>
                          <a:endParaRPr lang="en-GB" sz="19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29803165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Q2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4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11.75</a:t>
                          </a:r>
                          <a:r>
                            <a:rPr lang="en-GB" sz="1900" baseline="0" dirty="0" smtClean="0"/>
                            <a:t> </a:t>
                          </a:r>
                          <a:r>
                            <a:rPr lang="en-GB" sz="1900" baseline="0" dirty="0" smtClean="0"/>
                            <a:t>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84.7 mm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33.2 mm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-0.000664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111 T/m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41 </a:t>
                          </a:r>
                          <a:r>
                            <a:rPr lang="en-GB" sz="1900" dirty="0" smtClean="0"/>
                            <a:t>mm</a:t>
                          </a:r>
                          <a:endParaRPr lang="en-GB" sz="19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8481389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Q3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2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13.6 </a:t>
                          </a:r>
                          <a:r>
                            <a:rPr lang="en-GB" sz="1900" dirty="0" smtClean="0"/>
                            <a:t>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84.7 mm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24.2 mm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0.000581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110 </a:t>
                          </a:r>
                          <a:r>
                            <a:rPr lang="en-GB" sz="1900" dirty="0" smtClean="0"/>
                            <a:t>T/m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baseline="0" dirty="0" smtClean="0"/>
                            <a:t>50 </a:t>
                          </a:r>
                          <a:r>
                            <a:rPr lang="en-GB" sz="1900" baseline="0" dirty="0" smtClean="0"/>
                            <a:t>mm</a:t>
                          </a:r>
                          <a:endParaRPr lang="en-GB" sz="19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85948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7" name="Table 3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24977481"/>
                  </p:ext>
                </p:extLst>
              </p:nvPr>
            </p:nvGraphicFramePr>
            <p:xfrm>
              <a:off x="371367" y="1614064"/>
              <a:ext cx="11269254" cy="162008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54253">
                      <a:extLst>
                        <a:ext uri="{9D8B030D-6E8A-4147-A177-3AD203B41FA5}">
                          <a16:colId xmlns:a16="http://schemas.microsoft.com/office/drawing/2014/main" val="2814341345"/>
                        </a:ext>
                      </a:extLst>
                    </a:gridCol>
                    <a:gridCol w="1571815">
                      <a:extLst>
                        <a:ext uri="{9D8B030D-6E8A-4147-A177-3AD203B41FA5}">
                          <a16:colId xmlns:a16="http://schemas.microsoft.com/office/drawing/2014/main" val="3636184941"/>
                        </a:ext>
                      </a:extLst>
                    </a:gridCol>
                    <a:gridCol w="1090927">
                      <a:extLst>
                        <a:ext uri="{9D8B030D-6E8A-4147-A177-3AD203B41FA5}">
                          <a16:colId xmlns:a16="http://schemas.microsoft.com/office/drawing/2014/main" val="2016951120"/>
                        </a:ext>
                      </a:extLst>
                    </a:gridCol>
                    <a:gridCol w="1626773">
                      <a:extLst>
                        <a:ext uri="{9D8B030D-6E8A-4147-A177-3AD203B41FA5}">
                          <a16:colId xmlns:a16="http://schemas.microsoft.com/office/drawing/2014/main" val="246551270"/>
                        </a:ext>
                      </a:extLst>
                    </a:gridCol>
                    <a:gridCol w="1379460">
                      <a:extLst>
                        <a:ext uri="{9D8B030D-6E8A-4147-A177-3AD203B41FA5}">
                          <a16:colId xmlns:a16="http://schemas.microsoft.com/office/drawing/2014/main" val="431619192"/>
                        </a:ext>
                      </a:extLst>
                    </a:gridCol>
                    <a:gridCol w="1379460">
                      <a:extLst>
                        <a:ext uri="{9D8B030D-6E8A-4147-A177-3AD203B41FA5}">
                          <a16:colId xmlns:a16="http://schemas.microsoft.com/office/drawing/2014/main" val="2517096723"/>
                        </a:ext>
                      </a:extLst>
                    </a:gridCol>
                    <a:gridCol w="1283283">
                      <a:extLst>
                        <a:ext uri="{9D8B030D-6E8A-4147-A177-3AD203B41FA5}">
                          <a16:colId xmlns:a16="http://schemas.microsoft.com/office/drawing/2014/main" val="212426725"/>
                        </a:ext>
                      </a:extLst>
                    </a:gridCol>
                    <a:gridCol w="1283283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</a:tblGrid>
                  <a:tr h="477087"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Quadrupole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Sub</a:t>
                          </a:r>
                          <a:r>
                            <a:rPr lang="en-GB" sz="1900" baseline="0" dirty="0" smtClean="0"/>
                            <a:t> Quads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Length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Coil</a:t>
                          </a:r>
                          <a:r>
                            <a:rPr lang="en-GB" sz="1900" baseline="0" dirty="0" smtClean="0"/>
                            <a:t> Radius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900" dirty="0" smtClean="0"/>
                            <a:t>Shielding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k</a:t>
                          </a:r>
                          <a14:m>
                            <m:oMath xmlns:m="http://schemas.openxmlformats.org/officeDocument/2006/math">
                              <m:r>
                                <a:rPr lang="en-GB" sz="1900" b="1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z="1900" b="1" i="1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GB" sz="19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900" b="1" i="0" smtClean="0">
                                      <a:latin typeface="Cambria Math" panose="02040503050406030204" pitchFamily="18" charset="0"/>
                                    </a:rPr>
                                    <m:t>𝐦</m:t>
                                  </m:r>
                                </m:e>
                                <m:sup>
                                  <m:r>
                                    <a:rPr lang="en-GB" sz="1900" b="1" i="0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oMath>
                          </a14:m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Gradient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smtClean="0"/>
                            <a:t>Aperture</a:t>
                          </a:r>
                          <a:endParaRPr lang="en-GB" sz="19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17577818"/>
                      </a:ext>
                    </a:extLst>
                  </a:tr>
                  <a:tr h="375920"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Q1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2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15 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98.3 mm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44.2 mm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0.000637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106 T/m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43 mm</a:t>
                          </a:r>
                          <a:endParaRPr lang="en-GB" sz="19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29803165"/>
                      </a:ext>
                    </a:extLst>
                  </a:tr>
                  <a:tr h="375920"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Q2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3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15</a:t>
                          </a:r>
                          <a:r>
                            <a:rPr lang="en-GB" sz="1900" baseline="0" dirty="0" smtClean="0"/>
                            <a:t> 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98.3 mm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33.2 mm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-0.000664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111 T/m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54 mm</a:t>
                          </a:r>
                          <a:endParaRPr lang="en-GB" sz="19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8481389"/>
                      </a:ext>
                    </a:extLst>
                  </a:tr>
                  <a:tr h="375920"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Q3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2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15 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98.3 mm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24.2 mm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0.000581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97 T/m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63</a:t>
                          </a:r>
                          <a:r>
                            <a:rPr lang="en-GB" sz="1900" baseline="0" dirty="0" smtClean="0"/>
                            <a:t> mm</a:t>
                          </a:r>
                          <a:endParaRPr lang="en-GB" sz="19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85948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7" name="Table 3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24977481"/>
                  </p:ext>
                </p:extLst>
              </p:nvPr>
            </p:nvGraphicFramePr>
            <p:xfrm>
              <a:off x="371367" y="1614064"/>
              <a:ext cx="11269254" cy="162008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54253">
                      <a:extLst>
                        <a:ext uri="{9D8B030D-6E8A-4147-A177-3AD203B41FA5}">
                          <a16:colId xmlns:a16="http://schemas.microsoft.com/office/drawing/2014/main" val="2814341345"/>
                        </a:ext>
                      </a:extLst>
                    </a:gridCol>
                    <a:gridCol w="1571815">
                      <a:extLst>
                        <a:ext uri="{9D8B030D-6E8A-4147-A177-3AD203B41FA5}">
                          <a16:colId xmlns:a16="http://schemas.microsoft.com/office/drawing/2014/main" val="3636184941"/>
                        </a:ext>
                      </a:extLst>
                    </a:gridCol>
                    <a:gridCol w="1090927">
                      <a:extLst>
                        <a:ext uri="{9D8B030D-6E8A-4147-A177-3AD203B41FA5}">
                          <a16:colId xmlns:a16="http://schemas.microsoft.com/office/drawing/2014/main" val="2016951120"/>
                        </a:ext>
                      </a:extLst>
                    </a:gridCol>
                    <a:gridCol w="1626773">
                      <a:extLst>
                        <a:ext uri="{9D8B030D-6E8A-4147-A177-3AD203B41FA5}">
                          <a16:colId xmlns:a16="http://schemas.microsoft.com/office/drawing/2014/main" val="246551270"/>
                        </a:ext>
                      </a:extLst>
                    </a:gridCol>
                    <a:gridCol w="1379460">
                      <a:extLst>
                        <a:ext uri="{9D8B030D-6E8A-4147-A177-3AD203B41FA5}">
                          <a16:colId xmlns:a16="http://schemas.microsoft.com/office/drawing/2014/main" val="431619192"/>
                        </a:ext>
                      </a:extLst>
                    </a:gridCol>
                    <a:gridCol w="1379460">
                      <a:extLst>
                        <a:ext uri="{9D8B030D-6E8A-4147-A177-3AD203B41FA5}">
                          <a16:colId xmlns:a16="http://schemas.microsoft.com/office/drawing/2014/main" val="2517096723"/>
                        </a:ext>
                      </a:extLst>
                    </a:gridCol>
                    <a:gridCol w="1283283">
                      <a:extLst>
                        <a:ext uri="{9D8B030D-6E8A-4147-A177-3AD203B41FA5}">
                          <a16:colId xmlns:a16="http://schemas.microsoft.com/office/drawing/2014/main" val="212426725"/>
                        </a:ext>
                      </a:extLst>
                    </a:gridCol>
                    <a:gridCol w="1283283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</a:tblGrid>
                  <a:tr h="477087"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Quadrupole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Sub</a:t>
                          </a:r>
                          <a:r>
                            <a:rPr lang="en-GB" sz="1900" baseline="0" dirty="0" smtClean="0"/>
                            <a:t> Quads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Length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Coil</a:t>
                          </a:r>
                          <a:r>
                            <a:rPr lang="en-GB" sz="1900" baseline="0" dirty="0" smtClean="0"/>
                            <a:t> Radius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900" dirty="0" smtClean="0"/>
                            <a:t>Shielding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9956" t="-6329" r="-187225" b="-25822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Gradient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smtClean="0"/>
                            <a:t>Aperture</a:t>
                          </a:r>
                          <a:endParaRPr lang="en-GB" sz="19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17577818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Q1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2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15 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98.3 mm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44.2 mm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0.000637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106 T/m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43 mm</a:t>
                          </a:r>
                          <a:endParaRPr lang="en-GB" sz="19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29803165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Q2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3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15</a:t>
                          </a:r>
                          <a:r>
                            <a:rPr lang="en-GB" sz="1900" baseline="0" dirty="0" smtClean="0"/>
                            <a:t> 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98.3 mm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33.2 mm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-0.000664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111 T/m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54 mm</a:t>
                          </a:r>
                          <a:endParaRPr lang="en-GB" sz="19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8481389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Q3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2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15 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98.3 mm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24.2 mm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0.000581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97 T/m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63</a:t>
                          </a:r>
                          <a:r>
                            <a:rPr lang="en-GB" sz="1900" baseline="0" dirty="0" smtClean="0"/>
                            <a:t> mm</a:t>
                          </a:r>
                          <a:endParaRPr lang="en-GB" sz="19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859482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0956566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-99392"/>
            <a:ext cx="10972800" cy="1143000"/>
          </a:xfrm>
        </p:spPr>
        <p:txBody>
          <a:bodyPr/>
          <a:lstStyle/>
          <a:p>
            <a:r>
              <a:rPr lang="en-GB" dirty="0" smtClean="0"/>
              <a:t>Optics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 Placeholder 5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609600" y="908720"/>
                <a:ext cx="5386917" cy="639763"/>
              </a:xfrm>
            </p:spPr>
            <p:txBody>
              <a:bodyPr/>
              <a:lstStyle/>
              <a:p>
                <a:pPr algn="ctr"/>
                <a:r>
                  <a:rPr lang="en-GB" dirty="0" smtClean="0"/>
                  <a:t>Old </a:t>
                </a:r>
                <a:r>
                  <a:rPr lang="en-GB" dirty="0" smtClean="0"/>
                  <a:t>Round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𝜷</m:t>
                        </m:r>
                      </m:e>
                      <m:sup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GB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1" i="0" smtClean="0">
                        <a:latin typeface="Cambria Math" panose="02040503050406030204" pitchFamily="18" charset="0"/>
                      </a:rPr>
                      <m:t>𝐦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6" name="Tex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609600" y="908720"/>
                <a:ext cx="5386917" cy="639763"/>
              </a:xfrm>
              <a:blipFill>
                <a:blip r:embed="rId2"/>
                <a:stretch>
                  <a:fillRect b="-22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 Placeholder 6"/>
              <p:cNvSpPr>
                <a:spLocks noGrp="1"/>
              </p:cNvSpPr>
              <p:nvPr>
                <p:ph type="body" sz="quarter" idx="3"/>
              </p:nvPr>
            </p:nvSpPr>
            <p:spPr>
              <a:xfrm>
                <a:off x="6193369" y="908720"/>
                <a:ext cx="5389033" cy="639763"/>
              </a:xfrm>
            </p:spPr>
            <p:txBody>
              <a:bodyPr/>
              <a:lstStyle/>
              <a:p>
                <a:pPr algn="ctr"/>
                <a:r>
                  <a:rPr lang="en-GB" dirty="0" smtClean="0"/>
                  <a:t>New </a:t>
                </a:r>
                <a:r>
                  <a:rPr lang="en-GB" dirty="0"/>
                  <a:t>Round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𝜷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>
                        <a:latin typeface="Cambria Math" panose="02040503050406030204" pitchFamily="18" charset="0"/>
                      </a:rPr>
                      <m:t>𝐦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7" name="Tex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3"/>
              </p:nvPr>
            </p:nvSpPr>
            <p:spPr>
              <a:xfrm>
                <a:off x="6193369" y="908720"/>
                <a:ext cx="5389033" cy="639763"/>
              </a:xfrm>
              <a:blipFill>
                <a:blip r:embed="rId3"/>
                <a:stretch>
                  <a:fillRect b="-22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Content Placeholder 3"/>
          <p:cNvPicPr>
            <a:picLocks noGrp="1" noChangeAspect="1"/>
          </p:cNvPicPr>
          <p:nvPr>
            <p:ph sz="half" idx="2"/>
          </p:nvPr>
        </p:nvPicPr>
        <p:blipFill rotWithShape="1">
          <a:blip r:embed="rId4"/>
          <a:srcRect l="9614" t="4530" r="18196" b="8391"/>
          <a:stretch/>
        </p:blipFill>
        <p:spPr>
          <a:xfrm>
            <a:off x="511565" y="1772816"/>
            <a:ext cx="5110475" cy="4353347"/>
          </a:xfrm>
          <a:prstGeom prst="rect">
            <a:avLst/>
          </a:prstGeom>
        </p:spPr>
      </p:pic>
      <p:pic>
        <p:nvPicPr>
          <p:cNvPr id="13" name="Content Placeholder 3"/>
          <p:cNvPicPr>
            <a:picLocks noGrp="1" noChangeAspect="1"/>
          </p:cNvPicPr>
          <p:nvPr>
            <p:ph sz="quarter" idx="4"/>
          </p:nvPr>
        </p:nvPicPr>
        <p:blipFill rotWithShape="1">
          <a:blip r:embed="rId5"/>
          <a:srcRect l="9720" t="4966" r="23496" b="8372"/>
          <a:stretch/>
        </p:blipFill>
        <p:spPr>
          <a:xfrm>
            <a:off x="6732869" y="1654233"/>
            <a:ext cx="4309499" cy="4471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1847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4"/>
          <p:cNvPicPr>
            <a:picLocks noGrp="1" noChangeAspect="1"/>
          </p:cNvPicPr>
          <p:nvPr>
            <p:ph sz="quarter" idx="4"/>
          </p:nvPr>
        </p:nvPicPr>
        <p:blipFill rotWithShape="1">
          <a:blip r:embed="rId2"/>
          <a:srcRect l="6018" t="4749" r="14241" b="8372"/>
          <a:stretch/>
        </p:blipFill>
        <p:spPr>
          <a:xfrm>
            <a:off x="6321245" y="1811649"/>
            <a:ext cx="5132748" cy="4314514"/>
          </a:xfrm>
          <a:prstGeom prst="rect">
            <a:avLst/>
          </a:prstGeom>
        </p:spPr>
      </p:pic>
      <p:pic>
        <p:nvPicPr>
          <p:cNvPr id="15" name="Content Placeholder 7"/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l="14962" t="4530" r="14185" b="8391"/>
          <a:stretch/>
        </p:blipFill>
        <p:spPr>
          <a:xfrm>
            <a:off x="608002" y="1811649"/>
            <a:ext cx="4971084" cy="431451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-99392"/>
            <a:ext cx="10972800" cy="1143000"/>
          </a:xfrm>
        </p:spPr>
        <p:txBody>
          <a:bodyPr/>
          <a:lstStyle/>
          <a:p>
            <a:r>
              <a:rPr lang="en-GB" dirty="0" smtClean="0"/>
              <a:t>Beam Stay Clear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 Placeholder 5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609600" y="908720"/>
                <a:ext cx="5386917" cy="639763"/>
              </a:xfrm>
            </p:spPr>
            <p:txBody>
              <a:bodyPr/>
              <a:lstStyle/>
              <a:p>
                <a:pPr algn="ctr"/>
                <a:r>
                  <a:rPr lang="en-GB" dirty="0"/>
                  <a:t>Old Round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𝜷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>
                        <a:latin typeface="Cambria Math" panose="02040503050406030204" pitchFamily="18" charset="0"/>
                      </a:rPr>
                      <m:t>𝐦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6" name="Tex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609600" y="908720"/>
                <a:ext cx="5386917" cy="639763"/>
              </a:xfrm>
              <a:blipFill>
                <a:blip r:embed="rId4"/>
                <a:stretch>
                  <a:fillRect b="-22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 Placeholder 6"/>
              <p:cNvSpPr>
                <a:spLocks noGrp="1"/>
              </p:cNvSpPr>
              <p:nvPr>
                <p:ph type="body" sz="quarter" idx="3"/>
              </p:nvPr>
            </p:nvSpPr>
            <p:spPr>
              <a:xfrm>
                <a:off x="6193369" y="908720"/>
                <a:ext cx="5389033" cy="639763"/>
              </a:xfrm>
            </p:spPr>
            <p:txBody>
              <a:bodyPr/>
              <a:lstStyle/>
              <a:p>
                <a:pPr algn="ctr"/>
                <a:r>
                  <a:rPr lang="en-GB" dirty="0" smtClean="0"/>
                  <a:t>New </a:t>
                </a:r>
                <a:r>
                  <a:rPr lang="en-GB" dirty="0"/>
                  <a:t>Round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𝜷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>
                        <a:latin typeface="Cambria Math" panose="02040503050406030204" pitchFamily="18" charset="0"/>
                      </a:rPr>
                      <m:t>𝐦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7" name="Tex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3"/>
              </p:nvPr>
            </p:nvSpPr>
            <p:spPr>
              <a:xfrm>
                <a:off x="6193369" y="908720"/>
                <a:ext cx="5389033" cy="639763"/>
              </a:xfrm>
              <a:blipFill>
                <a:blip r:embed="rId5"/>
                <a:stretch>
                  <a:fillRect b="-22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7320136" y="4932135"/>
                <a:ext cx="3672408" cy="523220"/>
              </a:xfrm>
              <a:prstGeom prst="rect">
                <a:avLst/>
              </a:prstGeom>
              <a:noFill/>
            </p:spPr>
            <p:txBody>
              <a:bodyPr wrap="square" lIns="91438" tIns="45719" rIns="91438" bIns="45719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>
                          <a:latin typeface="Cambria Math" panose="02040503050406030204" pitchFamily="18" charset="0"/>
                        </a:rPr>
                        <m:t>19.6</m:t>
                      </m:r>
                      <m:r>
                        <a:rPr lang="de-DE" sz="2800" i="1">
                          <a:latin typeface="Cambria Math"/>
                        </a:rPr>
                        <m:t>𝜎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0136" y="4932134"/>
                <a:ext cx="3672408" cy="5232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631504" y="4932135"/>
                <a:ext cx="3672408" cy="523220"/>
              </a:xfrm>
              <a:prstGeom prst="rect">
                <a:avLst/>
              </a:prstGeom>
              <a:noFill/>
            </p:spPr>
            <p:txBody>
              <a:bodyPr wrap="square" lIns="91438" tIns="45719" rIns="91438" bIns="45719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>
                          <a:latin typeface="Cambria Math" panose="02040503050406030204" pitchFamily="18" charset="0"/>
                        </a:rPr>
                        <m:t>21</m:t>
                      </m:r>
                      <m:r>
                        <a:rPr lang="de-DE" sz="2800" i="1">
                          <a:latin typeface="Cambria Math"/>
                        </a:rPr>
                        <m:t>𝜎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1504" y="4932134"/>
                <a:ext cx="3672408" cy="52322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608727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365442"/>
          </a:xfrm>
        </p:spPr>
        <p:txBody>
          <a:bodyPr/>
          <a:lstStyle/>
          <a:p>
            <a:r>
              <a:rPr lang="en-GB" dirty="0" smtClean="0"/>
              <a:t>Comparison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45 m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p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2"/>
                <a:stretch>
                  <a:fillRect l="-1697" b="-22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GB" dirty="0" smtClean="0"/>
                  <a:t>2-3-2 layout</a:t>
                </a:r>
              </a:p>
              <a:p>
                <a:r>
                  <a:rPr lang="en-GB" dirty="0" smtClean="0"/>
                  <a:t>Identical magnets</a:t>
                </a:r>
              </a:p>
              <a:p>
                <a:r>
                  <a:rPr lang="en-GB" dirty="0" smtClean="0"/>
                  <a:t>Longer triplet</a:t>
                </a:r>
              </a:p>
              <a:p>
                <a:r>
                  <a:rPr lang="en-GB" dirty="0" smtClean="0"/>
                  <a:t>Larger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𝜷</m:t>
                    </m:r>
                  </m:oMath>
                </a14:m>
                <a:r>
                  <a:rPr lang="en-GB" dirty="0" smtClean="0"/>
                  <a:t> functions</a:t>
                </a:r>
              </a:p>
              <a:p>
                <a:r>
                  <a:rPr lang="en-GB" dirty="0" smtClean="0"/>
                  <a:t>Smaller fields</a:t>
                </a:r>
              </a:p>
              <a:p>
                <a:r>
                  <a:rPr lang="en-GB" dirty="0" smtClean="0"/>
                  <a:t>Larger physical aperture</a:t>
                </a:r>
              </a:p>
              <a:p>
                <a:r>
                  <a:rPr lang="en-GB" dirty="0" smtClean="0"/>
                  <a:t>Large BSC</a:t>
                </a:r>
              </a:p>
              <a:p>
                <a:r>
                  <a:rPr lang="en-GB" dirty="0" smtClean="0"/>
                  <a:t>Optimised shielding</a:t>
                </a:r>
                <a:endParaRPr lang="en-GB" dirty="0"/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 l="-1471" t="-10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 Placeholder 4"/>
              <p:cNvSpPr>
                <a:spLocks noGrp="1"/>
              </p:cNvSpPr>
              <p:nvPr>
                <p:ph type="body" sz="quarter" idx="3"/>
              </p:nvPr>
            </p:nvSpPr>
            <p:spPr/>
            <p:txBody>
              <a:bodyPr/>
              <a:lstStyle/>
              <a:p>
                <a:r>
                  <a:rPr lang="en-GB" dirty="0" smtClean="0"/>
                  <a:t>40 m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p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dirty="0" smtClean="0"/>
                  <a:t> (first iteration)</a:t>
                </a:r>
                <a:endParaRPr lang="en-GB" dirty="0"/>
              </a:p>
            </p:txBody>
          </p:sp>
        </mc:Choice>
        <mc:Fallback>
          <p:sp>
            <p:nvSpPr>
              <p:cNvPr id="5" name="Tex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3"/>
              </p:nvPr>
            </p:nvSpPr>
            <p:spPr>
              <a:blipFill>
                <a:blip r:embed="rId4"/>
                <a:stretch>
                  <a:fillRect l="-1810" b="-22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/>
              <p:cNvSpPr>
                <a:spLocks noGrp="1"/>
              </p:cNvSpPr>
              <p:nvPr>
                <p:ph sz="quarter" idx="4"/>
              </p:nvPr>
            </p:nvSpPr>
            <p:spPr/>
            <p:txBody>
              <a:bodyPr/>
              <a:lstStyle/>
              <a:p>
                <a:r>
                  <a:rPr lang="en-GB" dirty="0" smtClean="0"/>
                  <a:t>2-4-2 layout</a:t>
                </a:r>
              </a:p>
              <a:p>
                <a:r>
                  <a:rPr lang="en-GB" dirty="0" smtClean="0"/>
                  <a:t>Different magnets</a:t>
                </a:r>
              </a:p>
              <a:p>
                <a:r>
                  <a:rPr lang="en-GB" dirty="0" smtClean="0"/>
                  <a:t>3.6 m shorter magnetic length</a:t>
                </a:r>
              </a:p>
              <a:p>
                <a:r>
                  <a:rPr lang="en-GB" dirty="0" smtClean="0"/>
                  <a:t>Slightly smaller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𝜷</m:t>
                    </m:r>
                  </m:oMath>
                </a14:m>
                <a:r>
                  <a:rPr lang="en-GB" dirty="0" smtClean="0"/>
                  <a:t> functions</a:t>
                </a:r>
              </a:p>
              <a:p>
                <a:r>
                  <a:rPr lang="en-GB" dirty="0" smtClean="0"/>
                  <a:t>Larger fields </a:t>
                </a:r>
              </a:p>
              <a:p>
                <a:r>
                  <a:rPr lang="en-GB" dirty="0" smtClean="0"/>
                  <a:t>Smaller aperture</a:t>
                </a:r>
              </a:p>
              <a:p>
                <a:r>
                  <a:rPr lang="en-GB" dirty="0" smtClean="0"/>
                  <a:t>Smaller BSC</a:t>
                </a:r>
              </a:p>
              <a:p>
                <a:r>
                  <a:rPr lang="en-GB" dirty="0" smtClean="0"/>
                  <a:t>Might need to play around with shielding</a:t>
                </a:r>
                <a:endParaRPr lang="en-GB" dirty="0"/>
              </a:p>
            </p:txBody>
          </p:sp>
        </mc:Choice>
        <mc:Fallback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blipFill>
                <a:blip r:embed="rId5"/>
                <a:stretch>
                  <a:fillRect l="-1584" t="-1080" b="-23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46209286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8" name="Content Placeholder 7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Smaller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p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dirty="0" smtClean="0"/>
                  <a:t> does yield a shorter triplet</a:t>
                </a:r>
              </a:p>
              <a:p>
                <a:r>
                  <a:rPr lang="en-GB" dirty="0" smtClean="0"/>
                  <a:t>Several things go on so not sure how it affects chromaticity</a:t>
                </a:r>
              </a:p>
              <a:p>
                <a:r>
                  <a:rPr lang="en-GB" dirty="0" smtClean="0"/>
                  <a:t>Aperture suffers</a:t>
                </a:r>
              </a:p>
              <a:p>
                <a:r>
                  <a:rPr lang="en-GB" dirty="0" smtClean="0"/>
                  <a:t>This is only the first iteration </a:t>
                </a:r>
                <a:endParaRPr lang="en-GB" dirty="0"/>
              </a:p>
            </p:txBody>
          </p:sp>
        </mc:Choice>
        <mc:Fallback>
          <p:sp>
            <p:nvSpPr>
              <p:cNvPr id="8" name="Content Placehold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353" t="-14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9244921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JAI" id="{0BACE742-3DAE-41AC-9CDB-95F6725D486C}" vid="{895222A3-4012-4880-9D97-3B91168287C5}"/>
    </a:ext>
  </a:extLst>
</a:theme>
</file>

<file path=ppt/theme/theme2.xml><?xml version="1.0" encoding="utf-8"?>
<a:theme xmlns:a="http://schemas.openxmlformats.org/drawingml/2006/main" name="7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0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2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4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9_Orbit">
  <a:themeElements>
    <a:clrScheme name="Orbit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Orbi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0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JAI</Template>
  <TotalTime>91</TotalTime>
  <Words>191</Words>
  <Application>Microsoft Office PowerPoint</Application>
  <PresentationFormat>Widescreen</PresentationFormat>
  <Paragraphs>105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6</vt:i4>
      </vt:variant>
    </vt:vector>
  </HeadingPairs>
  <TitlesOfParts>
    <vt:vector size="19" baseType="lpstr">
      <vt:lpstr>ＭＳ Ｐゴシック</vt:lpstr>
      <vt:lpstr>Arial</vt:lpstr>
      <vt:lpstr>Cambria Math</vt:lpstr>
      <vt:lpstr>Times New Roman</vt:lpstr>
      <vt:lpstr>Wingdings</vt:lpstr>
      <vt:lpstr>JAI</vt:lpstr>
      <vt:lpstr>7_JAI</vt:lpstr>
      <vt:lpstr>3_JAI</vt:lpstr>
      <vt:lpstr>10_JAI</vt:lpstr>
      <vt:lpstr>12_JAI</vt:lpstr>
      <vt:lpstr>14_JAI</vt:lpstr>
      <vt:lpstr>9_Orbit</vt:lpstr>
      <vt:lpstr>20_JAI</vt:lpstr>
      <vt:lpstr>40 m L^∗ Alternative Triplet</vt:lpstr>
      <vt:lpstr>Quads</vt:lpstr>
      <vt:lpstr>Optics</vt:lpstr>
      <vt:lpstr>Beam Stay Clear</vt:lpstr>
      <vt:lpstr>Comparison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40 m L^∗ Alternative Triplet</dc:title>
  <dc:creator>Leon Van Riesen-Haupt</dc:creator>
  <cp:lastModifiedBy>Leon Van Riesen-Haupt</cp:lastModifiedBy>
  <cp:revision>7</cp:revision>
  <dcterms:created xsi:type="dcterms:W3CDTF">2017-06-28T10:09:54Z</dcterms:created>
  <dcterms:modified xsi:type="dcterms:W3CDTF">2017-06-28T11:41:50Z</dcterms:modified>
</cp:coreProperties>
</file>