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6" r:id="rId3"/>
    <p:sldId id="267" r:id="rId4"/>
    <p:sldId id="263" r:id="rId5"/>
    <p:sldId id="290" r:id="rId6"/>
    <p:sldId id="264" r:id="rId7"/>
    <p:sldId id="268" r:id="rId8"/>
    <p:sldId id="288" r:id="rId9"/>
    <p:sldId id="289" r:id="rId10"/>
    <p:sldId id="269" r:id="rId11"/>
    <p:sldId id="266" r:id="rId12"/>
    <p:sldId id="274" r:id="rId13"/>
    <p:sldId id="275" r:id="rId14"/>
    <p:sldId id="285" r:id="rId15"/>
    <p:sldId id="265" r:id="rId16"/>
    <p:sldId id="286" r:id="rId17"/>
    <p:sldId id="287" r:id="rId18"/>
    <p:sldId id="297" r:id="rId19"/>
    <p:sldId id="298" r:id="rId20"/>
    <p:sldId id="271" r:id="rId21"/>
    <p:sldId id="272" r:id="rId22"/>
    <p:sldId id="300" r:id="rId23"/>
    <p:sldId id="291" r:id="rId24"/>
    <p:sldId id="301" r:id="rId25"/>
    <p:sldId id="295" r:id="rId26"/>
    <p:sldId id="302" r:id="rId27"/>
    <p:sldId id="304" r:id="rId28"/>
    <p:sldId id="292" r:id="rId29"/>
    <p:sldId id="273" r:id="rId30"/>
  </p:sldIdLst>
  <p:sldSz cx="9144000" cy="6858000" type="screen4x3"/>
  <p:notesSz cx="6772275" cy="9902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7" autoAdjust="0"/>
    <p:restoredTop sz="94700" autoAdjust="0"/>
  </p:normalViewPr>
  <p:slideViewPr>
    <p:cSldViewPr>
      <p:cViewPr>
        <p:scale>
          <a:sx n="70" d="100"/>
          <a:sy n="70" d="100"/>
        </p:scale>
        <p:origin x="-2250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66" y="-108"/>
      </p:cViewPr>
      <p:guideLst>
        <p:guide orient="horz" pos="3119"/>
        <p:guide pos="213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8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40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9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4866" cy="494503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5810" y="1"/>
            <a:ext cx="2934866" cy="494503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5162033F-C774-4CDF-8A3A-4ED394E06472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6728"/>
            <a:ext cx="2934866" cy="494503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5810" y="9406728"/>
            <a:ext cx="2934866" cy="494503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B97385D1-82C9-4654-BE7D-3E0CB06FC4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4652" cy="495141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6056" y="0"/>
            <a:ext cx="2934652" cy="495141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54906B91-1BEB-4BA8-B1EA-A6C8A0B53DAD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228" y="4703842"/>
            <a:ext cx="5417820" cy="4456271"/>
          </a:xfrm>
          <a:prstGeom prst="rect">
            <a:avLst/>
          </a:prstGeom>
        </p:spPr>
        <p:txBody>
          <a:bodyPr vert="horz" lIns="91998" tIns="45999" rIns="91998" bIns="459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5966"/>
            <a:ext cx="2934652" cy="495141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6056" y="9405966"/>
            <a:ext cx="2934652" cy="495141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5709F557-42B6-4B33-89EE-FEBBF2845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F557-42B6-4B33-89EE-FEBBF28456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13011-E60C-43B0-B0CD-255844DBA96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13011-E60C-43B0-B0CD-255844DBA96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0C064-4E8A-4203-865F-967F52D6E452}" type="slidenum">
              <a:rPr lang="pt-PT"/>
              <a:pPr/>
              <a:t>12</a:t>
            </a:fld>
            <a:endParaRPr lang="pt-PT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0C82E5-2814-41BB-B204-735065FCF93A}" type="slidenum">
              <a:rPr lang="pt-PT"/>
              <a:pPr/>
              <a:t>13</a:t>
            </a:fld>
            <a:endParaRPr lang="pt-PT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9B4E1-309C-4DF1-8B8C-2A62DDED8F9C}" type="slidenum">
              <a:rPr lang="pt-PT"/>
              <a:pPr/>
              <a:t>14</a:t>
            </a:fld>
            <a:endParaRPr lang="pt-PT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F557-42B6-4B33-89EE-FEBBF284566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F557-42B6-4B33-89EE-FEBBF284566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C3D335-0D07-4CC0-A0C7-4614899E1705}" type="slidenum">
              <a:rPr lang="pt-PT"/>
              <a:pPr/>
              <a:t>29</a:t>
            </a:fld>
            <a:endParaRPr lang="pt-PT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37615-825E-4F70-97A5-528B4E2388DC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308E6-E64E-49E7-9E43-0A43948B2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1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7.png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9.bin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dsweb.cern.ch/record/1132590?ln=en" TargetMode="External"/><Relationship Id="rId13" Type="http://schemas.openxmlformats.org/officeDocument/2006/relationships/hyperlink" Target="http://cdsweb.cern.ch/record/943662?ln=en" TargetMode="External"/><Relationship Id="rId3" Type="http://schemas.openxmlformats.org/officeDocument/2006/relationships/hyperlink" Target="http://cdsweb.cern.ch/record/1156128?ln=en" TargetMode="External"/><Relationship Id="rId7" Type="http://schemas.openxmlformats.org/officeDocument/2006/relationships/hyperlink" Target="http://cdsweb.cern.ch/record/1156114?ln=en" TargetMode="External"/><Relationship Id="rId12" Type="http://schemas.openxmlformats.org/officeDocument/2006/relationships/hyperlink" Target="http://cdsweb.cern.ch/record/985322?ln=en" TargetMode="External"/><Relationship Id="rId2" Type="http://schemas.openxmlformats.org/officeDocument/2006/relationships/hyperlink" Target="http://cdsweb.cern.ch/record/1156109?ln=en" TargetMode="External"/><Relationship Id="rId16" Type="http://schemas.openxmlformats.org/officeDocument/2006/relationships/hyperlink" Target="http://cdsweb.cern.ch/record/678200?ln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web.cern.ch/record/1156118?ln=en" TargetMode="External"/><Relationship Id="rId11" Type="http://schemas.openxmlformats.org/officeDocument/2006/relationships/hyperlink" Target="http://cdsweb.cern.ch/record/986442?ln=en" TargetMode="External"/><Relationship Id="rId5" Type="http://schemas.openxmlformats.org/officeDocument/2006/relationships/hyperlink" Target="http://cdsweb.cern.ch/record/1156119?ln=en" TargetMode="External"/><Relationship Id="rId15" Type="http://schemas.openxmlformats.org/officeDocument/2006/relationships/hyperlink" Target="http://cdsweb.cern.ch/record/798717?ln=en" TargetMode="External"/><Relationship Id="rId10" Type="http://schemas.openxmlformats.org/officeDocument/2006/relationships/hyperlink" Target="http://cdsweb.cern.ch/record/1027586?ln=en" TargetMode="External"/><Relationship Id="rId4" Type="http://schemas.openxmlformats.org/officeDocument/2006/relationships/hyperlink" Target="http://cdsweb.cern.ch/record/1156122?ln=en" TargetMode="External"/><Relationship Id="rId9" Type="http://schemas.openxmlformats.org/officeDocument/2006/relationships/hyperlink" Target="http://cdsweb.cern.ch/record/1080364?ln=en" TargetMode="External"/><Relationship Id="rId14" Type="http://schemas.openxmlformats.org/officeDocument/2006/relationships/hyperlink" Target="http://cdsweb.cern.ch/record/922947?ln=e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espace.cern.ch/ISOLDE-SSP/Picture%20Gallery/DSC09574.JPG" TargetMode="External"/><Relationship Id="rId7" Type="http://schemas.openxmlformats.org/officeDocument/2006/relationships/hyperlink" Target="https://espace.cern.ch/ISOLDE-SSP/Picture%20Gallery/DSC0957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espace.cern.ch/ISOLDE-SSP/Picture%20Gallery/DSC0957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533400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SOLID STATE PHYSICS @ ISOLDE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063100"/>
            <a:ext cx="2286000" cy="159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0" descr="isolde_logo transpar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904744"/>
            <a:ext cx="3810000" cy="172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33600" y="2667000"/>
            <a:ext cx="48444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Karl Johnston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ISOLDE/CERN </a:t>
            </a:r>
          </a:p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40èmes </a:t>
            </a:r>
            <a:r>
              <a:rPr lang="en-US" sz="2400" b="1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Journées</a:t>
            </a:r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des Actinides</a:t>
            </a:r>
          </a:p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Sunday 28 Match 2010</a:t>
            </a:r>
          </a:p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cern.ch/</a:t>
            </a:r>
            <a:r>
              <a:rPr lang="en-US" sz="2400" b="1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isolde-ssp</a:t>
            </a:r>
            <a:endParaRPr lang="en-US" sz="24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0825" y="76200"/>
            <a:ext cx="8353425" cy="4889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Two-Photon </a:t>
            </a:r>
            <a:r>
              <a:rPr lang="en-US" sz="2600" b="1" dirty="0">
                <a:latin typeface="Arial" pitchFamily="34" charset="0"/>
                <a:cs typeface="Arial" pitchFamily="34" charset="0"/>
              </a:rPr>
              <a:t>PERTURBED ANGULAR CORRELATION</a:t>
            </a:r>
            <a:endParaRPr lang="en-GB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4463" y="636588"/>
            <a:ext cx="882015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2300" dirty="0">
                <a:latin typeface="Arial" pitchFamily="34" charset="0"/>
                <a:cs typeface="Arial" pitchFamily="34" charset="0"/>
              </a:rPr>
              <a:t>Hyperfine splitting</a:t>
            </a:r>
            <a:r>
              <a:rPr lang="en-GB" sz="23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GB" sz="2300" dirty="0">
                <a:latin typeface="Arial" pitchFamily="34" charset="0"/>
                <a:cs typeface="Arial" pitchFamily="34" charset="0"/>
              </a:rPr>
              <a:t>Electric</a:t>
            </a:r>
            <a:r>
              <a:rPr lang="en-GB" sz="23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>
                <a:latin typeface="Arial" pitchFamily="34" charset="0"/>
                <a:cs typeface="Arial" pitchFamily="34" charset="0"/>
              </a:rPr>
              <a:t>field gradient  / Magnetic hyperfine field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865687" y="1066800"/>
            <a:ext cx="3744913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65000"/>
              </a:lnSpc>
            </a:pPr>
            <a:r>
              <a:rPr lang="en-US" sz="2000" b="1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400" b="1" baseline="-250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zz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en-US" sz="2000" i="1" dirty="0">
                <a:latin typeface="Arial" pitchFamily="34" charset="0"/>
                <a:cs typeface="Arial" pitchFamily="34" charset="0"/>
                <a:sym typeface="Wingdings" pitchFamily="2" charset="2"/>
              </a:rPr>
              <a:t>EFG  principal component</a:t>
            </a:r>
            <a:r>
              <a:rPr lang="en-US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</a:p>
          <a:p>
            <a:pPr eaLnBrk="0" hangingPunct="0">
              <a:lnSpc>
                <a:spcPct val="165000"/>
              </a:lnSpc>
            </a:pPr>
            <a:r>
              <a:rPr lang="en-GB" sz="20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</a:t>
            </a:r>
            <a:r>
              <a:rPr lang="en-GB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en-GB" sz="2000" i="1" dirty="0">
                <a:latin typeface="Arial" pitchFamily="34" charset="0"/>
                <a:cs typeface="Arial" pitchFamily="34" charset="0"/>
              </a:rPr>
              <a:t>Asymmetry parameter</a:t>
            </a:r>
          </a:p>
          <a:p>
            <a:pPr eaLnBrk="0" hangingPunct="0">
              <a:lnSpc>
                <a:spcPct val="165000"/>
              </a:lnSpc>
            </a:pPr>
            <a:r>
              <a:rPr lang="en-GB" sz="2000" b="1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GB" sz="2400" b="1" baseline="-250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hf</a:t>
            </a:r>
            <a:r>
              <a:rPr lang="en-GB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en-GB" sz="2000" i="1" dirty="0">
                <a:latin typeface="Arial" pitchFamily="34" charset="0"/>
                <a:cs typeface="Arial" pitchFamily="34" charset="0"/>
                <a:sym typeface="Wingdings" pitchFamily="2" charset="2"/>
              </a:rPr>
              <a:t>Magnetic hyperfine field</a:t>
            </a:r>
          </a:p>
        </p:txBody>
      </p:sp>
      <p:sp>
        <p:nvSpPr>
          <p:cNvPr id="7" name="Rectangle 5"/>
          <p:cNvSpPr>
            <a:spLocks noChangeAspect="1" noChangeArrowheads="1"/>
          </p:cNvSpPr>
          <p:nvPr/>
        </p:nvSpPr>
        <p:spPr bwMode="auto">
          <a:xfrm>
            <a:off x="5176838" y="2438400"/>
            <a:ext cx="430212" cy="1397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372225" y="2686050"/>
            <a:ext cx="2519363" cy="2520950"/>
            <a:chOff x="4059" y="1071"/>
            <a:chExt cx="1116" cy="1386"/>
          </a:xfrm>
        </p:grpSpPr>
        <p:pic>
          <p:nvPicPr>
            <p:cNvPr id="9" name="Picture 9" descr="deicher_fig6"/>
            <p:cNvPicPr>
              <a:picLocks noChangeAspect="1" noChangeArrowheads="1"/>
            </p:cNvPicPr>
            <p:nvPr/>
          </p:nvPicPr>
          <p:blipFill>
            <a:blip r:embed="rId2" cstate="print"/>
            <a:srcRect l="65721" t="27710" r="-890" b="16495"/>
            <a:stretch>
              <a:fillRect/>
            </a:stretch>
          </p:blipFill>
          <p:spPr bwMode="auto">
            <a:xfrm>
              <a:off x="4059" y="1071"/>
              <a:ext cx="1116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4059" y="1508"/>
              <a:ext cx="129" cy="2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395288" y="2830512"/>
            <a:ext cx="3222625" cy="1884363"/>
            <a:chOff x="657" y="1616"/>
            <a:chExt cx="1976" cy="1242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339" y="1797"/>
              <a:ext cx="45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latin typeface="Arial" pitchFamily="34" charset="0"/>
                  <a:cs typeface="Arial" pitchFamily="34" charset="0"/>
                </a:rPr>
                <a:t>|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2800" baseline="-25000"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, m</a:t>
              </a:r>
              <a:r>
                <a:rPr lang="en-GB" sz="2800" baseline="-25000"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2000" baseline="-2500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>
                  <a:latin typeface="Arial" pitchFamily="34" charset="0"/>
                  <a:cs typeface="Arial" pitchFamily="34" charset="0"/>
                </a:rPr>
                <a:t>〉</a:t>
              </a:r>
              <a:endParaRPr lang="en-GB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311" y="2040"/>
              <a:ext cx="34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b="1">
                  <a:solidFill>
                    <a:srgbClr val="6699FF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</a:t>
              </a:r>
              <a:r>
                <a:rPr lang="en-GB" b="1">
                  <a:solidFill>
                    <a:srgbClr val="6699FF"/>
                  </a:solidFill>
                  <a:latin typeface="Arial" pitchFamily="34" charset="0"/>
                  <a:cs typeface="Arial" pitchFamily="34" charset="0"/>
                </a:rPr>
                <a:t> ,</a:t>
              </a:r>
              <a:r>
                <a:rPr lang="en-GB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GB" b="1">
                  <a:solidFill>
                    <a:srgbClr val="6699FF"/>
                  </a:solidFill>
                  <a:latin typeface="Arial" pitchFamily="34" charset="0"/>
                  <a:cs typeface="Arial" pitchFamily="34" charset="0"/>
                </a:rPr>
                <a:t>Q</a:t>
              </a: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396" y="2062"/>
              <a:ext cx="71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600" i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</a:t>
              </a:r>
              <a:endParaRPr lang="en-GB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173" y="2348"/>
              <a:ext cx="166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600" b="1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L</a:t>
              </a:r>
              <a:r>
                <a:rPr lang="en-GB" sz="1600" b="1" baseline="-250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2000" i="1">
                  <a:solidFill>
                    <a:srgbClr val="FF00FF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1039" y="2242"/>
              <a:ext cx="725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358" y="2251"/>
              <a:ext cx="402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latin typeface="Arial" pitchFamily="34" charset="0"/>
                  <a:cs typeface="Arial" pitchFamily="34" charset="0"/>
                </a:rPr>
                <a:t>|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I, m </a:t>
              </a:r>
              <a:r>
                <a:rPr lang="en-US" sz="2000">
                  <a:latin typeface="Arial" pitchFamily="34" charset="0"/>
                  <a:cs typeface="Arial" pitchFamily="34" charset="0"/>
                </a:rPr>
                <a:t>〉</a:t>
              </a:r>
              <a:endParaRPr lang="en-GB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344" y="2478"/>
              <a:ext cx="48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latin typeface="Arial" pitchFamily="34" charset="0"/>
                  <a:cs typeface="Arial" pitchFamily="34" charset="0"/>
                </a:rPr>
                <a:t>|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2800" baseline="-25000">
                  <a:latin typeface="Arial" pitchFamily="34" charset="0"/>
                  <a:cs typeface="Arial" pitchFamily="34" charset="0"/>
                </a:rPr>
                <a:t>f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, m</a:t>
              </a:r>
              <a:r>
                <a:rPr lang="en-GB" sz="2800" baseline="-25000">
                  <a:latin typeface="Arial" pitchFamily="34" charset="0"/>
                  <a:cs typeface="Arial" pitchFamily="34" charset="0"/>
                </a:rPr>
                <a:t>f</a:t>
              </a:r>
              <a:r>
                <a:rPr lang="en-GB" sz="200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>
                  <a:latin typeface="Arial" pitchFamily="34" charset="0"/>
                  <a:ea typeface="Arial Unicode MS" pitchFamily="34" charset="-128"/>
                  <a:cs typeface="Arial" pitchFamily="34" charset="0"/>
                </a:rPr>
                <a:t>〉</a:t>
              </a:r>
              <a:endParaRPr lang="en-GB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1127" y="1834"/>
              <a:ext cx="0" cy="362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</p:spPr>
          <p:txBody>
            <a:bodyPr lIns="90488" tIns="44450" rIns="90488" bIns="44450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1127" y="2297"/>
              <a:ext cx="0" cy="362"/>
            </a:xfrm>
            <a:prstGeom prst="line">
              <a:avLst/>
            </a:prstGeom>
            <a:noFill/>
            <a:ln w="25400" cap="sq">
              <a:solidFill>
                <a:srgbClr val="080808"/>
              </a:solidFill>
              <a:round/>
              <a:headEnd type="none" w="sm" len="sm"/>
              <a:tailEnd type="arrow" w="sm" len="sm"/>
            </a:ln>
            <a:effectLst/>
          </p:spPr>
          <p:txBody>
            <a:bodyPr lIns="90488" tIns="44450" rIns="90488" bIns="44450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54" y="1788"/>
              <a:ext cx="191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b="1" i="1">
                  <a:solidFill>
                    <a:srgbClr val="CC3399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</a:t>
              </a:r>
              <a:r>
                <a:rPr lang="en-GB" sz="2400" b="1" i="1" baseline="-25000">
                  <a:solidFill>
                    <a:srgbClr val="CC3399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GB" sz="2000" i="1">
                  <a:solidFill>
                    <a:srgbClr val="FF3399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GB" sz="2400">
                <a:solidFill>
                  <a:srgbClr val="FF3399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854" y="2328"/>
              <a:ext cx="18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b="1" i="1">
                  <a:solidFill>
                    <a:srgbClr val="CC3399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</a:t>
              </a:r>
              <a:r>
                <a:rPr lang="en-GB" sz="2400" b="1" i="1" baseline="-25000">
                  <a:solidFill>
                    <a:srgbClr val="CC3399"/>
                  </a:solidFill>
                  <a:latin typeface="Arial" pitchFamily="34" charset="0"/>
                  <a:cs typeface="Arial" pitchFamily="34" charset="0"/>
                </a:rPr>
                <a:t>2 </a:t>
              </a: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1173" y="1807"/>
              <a:ext cx="172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600" b="1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L</a:t>
              </a:r>
              <a:r>
                <a:rPr lang="en-GB" b="1" baseline="-250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GB" sz="2000" i="1">
                  <a:solidFill>
                    <a:srgbClr val="66FF33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901" y="2083"/>
              <a:ext cx="13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GB" sz="2400" b="1">
                  <a:solidFill>
                    <a:srgbClr val="6699FF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</a:t>
              </a:r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1039" y="1788"/>
              <a:ext cx="725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1895" y="2089"/>
              <a:ext cx="45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1905" y="2291"/>
              <a:ext cx="45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1898" y="2431"/>
              <a:ext cx="45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1771" y="2248"/>
              <a:ext cx="126" cy="1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>
              <a:off x="1765" y="2246"/>
              <a:ext cx="142" cy="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V="1">
              <a:off x="1765" y="2094"/>
              <a:ext cx="136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3" y="2258"/>
              <a:ext cx="19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>
                  <a:solidFill>
                    <a:srgbClr val="A5C5F9"/>
                  </a:solidFill>
                  <a:latin typeface="Arial" pitchFamily="34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lang="en-US" sz="2000">
                  <a:solidFill>
                    <a:srgbClr val="A5C5F9"/>
                  </a:solidFill>
                  <a:latin typeface="Arial" pitchFamily="34" charset="0"/>
                  <a:cs typeface="Arial" pitchFamily="34" charset="0"/>
                </a:rPr>
                <a:t>E</a:t>
              </a:r>
              <a:endParaRPr lang="en-GB" sz="2000">
                <a:solidFill>
                  <a:srgbClr val="A5C5F9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305" y="2289"/>
              <a:ext cx="0" cy="136"/>
            </a:xfrm>
            <a:prstGeom prst="line">
              <a:avLst/>
            </a:prstGeom>
            <a:noFill/>
            <a:ln w="19050" cap="sq">
              <a:solidFill>
                <a:srgbClr val="6699FF"/>
              </a:solidFill>
              <a:round/>
              <a:headEnd type="arrow" w="sm" len="sm"/>
              <a:tailEnd type="arrow" w="sm" len="sm"/>
            </a:ln>
            <a:effectLst/>
          </p:spPr>
          <p:txBody>
            <a:bodyPr lIns="90488" tIns="44450" rIns="90488" bIns="44450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>
              <a:off x="1036" y="2712"/>
              <a:ext cx="725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>
              <a:off x="657" y="1616"/>
              <a:ext cx="36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b="1">
                  <a:latin typeface="Arial" pitchFamily="34" charset="0"/>
                  <a:cs typeface="Arial" pitchFamily="34" charset="0"/>
                </a:rPr>
                <a:t>E</a:t>
              </a:r>
              <a:r>
                <a:rPr lang="pt-PT" sz="2000" b="1" baseline="-25000">
                  <a:latin typeface="Arial" pitchFamily="34" charset="0"/>
                  <a:cs typeface="Arial" pitchFamily="34" charset="0"/>
                </a:rPr>
                <a:t>i</a:t>
              </a: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auto">
            <a:xfrm>
              <a:off x="657" y="2113"/>
              <a:ext cx="36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b="1">
                  <a:latin typeface="Arial" pitchFamily="34" charset="0"/>
                  <a:cs typeface="Arial" pitchFamily="34" charset="0"/>
                </a:rPr>
                <a:t>E</a:t>
              </a:r>
            </a:p>
          </p:txBody>
        </p:sp>
        <p:sp>
          <p:nvSpPr>
            <p:cNvPr id="37" name="Text Box 37"/>
            <p:cNvSpPr txBox="1">
              <a:spLocks noChangeArrowheads="1"/>
            </p:cNvSpPr>
            <p:nvPr/>
          </p:nvSpPr>
          <p:spPr bwMode="auto">
            <a:xfrm>
              <a:off x="657" y="2616"/>
              <a:ext cx="36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b="1">
                  <a:latin typeface="Arial" pitchFamily="34" charset="0"/>
                  <a:cs typeface="Arial" pitchFamily="34" charset="0"/>
                </a:rPr>
                <a:t>E</a:t>
              </a:r>
              <a:r>
                <a:rPr lang="pt-PT" sz="2000" b="1" baseline="-25000">
                  <a:latin typeface="Arial" pitchFamily="34" charset="0"/>
                  <a:cs typeface="Arial" pitchFamily="34" charset="0"/>
                </a:rPr>
                <a:t>f</a:t>
              </a:r>
            </a:p>
          </p:txBody>
        </p:sp>
      </p:grp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609600" y="5334000"/>
            <a:ext cx="80645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2300">
                <a:latin typeface="Arial" pitchFamily="34" charset="0"/>
                <a:cs typeface="Arial" pitchFamily="34" charset="0"/>
              </a:rPr>
              <a:t>Time dependence gives access to splitting of hyperfine levels</a:t>
            </a:r>
          </a:p>
        </p:txBody>
      </p:sp>
      <p:pic>
        <p:nvPicPr>
          <p:cNvPr id="40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86050"/>
            <a:ext cx="266382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323850" y="990600"/>
            <a:ext cx="2916238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65000"/>
              </a:lnSpc>
            </a:pPr>
            <a:r>
              <a:rPr lang="en-US" sz="2000" b="1" dirty="0">
                <a:solidFill>
                  <a:srgbClr val="A5C5F9"/>
                </a:solidFill>
                <a:latin typeface="Arial" pitchFamily="34" charset="0"/>
                <a:cs typeface="Arial" pitchFamily="34" charset="0"/>
              </a:rPr>
              <a:t>Probe nucleus:</a:t>
            </a:r>
          </a:p>
          <a:p>
            <a:pPr eaLnBrk="0" hangingPunct="0">
              <a:lnSpc>
                <a:spcPct val="165000"/>
              </a:lnSpc>
            </a:pPr>
            <a:r>
              <a:rPr lang="en-US" sz="2000" b="1" dirty="0">
                <a:solidFill>
                  <a:srgbClr val="A5C5F9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– </a:t>
            </a:r>
            <a:r>
              <a:rPr lang="en-US" sz="2000" i="1" dirty="0" err="1">
                <a:latin typeface="Arial" pitchFamily="34" charset="0"/>
                <a:cs typeface="Arial" pitchFamily="34" charset="0"/>
                <a:sym typeface="Wingdings" pitchFamily="2" charset="2"/>
              </a:rPr>
              <a:t>quadrupolar</a:t>
            </a:r>
            <a:r>
              <a:rPr lang="en-US" sz="2000" i="1" dirty="0">
                <a:latin typeface="Arial" pitchFamily="34" charset="0"/>
                <a:cs typeface="Arial" pitchFamily="34" charset="0"/>
                <a:sym typeface="Wingdings" pitchFamily="2" charset="2"/>
              </a:rPr>
              <a:t> moment</a:t>
            </a:r>
            <a:r>
              <a:rPr lang="en-US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</a:p>
          <a:p>
            <a:pPr eaLnBrk="0" hangingPunct="0">
              <a:lnSpc>
                <a:spcPct val="165000"/>
              </a:lnSpc>
            </a:pPr>
            <a:r>
              <a:rPr lang="en-GB" sz="2000" b="1" dirty="0">
                <a:solidFill>
                  <a:srgbClr val="A5C5F9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GB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en-GB" sz="2000" i="1" dirty="0">
                <a:latin typeface="Arial" pitchFamily="34" charset="0"/>
                <a:cs typeface="Arial" pitchFamily="34" charset="0"/>
              </a:rPr>
              <a:t>magnetic moment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19200" y="6107668"/>
            <a:ext cx="65966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Most versatile of techniques at ISOLDE: Metals to proteins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103938"/>
            <a:ext cx="5522913" cy="5254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38200" y="76200"/>
            <a:ext cx="7467600" cy="679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PAC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Elements produced at ISOLDE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838200"/>
            <a:ext cx="9144000" cy="31053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low energies &amp; high </a:t>
            </a:r>
            <a:r>
              <a:rPr lang="en-US" sz="1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multipolarities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highly converted cascades </a:t>
            </a:r>
            <a:r>
              <a:rPr lang="en-US" sz="16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e-</a:t>
            </a:r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 </a:t>
            </a:r>
            <a:r>
              <a:rPr lang="en-US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PAC</a:t>
            </a:r>
            <a:endParaRPr lang="en-US" sz="1400" b="1" dirty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905000" y="1219201"/>
            <a:ext cx="4572000" cy="766763"/>
            <a:chOff x="1200" y="768"/>
            <a:chExt cx="2880" cy="483"/>
          </a:xfrm>
        </p:grpSpPr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1200" y="768"/>
              <a:ext cx="2880" cy="48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				e-</a:t>
              </a: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g</a:t>
              </a:r>
            </a:p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RED  g-g PAC</a:t>
              </a:r>
              <a:r>
                <a:rPr lang="en-US" sz="1600" b="1">
                  <a:latin typeface="Arial" pitchFamily="34" charset="0"/>
                  <a:cs typeface="Arial" pitchFamily="34" charset="0"/>
                </a:rPr>
                <a:t> 	</a:t>
              </a: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BLUE	</a:t>
              </a:r>
              <a:r>
                <a:rPr lang="en-US" sz="16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g</a:t>
              </a: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-e PAC</a:t>
              </a:r>
            </a:p>
            <a:p>
              <a:pPr marL="342900" indent="-342900" algn="just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				e-e</a:t>
              </a:r>
            </a:p>
          </p:txBody>
        </p: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2703" y="859"/>
              <a:ext cx="192" cy="288"/>
              <a:chOff x="4800" y="1344"/>
              <a:chExt cx="192" cy="288"/>
            </a:xfrm>
          </p:grpSpPr>
          <p:sp>
            <p:nvSpPr>
              <p:cNvPr id="8" name="Line 13"/>
              <p:cNvSpPr>
                <a:spLocks noChangeShapeType="1"/>
              </p:cNvSpPr>
              <p:nvPr/>
            </p:nvSpPr>
            <p:spPr bwMode="auto">
              <a:xfrm flipV="1">
                <a:off x="4800" y="1344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 flipV="1">
                <a:off x="4800" y="1488"/>
                <a:ext cx="192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>
                <a:off x="4800" y="1488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075" y="1809750"/>
            <a:ext cx="8001000" cy="40973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313487" cy="4318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pt-PT" sz="2800" b="1" dirty="0">
                <a:latin typeface="Arial" pitchFamily="34" charset="0"/>
                <a:cs typeface="Arial" pitchFamily="34" charset="0"/>
              </a:rPr>
              <a:t>Multiferroic manganites</a:t>
            </a:r>
          </a:p>
        </p:txBody>
      </p:sp>
      <p:sp>
        <p:nvSpPr>
          <p:cNvPr id="404484" name="Text Box 4"/>
          <p:cNvSpPr txBox="1">
            <a:spLocks noChangeArrowheads="1"/>
          </p:cNvSpPr>
          <p:nvPr/>
        </p:nvSpPr>
        <p:spPr bwMode="auto">
          <a:xfrm>
            <a:off x="250825" y="6258580"/>
            <a:ext cx="2370138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1400" i="1">
                <a:latin typeface="Arial" pitchFamily="34" charset="0"/>
                <a:cs typeface="Arial" pitchFamily="34" charset="0"/>
              </a:rPr>
              <a:t>Van Aken , thesis univ. Groningen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46125" y="2313643"/>
            <a:ext cx="2486025" cy="3694112"/>
            <a:chOff x="697" y="1139"/>
            <a:chExt cx="1566" cy="2327"/>
          </a:xfrm>
        </p:grpSpPr>
        <p:pic>
          <p:nvPicPr>
            <p:cNvPr id="40448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7" y="1139"/>
              <a:ext cx="1566" cy="1763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</p:pic>
        <p:sp>
          <p:nvSpPr>
            <p:cNvPr id="404487" name="Text Box 7"/>
            <p:cNvSpPr txBox="1">
              <a:spLocks noChangeArrowheads="1"/>
            </p:cNvSpPr>
            <p:nvPr/>
          </p:nvSpPr>
          <p:spPr bwMode="auto">
            <a:xfrm>
              <a:off x="748" y="3024"/>
              <a:ext cx="1423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PT" sz="2000" dirty="0">
                  <a:latin typeface="Arial" pitchFamily="34" charset="0"/>
                  <a:cs typeface="Arial" pitchFamily="34" charset="0"/>
                </a:rPr>
                <a:t>Perovskite phases</a:t>
              </a:r>
            </a:p>
            <a:p>
              <a:pPr algn="ctr"/>
              <a:r>
                <a:rPr lang="pt-PT" sz="2000" dirty="0">
                  <a:latin typeface="Arial" pitchFamily="34" charset="0"/>
                  <a:cs typeface="Arial" pitchFamily="34" charset="0"/>
                </a:rPr>
                <a:t>octahedra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27438" y="2313643"/>
            <a:ext cx="2836862" cy="3694112"/>
            <a:chOff x="3050" y="1139"/>
            <a:chExt cx="1787" cy="2327"/>
          </a:xfrm>
        </p:grpSpPr>
        <p:pic>
          <p:nvPicPr>
            <p:cNvPr id="40448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0" y="1139"/>
              <a:ext cx="1787" cy="184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</p:pic>
        <p:sp>
          <p:nvSpPr>
            <p:cNvPr id="404490" name="Text Box 10"/>
            <p:cNvSpPr txBox="1">
              <a:spLocks noChangeArrowheads="1"/>
            </p:cNvSpPr>
            <p:nvPr/>
          </p:nvSpPr>
          <p:spPr bwMode="auto">
            <a:xfrm>
              <a:off x="3275" y="3024"/>
              <a:ext cx="1433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PT" sz="2000">
                  <a:latin typeface="Arial" pitchFamily="34" charset="0"/>
                  <a:cs typeface="Arial" pitchFamily="34" charset="0"/>
                </a:rPr>
                <a:t>Hexagonal phase</a:t>
              </a:r>
            </a:p>
            <a:p>
              <a:pPr algn="ctr"/>
              <a:r>
                <a:rPr lang="pt-PT" sz="2000">
                  <a:latin typeface="Arial" pitchFamily="34" charset="0"/>
                  <a:cs typeface="Arial" pitchFamily="34" charset="0"/>
                </a:rPr>
                <a:t>Trigonal bipyramid</a:t>
              </a:r>
            </a:p>
          </p:txBody>
        </p:sp>
      </p:grpSp>
      <p:pic>
        <p:nvPicPr>
          <p:cNvPr id="404491" name="Picture 11" descr="02"/>
          <p:cNvPicPr>
            <a:picLocks noChangeAspect="1" noChangeArrowheads="1"/>
          </p:cNvPicPr>
          <p:nvPr/>
        </p:nvPicPr>
        <p:blipFill>
          <a:blip r:embed="rId5" cstate="print"/>
          <a:srcRect l="9138" b="77435"/>
          <a:stretch>
            <a:fillRect/>
          </a:stretch>
        </p:blipFill>
        <p:spPr bwMode="auto">
          <a:xfrm>
            <a:off x="26988" y="940455"/>
            <a:ext cx="7245350" cy="1349375"/>
          </a:xfrm>
          <a:prstGeom prst="rect">
            <a:avLst/>
          </a:prstGeom>
          <a:noFill/>
        </p:spPr>
      </p:pic>
      <p:sp>
        <p:nvSpPr>
          <p:cNvPr id="404492" name="Rectangle 12"/>
          <p:cNvSpPr>
            <a:spLocks noChangeArrowheads="1"/>
          </p:cNvSpPr>
          <p:nvPr/>
        </p:nvSpPr>
        <p:spPr bwMode="auto">
          <a:xfrm>
            <a:off x="7315200" y="1219200"/>
            <a:ext cx="1676400" cy="5847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PT" sz="3200" b="1" dirty="0">
                <a:latin typeface="Arial" pitchFamily="34" charset="0"/>
                <a:cs typeface="Arial" pitchFamily="34" charset="0"/>
              </a:rPr>
              <a:t>AMnO</a:t>
            </a:r>
            <a:r>
              <a:rPr lang="pt-PT" sz="3200" b="1" baseline="-250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3850" y="5087937"/>
            <a:ext cx="8424863" cy="16496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>
              <a:spcBef>
                <a:spcPct val="60000"/>
              </a:spcBef>
              <a:buClr>
                <a:srgbClr val="FFFF00"/>
              </a:buClr>
            </a:pPr>
            <a:r>
              <a:rPr lang="en-GB" sz="2200" b="1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Ferroelectricity</a:t>
            </a:r>
            <a:r>
              <a:rPr lang="en-GB" sz="2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 due to Charge Ordering in </a:t>
            </a:r>
            <a:r>
              <a:rPr lang="en-US" sz="2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lang="en-US" sz="2200" b="1" baseline="-250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1-x</a:t>
            </a:r>
            <a:r>
              <a:rPr lang="en-US" sz="2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Ca</a:t>
            </a:r>
            <a:r>
              <a:rPr lang="en-US" sz="2200" b="1" baseline="-250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MnO</a:t>
            </a:r>
            <a:r>
              <a:rPr lang="en-US" sz="2200" b="1" baseline="-250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3 </a:t>
            </a:r>
          </a:p>
          <a:p>
            <a:pPr>
              <a:spcBef>
                <a:spcPct val="60000"/>
              </a:spcBef>
              <a:buClr>
                <a:srgbClr val="FFFF00"/>
              </a:buClr>
            </a:pPr>
            <a:r>
              <a:rPr lang="en-US" sz="22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New paradigm for ferroelectrics,</a:t>
            </a:r>
            <a:r>
              <a:rPr lang="en-US" sz="2200" baseline="-250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but it has been hard to prove experimentally that electric polarization exists in CO Pr</a:t>
            </a:r>
            <a:r>
              <a:rPr lang="en-US" sz="2200" baseline="-250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1-x</a:t>
            </a:r>
            <a:r>
              <a:rPr lang="en-US" sz="22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Ca</a:t>
            </a:r>
            <a:r>
              <a:rPr lang="en-US" sz="2200" baseline="-250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2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MnO</a:t>
            </a:r>
            <a:r>
              <a:rPr lang="en-US" sz="2200" baseline="-250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en-US" sz="2200" dirty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(due to finite conductivity</a:t>
            </a:r>
            <a:r>
              <a:rPr lang="en-US" sz="2200" dirty="0" smtClean="0">
                <a:solidFill>
                  <a:srgbClr val="11111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fr-FR" sz="2200" baseline="-25000" dirty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50825" y="990600"/>
            <a:ext cx="8569325" cy="14157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>
              <a:buClr>
                <a:srgbClr val="FFFF00"/>
              </a:buClr>
            </a:pPr>
            <a:r>
              <a:rPr lang="en-US" sz="2800" b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New scenario for the Charge Ordered State</a:t>
            </a:r>
            <a:r>
              <a:rPr lang="en-GB" sz="280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FFFF00"/>
              </a:buClr>
            </a:pPr>
            <a:endParaRPr lang="en-GB" sz="140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FF00"/>
              </a:buClr>
            </a:pPr>
            <a:r>
              <a:rPr lang="en-GB" sz="2200">
                <a:latin typeface="Arial" pitchFamily="34" charset="0"/>
                <a:cs typeface="Arial" pitchFamily="34" charset="0"/>
              </a:rPr>
              <a:t>Theoretical work predicts the possibility of  local electric dipole moments in CO manganites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69900" y="2482850"/>
            <a:ext cx="8064500" cy="2470150"/>
            <a:chOff x="249" y="1298"/>
            <a:chExt cx="5080" cy="1556"/>
          </a:xfrm>
        </p:grpSpPr>
        <p:sp>
          <p:nvSpPr>
            <p:cNvPr id="17410" name="Rectangle 2"/>
            <p:cNvSpPr>
              <a:spLocks noChangeArrowheads="1"/>
            </p:cNvSpPr>
            <p:nvPr/>
          </p:nvSpPr>
          <p:spPr bwMode="auto">
            <a:xfrm>
              <a:off x="657" y="1298"/>
              <a:ext cx="4600" cy="1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4014" y="2402"/>
              <a:ext cx="1315" cy="24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pt-PT" sz="2200">
                  <a:solidFill>
                    <a:srgbClr val="B30711"/>
                  </a:solidFill>
                  <a:latin typeface="Arial" pitchFamily="34" charset="0"/>
                  <a:cs typeface="Arial" pitchFamily="34" charset="0"/>
                </a:rPr>
                <a:t>Ferroelectricity</a:t>
              </a:r>
            </a:p>
          </p:txBody>
        </p:sp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 l="63353" t="2612" b="6607"/>
            <a:stretch>
              <a:fillRect/>
            </a:stretch>
          </p:blipFill>
          <p:spPr bwMode="auto">
            <a:xfrm>
              <a:off x="3983" y="1300"/>
              <a:ext cx="1260" cy="1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3030" y="1480"/>
              <a:ext cx="816" cy="63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rgbClr val="B30711"/>
                  </a:solidFill>
                  <a:latin typeface="Arial" pitchFamily="34" charset="0"/>
                  <a:cs typeface="Arial" pitchFamily="34" charset="0"/>
                </a:rPr>
                <a:t>Inversion </a:t>
              </a:r>
            </a:p>
            <a:p>
              <a:pPr algn="ctr" eaLnBrk="0" hangingPunct="0"/>
              <a:r>
                <a:rPr lang="en-US" sz="2000">
                  <a:solidFill>
                    <a:srgbClr val="B30711"/>
                  </a:solidFill>
                  <a:latin typeface="Arial" pitchFamily="34" charset="0"/>
                  <a:cs typeface="Arial" pitchFamily="34" charset="0"/>
                </a:rPr>
                <a:t>symmetry </a:t>
              </a:r>
            </a:p>
            <a:p>
              <a:pPr algn="ctr" eaLnBrk="0" hangingPunct="0"/>
              <a:r>
                <a:rPr lang="en-US" sz="2000">
                  <a:solidFill>
                    <a:srgbClr val="B30711"/>
                  </a:solidFill>
                  <a:latin typeface="Arial" pitchFamily="34" charset="0"/>
                  <a:cs typeface="Arial" pitchFamily="34" charset="0"/>
                </a:rPr>
                <a:t>is broken</a:t>
              </a:r>
            </a:p>
          </p:txBody>
        </p:sp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2769" y="1612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=</a:t>
              </a:r>
            </a:p>
          </p:txBody>
        </p:sp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>
              <a:off x="3838" y="1812"/>
              <a:ext cx="204" cy="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round/>
              <a:headEnd/>
              <a:tailEnd type="arrow" w="lg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418" name="Picture 10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  <a:grayscl/>
            </a:blip>
            <a:srcRect l="1366" t="2612" r="35234" b="6607"/>
            <a:stretch>
              <a:fillRect/>
            </a:stretch>
          </p:blipFill>
          <p:spPr bwMode="auto">
            <a:xfrm>
              <a:off x="671" y="1308"/>
              <a:ext cx="2179" cy="1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619" y="2299"/>
              <a:ext cx="1035" cy="2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>
                  <a:latin typeface="Arial" pitchFamily="34" charset="0"/>
                  <a:cs typeface="Arial" pitchFamily="34" charset="0"/>
                </a:rPr>
                <a:t>Site centred CO</a:t>
              </a:r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1754" y="2299"/>
              <a:ext cx="1114" cy="21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pt-PT" sz="1600">
                  <a:latin typeface="Arial" pitchFamily="34" charset="0"/>
                  <a:cs typeface="Arial" pitchFamily="34" charset="0"/>
                </a:rPr>
                <a:t>Bond centred CO</a:t>
              </a:r>
              <a:endParaRPr lang="en-GB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1541" y="1617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200">
                  <a:solidFill>
                    <a:srgbClr val="4D4D4D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auto">
            <a:xfrm>
              <a:off x="249" y="2524"/>
              <a:ext cx="366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>
                  <a:latin typeface="Arial" pitchFamily="34" charset="0"/>
                  <a:cs typeface="Arial" pitchFamily="34" charset="0"/>
                </a:rPr>
                <a:t>D.Efremov et al, Nature Materials, 3,853 (2004)</a:t>
              </a:r>
            </a:p>
            <a:p>
              <a:r>
                <a:rPr lang="en-GB" sz="1400">
                  <a:latin typeface="Arial" pitchFamily="34" charset="0"/>
                  <a:cs typeface="Arial" pitchFamily="34" charset="0"/>
                </a:rPr>
                <a:t>J. Van den Brink, D.I. Khomskii, J. Phys. Cond. Matt 20, 434217 (2008)</a:t>
              </a:r>
              <a:endParaRPr lang="fr-FR" sz="14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223477" y="79375"/>
            <a:ext cx="4272323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latin typeface="Arial" pitchFamily="34" charset="0"/>
                <a:cs typeface="Arial" pitchFamily="34" charset="0"/>
              </a:rPr>
              <a:t>Charge ordered manganites</a:t>
            </a:r>
            <a:endParaRPr lang="pt-PT" sz="2400" b="1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52400" y="6034033"/>
            <a:ext cx="6248400" cy="7822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dirty="0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Described as </a:t>
            </a:r>
            <a:r>
              <a:rPr lang="en-GB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first-order dielectric phase transition below </a:t>
            </a:r>
            <a:r>
              <a:rPr lang="en-GB" dirty="0" err="1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baseline="-25000" dirty="0" err="1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co</a:t>
            </a:r>
            <a:endParaRPr lang="en-GB" baseline="-25000" dirty="0" smtClean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pt-PT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A.M.L. Lopes et al., Phys. Rev. Lett. 100, 155702 (2008)</a:t>
            </a:r>
            <a:r>
              <a:rPr lang="pt-PT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741738" y="456088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 rot="10800000">
            <a:off x="6345238" y="448468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914400" y="838200"/>
            <a:ext cx="6858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r>
              <a:rPr lang="en-US" b="1" dirty="0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Results: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Electric </a:t>
            </a:r>
            <a:r>
              <a:rPr lang="en-US" dirty="0">
                <a:latin typeface="Arial" pitchFamily="34" charset="0"/>
                <a:cs typeface="Arial" pitchFamily="34" charset="0"/>
              </a:rPr>
              <a:t>susceptibility / spontaneous polarization below T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35847" name="Picture 7" descr="carge_ord_com_fit_35_peq"/>
          <p:cNvPicPr preferRelativeResize="0">
            <a:picLocks noChangeAspect="1" noChangeArrowheads="1"/>
          </p:cNvPicPr>
          <p:nvPr/>
        </p:nvPicPr>
        <p:blipFill>
          <a:blip r:embed="rId4" cstate="print">
            <a:lum bright="-14000" contrast="14000"/>
          </a:blip>
          <a:srcRect/>
          <a:stretch>
            <a:fillRect/>
          </a:stretch>
        </p:blipFill>
        <p:spPr bwMode="auto">
          <a:xfrm>
            <a:off x="608012" y="1428750"/>
            <a:ext cx="411638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451475" y="1447800"/>
            <a:ext cx="3311525" cy="4679950"/>
            <a:chOff x="3694" y="1117"/>
            <a:chExt cx="1635" cy="2568"/>
          </a:xfrm>
        </p:grpSpPr>
        <p:pic>
          <p:nvPicPr>
            <p:cNvPr id="35849" name="Picture 9" descr="carge_ord_com_fit_40_peq"/>
            <p:cNvPicPr preferRelativeResize="0">
              <a:picLocks noChangeAspect="1" noChangeArrowheads="1"/>
            </p:cNvPicPr>
            <p:nvPr/>
          </p:nvPicPr>
          <p:blipFill>
            <a:blip r:embed="rId5" cstate="print">
              <a:lum bright="-14000" contrast="14000"/>
            </a:blip>
            <a:srcRect/>
            <a:stretch>
              <a:fillRect/>
            </a:stretch>
          </p:blipFill>
          <p:spPr bwMode="auto">
            <a:xfrm>
              <a:off x="3699" y="1117"/>
              <a:ext cx="1630" cy="1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0" name="Picture 10" descr="carge_ord_com_fit_85_peq"/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lum bright="-14000" contrast="14000"/>
            </a:blip>
            <a:srcRect/>
            <a:stretch>
              <a:fillRect/>
            </a:stretch>
          </p:blipFill>
          <p:spPr bwMode="auto">
            <a:xfrm>
              <a:off x="3694" y="2432"/>
              <a:ext cx="1635" cy="1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522287" y="4648200"/>
            <a:ext cx="5040313" cy="8207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900">
                <a:latin typeface="Arial" pitchFamily="34" charset="0"/>
                <a:cs typeface="Arial" pitchFamily="34" charset="0"/>
              </a:rPr>
              <a:t>x=0.35 -&gt;T</a:t>
            </a:r>
            <a:r>
              <a:rPr lang="en-GB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=206 K,  x=0.4 -&gt;T</a:t>
            </a:r>
            <a:r>
              <a:rPr lang="en-GB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=218 K,    </a:t>
            </a:r>
          </a:p>
          <a:p>
            <a:pPr eaLnBrk="0" hangingPunct="0">
              <a:spcBef>
                <a:spcPct val="50000"/>
              </a:spcBef>
            </a:pPr>
            <a:r>
              <a:rPr lang="en-GB" sz="1900">
                <a:latin typeface="Arial" pitchFamily="34" charset="0"/>
                <a:cs typeface="Arial" pitchFamily="34" charset="0"/>
              </a:rPr>
              <a:t>x=0.85 -&gt; T</a:t>
            </a:r>
            <a:r>
              <a:rPr lang="en-GB" sz="1900" baseline="-25000">
                <a:latin typeface="Arial" pitchFamily="34" charset="0"/>
                <a:cs typeface="Arial" pitchFamily="34" charset="0"/>
              </a:rPr>
              <a:t>EDO</a:t>
            </a:r>
            <a:r>
              <a:rPr lang="en-GB" sz="1900">
                <a:latin typeface="Arial" pitchFamily="34" charset="0"/>
                <a:cs typeface="Arial" pitchFamily="34" charset="0"/>
              </a:rPr>
              <a:t>=112 K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152400" y="79375"/>
            <a:ext cx="5129930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Local Probe Studies / Pr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1-x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Ca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MnO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system</a:t>
            </a:r>
            <a:endParaRPr lang="pt-PT" sz="20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6629400" cy="6858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da-DK" sz="2400" b="1" dirty="0">
                <a:latin typeface="Arial" pitchFamily="34" charset="0"/>
                <a:cs typeface="Arial" pitchFamily="34" charset="0"/>
              </a:rPr>
              <a:t>Mössbauer spectrsocopy at </a:t>
            </a:r>
            <a:r>
              <a:rPr lang="da-DK" sz="2400" b="1" dirty="0" smtClean="0">
                <a:latin typeface="Arial" pitchFamily="34" charset="0"/>
                <a:cs typeface="Arial" pitchFamily="34" charset="0"/>
              </a:rPr>
              <a:t>ISOLDE: </a:t>
            </a:r>
            <a:r>
              <a:rPr lang="da-DK" sz="2400" b="1" baseline="30000" dirty="0" smtClean="0">
                <a:latin typeface="Arial" pitchFamily="34" charset="0"/>
                <a:cs typeface="Arial" pitchFamily="34" charset="0"/>
              </a:rPr>
              <a:t>57</a:t>
            </a:r>
            <a:r>
              <a:rPr lang="da-DK" sz="2400" b="1" dirty="0" smtClean="0">
                <a:latin typeface="Arial" pitchFamily="34" charset="0"/>
                <a:cs typeface="Arial" pitchFamily="34" charset="0"/>
              </a:rPr>
              <a:t>Mn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31958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92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667000"/>
            <a:ext cx="3886200" cy="286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2743200" y="3352800"/>
            <a:ext cx="15840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57</a:t>
            </a:r>
            <a:r>
              <a:rPr lang="da-DK" sz="2000">
                <a:latin typeface="Arial" pitchFamily="34" charset="0"/>
                <a:cs typeface="Arial" pitchFamily="34" charset="0"/>
              </a:rPr>
              <a:t>Co (271 d)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019800" y="3124200"/>
            <a:ext cx="17942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119m</a:t>
            </a:r>
            <a:r>
              <a:rPr lang="da-DK" sz="2000">
                <a:latin typeface="Arial" pitchFamily="34" charset="0"/>
                <a:cs typeface="Arial" pitchFamily="34" charset="0"/>
              </a:rPr>
              <a:t>Sn (290 d)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6172200" y="3505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7543800" y="39624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7467600" y="3581400"/>
            <a:ext cx="1508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119</a:t>
            </a:r>
            <a:r>
              <a:rPr lang="da-DK" sz="2000">
                <a:latin typeface="Arial" pitchFamily="34" charset="0"/>
                <a:cs typeface="Arial" pitchFamily="34" charset="0"/>
              </a:rPr>
              <a:t>Sb (38 h)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6096000" y="4267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6096000" y="4495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7698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119</a:t>
            </a:r>
            <a:r>
              <a:rPr lang="da-DK" sz="2000">
                <a:latin typeface="Arial" pitchFamily="34" charset="0"/>
                <a:cs typeface="Arial" pitchFamily="34" charset="0"/>
              </a:rPr>
              <a:t>Sn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6705600" y="36576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7315200" y="4038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4724400" y="39624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4648200" y="3581400"/>
            <a:ext cx="1548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119</a:t>
            </a:r>
            <a:r>
              <a:rPr lang="da-DK" sz="2000">
                <a:latin typeface="Arial" pitchFamily="34" charset="0"/>
                <a:cs typeface="Arial" pitchFamily="34" charset="0"/>
              </a:rPr>
              <a:t>In (2.1 m)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5867400" y="40386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2819400" y="3733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1676400" y="40386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>
            <a:off x="1676400" y="4267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1905000" y="4267200"/>
            <a:ext cx="6735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57</a:t>
            </a:r>
            <a:r>
              <a:rPr lang="da-DK" sz="2000">
                <a:latin typeface="Arial" pitchFamily="34" charset="0"/>
                <a:cs typeface="Arial" pitchFamily="34" charset="0"/>
              </a:rPr>
              <a:t>Fe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Line 30"/>
          <p:cNvSpPr>
            <a:spLocks noChangeShapeType="1"/>
          </p:cNvSpPr>
          <p:nvPr/>
        </p:nvSpPr>
        <p:spPr bwMode="auto">
          <a:xfrm flipH="1">
            <a:off x="2590800" y="38100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Line 31"/>
          <p:cNvSpPr>
            <a:spLocks noChangeShapeType="1"/>
          </p:cNvSpPr>
          <p:nvPr/>
        </p:nvSpPr>
        <p:spPr bwMode="auto">
          <a:xfrm>
            <a:off x="609600" y="3733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533400" y="3352800"/>
            <a:ext cx="1609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000" baseline="30000">
                <a:latin typeface="Arial" pitchFamily="34" charset="0"/>
                <a:cs typeface="Arial" pitchFamily="34" charset="0"/>
              </a:rPr>
              <a:t>57</a:t>
            </a:r>
            <a:r>
              <a:rPr lang="da-DK" sz="2000">
                <a:latin typeface="Arial" pitchFamily="34" charset="0"/>
                <a:cs typeface="Arial" pitchFamily="34" charset="0"/>
              </a:rPr>
              <a:t>Mn (1.5 m)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>
            <a:off x="1752600" y="38100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oup 37"/>
          <p:cNvGrpSpPr>
            <a:grpSpLocks/>
          </p:cNvGrpSpPr>
          <p:nvPr/>
        </p:nvGrpSpPr>
        <p:grpSpPr bwMode="auto">
          <a:xfrm>
            <a:off x="7467602" y="2590800"/>
            <a:ext cx="1039813" cy="457200"/>
            <a:chOff x="4656" y="1632"/>
            <a:chExt cx="655" cy="288"/>
          </a:xfrm>
        </p:grpSpPr>
        <p:sp>
          <p:nvSpPr>
            <p:cNvPr id="28" name="Line 35"/>
            <p:cNvSpPr>
              <a:spLocks noChangeShapeType="1"/>
            </p:cNvSpPr>
            <p:nvPr/>
          </p:nvSpPr>
          <p:spPr bwMode="auto">
            <a:xfrm flipV="1">
              <a:off x="4656" y="1776"/>
              <a:ext cx="192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 Box 36"/>
            <p:cNvSpPr txBox="1">
              <a:spLocks noChangeArrowheads="1"/>
            </p:cNvSpPr>
            <p:nvPr/>
          </p:nvSpPr>
          <p:spPr bwMode="auto">
            <a:xfrm>
              <a:off x="4800" y="1632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a-DK" sz="24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PAC</a:t>
              </a:r>
              <a:endParaRPr lang="en-US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>
            <a:off x="2667000" y="2819400"/>
            <a:ext cx="5105400" cy="1143000"/>
            <a:chOff x="1680" y="1776"/>
            <a:chExt cx="3216" cy="720"/>
          </a:xfrm>
        </p:grpSpPr>
        <p:sp>
          <p:nvSpPr>
            <p:cNvPr id="31" name="Oval 39"/>
            <p:cNvSpPr>
              <a:spLocks noChangeArrowheads="1"/>
            </p:cNvSpPr>
            <p:nvPr/>
          </p:nvSpPr>
          <p:spPr bwMode="auto">
            <a:xfrm>
              <a:off x="1680" y="2016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 flipV="1">
              <a:off x="2496" y="1968"/>
              <a:ext cx="192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41"/>
            <p:cNvSpPr txBox="1">
              <a:spLocks noChangeArrowheads="1"/>
            </p:cNvSpPr>
            <p:nvPr/>
          </p:nvSpPr>
          <p:spPr bwMode="auto">
            <a:xfrm>
              <a:off x="2688" y="1776"/>
              <a:ext cx="107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a-DK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Use in home</a:t>
              </a:r>
            </a:p>
            <a:p>
              <a:r>
                <a:rPr lang="da-DK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laboratories</a:t>
              </a:r>
              <a:endPara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42"/>
            <p:cNvSpPr>
              <a:spLocks noChangeShapeType="1"/>
            </p:cNvSpPr>
            <p:nvPr/>
          </p:nvSpPr>
          <p:spPr bwMode="auto">
            <a:xfrm flipH="1" flipV="1">
              <a:off x="3744" y="1920"/>
              <a:ext cx="96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Oval 43"/>
            <p:cNvSpPr>
              <a:spLocks noChangeArrowheads="1"/>
            </p:cNvSpPr>
            <p:nvPr/>
          </p:nvSpPr>
          <p:spPr bwMode="auto">
            <a:xfrm>
              <a:off x="3792" y="1824"/>
              <a:ext cx="1104" cy="52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57"/>
          <p:cNvGrpSpPr>
            <a:grpSpLocks/>
          </p:cNvGrpSpPr>
          <p:nvPr/>
        </p:nvGrpSpPr>
        <p:grpSpPr bwMode="auto">
          <a:xfrm>
            <a:off x="7315200" y="3505201"/>
            <a:ext cx="1676400" cy="1820863"/>
            <a:chOff x="4608" y="2208"/>
            <a:chExt cx="1056" cy="1147"/>
          </a:xfrm>
        </p:grpSpPr>
        <p:sp>
          <p:nvSpPr>
            <p:cNvPr id="37" name="Oval 52"/>
            <p:cNvSpPr>
              <a:spLocks noChangeArrowheads="1"/>
            </p:cNvSpPr>
            <p:nvPr/>
          </p:nvSpPr>
          <p:spPr bwMode="auto">
            <a:xfrm>
              <a:off x="4608" y="2208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Line 53"/>
            <p:cNvSpPr>
              <a:spLocks noChangeShapeType="1"/>
            </p:cNvSpPr>
            <p:nvPr/>
          </p:nvSpPr>
          <p:spPr bwMode="auto">
            <a:xfrm flipH="1">
              <a:off x="5136" y="2688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54"/>
            <p:cNvSpPr txBox="1">
              <a:spLocks noChangeArrowheads="1"/>
            </p:cNvSpPr>
            <p:nvPr/>
          </p:nvSpPr>
          <p:spPr bwMode="auto">
            <a:xfrm>
              <a:off x="4641" y="2832"/>
              <a:ext cx="1020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a-DK" sz="24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Off-line at</a:t>
              </a:r>
            </a:p>
            <a:p>
              <a:r>
                <a:rPr lang="da-DK" sz="24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ISOLDE</a:t>
              </a:r>
              <a:endParaRPr lang="en-US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5334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da-DK" sz="2400" dirty="0">
                <a:latin typeface="Arial" pitchFamily="34" charset="0"/>
                <a:cs typeface="Arial" pitchFamily="34" charset="0"/>
              </a:rPr>
              <a:t>Radioactive Mössbauer </a:t>
            </a:r>
            <a:r>
              <a:rPr lang="da-DK" sz="2400" dirty="0" smtClean="0">
                <a:latin typeface="Arial" pitchFamily="34" charset="0"/>
                <a:cs typeface="Arial" pitchFamily="34" charset="0"/>
              </a:rPr>
              <a:t>spectroscopy: other possibilities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0623" y="1371600"/>
            <a:ext cx="8148577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a-DK" sz="2000" dirty="0" smtClean="0">
                <a:latin typeface="Arial" pitchFamily="34" charset="0"/>
                <a:cs typeface="Arial" pitchFamily="34" charset="0"/>
              </a:rPr>
              <a:t>Work with dilutions (&lt; 10</a:t>
            </a:r>
            <a:r>
              <a:rPr lang="da-DK" sz="2000" baseline="30000" dirty="0" smtClean="0">
                <a:latin typeface="Arial" pitchFamily="34" charset="0"/>
                <a:cs typeface="Arial" pitchFamily="34" charset="0"/>
              </a:rPr>
              <a:t>-4</a:t>
            </a:r>
            <a:r>
              <a:rPr lang="da-DK" sz="2000" dirty="0" smtClean="0">
                <a:latin typeface="Arial" pitchFamily="34" charset="0"/>
                <a:cs typeface="Arial" pitchFamily="34" charset="0"/>
              </a:rPr>
              <a:t> at.%) not possible with conventional MS 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a-DK" sz="2000" dirty="0" smtClean="0">
                <a:latin typeface="Arial" pitchFamily="34" charset="0"/>
                <a:cs typeface="Arial" pitchFamily="34" charset="0"/>
              </a:rPr>
              <a:t>Site selective doping with different parents: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1752600" y="5445204"/>
            <a:ext cx="5936240" cy="11079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da-DK" sz="2200" dirty="0" smtClean="0">
                <a:latin typeface="Arial" pitchFamily="34" charset="0"/>
                <a:cs typeface="Arial" pitchFamily="34" charset="0"/>
              </a:rPr>
              <a:t>Make use of </a:t>
            </a:r>
            <a:r>
              <a:rPr lang="da-DK" sz="2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special</a:t>
            </a:r>
            <a:r>
              <a:rPr lang="da-DK" sz="2200" dirty="0" smtClean="0">
                <a:latin typeface="Arial" pitchFamily="34" charset="0"/>
                <a:cs typeface="Arial" pitchFamily="34" charset="0"/>
              </a:rPr>
              <a:t> properties</a:t>
            </a:r>
            <a:br>
              <a:rPr lang="da-DK" sz="2200" dirty="0" smtClean="0">
                <a:latin typeface="Arial" pitchFamily="34" charset="0"/>
                <a:cs typeface="Arial" pitchFamily="34" charset="0"/>
              </a:rPr>
            </a:br>
            <a:r>
              <a:rPr lang="da-DK" sz="2200" dirty="0" smtClean="0">
                <a:latin typeface="Arial" pitchFamily="34" charset="0"/>
                <a:cs typeface="Arial" pitchFamily="34" charset="0"/>
              </a:rPr>
              <a:t>- Recoil to create interstitials (</a:t>
            </a:r>
            <a:r>
              <a:rPr lang="da-DK" sz="2200" baseline="30000" dirty="0" smtClean="0">
                <a:latin typeface="Arial" pitchFamily="34" charset="0"/>
                <a:cs typeface="Arial" pitchFamily="34" charset="0"/>
              </a:rPr>
              <a:t>57</a:t>
            </a:r>
            <a:r>
              <a:rPr lang="da-DK" sz="2200" dirty="0" smtClean="0">
                <a:latin typeface="Arial" pitchFamily="34" charset="0"/>
                <a:cs typeface="Arial" pitchFamily="34" charset="0"/>
              </a:rPr>
              <a:t>Mn, </a:t>
            </a:r>
            <a:r>
              <a:rPr lang="da-DK" sz="2200" baseline="30000" dirty="0" smtClean="0">
                <a:latin typeface="Arial" pitchFamily="34" charset="0"/>
                <a:cs typeface="Arial" pitchFamily="34" charset="0"/>
              </a:rPr>
              <a:t>119</a:t>
            </a:r>
            <a:r>
              <a:rPr lang="da-DK" sz="2200" dirty="0" smtClean="0">
                <a:latin typeface="Arial" pitchFamily="34" charset="0"/>
                <a:cs typeface="Arial" pitchFamily="34" charset="0"/>
              </a:rPr>
              <a:t>In)</a:t>
            </a:r>
            <a:br>
              <a:rPr lang="da-DK" sz="2200" dirty="0" smtClean="0">
                <a:latin typeface="Arial" pitchFamily="34" charset="0"/>
                <a:cs typeface="Arial" pitchFamily="34" charset="0"/>
              </a:rPr>
            </a:br>
            <a:r>
              <a:rPr lang="da-DK" sz="2200" dirty="0" smtClean="0">
                <a:latin typeface="Arial" pitchFamily="34" charset="0"/>
                <a:cs typeface="Arial" pitchFamily="34" charset="0"/>
              </a:rPr>
              <a:t>- Observe meta-stable electronic states (</a:t>
            </a:r>
            <a:r>
              <a:rPr lang="da-DK" sz="2200" baseline="30000" dirty="0" smtClean="0">
                <a:latin typeface="Arial" pitchFamily="34" charset="0"/>
                <a:cs typeface="Arial" pitchFamily="34" charset="0"/>
              </a:rPr>
              <a:t>57</a:t>
            </a:r>
            <a:r>
              <a:rPr lang="da-DK" sz="2200" dirty="0" smtClean="0">
                <a:latin typeface="Arial" pitchFamily="34" charset="0"/>
                <a:cs typeface="Arial" pitchFamily="34" charset="0"/>
              </a:rPr>
              <a:t>Co)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752600"/>
            <a:ext cx="3886200" cy="4876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Doping ZnO</a:t>
            </a:r>
            <a:r>
              <a:rPr kumimoji="0" lang="da-DK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da-DK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emiconductors with few percentages of 3d metals make the material magnetic at room temperature (Dietl </a:t>
            </a:r>
            <a:r>
              <a:rPr kumimoji="0" lang="da-DK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et al.</a:t>
            </a: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Science, </a:t>
            </a:r>
            <a:r>
              <a:rPr kumimoji="0" lang="da-DK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287</a:t>
            </a: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(2000) 1019)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Potential multifunction material or </a:t>
            </a:r>
            <a:r>
              <a:rPr kumimoji="0" lang="da-DK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Dilute Magnetic Semiconductor (DMS)</a:t>
            </a: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with applications in spintronics </a:t>
            </a: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114800" y="2209800"/>
            <a:ext cx="5334000" cy="4038600"/>
            <a:chOff x="336" y="879"/>
            <a:chExt cx="5032" cy="344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76" y="960"/>
              <a:ext cx="4416" cy="32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879"/>
              <a:ext cx="5032" cy="3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458200" cy="685800"/>
          </a:xfrm>
          <a:solidFill>
            <a:srgbClr val="FFFF00"/>
          </a:solidFill>
        </p:spPr>
        <p:txBody>
          <a:bodyPr/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Studies of “Magnetic semiconductors”</a:t>
            </a:r>
            <a:endParaRPr lang="en-US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50825" y="1766888"/>
          <a:ext cx="490538" cy="639762"/>
        </p:xfrm>
        <a:graphic>
          <a:graphicData uri="http://schemas.openxmlformats.org/presentationml/2006/ole">
            <p:oleObj spid="_x0000_s77826" name="Equation" r:id="rId3" imgW="431640" imgH="43164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8072438" y="474663"/>
          <a:ext cx="585787" cy="528637"/>
        </p:xfrm>
        <a:graphic>
          <a:graphicData uri="http://schemas.openxmlformats.org/presentationml/2006/ole">
            <p:oleObj spid="_x0000_s77827" name="Equation" r:id="rId4" imgW="583920" imgH="393480" progId="Equation.3">
              <p:embed/>
            </p:oleObj>
          </a:graphicData>
        </a:graphic>
      </p:graphicFrame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544763" y="3244850"/>
            <a:ext cx="1243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544763" y="1628775"/>
            <a:ext cx="1243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2079625" y="3244850"/>
            <a:ext cx="465138" cy="2047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2079625" y="1628775"/>
            <a:ext cx="465138" cy="504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3167063" y="1628775"/>
            <a:ext cx="0" cy="161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4329113" y="324485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4329113" y="13255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329113" y="1830388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3787775" y="3244850"/>
            <a:ext cx="541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V="1">
            <a:off x="3787775" y="1325563"/>
            <a:ext cx="542925" cy="30321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3787775" y="1628775"/>
            <a:ext cx="542925" cy="2016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4640263" y="1830388"/>
            <a:ext cx="0" cy="141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5029200" y="1325563"/>
            <a:ext cx="0" cy="191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>
            <a:off x="814388" y="3449638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14388" y="213360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1435100" y="2133600"/>
            <a:ext cx="0" cy="131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6813550" y="2517775"/>
            <a:ext cx="241300" cy="3651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7969250" y="2509838"/>
            <a:ext cx="241300" cy="3651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7019925" y="2286000"/>
            <a:ext cx="330200" cy="601663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7654925" y="2281238"/>
            <a:ext cx="330200" cy="601662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7332663" y="2686050"/>
            <a:ext cx="166687" cy="1873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7497763" y="2690813"/>
            <a:ext cx="166687" cy="188912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2855913" y="1933575"/>
            <a:ext cx="0" cy="1311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4408488" y="2278063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" name="Freeform 34"/>
          <p:cNvSpPr>
            <a:spLocks/>
          </p:cNvSpPr>
          <p:nvPr/>
        </p:nvSpPr>
        <p:spPr bwMode="auto">
          <a:xfrm>
            <a:off x="4806950" y="2278063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4640263" y="2265363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4538663" y="1847850"/>
            <a:ext cx="5365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2855913" y="2341563"/>
            <a:ext cx="311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2701925" y="1971675"/>
            <a:ext cx="608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sp>
        <p:nvSpPr>
          <p:cNvPr id="35" name="Freeform 39"/>
          <p:cNvSpPr>
            <a:spLocks/>
          </p:cNvSpPr>
          <p:nvPr/>
        </p:nvSpPr>
        <p:spPr bwMode="auto">
          <a:xfrm>
            <a:off x="2928938" y="2136775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>
            <a:off x="5724525" y="1582738"/>
            <a:ext cx="1009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" name="Line 41"/>
          <p:cNvSpPr>
            <a:spLocks noChangeShapeType="1"/>
          </p:cNvSpPr>
          <p:nvPr/>
        </p:nvSpPr>
        <p:spPr bwMode="auto">
          <a:xfrm>
            <a:off x="5726113" y="3227388"/>
            <a:ext cx="1009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38" name="Object 43"/>
          <p:cNvGraphicFramePr>
            <a:graphicFrameLocks noChangeAspect="1"/>
          </p:cNvGraphicFramePr>
          <p:nvPr/>
        </p:nvGraphicFramePr>
        <p:xfrm>
          <a:off x="5634038" y="906463"/>
          <a:ext cx="560387" cy="501650"/>
        </p:xfrm>
        <a:graphic>
          <a:graphicData uri="http://schemas.openxmlformats.org/presentationml/2006/ole">
            <p:oleObj spid="_x0000_s77828" name="Equation" r:id="rId5" imgW="583920" imgH="393480" progId="Equation.3">
              <p:embed/>
            </p:oleObj>
          </a:graphicData>
        </a:graphic>
      </p:graphicFrame>
      <p:graphicFrame>
        <p:nvGraphicFramePr>
          <p:cNvPr id="39" name="Object 44"/>
          <p:cNvGraphicFramePr>
            <a:graphicFrameLocks noChangeAspect="1"/>
          </p:cNvGraphicFramePr>
          <p:nvPr/>
        </p:nvGraphicFramePr>
        <p:xfrm>
          <a:off x="5634038" y="1639888"/>
          <a:ext cx="560387" cy="500062"/>
        </p:xfrm>
        <a:graphic>
          <a:graphicData uri="http://schemas.openxmlformats.org/presentationml/2006/ole">
            <p:oleObj spid="_x0000_s77829" name="Equation" r:id="rId6" imgW="583920" imgH="393480" progId="Equation.3">
              <p:embed/>
            </p:oleObj>
          </a:graphicData>
        </a:graphic>
      </p:graphicFrame>
      <p:graphicFrame>
        <p:nvGraphicFramePr>
          <p:cNvPr id="40" name="Object 45"/>
          <p:cNvGraphicFramePr>
            <a:graphicFrameLocks noChangeAspect="1"/>
          </p:cNvGraphicFramePr>
          <p:nvPr/>
        </p:nvGraphicFramePr>
        <p:xfrm>
          <a:off x="5634038" y="3287713"/>
          <a:ext cx="560387" cy="501650"/>
        </p:xfrm>
        <a:graphic>
          <a:graphicData uri="http://schemas.openxmlformats.org/presentationml/2006/ole">
            <p:oleObj spid="_x0000_s77830" name="Equation" r:id="rId7" imgW="583920" imgH="393480" progId="Equation.3">
              <p:embed/>
            </p:oleObj>
          </a:graphicData>
        </a:graphic>
      </p:graphicFrame>
      <p:sp>
        <p:nvSpPr>
          <p:cNvPr id="41" name="Line 46"/>
          <p:cNvSpPr>
            <a:spLocks noChangeShapeType="1"/>
          </p:cNvSpPr>
          <p:nvPr/>
        </p:nvSpPr>
        <p:spPr bwMode="auto">
          <a:xfrm>
            <a:off x="6891338" y="34210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2" name="Line 47"/>
          <p:cNvSpPr>
            <a:spLocks noChangeShapeType="1"/>
          </p:cNvSpPr>
          <p:nvPr/>
        </p:nvSpPr>
        <p:spPr bwMode="auto">
          <a:xfrm>
            <a:off x="6891338" y="303371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3" name="Line 48"/>
          <p:cNvSpPr>
            <a:spLocks noChangeShapeType="1"/>
          </p:cNvSpPr>
          <p:nvPr/>
        </p:nvSpPr>
        <p:spPr bwMode="auto">
          <a:xfrm>
            <a:off x="6891338" y="177641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>
            <a:off x="6891338" y="13890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5" name="Line 50"/>
          <p:cNvSpPr>
            <a:spLocks noChangeShapeType="1"/>
          </p:cNvSpPr>
          <p:nvPr/>
        </p:nvSpPr>
        <p:spPr bwMode="auto">
          <a:xfrm>
            <a:off x="6891338" y="100330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6" name="Line 51"/>
          <p:cNvSpPr>
            <a:spLocks noChangeShapeType="1"/>
          </p:cNvSpPr>
          <p:nvPr/>
        </p:nvSpPr>
        <p:spPr bwMode="auto">
          <a:xfrm>
            <a:off x="6891338" y="21637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7" name="Line 52"/>
          <p:cNvSpPr>
            <a:spLocks noChangeShapeType="1"/>
          </p:cNvSpPr>
          <p:nvPr/>
        </p:nvSpPr>
        <p:spPr bwMode="auto">
          <a:xfrm>
            <a:off x="6945313" y="2163763"/>
            <a:ext cx="0" cy="86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8" name="Line 53"/>
          <p:cNvSpPr>
            <a:spLocks noChangeShapeType="1"/>
          </p:cNvSpPr>
          <p:nvPr/>
        </p:nvSpPr>
        <p:spPr bwMode="auto">
          <a:xfrm>
            <a:off x="7178675" y="1776413"/>
            <a:ext cx="0" cy="125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54"/>
          <p:cNvSpPr>
            <a:spLocks noChangeShapeType="1"/>
          </p:cNvSpPr>
          <p:nvPr/>
        </p:nvSpPr>
        <p:spPr bwMode="auto">
          <a:xfrm>
            <a:off x="7423150" y="1389063"/>
            <a:ext cx="0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Line 55"/>
          <p:cNvSpPr>
            <a:spLocks noChangeShapeType="1"/>
          </p:cNvSpPr>
          <p:nvPr/>
        </p:nvSpPr>
        <p:spPr bwMode="auto">
          <a:xfrm>
            <a:off x="7596188" y="1776413"/>
            <a:ext cx="0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" name="Line 56"/>
          <p:cNvSpPr>
            <a:spLocks noChangeShapeType="1"/>
          </p:cNvSpPr>
          <p:nvPr/>
        </p:nvSpPr>
        <p:spPr bwMode="auto">
          <a:xfrm>
            <a:off x="7827963" y="1379538"/>
            <a:ext cx="0" cy="203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2" name="Line 57"/>
          <p:cNvSpPr>
            <a:spLocks noChangeShapeType="1"/>
          </p:cNvSpPr>
          <p:nvPr/>
        </p:nvSpPr>
        <p:spPr bwMode="auto">
          <a:xfrm>
            <a:off x="8093075" y="1003300"/>
            <a:ext cx="0" cy="2417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3" name="Line 58"/>
          <p:cNvSpPr>
            <a:spLocks noChangeShapeType="1"/>
          </p:cNvSpPr>
          <p:nvPr/>
        </p:nvSpPr>
        <p:spPr bwMode="auto">
          <a:xfrm flipV="1">
            <a:off x="6735763" y="1003300"/>
            <a:ext cx="155575" cy="5794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" name="Line 59"/>
          <p:cNvSpPr>
            <a:spLocks noChangeShapeType="1"/>
          </p:cNvSpPr>
          <p:nvPr/>
        </p:nvSpPr>
        <p:spPr bwMode="auto">
          <a:xfrm flipV="1">
            <a:off x="6735763" y="1389063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5" name="Line 60"/>
          <p:cNvSpPr>
            <a:spLocks noChangeShapeType="1"/>
          </p:cNvSpPr>
          <p:nvPr/>
        </p:nvSpPr>
        <p:spPr bwMode="auto">
          <a:xfrm>
            <a:off x="6735763" y="1582738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" name="Line 61"/>
          <p:cNvSpPr>
            <a:spLocks noChangeShapeType="1"/>
          </p:cNvSpPr>
          <p:nvPr/>
        </p:nvSpPr>
        <p:spPr bwMode="auto">
          <a:xfrm>
            <a:off x="6735763" y="1582738"/>
            <a:ext cx="155575" cy="5810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" name="Line 62"/>
          <p:cNvSpPr>
            <a:spLocks noChangeShapeType="1"/>
          </p:cNvSpPr>
          <p:nvPr/>
        </p:nvSpPr>
        <p:spPr bwMode="auto">
          <a:xfrm flipV="1">
            <a:off x="6735763" y="3033713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63"/>
          <p:cNvSpPr>
            <a:spLocks noChangeShapeType="1"/>
          </p:cNvSpPr>
          <p:nvPr/>
        </p:nvSpPr>
        <p:spPr bwMode="auto">
          <a:xfrm>
            <a:off x="6735763" y="3227388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Line 64"/>
          <p:cNvSpPr>
            <a:spLocks noChangeShapeType="1"/>
          </p:cNvSpPr>
          <p:nvPr/>
        </p:nvSpPr>
        <p:spPr bwMode="auto">
          <a:xfrm>
            <a:off x="4538663" y="2989263"/>
            <a:ext cx="3095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4487863" y="2881313"/>
            <a:ext cx="6080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graphicFrame>
        <p:nvGraphicFramePr>
          <p:cNvPr id="61" name="Object 66"/>
          <p:cNvGraphicFramePr>
            <a:graphicFrameLocks noChangeAspect="1"/>
          </p:cNvGraphicFramePr>
          <p:nvPr/>
        </p:nvGraphicFramePr>
        <p:xfrm>
          <a:off x="8388350" y="3259138"/>
          <a:ext cx="266700" cy="528637"/>
        </p:xfrm>
        <a:graphic>
          <a:graphicData uri="http://schemas.openxmlformats.org/presentationml/2006/ole">
            <p:oleObj spid="_x0000_s77831" name="Equation" r:id="rId8" imgW="266400" imgH="393480" progId="Equation.3">
              <p:embed/>
            </p:oleObj>
          </a:graphicData>
        </a:graphic>
      </p:graphicFrame>
      <p:graphicFrame>
        <p:nvGraphicFramePr>
          <p:cNvPr id="62" name="Object 67"/>
          <p:cNvGraphicFramePr>
            <a:graphicFrameLocks noChangeAspect="1"/>
          </p:cNvGraphicFramePr>
          <p:nvPr/>
        </p:nvGraphicFramePr>
        <p:xfrm>
          <a:off x="8375650" y="2681288"/>
          <a:ext cx="279400" cy="555625"/>
        </p:xfrm>
        <a:graphic>
          <a:graphicData uri="http://schemas.openxmlformats.org/presentationml/2006/ole">
            <p:oleObj spid="_x0000_s77832" name="Equation" r:id="rId9" imgW="266400" imgH="393480" progId="Equation.3">
              <p:embed/>
            </p:oleObj>
          </a:graphicData>
        </a:graphic>
      </p:graphicFrame>
      <p:graphicFrame>
        <p:nvGraphicFramePr>
          <p:cNvPr id="63" name="Object 68"/>
          <p:cNvGraphicFramePr>
            <a:graphicFrameLocks noChangeAspect="1"/>
          </p:cNvGraphicFramePr>
          <p:nvPr/>
        </p:nvGraphicFramePr>
        <p:xfrm>
          <a:off x="8391525" y="1568450"/>
          <a:ext cx="276225" cy="549275"/>
        </p:xfrm>
        <a:graphic>
          <a:graphicData uri="http://schemas.openxmlformats.org/presentationml/2006/ole">
            <p:oleObj spid="_x0000_s77833" name="Equation" r:id="rId10" imgW="266400" imgH="393480" progId="Equation.3">
              <p:embed/>
            </p:oleObj>
          </a:graphicData>
        </a:graphic>
      </p:graphicFrame>
      <p:graphicFrame>
        <p:nvGraphicFramePr>
          <p:cNvPr id="64" name="Object 69"/>
          <p:cNvGraphicFramePr>
            <a:graphicFrameLocks noChangeAspect="1"/>
          </p:cNvGraphicFramePr>
          <p:nvPr/>
        </p:nvGraphicFramePr>
        <p:xfrm>
          <a:off x="8388350" y="1031875"/>
          <a:ext cx="274638" cy="539750"/>
        </p:xfrm>
        <a:graphic>
          <a:graphicData uri="http://schemas.openxmlformats.org/presentationml/2006/ole">
            <p:oleObj spid="_x0000_s77834" name="Equation" r:id="rId11" imgW="266400" imgH="393480" progId="Equation.3">
              <p:embed/>
            </p:oleObj>
          </a:graphicData>
        </a:graphic>
      </p:graphicFrame>
      <p:graphicFrame>
        <p:nvGraphicFramePr>
          <p:cNvPr id="65" name="Object 70"/>
          <p:cNvGraphicFramePr>
            <a:graphicFrameLocks noChangeAspect="1"/>
          </p:cNvGraphicFramePr>
          <p:nvPr/>
        </p:nvGraphicFramePr>
        <p:xfrm>
          <a:off x="8367713" y="2071688"/>
          <a:ext cx="285750" cy="563562"/>
        </p:xfrm>
        <a:graphic>
          <a:graphicData uri="http://schemas.openxmlformats.org/presentationml/2006/ole">
            <p:oleObj spid="_x0000_s77835" name="Equation" r:id="rId12" imgW="266400" imgH="393480" progId="Equation.3">
              <p:embed/>
            </p:oleObj>
          </a:graphicData>
        </a:graphic>
      </p:graphicFrame>
      <p:sp>
        <p:nvSpPr>
          <p:cNvPr id="66" name="Text Box 71"/>
          <p:cNvSpPr txBox="1">
            <a:spLocks noChangeArrowheads="1"/>
          </p:cNvSpPr>
          <p:nvPr/>
        </p:nvSpPr>
        <p:spPr bwMode="auto">
          <a:xfrm>
            <a:off x="2533650" y="3138488"/>
            <a:ext cx="608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it-IT" sz="1600" b="0">
                <a:latin typeface="Arial" charset="0"/>
              </a:rPr>
              <a:t>0</a:t>
            </a:r>
          </a:p>
        </p:txBody>
      </p:sp>
      <p:graphicFrame>
        <p:nvGraphicFramePr>
          <p:cNvPr id="67" name="Object 72"/>
          <p:cNvGraphicFramePr>
            <a:graphicFrameLocks noChangeAspect="1"/>
          </p:cNvGraphicFramePr>
          <p:nvPr/>
        </p:nvGraphicFramePr>
        <p:xfrm>
          <a:off x="274638" y="3079750"/>
          <a:ext cx="496887" cy="647700"/>
        </p:xfrm>
        <a:graphic>
          <a:graphicData uri="http://schemas.openxmlformats.org/presentationml/2006/ole">
            <p:oleObj spid="_x0000_s77836" name="Equation" r:id="rId13" imgW="431640" imgH="431640" progId="Equation.3">
              <p:embed/>
            </p:oleObj>
          </a:graphicData>
        </a:graphic>
      </p:graphicFrame>
      <p:sp>
        <p:nvSpPr>
          <p:cNvPr id="68" name="Text Box 73"/>
          <p:cNvSpPr txBox="1">
            <a:spLocks noChangeArrowheads="1"/>
          </p:cNvSpPr>
          <p:nvPr/>
        </p:nvSpPr>
        <p:spPr bwMode="auto">
          <a:xfrm>
            <a:off x="107950" y="5157788"/>
            <a:ext cx="8856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it-IT" sz="1800" b="0" dirty="0"/>
              <a:t>chemical bond</a:t>
            </a:r>
            <a:r>
              <a:rPr lang="it-IT" sz="1800" b="0" i="0" dirty="0"/>
              <a:t> 	     </a:t>
            </a:r>
            <a:r>
              <a:rPr lang="it-IT" sz="1800" b="0" dirty="0"/>
              <a:t>local symmetry	</a:t>
            </a:r>
            <a:r>
              <a:rPr lang="it-IT" sz="1800" b="0" i="0" dirty="0"/>
              <a:t> 	   </a:t>
            </a:r>
            <a:r>
              <a:rPr lang="it-IT" sz="1800" b="0" dirty="0"/>
              <a:t>local magnetic field</a:t>
            </a:r>
          </a:p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it-IT" sz="1800" b="0" dirty="0"/>
              <a:t>oxidation state	            (valence electrons, lattice)</a:t>
            </a:r>
          </a:p>
        </p:txBody>
      </p:sp>
      <p:graphicFrame>
        <p:nvGraphicFramePr>
          <p:cNvPr id="69" name="Object 74"/>
          <p:cNvGraphicFramePr>
            <a:graphicFrameLocks noChangeAspect="1"/>
          </p:cNvGraphicFramePr>
          <p:nvPr/>
        </p:nvGraphicFramePr>
        <p:xfrm>
          <a:off x="684213" y="4216400"/>
          <a:ext cx="2592387" cy="490538"/>
        </p:xfrm>
        <a:graphic>
          <a:graphicData uri="http://schemas.openxmlformats.org/presentationml/2006/ole">
            <p:oleObj spid="_x0000_s77837" name="Equation" r:id="rId14" imgW="1587240" imgH="266400" progId="Equation.3">
              <p:embed/>
            </p:oleObj>
          </a:graphicData>
        </a:graphic>
      </p:graphicFrame>
      <p:sp>
        <p:nvSpPr>
          <p:cNvPr id="70" name="Oval 75"/>
          <p:cNvSpPr>
            <a:spLocks noChangeArrowheads="1"/>
          </p:cNvSpPr>
          <p:nvPr/>
        </p:nvSpPr>
        <p:spPr bwMode="auto">
          <a:xfrm>
            <a:off x="1260475" y="4071938"/>
            <a:ext cx="863600" cy="792162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" name="Object 76"/>
          <p:cNvGraphicFramePr>
            <a:graphicFrameLocks noChangeAspect="1"/>
          </p:cNvGraphicFramePr>
          <p:nvPr/>
        </p:nvGraphicFramePr>
        <p:xfrm>
          <a:off x="3765550" y="4005263"/>
          <a:ext cx="2479675" cy="857250"/>
        </p:xfrm>
        <a:graphic>
          <a:graphicData uri="http://schemas.openxmlformats.org/presentationml/2006/ole">
            <p:oleObj spid="_x0000_s77838" name="Equation" r:id="rId15" imgW="1447560" imgH="571320" progId="Equation.3">
              <p:embed/>
            </p:oleObj>
          </a:graphicData>
        </a:graphic>
      </p:graphicFrame>
      <p:sp>
        <p:nvSpPr>
          <p:cNvPr id="72" name="Oval 77"/>
          <p:cNvSpPr>
            <a:spLocks noChangeArrowheads="1"/>
          </p:cNvSpPr>
          <p:nvPr/>
        </p:nvSpPr>
        <p:spPr bwMode="auto">
          <a:xfrm>
            <a:off x="4716463" y="4275138"/>
            <a:ext cx="503237" cy="503237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3" name="Object 79"/>
          <p:cNvGraphicFramePr>
            <a:graphicFrameLocks noChangeAspect="1"/>
          </p:cNvGraphicFramePr>
          <p:nvPr/>
        </p:nvGraphicFramePr>
        <p:xfrm>
          <a:off x="6599238" y="4191000"/>
          <a:ext cx="2357437" cy="531813"/>
        </p:xfrm>
        <a:graphic>
          <a:graphicData uri="http://schemas.openxmlformats.org/presentationml/2006/ole">
            <p:oleObj spid="_x0000_s77839" name="Equation" r:id="rId16" imgW="1002960" imgH="228600" progId="Equation.3">
              <p:embed/>
            </p:oleObj>
          </a:graphicData>
        </a:graphic>
      </p:graphicFrame>
      <p:sp>
        <p:nvSpPr>
          <p:cNvPr id="74" name="Oval 80"/>
          <p:cNvSpPr>
            <a:spLocks noChangeArrowheads="1"/>
          </p:cNvSpPr>
          <p:nvPr/>
        </p:nvSpPr>
        <p:spPr bwMode="auto">
          <a:xfrm>
            <a:off x="8147050" y="4178300"/>
            <a:ext cx="517525" cy="538163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5" name="Line 81"/>
          <p:cNvSpPr>
            <a:spLocks noChangeShapeType="1"/>
          </p:cNvSpPr>
          <p:nvPr/>
        </p:nvSpPr>
        <p:spPr bwMode="auto">
          <a:xfrm>
            <a:off x="1835150" y="4868863"/>
            <a:ext cx="433388" cy="3603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6" name="Line 82"/>
          <p:cNvSpPr>
            <a:spLocks noChangeShapeType="1"/>
          </p:cNvSpPr>
          <p:nvPr/>
        </p:nvSpPr>
        <p:spPr bwMode="auto">
          <a:xfrm>
            <a:off x="4932363" y="47958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7" name="Line 83"/>
          <p:cNvSpPr>
            <a:spLocks noChangeShapeType="1"/>
          </p:cNvSpPr>
          <p:nvPr/>
        </p:nvSpPr>
        <p:spPr bwMode="auto">
          <a:xfrm flipH="1">
            <a:off x="7812088" y="4724400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8" name="Oval 84"/>
          <p:cNvSpPr>
            <a:spLocks noChangeArrowheads="1"/>
          </p:cNvSpPr>
          <p:nvPr/>
        </p:nvSpPr>
        <p:spPr bwMode="auto">
          <a:xfrm>
            <a:off x="5448300" y="4138613"/>
            <a:ext cx="430213" cy="430212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9" name="Line 85"/>
          <p:cNvSpPr>
            <a:spLocks noChangeShapeType="1"/>
          </p:cNvSpPr>
          <p:nvPr/>
        </p:nvSpPr>
        <p:spPr bwMode="auto">
          <a:xfrm flipV="1">
            <a:off x="5281613" y="4724400"/>
            <a:ext cx="298450" cy="59848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1" name="Text Box 89"/>
          <p:cNvSpPr txBox="1">
            <a:spLocks noChangeArrowheads="1"/>
          </p:cNvSpPr>
          <p:nvPr/>
        </p:nvSpPr>
        <p:spPr bwMode="auto">
          <a:xfrm>
            <a:off x="152400" y="152400"/>
            <a:ext cx="6477000" cy="43306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7C8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i="0" dirty="0">
                <a:latin typeface="Arial" pitchFamily="34" charset="0"/>
                <a:cs typeface="Arial" pitchFamily="34" charset="0"/>
              </a:rPr>
              <a:t>Hyperfine interactions at the </a:t>
            </a:r>
            <a:r>
              <a:rPr lang="en-GB" sz="2200" b="1" i="0" baseline="30000" dirty="0">
                <a:latin typeface="Arial" pitchFamily="34" charset="0"/>
                <a:cs typeface="Arial" pitchFamily="34" charset="0"/>
              </a:rPr>
              <a:t>57</a:t>
            </a:r>
            <a:r>
              <a:rPr lang="en-GB" sz="2200" b="1" i="0" dirty="0">
                <a:latin typeface="Arial" pitchFamily="34" charset="0"/>
                <a:cs typeface="Arial" pitchFamily="34" charset="0"/>
              </a:rPr>
              <a:t>Fe nuclear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50825" y="1766888"/>
          <a:ext cx="490538" cy="639762"/>
        </p:xfrm>
        <a:graphic>
          <a:graphicData uri="http://schemas.openxmlformats.org/presentationml/2006/ole">
            <p:oleObj spid="_x0000_s78850" name="Equation" r:id="rId3" imgW="431640" imgH="43164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8072438" y="474663"/>
          <a:ext cx="585787" cy="528637"/>
        </p:xfrm>
        <a:graphic>
          <a:graphicData uri="http://schemas.openxmlformats.org/presentationml/2006/ole">
            <p:oleObj spid="_x0000_s78851" name="Equation" r:id="rId4" imgW="583920" imgH="393480" progId="Equation.3">
              <p:embed/>
            </p:oleObj>
          </a:graphicData>
        </a:graphic>
      </p:graphicFrame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544763" y="3244850"/>
            <a:ext cx="1243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544763" y="1628775"/>
            <a:ext cx="1243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2079625" y="3244850"/>
            <a:ext cx="465138" cy="2047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2079625" y="1628775"/>
            <a:ext cx="465138" cy="504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3167063" y="1628775"/>
            <a:ext cx="0" cy="161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4329113" y="324485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4329113" y="13255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329113" y="1830388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3787775" y="3244850"/>
            <a:ext cx="541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V="1">
            <a:off x="3787775" y="1325563"/>
            <a:ext cx="542925" cy="30321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3787775" y="1628775"/>
            <a:ext cx="542925" cy="2016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4640263" y="1830388"/>
            <a:ext cx="0" cy="141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5029200" y="1325563"/>
            <a:ext cx="0" cy="191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>
            <a:off x="814388" y="3449638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14388" y="213360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1435100" y="2133600"/>
            <a:ext cx="0" cy="131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6813550" y="2517775"/>
            <a:ext cx="241300" cy="3651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7969250" y="2509838"/>
            <a:ext cx="241300" cy="3651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7019925" y="2286000"/>
            <a:ext cx="330200" cy="601663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7654925" y="2281238"/>
            <a:ext cx="330200" cy="601662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7332663" y="2686050"/>
            <a:ext cx="166687" cy="1873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7497763" y="2690813"/>
            <a:ext cx="166687" cy="188912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2855913" y="1933575"/>
            <a:ext cx="0" cy="1311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4408488" y="2278063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" name="Freeform 34"/>
          <p:cNvSpPr>
            <a:spLocks/>
          </p:cNvSpPr>
          <p:nvPr/>
        </p:nvSpPr>
        <p:spPr bwMode="auto">
          <a:xfrm>
            <a:off x="4806950" y="2278063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4640263" y="2265363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4538663" y="1847850"/>
            <a:ext cx="5365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2855913" y="2341563"/>
            <a:ext cx="311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2701925" y="1971675"/>
            <a:ext cx="608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sp>
        <p:nvSpPr>
          <p:cNvPr id="35" name="Freeform 39"/>
          <p:cNvSpPr>
            <a:spLocks/>
          </p:cNvSpPr>
          <p:nvPr/>
        </p:nvSpPr>
        <p:spPr bwMode="auto">
          <a:xfrm>
            <a:off x="2928938" y="2136775"/>
            <a:ext cx="454025" cy="622300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37" y="272"/>
              </a:cxn>
              <a:cxn ang="0">
                <a:pos x="182" y="0"/>
              </a:cxn>
              <a:cxn ang="0">
                <a:pos x="227" y="272"/>
              </a:cxn>
              <a:cxn ang="0">
                <a:pos x="363" y="317"/>
              </a:cxn>
            </a:cxnLst>
            <a:rect l="0" t="0" r="r" b="b"/>
            <a:pathLst>
              <a:path w="363" h="325">
                <a:moveTo>
                  <a:pt x="0" y="317"/>
                </a:moveTo>
                <a:cubicBezTo>
                  <a:pt x="53" y="321"/>
                  <a:pt x="107" y="325"/>
                  <a:pt x="137" y="272"/>
                </a:cubicBezTo>
                <a:cubicBezTo>
                  <a:pt x="167" y="219"/>
                  <a:pt x="167" y="0"/>
                  <a:pt x="182" y="0"/>
                </a:cubicBezTo>
                <a:cubicBezTo>
                  <a:pt x="197" y="0"/>
                  <a:pt x="197" y="219"/>
                  <a:pt x="227" y="272"/>
                </a:cubicBezTo>
                <a:cubicBezTo>
                  <a:pt x="257" y="325"/>
                  <a:pt x="310" y="321"/>
                  <a:pt x="363" y="317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>
            <a:off x="5724525" y="1582738"/>
            <a:ext cx="1009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" name="Line 41"/>
          <p:cNvSpPr>
            <a:spLocks noChangeShapeType="1"/>
          </p:cNvSpPr>
          <p:nvPr/>
        </p:nvSpPr>
        <p:spPr bwMode="auto">
          <a:xfrm>
            <a:off x="5726113" y="3227388"/>
            <a:ext cx="1009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38" name="Object 43"/>
          <p:cNvGraphicFramePr>
            <a:graphicFrameLocks noChangeAspect="1"/>
          </p:cNvGraphicFramePr>
          <p:nvPr/>
        </p:nvGraphicFramePr>
        <p:xfrm>
          <a:off x="5634038" y="906463"/>
          <a:ext cx="560387" cy="501650"/>
        </p:xfrm>
        <a:graphic>
          <a:graphicData uri="http://schemas.openxmlformats.org/presentationml/2006/ole">
            <p:oleObj spid="_x0000_s78852" name="Equation" r:id="rId5" imgW="583920" imgH="393480" progId="Equation.3">
              <p:embed/>
            </p:oleObj>
          </a:graphicData>
        </a:graphic>
      </p:graphicFrame>
      <p:graphicFrame>
        <p:nvGraphicFramePr>
          <p:cNvPr id="39" name="Object 44"/>
          <p:cNvGraphicFramePr>
            <a:graphicFrameLocks noChangeAspect="1"/>
          </p:cNvGraphicFramePr>
          <p:nvPr/>
        </p:nvGraphicFramePr>
        <p:xfrm>
          <a:off x="5634038" y="1639888"/>
          <a:ext cx="560387" cy="500062"/>
        </p:xfrm>
        <a:graphic>
          <a:graphicData uri="http://schemas.openxmlformats.org/presentationml/2006/ole">
            <p:oleObj spid="_x0000_s78853" name="Equation" r:id="rId6" imgW="583920" imgH="393480" progId="Equation.3">
              <p:embed/>
            </p:oleObj>
          </a:graphicData>
        </a:graphic>
      </p:graphicFrame>
      <p:graphicFrame>
        <p:nvGraphicFramePr>
          <p:cNvPr id="40" name="Object 45"/>
          <p:cNvGraphicFramePr>
            <a:graphicFrameLocks noChangeAspect="1"/>
          </p:cNvGraphicFramePr>
          <p:nvPr/>
        </p:nvGraphicFramePr>
        <p:xfrm>
          <a:off x="5634038" y="3287713"/>
          <a:ext cx="560387" cy="501650"/>
        </p:xfrm>
        <a:graphic>
          <a:graphicData uri="http://schemas.openxmlformats.org/presentationml/2006/ole">
            <p:oleObj spid="_x0000_s78854" name="Equation" r:id="rId7" imgW="583920" imgH="393480" progId="Equation.3">
              <p:embed/>
            </p:oleObj>
          </a:graphicData>
        </a:graphic>
      </p:graphicFrame>
      <p:sp>
        <p:nvSpPr>
          <p:cNvPr id="41" name="Line 46"/>
          <p:cNvSpPr>
            <a:spLocks noChangeShapeType="1"/>
          </p:cNvSpPr>
          <p:nvPr/>
        </p:nvSpPr>
        <p:spPr bwMode="auto">
          <a:xfrm>
            <a:off x="6891338" y="34210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2" name="Line 47"/>
          <p:cNvSpPr>
            <a:spLocks noChangeShapeType="1"/>
          </p:cNvSpPr>
          <p:nvPr/>
        </p:nvSpPr>
        <p:spPr bwMode="auto">
          <a:xfrm>
            <a:off x="6891338" y="303371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3" name="Line 48"/>
          <p:cNvSpPr>
            <a:spLocks noChangeShapeType="1"/>
          </p:cNvSpPr>
          <p:nvPr/>
        </p:nvSpPr>
        <p:spPr bwMode="auto">
          <a:xfrm>
            <a:off x="6891338" y="177641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>
            <a:off x="6891338" y="13890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5" name="Line 50"/>
          <p:cNvSpPr>
            <a:spLocks noChangeShapeType="1"/>
          </p:cNvSpPr>
          <p:nvPr/>
        </p:nvSpPr>
        <p:spPr bwMode="auto">
          <a:xfrm>
            <a:off x="6891338" y="1003300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6" name="Line 51"/>
          <p:cNvSpPr>
            <a:spLocks noChangeShapeType="1"/>
          </p:cNvSpPr>
          <p:nvPr/>
        </p:nvSpPr>
        <p:spPr bwMode="auto">
          <a:xfrm>
            <a:off x="6891338" y="2163763"/>
            <a:ext cx="12414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7" name="Line 52"/>
          <p:cNvSpPr>
            <a:spLocks noChangeShapeType="1"/>
          </p:cNvSpPr>
          <p:nvPr/>
        </p:nvSpPr>
        <p:spPr bwMode="auto">
          <a:xfrm>
            <a:off x="6945313" y="2163763"/>
            <a:ext cx="0" cy="86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8" name="Line 53"/>
          <p:cNvSpPr>
            <a:spLocks noChangeShapeType="1"/>
          </p:cNvSpPr>
          <p:nvPr/>
        </p:nvSpPr>
        <p:spPr bwMode="auto">
          <a:xfrm>
            <a:off x="7178675" y="1776413"/>
            <a:ext cx="0" cy="125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54"/>
          <p:cNvSpPr>
            <a:spLocks noChangeShapeType="1"/>
          </p:cNvSpPr>
          <p:nvPr/>
        </p:nvSpPr>
        <p:spPr bwMode="auto">
          <a:xfrm>
            <a:off x="7423150" y="1389063"/>
            <a:ext cx="0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Line 55"/>
          <p:cNvSpPr>
            <a:spLocks noChangeShapeType="1"/>
          </p:cNvSpPr>
          <p:nvPr/>
        </p:nvSpPr>
        <p:spPr bwMode="auto">
          <a:xfrm>
            <a:off x="7596188" y="1776413"/>
            <a:ext cx="0" cy="164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" name="Line 56"/>
          <p:cNvSpPr>
            <a:spLocks noChangeShapeType="1"/>
          </p:cNvSpPr>
          <p:nvPr/>
        </p:nvSpPr>
        <p:spPr bwMode="auto">
          <a:xfrm>
            <a:off x="7827963" y="1379538"/>
            <a:ext cx="0" cy="203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2" name="Line 57"/>
          <p:cNvSpPr>
            <a:spLocks noChangeShapeType="1"/>
          </p:cNvSpPr>
          <p:nvPr/>
        </p:nvSpPr>
        <p:spPr bwMode="auto">
          <a:xfrm>
            <a:off x="8093075" y="1003300"/>
            <a:ext cx="0" cy="2417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3" name="Line 58"/>
          <p:cNvSpPr>
            <a:spLocks noChangeShapeType="1"/>
          </p:cNvSpPr>
          <p:nvPr/>
        </p:nvSpPr>
        <p:spPr bwMode="auto">
          <a:xfrm flipV="1">
            <a:off x="6735763" y="1003300"/>
            <a:ext cx="155575" cy="5794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" name="Line 59"/>
          <p:cNvSpPr>
            <a:spLocks noChangeShapeType="1"/>
          </p:cNvSpPr>
          <p:nvPr/>
        </p:nvSpPr>
        <p:spPr bwMode="auto">
          <a:xfrm flipV="1">
            <a:off x="6735763" y="1389063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5" name="Line 60"/>
          <p:cNvSpPr>
            <a:spLocks noChangeShapeType="1"/>
          </p:cNvSpPr>
          <p:nvPr/>
        </p:nvSpPr>
        <p:spPr bwMode="auto">
          <a:xfrm>
            <a:off x="6735763" y="1582738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" name="Line 61"/>
          <p:cNvSpPr>
            <a:spLocks noChangeShapeType="1"/>
          </p:cNvSpPr>
          <p:nvPr/>
        </p:nvSpPr>
        <p:spPr bwMode="auto">
          <a:xfrm>
            <a:off x="6735763" y="1582738"/>
            <a:ext cx="155575" cy="5810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" name="Line 62"/>
          <p:cNvSpPr>
            <a:spLocks noChangeShapeType="1"/>
          </p:cNvSpPr>
          <p:nvPr/>
        </p:nvSpPr>
        <p:spPr bwMode="auto">
          <a:xfrm flipV="1">
            <a:off x="6735763" y="3033713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63"/>
          <p:cNvSpPr>
            <a:spLocks noChangeShapeType="1"/>
          </p:cNvSpPr>
          <p:nvPr/>
        </p:nvSpPr>
        <p:spPr bwMode="auto">
          <a:xfrm>
            <a:off x="6735763" y="3227388"/>
            <a:ext cx="155575" cy="193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Line 64"/>
          <p:cNvSpPr>
            <a:spLocks noChangeShapeType="1"/>
          </p:cNvSpPr>
          <p:nvPr/>
        </p:nvSpPr>
        <p:spPr bwMode="auto">
          <a:xfrm>
            <a:off x="4538663" y="2989263"/>
            <a:ext cx="3095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4487863" y="2881313"/>
            <a:ext cx="6080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el-GR" sz="1600" b="0">
                <a:latin typeface="Arial" charset="0"/>
                <a:cs typeface="Arial" charset="0"/>
              </a:rPr>
              <a:t>δ</a:t>
            </a:r>
          </a:p>
        </p:txBody>
      </p:sp>
      <p:graphicFrame>
        <p:nvGraphicFramePr>
          <p:cNvPr id="61" name="Object 66"/>
          <p:cNvGraphicFramePr>
            <a:graphicFrameLocks noChangeAspect="1"/>
          </p:cNvGraphicFramePr>
          <p:nvPr/>
        </p:nvGraphicFramePr>
        <p:xfrm>
          <a:off x="8388350" y="3259138"/>
          <a:ext cx="266700" cy="528637"/>
        </p:xfrm>
        <a:graphic>
          <a:graphicData uri="http://schemas.openxmlformats.org/presentationml/2006/ole">
            <p:oleObj spid="_x0000_s78855" name="Equation" r:id="rId8" imgW="266400" imgH="393480" progId="Equation.3">
              <p:embed/>
            </p:oleObj>
          </a:graphicData>
        </a:graphic>
      </p:graphicFrame>
      <p:graphicFrame>
        <p:nvGraphicFramePr>
          <p:cNvPr id="62" name="Object 67"/>
          <p:cNvGraphicFramePr>
            <a:graphicFrameLocks noChangeAspect="1"/>
          </p:cNvGraphicFramePr>
          <p:nvPr/>
        </p:nvGraphicFramePr>
        <p:xfrm>
          <a:off x="8375650" y="2681288"/>
          <a:ext cx="279400" cy="555625"/>
        </p:xfrm>
        <a:graphic>
          <a:graphicData uri="http://schemas.openxmlformats.org/presentationml/2006/ole">
            <p:oleObj spid="_x0000_s78856" name="Equation" r:id="rId9" imgW="266400" imgH="393480" progId="Equation.3">
              <p:embed/>
            </p:oleObj>
          </a:graphicData>
        </a:graphic>
      </p:graphicFrame>
      <p:graphicFrame>
        <p:nvGraphicFramePr>
          <p:cNvPr id="63" name="Object 68"/>
          <p:cNvGraphicFramePr>
            <a:graphicFrameLocks noChangeAspect="1"/>
          </p:cNvGraphicFramePr>
          <p:nvPr/>
        </p:nvGraphicFramePr>
        <p:xfrm>
          <a:off x="8391525" y="1568450"/>
          <a:ext cx="276225" cy="549275"/>
        </p:xfrm>
        <a:graphic>
          <a:graphicData uri="http://schemas.openxmlformats.org/presentationml/2006/ole">
            <p:oleObj spid="_x0000_s78857" name="Equation" r:id="rId10" imgW="266400" imgH="393480" progId="Equation.3">
              <p:embed/>
            </p:oleObj>
          </a:graphicData>
        </a:graphic>
      </p:graphicFrame>
      <p:graphicFrame>
        <p:nvGraphicFramePr>
          <p:cNvPr id="64" name="Object 69"/>
          <p:cNvGraphicFramePr>
            <a:graphicFrameLocks noChangeAspect="1"/>
          </p:cNvGraphicFramePr>
          <p:nvPr/>
        </p:nvGraphicFramePr>
        <p:xfrm>
          <a:off x="8388350" y="1031875"/>
          <a:ext cx="274638" cy="539750"/>
        </p:xfrm>
        <a:graphic>
          <a:graphicData uri="http://schemas.openxmlformats.org/presentationml/2006/ole">
            <p:oleObj spid="_x0000_s78858" name="Equation" r:id="rId11" imgW="266400" imgH="393480" progId="Equation.3">
              <p:embed/>
            </p:oleObj>
          </a:graphicData>
        </a:graphic>
      </p:graphicFrame>
      <p:graphicFrame>
        <p:nvGraphicFramePr>
          <p:cNvPr id="65" name="Object 70"/>
          <p:cNvGraphicFramePr>
            <a:graphicFrameLocks noChangeAspect="1"/>
          </p:cNvGraphicFramePr>
          <p:nvPr/>
        </p:nvGraphicFramePr>
        <p:xfrm>
          <a:off x="8367713" y="2071688"/>
          <a:ext cx="285750" cy="563562"/>
        </p:xfrm>
        <a:graphic>
          <a:graphicData uri="http://schemas.openxmlformats.org/presentationml/2006/ole">
            <p:oleObj spid="_x0000_s78859" name="Equation" r:id="rId12" imgW="266400" imgH="393480" progId="Equation.3">
              <p:embed/>
            </p:oleObj>
          </a:graphicData>
        </a:graphic>
      </p:graphicFrame>
      <p:sp>
        <p:nvSpPr>
          <p:cNvPr id="66" name="Text Box 71"/>
          <p:cNvSpPr txBox="1">
            <a:spLocks noChangeArrowheads="1"/>
          </p:cNvSpPr>
          <p:nvPr/>
        </p:nvSpPr>
        <p:spPr bwMode="auto">
          <a:xfrm>
            <a:off x="2533650" y="3138488"/>
            <a:ext cx="608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47098" tIns="123549" rIns="247098" bIns="123549">
            <a:spAutoFit/>
          </a:bodyPr>
          <a:lstStyle/>
          <a:p>
            <a:pPr defTabSz="2471738" eaLnBrk="1" hangingPunct="1">
              <a:spcBef>
                <a:spcPct val="0"/>
              </a:spcBef>
              <a:buFontTx/>
              <a:buNone/>
            </a:pPr>
            <a:r>
              <a:rPr lang="it-IT" sz="1600" b="0">
                <a:latin typeface="Arial" charset="0"/>
              </a:rPr>
              <a:t>0</a:t>
            </a:r>
          </a:p>
        </p:txBody>
      </p:sp>
      <p:graphicFrame>
        <p:nvGraphicFramePr>
          <p:cNvPr id="67" name="Object 72"/>
          <p:cNvGraphicFramePr>
            <a:graphicFrameLocks noChangeAspect="1"/>
          </p:cNvGraphicFramePr>
          <p:nvPr/>
        </p:nvGraphicFramePr>
        <p:xfrm>
          <a:off x="274638" y="3079750"/>
          <a:ext cx="496887" cy="647700"/>
        </p:xfrm>
        <a:graphic>
          <a:graphicData uri="http://schemas.openxmlformats.org/presentationml/2006/ole">
            <p:oleObj spid="_x0000_s78860" name="Equation" r:id="rId13" imgW="431640" imgH="431640" progId="Equation.3">
              <p:embed/>
            </p:oleObj>
          </a:graphicData>
        </a:graphic>
      </p:graphicFrame>
      <p:graphicFrame>
        <p:nvGraphicFramePr>
          <p:cNvPr id="68" name="Object 79"/>
          <p:cNvGraphicFramePr>
            <a:graphicFrameLocks noChangeAspect="1"/>
          </p:cNvGraphicFramePr>
          <p:nvPr/>
        </p:nvGraphicFramePr>
        <p:xfrm>
          <a:off x="684213" y="4521200"/>
          <a:ext cx="2357437" cy="531813"/>
        </p:xfrm>
        <a:graphic>
          <a:graphicData uri="http://schemas.openxmlformats.org/presentationml/2006/ole">
            <p:oleObj spid="_x0000_s78861" name="Equation" r:id="rId14" imgW="1002960" imgH="228600" progId="Equation.3">
              <p:embed/>
            </p:oleObj>
          </a:graphicData>
        </a:graphic>
      </p:graphicFrame>
      <p:sp>
        <p:nvSpPr>
          <p:cNvPr id="69" name="Line 147"/>
          <p:cNvSpPr>
            <a:spLocks noChangeShapeType="1"/>
          </p:cNvSpPr>
          <p:nvPr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0" name="Oval 80"/>
          <p:cNvSpPr>
            <a:spLocks noChangeArrowheads="1"/>
          </p:cNvSpPr>
          <p:nvPr/>
        </p:nvSpPr>
        <p:spPr bwMode="auto">
          <a:xfrm>
            <a:off x="2232025" y="4508500"/>
            <a:ext cx="517525" cy="538163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" name="Line 148"/>
          <p:cNvSpPr>
            <a:spLocks noChangeShapeType="1"/>
          </p:cNvSpPr>
          <p:nvPr/>
        </p:nvSpPr>
        <p:spPr bwMode="auto">
          <a:xfrm>
            <a:off x="0" y="0"/>
            <a:ext cx="0" cy="914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2" name="Text Box 86"/>
          <p:cNvSpPr txBox="1">
            <a:spLocks noChangeArrowheads="1"/>
          </p:cNvSpPr>
          <p:nvPr/>
        </p:nvSpPr>
        <p:spPr bwMode="auto">
          <a:xfrm>
            <a:off x="5435600" y="4508500"/>
            <a:ext cx="3602038" cy="8953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3513" lvl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200" b="0" i="0">
                <a:solidFill>
                  <a:srgbClr val="CC3300"/>
                </a:solidFill>
                <a:latin typeface="Arial" charset="0"/>
              </a:rPr>
              <a:t>M</a:t>
            </a:r>
            <a:r>
              <a:rPr lang="en-US" sz="2200" b="0" i="0">
                <a:solidFill>
                  <a:srgbClr val="CC3300"/>
                </a:solidFill>
                <a:latin typeface="Arial" charset="0"/>
                <a:cs typeface="Arial" charset="0"/>
              </a:rPr>
              <a:t>össbauer sextet means magnetism at the Fe site</a:t>
            </a:r>
          </a:p>
        </p:txBody>
      </p:sp>
      <p:sp>
        <p:nvSpPr>
          <p:cNvPr id="73" name="AutoShape 88"/>
          <p:cNvSpPr>
            <a:spLocks noChangeArrowheads="1"/>
          </p:cNvSpPr>
          <p:nvPr/>
        </p:nvSpPr>
        <p:spPr bwMode="auto">
          <a:xfrm>
            <a:off x="395288" y="38100"/>
            <a:ext cx="8229600" cy="423863"/>
          </a:xfrm>
          <a:prstGeom prst="roundRect">
            <a:avLst>
              <a:gd name="adj" fmla="val 37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5" name="Object 90"/>
          <p:cNvGraphicFramePr>
            <a:graphicFrameLocks noChangeAspect="1"/>
          </p:cNvGraphicFramePr>
          <p:nvPr/>
        </p:nvGraphicFramePr>
        <p:xfrm>
          <a:off x="684213" y="5229225"/>
          <a:ext cx="1909762" cy="531813"/>
        </p:xfrm>
        <a:graphic>
          <a:graphicData uri="http://schemas.openxmlformats.org/presentationml/2006/ole">
            <p:oleObj spid="_x0000_s78862" name="Equation" r:id="rId15" imgW="812520" imgH="228600" progId="Equation.3">
              <p:embed/>
            </p:oleObj>
          </a:graphicData>
        </a:graphic>
      </p:graphicFrame>
      <p:pic>
        <p:nvPicPr>
          <p:cNvPr id="76" name="Picture 9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2500" y="5272088"/>
            <a:ext cx="10572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AutoShape 137"/>
          <p:cNvSpPr>
            <a:spLocks noChangeArrowheads="1"/>
          </p:cNvSpPr>
          <p:nvPr/>
        </p:nvSpPr>
        <p:spPr bwMode="auto">
          <a:xfrm rot="-3260798">
            <a:off x="3571081" y="5541169"/>
            <a:ext cx="792163" cy="142875"/>
          </a:xfrm>
          <a:prstGeom prst="rightArrow">
            <a:avLst>
              <a:gd name="adj1" fmla="val 50000"/>
              <a:gd name="adj2" fmla="val 138611"/>
            </a:avLst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8" name="Text Box 138"/>
          <p:cNvSpPr txBox="1">
            <a:spLocks noChangeArrowheads="1"/>
          </p:cNvSpPr>
          <p:nvPr/>
        </p:nvSpPr>
        <p:spPr bwMode="auto">
          <a:xfrm>
            <a:off x="3805238" y="4916488"/>
            <a:ext cx="33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2000" b="0" i="0">
                <a:solidFill>
                  <a:srgbClr val="009900"/>
                </a:solidFill>
                <a:latin typeface="Arial" charset="0"/>
                <a:sym typeface="Symbol" pitchFamily="18" charset="2"/>
              </a:rPr>
              <a:t></a:t>
            </a:r>
          </a:p>
        </p:txBody>
      </p:sp>
      <p:sp>
        <p:nvSpPr>
          <p:cNvPr id="79" name="Text Box 139"/>
          <p:cNvSpPr txBox="1">
            <a:spLocks noChangeArrowheads="1"/>
          </p:cNvSpPr>
          <p:nvPr/>
        </p:nvSpPr>
        <p:spPr bwMode="auto">
          <a:xfrm>
            <a:off x="3779838" y="4797425"/>
            <a:ext cx="409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1800" b="0" i="0">
                <a:solidFill>
                  <a:srgbClr val="009900"/>
                </a:solidFill>
                <a:latin typeface="Arial" charset="0"/>
                <a:sym typeface="Symbol" pitchFamily="18" charset="2"/>
              </a:rPr>
              <a:t></a:t>
            </a:r>
          </a:p>
        </p:txBody>
      </p:sp>
      <p:sp>
        <p:nvSpPr>
          <p:cNvPr id="80" name="Line 149"/>
          <p:cNvSpPr>
            <a:spLocks noChangeShapeType="1"/>
          </p:cNvSpPr>
          <p:nvPr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81" name="AutoShape 140"/>
          <p:cNvSpPr>
            <a:spLocks noChangeArrowheads="1"/>
          </p:cNvSpPr>
          <p:nvPr/>
        </p:nvSpPr>
        <p:spPr bwMode="auto">
          <a:xfrm rot="16200000">
            <a:off x="4210844" y="5418932"/>
            <a:ext cx="1081087" cy="285750"/>
          </a:xfrm>
          <a:prstGeom prst="rightArrow">
            <a:avLst>
              <a:gd name="adj1" fmla="val 50000"/>
              <a:gd name="adj2" fmla="val 94583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2" name="Line 150"/>
          <p:cNvSpPr>
            <a:spLocks noChangeShapeType="1"/>
          </p:cNvSpPr>
          <p:nvPr/>
        </p:nvSpPr>
        <p:spPr bwMode="auto">
          <a:xfrm>
            <a:off x="0" y="0"/>
            <a:ext cx="0" cy="914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83" name="Text Box 142"/>
          <p:cNvSpPr txBox="1">
            <a:spLocks noChangeArrowheads="1"/>
          </p:cNvSpPr>
          <p:nvPr/>
        </p:nvSpPr>
        <p:spPr bwMode="auto">
          <a:xfrm>
            <a:off x="4822825" y="54562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1800" b="0" i="0">
                <a:solidFill>
                  <a:srgbClr val="FF6600"/>
                </a:solidFill>
                <a:latin typeface="Arial" charset="0"/>
                <a:sym typeface="Symbol" pitchFamily="18" charset="2"/>
              </a:rPr>
              <a:t>H</a:t>
            </a:r>
          </a:p>
        </p:txBody>
      </p:sp>
      <p:sp>
        <p:nvSpPr>
          <p:cNvPr id="84" name="Text Box 143"/>
          <p:cNvSpPr txBox="1">
            <a:spLocks noChangeArrowheads="1"/>
          </p:cNvSpPr>
          <p:nvPr/>
        </p:nvSpPr>
        <p:spPr bwMode="auto">
          <a:xfrm>
            <a:off x="4803775" y="5291138"/>
            <a:ext cx="409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1800" b="0" i="0">
                <a:solidFill>
                  <a:srgbClr val="FF6600"/>
                </a:solidFill>
                <a:latin typeface="Arial" charset="0"/>
                <a:sym typeface="Symbol" pitchFamily="18" charset="2"/>
              </a:rPr>
              <a:t></a:t>
            </a:r>
          </a:p>
        </p:txBody>
      </p:sp>
      <p:sp>
        <p:nvSpPr>
          <p:cNvPr id="86" name="Text Box 89"/>
          <p:cNvSpPr txBox="1">
            <a:spLocks noChangeArrowheads="1"/>
          </p:cNvSpPr>
          <p:nvPr/>
        </p:nvSpPr>
        <p:spPr bwMode="auto">
          <a:xfrm>
            <a:off x="152400" y="152400"/>
            <a:ext cx="6477000" cy="43306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7C8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i="0" dirty="0">
                <a:latin typeface="Arial" pitchFamily="34" charset="0"/>
                <a:cs typeface="Arial" pitchFamily="34" charset="0"/>
              </a:rPr>
              <a:t>Hyperfine interactions at the </a:t>
            </a:r>
            <a:r>
              <a:rPr lang="en-GB" sz="2200" b="1" i="0" baseline="30000" dirty="0">
                <a:latin typeface="Arial" pitchFamily="34" charset="0"/>
                <a:cs typeface="Arial" pitchFamily="34" charset="0"/>
              </a:rPr>
              <a:t>57</a:t>
            </a:r>
            <a:r>
              <a:rPr lang="en-GB" sz="2200" b="1" i="0" dirty="0">
                <a:latin typeface="Arial" pitchFamily="34" charset="0"/>
                <a:cs typeface="Arial" pitchFamily="34" charset="0"/>
              </a:rPr>
              <a:t>Fe nuclear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28600"/>
            <a:ext cx="326243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Outline of talk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7497" y="1600200"/>
            <a:ext cx="7989303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Introduction to SSP @ ISOLDE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Experiments running 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Infrastructure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Techniques used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Case studies using PAC and Mossbauer Spectroscopy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Future directions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4572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da-DK" sz="2800">
                <a:latin typeface="Arial" pitchFamily="34" charset="0"/>
                <a:cs typeface="Arial" pitchFamily="34" charset="0"/>
              </a:rPr>
              <a:t>Mössbauer spectrum of </a:t>
            </a:r>
            <a:r>
              <a:rPr lang="da-DK" sz="2800" baseline="30000">
                <a:latin typeface="Arial" pitchFamily="34" charset="0"/>
                <a:cs typeface="Arial" pitchFamily="34" charset="0"/>
              </a:rPr>
              <a:t>57</a:t>
            </a:r>
            <a:r>
              <a:rPr lang="da-DK" sz="2800">
                <a:latin typeface="Arial" pitchFamily="34" charset="0"/>
                <a:cs typeface="Arial" pitchFamily="34" charset="0"/>
              </a:rPr>
              <a:t>Fe in ZnO </a:t>
            </a:r>
            <a:endParaRPr lang="en-US" sz="2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4495800" y="4343400"/>
            <a:ext cx="1600200" cy="1066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V="1">
            <a:off x="5638800" y="2895600"/>
            <a:ext cx="990600" cy="1447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505557" y="1981200"/>
            <a:ext cx="25971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Ferromagnetism</a:t>
            </a:r>
          </a:p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vs.</a:t>
            </a:r>
          </a:p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slow </a:t>
            </a:r>
          </a:p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paramagnetism</a:t>
            </a:r>
            <a:endParaRPr lang="en-US" sz="24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6096000" y="4648200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418543" y="4114800"/>
            <a:ext cx="26997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Defects</a:t>
            </a:r>
          </a:p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vs.</a:t>
            </a:r>
          </a:p>
          <a:p>
            <a:pPr algn="ctr"/>
            <a:r>
              <a:rPr lang="da-DK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Fermi level effect</a:t>
            </a:r>
            <a:endParaRPr lang="en-US" sz="24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257800" y="6172200"/>
            <a:ext cx="29506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2400" b="1" i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[Weyer et al., 2007]</a:t>
            </a:r>
            <a:endParaRPr lang="en-US" sz="2400" b="1" i="1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609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da-DK" b="1" dirty="0" smtClean="0">
                <a:latin typeface="Arial" pitchFamily="34" charset="0"/>
                <a:cs typeface="Arial" pitchFamily="34" charset="0"/>
              </a:rPr>
              <a:t>Some recent results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28600" y="1828800"/>
            <a:ext cx="41910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a-DK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Don’t have to worry about precipitation, implantations are low concentration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71600"/>
            <a:ext cx="38242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00200"/>
            <a:ext cx="8167688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8600" y="4876800"/>
            <a:ext cx="419100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da-DK" sz="2400" dirty="0">
                <a:latin typeface="Arial" pitchFamily="34" charset="0"/>
                <a:cs typeface="Arial" pitchFamily="34" charset="0"/>
              </a:rPr>
              <a:t>Can measure spin-lattice relaxation rates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8600" y="3124201"/>
            <a:ext cx="4191000" cy="1295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da-DK" sz="2400" dirty="0">
                <a:latin typeface="Arial" pitchFamily="34" charset="0"/>
                <a:cs typeface="Arial" pitchFamily="34" charset="0"/>
              </a:rPr>
              <a:t>Can distinguish between paramagnetism and ferromagnetism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28600" y="6019800"/>
            <a:ext cx="2819400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da-DK" sz="1600" i="1" dirty="0" smtClean="0">
                <a:latin typeface="Arial" pitchFamily="34" charset="0"/>
                <a:cs typeface="Arial" pitchFamily="34" charset="0"/>
              </a:rPr>
              <a:t>Submitted to APL (2010)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4800"/>
            <a:ext cx="41148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Future Directions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752600"/>
            <a:ext cx="6781800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Online emission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channelling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: lattice location in Semiconductors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Online diffusion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Beta – NMR as applied to biophysics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1" y="67270"/>
            <a:ext cx="388619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Online Lattice location studies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9" descr="channelingblock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371600"/>
            <a:ext cx="2209800" cy="2209800"/>
          </a:xfrm>
          <a:prstGeom prst="rect">
            <a:avLst/>
          </a:prstGeom>
          <a:noFill/>
        </p:spPr>
      </p:pic>
      <p:graphicFrame>
        <p:nvGraphicFramePr>
          <p:cNvPr id="6" name="Object 23"/>
          <p:cNvGraphicFramePr>
            <a:graphicFrameLocks noChangeAspect="1"/>
          </p:cNvGraphicFramePr>
          <p:nvPr/>
        </p:nvGraphicFramePr>
        <p:xfrm>
          <a:off x="4003675" y="701675"/>
          <a:ext cx="492125" cy="1508125"/>
        </p:xfrm>
        <a:graphic>
          <a:graphicData uri="http://schemas.openxmlformats.org/presentationml/2006/ole">
            <p:oleObj spid="_x0000_s76802" name="CorelDRAW" r:id="rId5" imgW="491760" imgH="1508400" progId="">
              <p:embed/>
            </p:oleObj>
          </a:graphicData>
        </a:graphic>
      </p:graphicFrame>
      <p:sp>
        <p:nvSpPr>
          <p:cNvPr id="7" name="Line 24"/>
          <p:cNvSpPr>
            <a:spLocks noChangeShapeType="1"/>
          </p:cNvSpPr>
          <p:nvPr/>
        </p:nvSpPr>
        <p:spPr bwMode="auto">
          <a:xfrm flipV="1">
            <a:off x="685800" y="914400"/>
            <a:ext cx="3124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685800" y="1447800"/>
            <a:ext cx="3200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 flipV="1">
            <a:off x="685800" y="1066800"/>
            <a:ext cx="3124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V="1">
            <a:off x="685800" y="1219200"/>
            <a:ext cx="3124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 flipV="1">
            <a:off x="685800" y="1371600"/>
            <a:ext cx="3124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685800" y="1447800"/>
            <a:ext cx="3200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" name="Picture 198" descr="detector"/>
          <p:cNvPicPr>
            <a:picLocks noChangeAspect="1" noChangeArrowheads="1"/>
          </p:cNvPicPr>
          <p:nvPr/>
        </p:nvPicPr>
        <p:blipFill>
          <a:blip r:embed="rId6" cstate="print"/>
          <a:srcRect l="7400" r="19833" b="7632"/>
          <a:stretch>
            <a:fillRect/>
          </a:stretch>
        </p:blipFill>
        <p:spPr bwMode="auto">
          <a:xfrm>
            <a:off x="4800600" y="228600"/>
            <a:ext cx="4214842" cy="350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4495800" y="3810000"/>
            <a:ext cx="4495800" cy="2895600"/>
            <a:chOff x="0" y="1142984"/>
            <a:chExt cx="5929322" cy="4179123"/>
          </a:xfrm>
        </p:grpSpPr>
        <p:pic>
          <p:nvPicPr>
            <p:cNvPr id="16" name="Picture 3" descr="D:\My Documents\My Pictures\EC-CERN\2\SANY0001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7158" y="1142984"/>
              <a:ext cx="5572164" cy="4179123"/>
            </a:xfrm>
            <a:prstGeom prst="rect">
              <a:avLst/>
            </a:prstGeom>
            <a:noFill/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0" y="2928934"/>
              <a:ext cx="4143372" cy="142876"/>
            </a:xfrm>
            <a:prstGeom prst="straightConnector1">
              <a:avLst/>
            </a:prstGeom>
            <a:ln w="3492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>
              <a:off x="2714612" y="2571744"/>
              <a:ext cx="1357322" cy="357190"/>
            </a:xfrm>
            <a:prstGeom prst="straightConnector1">
              <a:avLst/>
            </a:prstGeom>
            <a:ln w="34925">
              <a:solidFill>
                <a:srgbClr val="00B05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3" descr="D:\My Documents\My Pictures\EC-CERN\2\SANY0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3657600"/>
            <a:ext cx="2209800" cy="29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52400"/>
            <a:ext cx="7069564" cy="4308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Can probe isotopes with short half-lives: e.g. </a:t>
            </a:r>
            <a:r>
              <a:rPr lang="en-US" sz="2200" baseline="30000" dirty="0" smtClean="0">
                <a:latin typeface="Arial" pitchFamily="34" charset="0"/>
                <a:cs typeface="Arial" pitchFamily="34" charset="0"/>
              </a:rPr>
              <a:t>27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Mg </a:t>
            </a:r>
            <a:r>
              <a:rPr lang="en-US" sz="2200" baseline="30000" dirty="0" smtClean="0">
                <a:latin typeface="Arial" pitchFamily="34" charset="0"/>
                <a:cs typeface="Arial" pitchFamily="34" charset="0"/>
              </a:rPr>
              <a:t>61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Co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8098692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Can address some important questions, e.g. role of Mg in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GaN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Properties of Co in materials such as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ZnO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GaN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791200" y="2407683"/>
          <a:ext cx="2814638" cy="3910567"/>
        </p:xfrm>
        <a:graphic>
          <a:graphicData uri="http://schemas.openxmlformats.org/presentationml/2006/ole">
            <p:oleObj spid="_x0000_s108546" name="Origin Plot" r:id="rId3" imgW="3657240" imgH="5085000" progId="OrgPlot">
              <p:link updateAutomatic="1"/>
            </p:oleObj>
          </a:graphicData>
        </a:graphic>
      </p:graphicFrame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810000"/>
            <a:ext cx="3824964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648200" y="6400800"/>
            <a:ext cx="39624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en-US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61</a:t>
            </a:r>
            <a:r>
              <a:rPr lang="en-US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 on </a:t>
            </a:r>
            <a:r>
              <a:rPr lang="en-US" u="sng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substitutional</a:t>
            </a:r>
            <a:r>
              <a:rPr lang="en-US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Ga</a:t>
            </a:r>
            <a:r>
              <a:rPr lang="en-US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sites</a:t>
            </a:r>
          </a:p>
        </p:txBody>
      </p:sp>
      <p:sp>
        <p:nvSpPr>
          <p:cNvPr id="9" name="Rectangle 39"/>
          <p:cNvSpPr>
            <a:spLocks noChangeArrowheads="1"/>
          </p:cNvSpPr>
          <p:nvPr/>
        </p:nvSpPr>
        <p:spPr bwMode="auto">
          <a:xfrm>
            <a:off x="838200" y="2743200"/>
            <a:ext cx="39624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3333CC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lang="en-US" baseline="30000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emission channeling patterns</a:t>
            </a:r>
          </a:p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from </a:t>
            </a:r>
            <a:r>
              <a:rPr lang="en-US" baseline="30000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61</a:t>
            </a:r>
            <a:r>
              <a:rPr lang="en-US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Co in </a:t>
            </a:r>
            <a:r>
              <a:rPr lang="en-US" dirty="0" err="1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GaN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" y="112713"/>
            <a:ext cx="6705600" cy="1106487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dirty="0">
                <a:latin typeface="Arial" pitchFamily="34" charset="0"/>
                <a:ea typeface="DejaVu Sans" charset="0"/>
                <a:cs typeface="Arial" pitchFamily="34" charset="0"/>
              </a:rPr>
              <a:t>Beta-NMR applied to biophysics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4425950" cy="1905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457200">
              <a:lnSpc>
                <a:spcPct val="110000"/>
              </a:lnSpc>
              <a:spcAft>
                <a:spcPts val="1425"/>
              </a:spcAft>
              <a:buSzPct val="100000"/>
              <a:buFont typeface="Book Antiqua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400" b="1" dirty="0">
                <a:latin typeface="Arial" pitchFamily="34" charset="0"/>
                <a:ea typeface="DejaVu Sans" charset="0"/>
                <a:cs typeface="Arial" pitchFamily="34" charset="0"/>
              </a:rPr>
              <a:t>Beta-NMR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Clr>
                <a:srgbClr val="002060"/>
              </a:buClr>
              <a:buFont typeface="Wingdings" charset="2"/>
              <a:buChar char="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Cu, Zn, Mg, </a:t>
            </a:r>
            <a:r>
              <a:rPr lang="en-US" sz="2200" dirty="0" err="1">
                <a:latin typeface="Arial" pitchFamily="34" charset="0"/>
                <a:ea typeface="DejaVu Sans" charset="0"/>
                <a:cs typeface="Arial" pitchFamily="34" charset="0"/>
              </a:rPr>
              <a:t>Mn</a:t>
            </a: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, Fe, Ni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Clr>
                <a:srgbClr val="002060"/>
              </a:buClr>
              <a:buFont typeface="Wingdings" charset="2"/>
              <a:buChar char="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Measurement of electric field gradient</a:t>
            </a:r>
          </a:p>
          <a:p>
            <a:pPr marL="457200">
              <a:lnSpc>
                <a:spcPct val="110000"/>
              </a:lnSpc>
              <a:spcAft>
                <a:spcPts val="1425"/>
              </a:spcAft>
              <a:buSzPct val="100000"/>
              <a:buFont typeface="Book Antiqua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 sz="2200" dirty="0">
              <a:latin typeface="Arial" pitchFamily="34" charset="0"/>
              <a:ea typeface="DejaVu Sans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447800"/>
            <a:ext cx="3630612" cy="338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5105400"/>
            <a:ext cx="8763000" cy="1371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735013" lvl="1" indent="-277813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Wingdings" charset="2"/>
              <a:buChar char=""/>
              <a:tabLst>
                <a:tab pos="735013" algn="l"/>
                <a:tab pos="1192213" algn="l"/>
                <a:tab pos="1649413" algn="l"/>
                <a:tab pos="2106613" algn="l"/>
                <a:tab pos="2563813" algn="l"/>
                <a:tab pos="3021013" algn="l"/>
                <a:tab pos="3478213" algn="l"/>
                <a:tab pos="3935413" algn="l"/>
                <a:tab pos="4392613" algn="l"/>
                <a:tab pos="4849813" algn="l"/>
                <a:tab pos="5307013" algn="l"/>
                <a:tab pos="5764213" algn="l"/>
                <a:tab pos="6221413" algn="l"/>
                <a:tab pos="6678613" algn="l"/>
                <a:tab pos="7135813" algn="l"/>
                <a:tab pos="7593013" algn="l"/>
                <a:tab pos="8050213" algn="l"/>
                <a:tab pos="8507413" algn="l"/>
                <a:tab pos="8964613" algn="l"/>
                <a:tab pos="9421813" algn="l"/>
                <a:tab pos="9879013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Cu(I) is “invisible” in most (except X-ray and nuclear) spectroscopic techniques because it is a closed shell ion</a:t>
            </a:r>
          </a:p>
          <a:p>
            <a:pPr marL="735013" lvl="1" indent="-277813">
              <a:lnSpc>
                <a:spcPct val="90000"/>
              </a:lnSpc>
              <a:spcBef>
                <a:spcPts val="600"/>
              </a:spcBef>
              <a:buClr>
                <a:srgbClr val="002060"/>
              </a:buClr>
              <a:buFont typeface="Wingdings" charset="2"/>
              <a:buChar char=""/>
              <a:tabLst>
                <a:tab pos="735013" algn="l"/>
                <a:tab pos="1192213" algn="l"/>
                <a:tab pos="1649413" algn="l"/>
                <a:tab pos="2106613" algn="l"/>
                <a:tab pos="2563813" algn="l"/>
                <a:tab pos="3021013" algn="l"/>
                <a:tab pos="3478213" algn="l"/>
                <a:tab pos="3935413" algn="l"/>
                <a:tab pos="4392613" algn="l"/>
                <a:tab pos="4849813" algn="l"/>
                <a:tab pos="5307013" algn="l"/>
                <a:tab pos="5764213" algn="l"/>
                <a:tab pos="6221413" algn="l"/>
                <a:tab pos="6678613" algn="l"/>
                <a:tab pos="7135813" algn="l"/>
                <a:tab pos="7593013" algn="l"/>
                <a:tab pos="8050213" algn="l"/>
                <a:tab pos="8507413" algn="l"/>
                <a:tab pos="8964613" algn="l"/>
                <a:tab pos="9421813" algn="l"/>
                <a:tab pos="9879013" algn="l"/>
              </a:tabLst>
            </a:pP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Cu(I)/Cu(II) are essential in many </a:t>
            </a:r>
            <a:r>
              <a:rPr lang="en-US" sz="2200" dirty="0" err="1">
                <a:latin typeface="Arial" pitchFamily="34" charset="0"/>
                <a:ea typeface="DejaVu Sans" charset="0"/>
                <a:cs typeface="Arial" pitchFamily="34" charset="0"/>
              </a:rPr>
              <a:t>redox</a:t>
            </a:r>
            <a:r>
              <a:rPr lang="en-US" sz="2200" dirty="0">
                <a:latin typeface="Arial" pitchFamily="34" charset="0"/>
                <a:ea typeface="DejaVu Sans" charset="0"/>
                <a:cs typeface="Arial" pitchFamily="34" charset="0"/>
              </a:rPr>
              <a:t> processes and electron transport in biology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81250" y="5583238"/>
            <a:ext cx="1001713" cy="646112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rgbClr val="00B0F0"/>
                </a:solidFill>
                <a:latin typeface="Calibri" pitchFamily="34" charset="0"/>
              </a:rPr>
              <a:t>t</a:t>
            </a:r>
            <a:r>
              <a:rPr lang="en-GB" b="1" baseline="-25000">
                <a:solidFill>
                  <a:srgbClr val="00B0F0"/>
                </a:solidFill>
                <a:latin typeface="Calibri" pitchFamily="34" charset="0"/>
              </a:rPr>
              <a:t>1/2</a:t>
            </a:r>
            <a:r>
              <a:rPr lang="en-GB" b="1">
                <a:solidFill>
                  <a:srgbClr val="00B0F0"/>
                </a:solidFill>
                <a:latin typeface="Calibri" pitchFamily="34" charset="0"/>
              </a:rPr>
              <a:t> &gt; 2 d</a:t>
            </a:r>
          </a:p>
          <a:p>
            <a:pPr algn="ctr"/>
            <a:endParaRPr lang="en-GB" b="1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10000" y="5583238"/>
            <a:ext cx="1516063" cy="646112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rgbClr val="AC5208"/>
                </a:solidFill>
                <a:latin typeface="Calibri" pitchFamily="34" charset="0"/>
              </a:rPr>
              <a:t>1 h &lt; t</a:t>
            </a:r>
            <a:r>
              <a:rPr lang="en-GB" b="1" baseline="-25000">
                <a:solidFill>
                  <a:srgbClr val="AC5208"/>
                </a:solidFill>
                <a:latin typeface="Calibri" pitchFamily="34" charset="0"/>
              </a:rPr>
              <a:t>1/2</a:t>
            </a:r>
            <a:r>
              <a:rPr lang="en-GB" b="1">
                <a:solidFill>
                  <a:srgbClr val="AC5208"/>
                </a:solidFill>
                <a:latin typeface="Calibri" pitchFamily="34" charset="0"/>
              </a:rPr>
              <a:t> &lt; 2 d</a:t>
            </a:r>
          </a:p>
          <a:p>
            <a:pPr algn="ctr"/>
            <a:r>
              <a:rPr lang="en-GB" b="1">
                <a:solidFill>
                  <a:srgbClr val="AC5208"/>
                </a:solidFill>
                <a:latin typeface="Calibri" pitchFamily="34" charset="0"/>
              </a:rPr>
              <a:t>current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67375" y="5583238"/>
            <a:ext cx="1571625" cy="646112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rgbClr val="32B000"/>
                </a:solidFill>
                <a:latin typeface="Calibri" pitchFamily="34" charset="0"/>
              </a:rPr>
              <a:t>t</a:t>
            </a:r>
            <a:r>
              <a:rPr lang="en-GB" b="1" baseline="-25000">
                <a:solidFill>
                  <a:srgbClr val="32B000"/>
                </a:solidFill>
                <a:latin typeface="Calibri" pitchFamily="34" charset="0"/>
              </a:rPr>
              <a:t>1/2</a:t>
            </a:r>
            <a:r>
              <a:rPr lang="en-GB" b="1">
                <a:solidFill>
                  <a:srgbClr val="32B000"/>
                </a:solidFill>
                <a:latin typeface="Calibri" pitchFamily="34" charset="0"/>
              </a:rPr>
              <a:t> &lt; 1 h</a:t>
            </a:r>
          </a:p>
          <a:p>
            <a:pPr algn="ctr"/>
            <a:r>
              <a:rPr lang="en-GB" b="1">
                <a:solidFill>
                  <a:srgbClr val="32B000"/>
                </a:solidFill>
                <a:latin typeface="Calibri" pitchFamily="34" charset="0"/>
              </a:rPr>
              <a:t>future/current</a:t>
            </a:r>
          </a:p>
        </p:txBody>
      </p:sp>
      <p:sp>
        <p:nvSpPr>
          <p:cNvPr id="9" name="Textfeld 12"/>
          <p:cNvSpPr txBox="1"/>
          <p:nvPr/>
        </p:nvSpPr>
        <p:spPr>
          <a:xfrm>
            <a:off x="6561138" y="5072063"/>
            <a:ext cx="2324100" cy="923925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FF0000"/>
                </a:solidFill>
                <a:latin typeface="+mn-lt"/>
              </a:rPr>
              <a:t>Plasma ion source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B0F0"/>
                </a:solidFill>
                <a:latin typeface="+mn-lt"/>
              </a:rPr>
              <a:t>Surface ionization (+/-)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Laser ionization</a:t>
            </a:r>
          </a:p>
        </p:txBody>
      </p:sp>
      <p:sp>
        <p:nvSpPr>
          <p:cNvPr id="10" name="Textfeld 15"/>
          <p:cNvSpPr txBox="1"/>
          <p:nvPr/>
        </p:nvSpPr>
        <p:spPr>
          <a:xfrm>
            <a:off x="3235325" y="1631950"/>
            <a:ext cx="26447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600 isotopes, 68 elements</a:t>
            </a:r>
          </a:p>
        </p:txBody>
      </p:sp>
      <p:pic>
        <p:nvPicPr>
          <p:cNvPr id="11" name="Picture 10" descr="ISOLDE_Overview_old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25" y="1779588"/>
            <a:ext cx="84820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ISOLDE_isotopes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1779588"/>
            <a:ext cx="84820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20" descr="ISOLDE_Overview_current_Wicher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025" y="1785938"/>
            <a:ext cx="84820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Grafik 14" descr="ISOLDE_Overview_überarbeitet_wichert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785938"/>
            <a:ext cx="84820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155700" y="142875"/>
            <a:ext cx="68373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3200" b="1" dirty="0">
                <a:solidFill>
                  <a:srgbClr val="0A0F9F"/>
                </a:solidFill>
              </a:rPr>
              <a:t>Radioactive Tracers</a:t>
            </a:r>
            <a:endParaRPr lang="de-DE" b="1" dirty="0">
              <a:solidFill>
                <a:srgbClr val="0A0F9F"/>
              </a:solidFill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160713" y="1665288"/>
            <a:ext cx="30035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600 isotopes, 68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Kammerbild 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600" y="1196975"/>
            <a:ext cx="7237413" cy="5427663"/>
          </a:xfrm>
          <a:prstGeom prst="rect">
            <a:avLst/>
          </a:prstGeom>
          <a:noFill/>
        </p:spPr>
      </p:pic>
      <p:sp>
        <p:nvSpPr>
          <p:cNvPr id="5" name="Textfeld 39"/>
          <p:cNvSpPr txBox="1">
            <a:spLocks noChangeArrowheads="1"/>
          </p:cNvSpPr>
          <p:nvPr/>
        </p:nvSpPr>
        <p:spPr bwMode="auto">
          <a:xfrm rot="-892431">
            <a:off x="2579688" y="3544888"/>
            <a:ext cx="857250" cy="33655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Furnace</a:t>
            </a:r>
            <a:endParaRPr lang="de-DE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feld 40"/>
          <p:cNvSpPr txBox="1"/>
          <p:nvPr/>
        </p:nvSpPr>
        <p:spPr>
          <a:xfrm>
            <a:off x="2487613" y="2300288"/>
            <a:ext cx="1436687" cy="33655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Sputter-source</a:t>
            </a:r>
            <a:endParaRPr lang="de-DE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feld 41"/>
          <p:cNvSpPr txBox="1"/>
          <p:nvPr/>
        </p:nvSpPr>
        <p:spPr>
          <a:xfrm>
            <a:off x="6804025" y="1544638"/>
            <a:ext cx="1230313" cy="33655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de-DE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Tape station</a:t>
            </a:r>
          </a:p>
        </p:txBody>
      </p:sp>
      <p:sp>
        <p:nvSpPr>
          <p:cNvPr id="8" name="Textfeld 48"/>
          <p:cNvSpPr txBox="1"/>
          <p:nvPr/>
        </p:nvSpPr>
        <p:spPr>
          <a:xfrm>
            <a:off x="4949825" y="4149725"/>
            <a:ext cx="1027113" cy="33655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Beamport</a:t>
            </a:r>
            <a:endParaRPr lang="de-DE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843213" y="3502025"/>
            <a:ext cx="3276600" cy="641350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922838" y="3824288"/>
            <a:ext cx="1412875" cy="24765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1" name="Textfeld 39"/>
          <p:cNvSpPr txBox="1">
            <a:spLocks noChangeArrowheads="1"/>
          </p:cNvSpPr>
          <p:nvPr/>
        </p:nvSpPr>
        <p:spPr bwMode="auto">
          <a:xfrm rot="-901678">
            <a:off x="5432425" y="3806825"/>
            <a:ext cx="1241425" cy="33655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Manipulator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 rot="-5400000">
            <a:off x="5965032" y="3225006"/>
            <a:ext cx="10366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Detector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 rot="-5400000">
            <a:off x="5958682" y="1756569"/>
            <a:ext cx="10366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Detector</a:t>
            </a:r>
          </a:p>
        </p:txBody>
      </p:sp>
      <p:cxnSp>
        <p:nvCxnSpPr>
          <p:cNvPr id="14" name="Straight Connector 20"/>
          <p:cNvCxnSpPr>
            <a:cxnSpLocks noChangeShapeType="1"/>
          </p:cNvCxnSpPr>
          <p:nvPr/>
        </p:nvCxnSpPr>
        <p:spPr bwMode="auto">
          <a:xfrm>
            <a:off x="1962150" y="3314700"/>
            <a:ext cx="2867025" cy="488950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lgDash"/>
            <a:round/>
            <a:headEnd type="triangle" w="med" len="med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7663" y="1624549"/>
            <a:ext cx="8415337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Semiconductors: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SiGe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diamond, 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III-V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nitrides, II-VI,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ZnO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…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Electrical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doping, transition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metals, rare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earths,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H,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Diluted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magnetic semiconductors</a:t>
            </a: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High-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400" baseline="-25000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superconductors and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perovskites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Magnetism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manganites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CMR)</a:t>
            </a: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Biophysics… proteins, DNA,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in vivo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experiments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60363" indent="-360363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Low dimensional systems: </a:t>
            </a:r>
          </a:p>
          <a:p>
            <a:pPr marL="360363" indent="-360363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Surfaces, interfaces,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multilayers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381000"/>
            <a:ext cx="8331200" cy="9493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Summary: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Solid state physics at ISOLDE </a:t>
            </a:r>
            <a:b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covers a wide range of materials and areas: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5867400"/>
            <a:ext cx="567475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Opportunities for 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Actinide Materials? </a:t>
            </a:r>
            <a:endParaRPr lang="en-US" sz="2400" b="1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6084887" cy="4318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pt-PT" sz="2800" b="1" dirty="0">
                <a:latin typeface="Arial" pitchFamily="34" charset="0"/>
                <a:cs typeface="Arial" pitchFamily="34" charset="0"/>
              </a:rPr>
              <a:t>Multiferroic materials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7518400" cy="944562"/>
          </a:xfrm>
        </p:spPr>
        <p:txBody>
          <a:bodyPr>
            <a:normAutofit fontScale="92500" lnSpcReduction="20000"/>
          </a:bodyPr>
          <a:lstStyle/>
          <a:p>
            <a:pPr marL="6350" indent="-6350"/>
            <a:r>
              <a:rPr lang="pt-PT" sz="2000" dirty="0">
                <a:latin typeface="Arial" pitchFamily="34" charset="0"/>
                <a:cs typeface="Arial" pitchFamily="34" charset="0"/>
              </a:rPr>
              <a:t>Inversion symmetry breaking (charge-orbital related) </a:t>
            </a:r>
          </a:p>
          <a:p>
            <a:pPr marL="6350" indent="-6350"/>
            <a:r>
              <a:rPr lang="pt-PT" sz="2000" dirty="0">
                <a:latin typeface="Arial" pitchFamily="34" charset="0"/>
                <a:cs typeface="Arial" pitchFamily="34" charset="0"/>
              </a:rPr>
              <a:t>Dislocated spin density waves</a:t>
            </a:r>
          </a:p>
          <a:p>
            <a:pPr marL="6350" indent="-6350"/>
            <a:r>
              <a:rPr lang="pt-PT" sz="2000" dirty="0">
                <a:latin typeface="Arial" pitchFamily="34" charset="0"/>
                <a:cs typeface="Arial" pitchFamily="34" charset="0"/>
              </a:rPr>
              <a:t>Magneto-electric coupling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07987" y="2214562"/>
            <a:ext cx="4189413" cy="3698875"/>
            <a:chOff x="2426" y="2024"/>
            <a:chExt cx="2949" cy="2808"/>
          </a:xfrm>
        </p:grpSpPr>
        <p:pic>
          <p:nvPicPr>
            <p:cNvPr id="40653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26" y="2024"/>
              <a:ext cx="2949" cy="2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6534" name="Line 6"/>
            <p:cNvSpPr>
              <a:spLocks noChangeShapeType="1"/>
            </p:cNvSpPr>
            <p:nvPr/>
          </p:nvSpPr>
          <p:spPr bwMode="auto">
            <a:xfrm>
              <a:off x="2797" y="3146"/>
              <a:ext cx="355" cy="414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35" name="Line 7"/>
            <p:cNvSpPr>
              <a:spLocks noChangeShapeType="1"/>
            </p:cNvSpPr>
            <p:nvPr/>
          </p:nvSpPr>
          <p:spPr bwMode="auto">
            <a:xfrm flipV="1">
              <a:off x="2804" y="2736"/>
              <a:ext cx="352" cy="408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36" name="Line 8"/>
            <p:cNvSpPr>
              <a:spLocks noChangeShapeType="1"/>
            </p:cNvSpPr>
            <p:nvPr/>
          </p:nvSpPr>
          <p:spPr bwMode="auto">
            <a:xfrm flipH="1" flipV="1">
              <a:off x="3155" y="2732"/>
              <a:ext cx="349" cy="416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37" name="Line 9"/>
            <p:cNvSpPr>
              <a:spLocks noChangeShapeType="1"/>
            </p:cNvSpPr>
            <p:nvPr/>
          </p:nvSpPr>
          <p:spPr bwMode="auto">
            <a:xfrm flipV="1">
              <a:off x="3156" y="3148"/>
              <a:ext cx="348" cy="412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38" name="Line 10"/>
            <p:cNvSpPr>
              <a:spLocks noChangeShapeType="1"/>
            </p:cNvSpPr>
            <p:nvPr/>
          </p:nvSpPr>
          <p:spPr bwMode="auto">
            <a:xfrm flipH="1">
              <a:off x="2948" y="2736"/>
              <a:ext cx="208" cy="356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39" name="Line 11"/>
            <p:cNvSpPr>
              <a:spLocks noChangeShapeType="1"/>
            </p:cNvSpPr>
            <p:nvPr/>
          </p:nvSpPr>
          <p:spPr bwMode="auto">
            <a:xfrm flipH="1" flipV="1">
              <a:off x="2948" y="3090"/>
              <a:ext cx="212" cy="480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0" name="Line 12"/>
            <p:cNvSpPr>
              <a:spLocks noChangeShapeType="1"/>
            </p:cNvSpPr>
            <p:nvPr/>
          </p:nvSpPr>
          <p:spPr bwMode="auto">
            <a:xfrm flipH="1" flipV="1">
              <a:off x="2948" y="3088"/>
              <a:ext cx="564" cy="64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1" name="Line 13"/>
            <p:cNvSpPr>
              <a:spLocks noChangeShapeType="1"/>
            </p:cNvSpPr>
            <p:nvPr/>
          </p:nvSpPr>
          <p:spPr bwMode="auto">
            <a:xfrm flipH="1">
              <a:off x="2792" y="3084"/>
              <a:ext cx="160" cy="68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2" name="Oval 14"/>
            <p:cNvSpPr>
              <a:spLocks noChangeArrowheads="1"/>
            </p:cNvSpPr>
            <p:nvPr/>
          </p:nvSpPr>
          <p:spPr bwMode="auto">
            <a:xfrm>
              <a:off x="2776" y="3125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3" name="Oval 15"/>
            <p:cNvSpPr>
              <a:spLocks noChangeArrowheads="1"/>
            </p:cNvSpPr>
            <p:nvPr/>
          </p:nvSpPr>
          <p:spPr bwMode="auto">
            <a:xfrm>
              <a:off x="3127" y="3536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4" name="Oval 16"/>
            <p:cNvSpPr>
              <a:spLocks noChangeArrowheads="1"/>
            </p:cNvSpPr>
            <p:nvPr/>
          </p:nvSpPr>
          <p:spPr bwMode="auto">
            <a:xfrm>
              <a:off x="3481" y="3125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5" name="Oval 17"/>
            <p:cNvSpPr>
              <a:spLocks noChangeArrowheads="1"/>
            </p:cNvSpPr>
            <p:nvPr/>
          </p:nvSpPr>
          <p:spPr bwMode="auto">
            <a:xfrm>
              <a:off x="3127" y="2714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6" name="Oval 18"/>
            <p:cNvSpPr>
              <a:spLocks noChangeArrowheads="1"/>
            </p:cNvSpPr>
            <p:nvPr/>
          </p:nvSpPr>
          <p:spPr bwMode="auto">
            <a:xfrm>
              <a:off x="2922" y="3067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7" name="Oval 19"/>
            <p:cNvSpPr>
              <a:spLocks noChangeArrowheads="1"/>
            </p:cNvSpPr>
            <p:nvPr/>
          </p:nvSpPr>
          <p:spPr bwMode="auto">
            <a:xfrm>
              <a:off x="3111" y="3110"/>
              <a:ext cx="88" cy="81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8" name="Line 20"/>
            <p:cNvSpPr>
              <a:spLocks noChangeShapeType="1"/>
            </p:cNvSpPr>
            <p:nvPr/>
          </p:nvSpPr>
          <p:spPr bwMode="auto">
            <a:xfrm>
              <a:off x="4069" y="3095"/>
              <a:ext cx="211" cy="438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49" name="Line 21"/>
            <p:cNvSpPr>
              <a:spLocks noChangeShapeType="1"/>
            </p:cNvSpPr>
            <p:nvPr/>
          </p:nvSpPr>
          <p:spPr bwMode="auto">
            <a:xfrm flipH="1" flipV="1">
              <a:off x="4511" y="2825"/>
              <a:ext cx="184" cy="482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0" name="Line 22"/>
            <p:cNvSpPr>
              <a:spLocks noChangeShapeType="1"/>
            </p:cNvSpPr>
            <p:nvPr/>
          </p:nvSpPr>
          <p:spPr bwMode="auto">
            <a:xfrm flipV="1">
              <a:off x="4281" y="3310"/>
              <a:ext cx="417" cy="223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1" name="Line 23"/>
            <p:cNvSpPr>
              <a:spLocks noChangeShapeType="1"/>
            </p:cNvSpPr>
            <p:nvPr/>
          </p:nvSpPr>
          <p:spPr bwMode="auto">
            <a:xfrm flipH="1" flipV="1">
              <a:off x="4226" y="3006"/>
              <a:ext cx="62" cy="528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2" name="Line 24"/>
            <p:cNvSpPr>
              <a:spLocks noChangeShapeType="1"/>
            </p:cNvSpPr>
            <p:nvPr/>
          </p:nvSpPr>
          <p:spPr bwMode="auto">
            <a:xfrm flipH="1" flipV="1">
              <a:off x="4220" y="3004"/>
              <a:ext cx="480" cy="304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3" name="Line 25"/>
            <p:cNvSpPr>
              <a:spLocks noChangeShapeType="1"/>
            </p:cNvSpPr>
            <p:nvPr/>
          </p:nvSpPr>
          <p:spPr bwMode="auto">
            <a:xfrm flipH="1">
              <a:off x="4064" y="3006"/>
              <a:ext cx="157" cy="95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4" name="Oval 26"/>
            <p:cNvSpPr>
              <a:spLocks noChangeArrowheads="1"/>
            </p:cNvSpPr>
            <p:nvPr/>
          </p:nvSpPr>
          <p:spPr bwMode="auto">
            <a:xfrm>
              <a:off x="4253" y="3509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5" name="Oval 27"/>
            <p:cNvSpPr>
              <a:spLocks noChangeArrowheads="1"/>
            </p:cNvSpPr>
            <p:nvPr/>
          </p:nvSpPr>
          <p:spPr bwMode="auto">
            <a:xfrm>
              <a:off x="4672" y="3281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6" name="Oval 28"/>
            <p:cNvSpPr>
              <a:spLocks noChangeArrowheads="1"/>
            </p:cNvSpPr>
            <p:nvPr/>
          </p:nvSpPr>
          <p:spPr bwMode="auto">
            <a:xfrm>
              <a:off x="4195" y="2976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7" name="Line 29"/>
            <p:cNvSpPr>
              <a:spLocks noChangeShapeType="1"/>
            </p:cNvSpPr>
            <p:nvPr/>
          </p:nvSpPr>
          <p:spPr bwMode="auto">
            <a:xfrm flipV="1">
              <a:off x="4076" y="2835"/>
              <a:ext cx="430" cy="258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8" name="Oval 30"/>
            <p:cNvSpPr>
              <a:spLocks noChangeArrowheads="1"/>
            </p:cNvSpPr>
            <p:nvPr/>
          </p:nvSpPr>
          <p:spPr bwMode="auto">
            <a:xfrm>
              <a:off x="4491" y="2804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59" name="Oval 31"/>
            <p:cNvSpPr>
              <a:spLocks noChangeArrowheads="1"/>
            </p:cNvSpPr>
            <p:nvPr/>
          </p:nvSpPr>
          <p:spPr bwMode="auto">
            <a:xfrm>
              <a:off x="4048" y="3067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560" name="Oval 32"/>
            <p:cNvSpPr>
              <a:spLocks noChangeArrowheads="1"/>
            </p:cNvSpPr>
            <p:nvPr/>
          </p:nvSpPr>
          <p:spPr bwMode="auto">
            <a:xfrm>
              <a:off x="5012" y="3860"/>
              <a:ext cx="53" cy="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6561" name="Text Box 33"/>
          <p:cNvSpPr txBox="1">
            <a:spLocks noChangeArrowheads="1"/>
          </p:cNvSpPr>
          <p:nvPr/>
        </p:nvSpPr>
        <p:spPr bwMode="auto">
          <a:xfrm>
            <a:off x="290512" y="6356350"/>
            <a:ext cx="4840288" cy="21544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altLang="zh-TW" sz="1400" b="1">
                <a:solidFill>
                  <a:srgbClr val="0000CC"/>
                </a:solidFill>
                <a:latin typeface="Arial" pitchFamily="34" charset="0"/>
                <a:ea typeface="標楷體" pitchFamily="65" charset="-120"/>
                <a:cs typeface="Arial" pitchFamily="34" charset="0"/>
              </a:rPr>
              <a:t>Nature Materials 3, 164, (2004)</a:t>
            </a:r>
          </a:p>
        </p:txBody>
      </p:sp>
      <p:graphicFrame>
        <p:nvGraphicFramePr>
          <p:cNvPr id="406562" name="Object 34"/>
          <p:cNvGraphicFramePr>
            <a:graphicFrameLocks noChangeAspect="1"/>
          </p:cNvGraphicFramePr>
          <p:nvPr/>
        </p:nvGraphicFramePr>
        <p:xfrm>
          <a:off x="5021262" y="1314450"/>
          <a:ext cx="3995738" cy="5010150"/>
        </p:xfrm>
        <a:graphic>
          <a:graphicData uri="http://schemas.openxmlformats.org/presentationml/2006/ole">
            <p:oleObj spid="_x0000_s33794" name="Graph" r:id="rId5" imgW="3176640" imgH="4190400" progId="Origin50.Graph">
              <p:embed/>
            </p:oleObj>
          </a:graphicData>
        </a:graphic>
      </p:graphicFrame>
      <p:sp>
        <p:nvSpPr>
          <p:cNvPr id="406563" name="Rectangle 35"/>
          <p:cNvSpPr>
            <a:spLocks noChangeArrowheads="1"/>
          </p:cNvSpPr>
          <p:nvPr/>
        </p:nvSpPr>
        <p:spPr bwMode="auto">
          <a:xfrm>
            <a:off x="223837" y="6051550"/>
            <a:ext cx="393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altLang="zh-TW" sz="1400" b="1">
                <a:solidFill>
                  <a:srgbClr val="FF0000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Tb/YMn</a:t>
            </a:r>
            <a:r>
              <a:rPr lang="en-GB" altLang="zh-TW" sz="1400" b="1" baseline="-25000">
                <a:solidFill>
                  <a:srgbClr val="FF0000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2</a:t>
            </a:r>
            <a:r>
              <a:rPr lang="en-GB" altLang="zh-TW" sz="1400" b="1">
                <a:solidFill>
                  <a:srgbClr val="FF0000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O</a:t>
            </a:r>
            <a:r>
              <a:rPr lang="en-GB" altLang="zh-TW" sz="1400" b="1" baseline="-25000">
                <a:solidFill>
                  <a:srgbClr val="FF0000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5</a:t>
            </a:r>
            <a:r>
              <a:rPr lang="en-GB" altLang="zh-TW" sz="1400" b="1">
                <a:solidFill>
                  <a:srgbClr val="0000FF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     </a:t>
            </a:r>
            <a:r>
              <a:rPr lang="en-GB" sz="1400" b="1">
                <a:solidFill>
                  <a:srgbClr val="0000FF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Nature, 429, 392 (2004)</a:t>
            </a:r>
            <a:endParaRPr lang="en-US" altLang="zh-TW" sz="1400" b="1">
              <a:solidFill>
                <a:srgbClr val="0000FF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406564" name="Rectangle 36"/>
          <p:cNvSpPr>
            <a:spLocks noChangeArrowheads="1"/>
          </p:cNvSpPr>
          <p:nvPr/>
        </p:nvSpPr>
        <p:spPr bwMode="auto">
          <a:xfrm>
            <a:off x="4073525" y="6034088"/>
            <a:ext cx="5087938" cy="701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altLang="zh-TW" sz="2000" dirty="0">
                <a:latin typeface="Arial" pitchFamily="34" charset="0"/>
                <a:ea typeface="新細明體" pitchFamily="18" charset="-120"/>
                <a:cs typeface="Arial" pitchFamily="34" charset="0"/>
              </a:rPr>
              <a:t>M</a:t>
            </a:r>
            <a:r>
              <a:rPr lang="en-GB" sz="2000" dirty="0">
                <a:latin typeface="Arial" pitchFamily="34" charset="0"/>
                <a:ea typeface="新細明體" pitchFamily="18" charset="-120"/>
                <a:cs typeface="Arial" pitchFamily="34" charset="0"/>
              </a:rPr>
              <a:t>agnetic field induces a sign reversal</a:t>
            </a:r>
            <a:endParaRPr lang="en-GB" altLang="zh-TW" sz="2000" dirty="0">
              <a:latin typeface="Arial" pitchFamily="34" charset="0"/>
              <a:ea typeface="新細明體" pitchFamily="18" charset="-120"/>
              <a:cs typeface="Arial" pitchFamily="34" charset="0"/>
            </a:endParaRPr>
          </a:p>
          <a:p>
            <a:pPr algn="ctr"/>
            <a:r>
              <a:rPr lang="en-GB" altLang="zh-TW" sz="2000" dirty="0">
                <a:latin typeface="Arial" pitchFamily="34" charset="0"/>
                <a:ea typeface="新細明體" pitchFamily="18" charset="-120"/>
                <a:cs typeface="Arial" pitchFamily="34" charset="0"/>
              </a:rPr>
              <a:t>  </a:t>
            </a:r>
            <a:r>
              <a:rPr lang="en-GB" sz="2000" dirty="0">
                <a:latin typeface="Arial" pitchFamily="34" charset="0"/>
                <a:ea typeface="新細明體" pitchFamily="18" charset="-120"/>
                <a:cs typeface="Arial" pitchFamily="34" charset="0"/>
              </a:rPr>
              <a:t>of the electric polarization</a:t>
            </a:r>
            <a:endParaRPr lang="pt-PT" sz="2000" dirty="0"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9063" y="6421437"/>
            <a:ext cx="463550" cy="360363"/>
          </a:xfrm>
        </p:spPr>
        <p:txBody>
          <a:bodyPr/>
          <a:lstStyle/>
          <a:p>
            <a:fld id="{4CB61536-16F1-4CC4-8449-ED25383A29FD}" type="slidenum"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3</a:t>
            </a:fld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98425"/>
            <a:ext cx="8839200" cy="511175"/>
          </a:xfrm>
          <a:prstGeom prst="rect">
            <a:avLst/>
          </a:prstGeom>
          <a:solidFill>
            <a:srgbClr val="FFFF00"/>
          </a:solidFill>
          <a:ln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Radioactive isotopes for solid state physics? Why &amp; How??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609600" y="838200"/>
            <a:ext cx="8102599" cy="3282952"/>
            <a:chOff x="384" y="346"/>
            <a:chExt cx="5104" cy="2068"/>
          </a:xfrm>
        </p:grpSpPr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5" y="346"/>
              <a:ext cx="5103" cy="582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Nothing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is more easy to detect with high sensitivity than nuclear radiation, i.e. very low concentrations of radioactive impurity atoms in a material can be detected.</a:t>
              </a: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384" y="960"/>
              <a:ext cx="5103" cy="145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The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radioactive isotopes (“probes”) act as “spies” transmitting 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information 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with atomic resolution via their decay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Crucial point: what information do you get?????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Adds extra dimension to “normal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spectroscopies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” e.g.  optical / electrical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characterisation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of semiconductors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Provides extremely local probe which is applied to variety of systems</a:t>
              </a:r>
            </a:p>
            <a:p>
              <a:pPr algn="l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	</a:t>
              </a:r>
              <a:endParaRPr lang="en-US" sz="1800" i="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457200" y="4230685"/>
            <a:ext cx="8229600" cy="646113"/>
            <a:chOff x="-16" y="1988"/>
            <a:chExt cx="5184" cy="407"/>
          </a:xfrm>
        </p:grpSpPr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-16" y="2073"/>
              <a:ext cx="518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spcBef>
                  <a:spcPct val="0"/>
                </a:spcBef>
              </a:pPr>
              <a:r>
                <a:rPr lang="en-US" sz="2400" i="0" dirty="0">
                  <a:latin typeface="Arial" pitchFamily="34" charset="0"/>
                  <a:cs typeface="Arial" pitchFamily="34" charset="0"/>
                </a:rPr>
                <a:t>You need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992" y="1988"/>
              <a:ext cx="3600" cy="407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A facility providing a large variety of radioactive 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isotope (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if possible, </a:t>
              </a:r>
              <a:r>
                <a:rPr lang="en-US" sz="1800" i="0" dirty="0" err="1">
                  <a:latin typeface="Arial" pitchFamily="34" charset="0"/>
                  <a:cs typeface="Arial" pitchFamily="34" charset="0"/>
                </a:rPr>
                <a:t>isotopically</a:t>
              </a:r>
              <a:r>
                <a:rPr lang="en-US" sz="1800" i="0" dirty="0">
                  <a:latin typeface="Arial" pitchFamily="34" charset="0"/>
                  <a:cs typeface="Arial" pitchFamily="34" charset="0"/>
                </a:rPr>
                <a:t> clean</a:t>
              </a:r>
              <a:r>
                <a:rPr lang="en-US" sz="1800" i="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800" i="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762000" y="4862512"/>
            <a:ext cx="8712200" cy="1919288"/>
            <a:chOff x="272" y="2387"/>
            <a:chExt cx="5488" cy="1209"/>
          </a:xfrm>
        </p:grpSpPr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72" y="2387"/>
              <a:ext cx="5488" cy="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tIns="228528" bIns="152352"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2400" i="0" dirty="0">
                  <a:latin typeface="Arial" pitchFamily="34" charset="0"/>
                  <a:cs typeface="Arial" pitchFamily="34" charset="0"/>
                </a:rPr>
                <a:t>You have to introduce the isotopes into the </a:t>
              </a:r>
              <a:r>
                <a:rPr lang="en-US" sz="2400" i="0" dirty="0" smtClean="0">
                  <a:latin typeface="Arial" pitchFamily="34" charset="0"/>
                  <a:cs typeface="Arial" pitchFamily="34" charset="0"/>
                </a:rPr>
                <a:t>semiconductor</a:t>
              </a:r>
              <a:endParaRPr lang="de-DE" sz="2400" i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509" y="2840"/>
              <a:ext cx="4405" cy="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ion implantation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diffusion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during crystal growth</a:t>
              </a:r>
            </a:p>
            <a:p>
              <a:pPr algn="l">
                <a:buFont typeface="Wingdings" pitchFamily="2" charset="2"/>
                <a:buChar char="Ø"/>
                <a:tabLst>
                  <a:tab pos="228600" algn="l"/>
                </a:tabLst>
              </a:pPr>
              <a:r>
                <a:rPr lang="en-US" sz="1800" i="0" dirty="0">
                  <a:latin typeface="Arial" pitchFamily="34" charset="0"/>
                  <a:cs typeface="Arial" pitchFamily="34" charset="0"/>
                </a:rPr>
                <a:t>by nuclear reaction with one of the constituents of the solid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67"/>
          <p:cNvGrpSpPr>
            <a:grpSpLocks/>
          </p:cNvGrpSpPr>
          <p:nvPr/>
        </p:nvGrpSpPr>
        <p:grpSpPr bwMode="auto">
          <a:xfrm>
            <a:off x="1676400" y="762000"/>
            <a:ext cx="6096000" cy="6248400"/>
            <a:chOff x="2208" y="720"/>
            <a:chExt cx="3264" cy="3371"/>
          </a:xfrm>
        </p:grpSpPr>
        <p:pic>
          <p:nvPicPr>
            <p:cNvPr id="9" name="Picture 5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8" y="720"/>
              <a:ext cx="3264" cy="2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0" name="Group 65"/>
            <p:cNvGrpSpPr>
              <a:grpSpLocks/>
            </p:cNvGrpSpPr>
            <p:nvPr/>
          </p:nvGrpSpPr>
          <p:grpSpPr bwMode="auto">
            <a:xfrm>
              <a:off x="3120" y="3168"/>
              <a:ext cx="2124" cy="923"/>
              <a:chOff x="3449" y="3168"/>
              <a:chExt cx="2124" cy="923"/>
            </a:xfrm>
          </p:grpSpPr>
          <p:sp>
            <p:nvSpPr>
              <p:cNvPr id="11" name="Text Box 63"/>
              <p:cNvSpPr txBox="1">
                <a:spLocks noChangeArrowheads="1"/>
              </p:cNvSpPr>
              <p:nvPr/>
            </p:nvSpPr>
            <p:spPr bwMode="auto">
              <a:xfrm>
                <a:off x="3449" y="3168"/>
                <a:ext cx="2124" cy="9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800" b="1"/>
                  <a:t>isotopes of this element </a:t>
                </a:r>
              </a:p>
              <a:p>
                <a:pPr>
                  <a:spcBef>
                    <a:spcPct val="0"/>
                  </a:spcBef>
                </a:pPr>
                <a:endParaRPr lang="en-US" sz="1800" b="1"/>
              </a:p>
              <a:p>
                <a:pPr>
                  <a:spcBef>
                    <a:spcPct val="0"/>
                  </a:spcBef>
                </a:pPr>
                <a:r>
                  <a:rPr lang="en-US" sz="1800" b="1"/>
                  <a:t/>
                </a:r>
                <a:br>
                  <a:rPr lang="en-US" sz="1800" b="1"/>
                </a:br>
                <a:r>
                  <a:rPr lang="en-US" sz="1800" b="1"/>
                  <a:t>used for solid state physics </a:t>
                </a:r>
                <a:br>
                  <a:rPr lang="en-US" sz="1800" b="1"/>
                </a:br>
                <a:r>
                  <a:rPr lang="en-US" sz="1800" b="1"/>
                  <a:t>or life science</a:t>
                </a:r>
                <a:r>
                  <a:rPr lang="en-US" sz="1800"/>
                  <a:t> </a:t>
                </a:r>
              </a:p>
            </p:txBody>
          </p:sp>
          <p:sp>
            <p:nvSpPr>
              <p:cNvPr id="12" name="Oval 64"/>
              <p:cNvSpPr>
                <a:spLocks noChangeArrowheads="1"/>
              </p:cNvSpPr>
              <p:nvPr/>
            </p:nvSpPr>
            <p:spPr bwMode="auto">
              <a:xfrm>
                <a:off x="4416" y="3504"/>
                <a:ext cx="138" cy="13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76200" y="76200"/>
            <a:ext cx="465704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ISOLDE table of elements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796" y="164068"/>
            <a:ext cx="718716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SSP @ ISOLDE: Diverse community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447800"/>
            <a:ext cx="7750840" cy="203132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Solid  State physics: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Semiconductors, Metals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Materials scientists: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High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Superconductors,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Multiferroic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materials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Surface physics/Quantum Transport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Biophysics: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structural properties &amp; role of heavy metals in proteins, DNA.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191000" y="4655820"/>
          <a:ext cx="4458973" cy="1135380"/>
        </p:xfrm>
        <a:graphic>
          <a:graphicData uri="http://schemas.openxmlformats.org/drawingml/2006/table">
            <a:tbl>
              <a:tblPr/>
              <a:tblGrid>
                <a:gridCol w="3190522"/>
                <a:gridCol w="1268451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Participating Countries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Participating Institutes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Postdocs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/professors/researchers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Graduate Students (estimate)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4760893"/>
            <a:ext cx="32766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SSP investment: money &amp; people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599" y="106450"/>
          <a:ext cx="8610601" cy="6675350"/>
        </p:xfrm>
        <a:graphic>
          <a:graphicData uri="http://schemas.openxmlformats.org/drawingml/2006/table">
            <a:tbl>
              <a:tblPr/>
              <a:tblGrid>
                <a:gridCol w="394982"/>
                <a:gridCol w="3475838"/>
                <a:gridCol w="2764872"/>
                <a:gridCol w="1974909"/>
              </a:tblGrid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Expt</a:t>
                      </a:r>
                      <a:r>
                        <a:rPr lang="en-GB" sz="9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 No.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Title of proposal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Spokesperson/ Affiliation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Experiment Category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0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IS501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Emission </a:t>
                      </a:r>
                      <a:r>
                        <a:rPr lang="en-GB" sz="900" b="1" dirty="0" err="1">
                          <a:latin typeface="Arial"/>
                          <a:ea typeface="Calibri"/>
                          <a:cs typeface="Times New Roman"/>
                        </a:rPr>
                        <a:t>Mössbauer</a:t>
                      </a: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 spectroscopy of advanced materials for </a:t>
                      </a:r>
                      <a:r>
                        <a:rPr lang="en-GB" sz="900" b="1" dirty="0" err="1">
                          <a:latin typeface="Arial"/>
                          <a:ea typeface="Calibri"/>
                          <a:cs typeface="Times New Roman"/>
                        </a:rPr>
                        <a:t>opto</a:t>
                      </a: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- and </a:t>
                      </a:r>
                      <a:r>
                        <a:rPr lang="en-GB" sz="900" b="1" dirty="0" err="1">
                          <a:latin typeface="Arial"/>
                          <a:ea typeface="Calibri"/>
                          <a:cs typeface="Times New Roman"/>
                        </a:rPr>
                        <a:t>nano</a:t>
                      </a: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- electronics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u="sng" dirty="0" err="1">
                          <a:latin typeface="Arial"/>
                          <a:ea typeface="Calibri"/>
                          <a:cs typeface="Times New Roman"/>
                        </a:rPr>
                        <a:t>Gunnlaugsson</a:t>
                      </a: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, H. (Aarhus), </a:t>
                      </a:r>
                      <a:r>
                        <a:rPr lang="en-GB" sz="900" u="sng" dirty="0" err="1">
                          <a:latin typeface="Arial"/>
                          <a:ea typeface="Calibri"/>
                          <a:cs typeface="Times New Roman"/>
                        </a:rPr>
                        <a:t>Sveinn</a:t>
                      </a: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900" u="sng" dirty="0" err="1">
                          <a:latin typeface="Arial"/>
                          <a:ea typeface="Calibri"/>
                          <a:cs typeface="Times New Roman"/>
                        </a:rPr>
                        <a:t>Olafsson</a:t>
                      </a: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900" b="1" dirty="0">
                          <a:latin typeface="Arial"/>
                          <a:ea typeface="Calibri"/>
                          <a:cs typeface="Times New Roman"/>
                        </a:rPr>
                        <a:t>Reykjavik</a:t>
                      </a: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 smtClean="0">
                          <a:latin typeface="Arial"/>
                          <a:ea typeface="Calibri"/>
                          <a:cs typeface="Times New Roman"/>
                        </a:rPr>
                        <a:t>Semiconductors (magnetism)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1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LOI88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err="1">
                          <a:latin typeface="NimbusRomNo9L-Medi"/>
                          <a:ea typeface="Calibri"/>
                          <a:cs typeface="NimbusRomNo9L-Medi"/>
                        </a:rPr>
                        <a:t>BetaNMR</a:t>
                      </a:r>
                      <a:r>
                        <a:rPr lang="en-US" sz="900" dirty="0">
                          <a:latin typeface="NimbusRomNo9L-Medi"/>
                          <a:ea typeface="Calibri"/>
                          <a:cs typeface="NimbusRomNo9L-Medi"/>
                        </a:rPr>
                        <a:t> as a novel technique for biological applications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Lars </a:t>
                      </a:r>
                      <a:r>
                        <a:rPr lang="en-GB" sz="900" u="sng" dirty="0" err="1">
                          <a:latin typeface="Arial"/>
                          <a:ea typeface="Calibri"/>
                          <a:cs typeface="Times New Roman"/>
                        </a:rPr>
                        <a:t>Hemmingsen</a:t>
                      </a:r>
                      <a:r>
                        <a:rPr lang="en-GB" sz="900" u="sng" dirty="0">
                          <a:latin typeface="Arial"/>
                          <a:ea typeface="Calibri"/>
                          <a:cs typeface="Times New Roman"/>
                        </a:rPr>
                        <a:t>/Monika </a:t>
                      </a:r>
                      <a:r>
                        <a:rPr lang="en-GB" sz="900" u="sng" dirty="0" err="1">
                          <a:latin typeface="Arial"/>
                          <a:ea typeface="Calibri"/>
                          <a:cs typeface="Times New Roman"/>
                        </a:rPr>
                        <a:t>Stachura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 (Copenhagen)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Biophysics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5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LOI84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ASPIC2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Kay </a:t>
                      </a: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Potzger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900" dirty="0" smtClean="0">
                          <a:latin typeface="Arial"/>
                          <a:ea typeface="Calibri"/>
                          <a:cs typeface="Times New Roman"/>
                        </a:rPr>
                        <a:t>   (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FZ, </a:t>
                      </a: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Rossendorf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, Germany)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latin typeface="Arial"/>
                          <a:ea typeface="Calibri"/>
                          <a:cs typeface="Times New Roman"/>
                        </a:rPr>
                        <a:t>Surface physics </a:t>
                      </a:r>
                      <a:r>
                        <a:rPr lang="en-GB" sz="900" b="1" dirty="0" smtClean="0">
                          <a:latin typeface="Arial"/>
                          <a:ea typeface="Calibri"/>
                          <a:cs typeface="Times New Roman"/>
                        </a:rPr>
                        <a:t> (magnetism/Quantum Transport)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6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2"/>
                        </a:rPr>
                        <a:t>LOI81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Radioactive probe studies of coordination mechanisms of heavy metal ions from natural waters to functionalized magnetic nanoparticles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Vitor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Amaral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 CICECO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Aveiro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Portugal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BIO)PHYSICS</a:t>
                      </a:r>
                      <a:r>
                        <a:rPr lang="en-US" sz="900" baseline="0" dirty="0" smtClean="0"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cleaning water)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</a:tr>
              <a:tr h="398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3"/>
                        </a:rPr>
                        <a:t>IS492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Defects in ZnO, CdTe, and Si: Optical, structural, and electrical characterization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Manfred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Deicher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 TPUS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Saarbrücken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Germany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SEMICONDUCTORS(defects 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characterization)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08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4"/>
                        </a:rPr>
                        <a:t>IS489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Radiotracer diffusion in semiconductors and metallic compounds using short-lived isotopes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Manfred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Deicher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 TPUS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Saarbrücken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Germany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SEMICONDUCTORS(diffusion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6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5"/>
                        </a:rPr>
                        <a:t>IS488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Ag(I),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Pb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(II) and Hg(II) binding to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biomolecules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 studied by Perturbed Angular Correlation of γ-rays (PAC) spectroscopy: Function and toxicity of metal ions in biological systems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Lars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Hemmingsen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RVAUDNS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Frederiksberg, Denmark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BIOPHYSICS(detoxification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</a:tr>
              <a:tr h="398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6"/>
                        </a:rPr>
                        <a:t>IS487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 Study of Local Correlations of Magnetic and Multiferroic Compounds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Vitor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Amaral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CICECO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Aveiro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Portugal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MULTIFERROICS(magnetism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dielectric…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8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7"/>
                        </a:rPr>
                        <a:t>IS486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Crystal field investigations of rare earth doped wide band gap semiconductors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Ulrich 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Vetter  PIUG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Göttingen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Germany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SEMICONDUCTORS(wide 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band gap)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8"/>
                        </a:rPr>
                        <a:t>IS481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 The role of In in III-nitride ternary semiconductors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 err="1">
                          <a:latin typeface="Arial"/>
                          <a:ea typeface="Calibri"/>
                          <a:cs typeface="Times New Roman"/>
                        </a:rPr>
                        <a:t>Katharina</a:t>
                      </a: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900" dirty="0" smtClean="0">
                          <a:latin typeface="Arial"/>
                          <a:ea typeface="Calibri"/>
                          <a:cs typeface="Times New Roman"/>
                        </a:rPr>
                        <a:t>Lorenz  ITN</a:t>
                      </a: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fr-FR" sz="900" dirty="0" err="1">
                          <a:latin typeface="Arial"/>
                          <a:ea typeface="Calibri"/>
                          <a:cs typeface="Times New Roman"/>
                        </a:rPr>
                        <a:t>Sacavém</a:t>
                      </a: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, Portugal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SEMICONDUCTORS(ternary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9"/>
                        </a:rPr>
                        <a:t>IS472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High Resolution optical spectroscopy in isotopically-pure Si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Karl 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Johnston  TPUS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Saarbrücken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Germany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SEMICONDUCTORS(fundamental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0"/>
                        </a:rPr>
                        <a:t>IS464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(n,p) emission channeling measurements on ion-implanted beryllium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Uli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Köster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ILL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Grenoble, France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METALS / R&amp;D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66"/>
                    </a:solidFill>
                  </a:tcPr>
                </a:tc>
              </a:tr>
              <a:tr h="508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1"/>
                        </a:rPr>
                        <a:t>IS453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Arial"/>
                          <a:ea typeface="Calibri"/>
                          <a:cs typeface="Times New Roman"/>
                        </a:rPr>
                        <a:t>Emission channelling lattice location experiments with short-lived isotopes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Ulrich 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Wahl  ITN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Sacavém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Portugal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SEMICONDUCTORS &amp; 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OXIDES  (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lattice location </a:t>
                      </a: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dopants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2"/>
                        </a:rPr>
                        <a:t>IS450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Diffusion of </a:t>
                      </a:r>
                      <a:r>
                        <a:rPr lang="en-GB" sz="900" baseline="30000">
                          <a:latin typeface="Arial"/>
                          <a:ea typeface="Calibri"/>
                          <a:cs typeface="Times New Roman"/>
                        </a:rPr>
                        <a:t>56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Co in GaAs, ZnO and Si</a:t>
                      </a:r>
                      <a:r>
                        <a:rPr lang="en-GB" sz="900" baseline="-25000">
                          <a:latin typeface="Arial"/>
                          <a:ea typeface="Calibri"/>
                          <a:cs typeface="Times New Roman"/>
                        </a:rPr>
                        <a:t>1-x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GB" sz="900" baseline="-250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 systems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Räisänen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, J</a:t>
                      </a:r>
                      <a:r>
                        <a:rPr lang="en-GB" sz="900" dirty="0" smtClean="0">
                          <a:latin typeface="Arial"/>
                          <a:ea typeface="Calibri"/>
                          <a:cs typeface="Times New Roman"/>
                        </a:rPr>
                        <a:t>.  Helsinki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 (diffusion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6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3"/>
                        </a:rPr>
                        <a:t>IS448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Pb(II) and Hg(II) binding to de novo designed proteins studied by </a:t>
                      </a:r>
                      <a:r>
                        <a:rPr lang="en-GB" sz="900" baseline="30000">
                          <a:latin typeface="Arial"/>
                          <a:ea typeface="Calibri"/>
                          <a:cs typeface="Times New Roman"/>
                        </a:rPr>
                        <a:t>204m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Pb- and </a:t>
                      </a:r>
                      <a:r>
                        <a:rPr lang="en-GB" sz="900" baseline="30000">
                          <a:latin typeface="Arial"/>
                          <a:ea typeface="Calibri"/>
                          <a:cs typeface="Times New Roman"/>
                        </a:rPr>
                        <a:t>199m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Hg-Perturbed Angular Correlation of g-rays (PAC) spectroscopy: clues to heavy metal toxicity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Hemmingsen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, L</a:t>
                      </a:r>
                      <a:r>
                        <a:rPr lang="en-GB" sz="900" dirty="0" smtClean="0">
                          <a:latin typeface="Arial"/>
                          <a:ea typeface="Calibri"/>
                          <a:cs typeface="Times New Roman"/>
                        </a:rPr>
                        <a:t>.   Frederiksberg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Biophysics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4"/>
                        </a:rPr>
                        <a:t>IS443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err="1">
                          <a:latin typeface="Arial"/>
                          <a:ea typeface="Calibri"/>
                          <a:cs typeface="Times New Roman"/>
                        </a:rPr>
                        <a:t>Mössbauer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 studies of dilute magnetic semiconductors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Marco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Fanciulli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 INFN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Milano, Italy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SEMICONDUCTORS(magnetism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5"/>
                        </a:rPr>
                        <a:t>IS432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Diffusion of </a:t>
                      </a:r>
                      <a:r>
                        <a:rPr lang="en-GB" sz="900" baseline="30000" dirty="0">
                          <a:latin typeface="Arial"/>
                          <a:ea typeface="Calibri"/>
                          <a:cs typeface="Times New Roman"/>
                        </a:rPr>
                        <a:t>52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Mn in </a:t>
                      </a: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GaAs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 err="1">
                          <a:latin typeface="Arial"/>
                          <a:ea typeface="Calibri"/>
                          <a:cs typeface="Times New Roman"/>
                        </a:rPr>
                        <a:t>Räisänen</a:t>
                      </a:r>
                      <a:r>
                        <a:rPr lang="en-GB" sz="900" dirty="0">
                          <a:latin typeface="Arial"/>
                          <a:ea typeface="Calibri"/>
                          <a:cs typeface="Times New Roman"/>
                        </a:rPr>
                        <a:t>, J</a:t>
                      </a:r>
                      <a:r>
                        <a:rPr lang="en-GB" sz="900" dirty="0" smtClean="0">
                          <a:latin typeface="Arial"/>
                          <a:ea typeface="Calibri"/>
                          <a:cs typeface="Times New Roman"/>
                        </a:rPr>
                        <a:t>.   Helsinki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SEMICONDUCTORS(diffusion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900" b="1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16"/>
                        </a:rPr>
                        <a:t>IS425</a:t>
                      </a:r>
                      <a:r>
                        <a:rPr lang="en-GB" sz="900" b="1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Radioactive </a:t>
                      </a:r>
                      <a:r>
                        <a:rPr lang="pt-PT" sz="900">
                          <a:latin typeface="Arial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robes on </a:t>
                      </a:r>
                      <a:r>
                        <a:rPr lang="pt-PT" sz="900">
                          <a:latin typeface="Arial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erromagnetic </a:t>
                      </a:r>
                      <a:r>
                        <a:rPr lang="pt-PT" sz="900">
                          <a:latin typeface="Aria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900">
                          <a:latin typeface="Arial"/>
                          <a:ea typeface="Calibri"/>
                          <a:cs typeface="Times New Roman"/>
                        </a:rPr>
                        <a:t>urfaces 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Wolf-Dietrich </a:t>
                      </a:r>
                      <a:r>
                        <a:rPr lang="en-US" sz="900" dirty="0" err="1" smtClean="0">
                          <a:latin typeface="Arial"/>
                          <a:ea typeface="Calibri"/>
                          <a:cs typeface="Times New Roman"/>
                        </a:rPr>
                        <a:t>Zeitz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    HMI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, Berlin, Germany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900" dirty="0" smtClean="0">
                          <a:latin typeface="Arial"/>
                          <a:ea typeface="Calibri"/>
                          <a:cs typeface="Times New Roman"/>
                        </a:rPr>
                        <a:t>INTER)SURFACES(fundamental</a:t>
                      </a:r>
                      <a:r>
                        <a:rPr lang="en-US" sz="900" dirty="0">
                          <a:latin typeface="Arial"/>
                          <a:ea typeface="Calibri"/>
                          <a:cs typeface="Times New Roman"/>
                        </a:rPr>
                        <a:t>)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" marR="3935" marT="393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93063" cy="1066800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RIB solid state physics as applied nuclear physics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2090738"/>
            <a:ext cx="8740380" cy="4545012"/>
            <a:chOff x="96" y="816"/>
            <a:chExt cx="5566" cy="3030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96" y="2007"/>
              <a:ext cx="528" cy="32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Book Antiqua" pitchFamily="18" charset="0"/>
                </a:rPr>
                <a:t>Nuclear</a:t>
              </a:r>
            </a:p>
            <a:p>
              <a:pPr algn="ctr"/>
              <a:r>
                <a:rPr lang="en-US" sz="1200" b="1">
                  <a:latin typeface="Book Antiqua" pitchFamily="18" charset="0"/>
                </a:rPr>
                <a:t>Physics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700" y="2020"/>
              <a:ext cx="962" cy="324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latin typeface="Book Antiqua" pitchFamily="18" charset="0"/>
                </a:rPr>
                <a:t>Solid state physics</a:t>
              </a:r>
            </a:p>
            <a:p>
              <a:pPr algn="ctr"/>
              <a:r>
                <a:rPr lang="en-US" sz="1200" b="1" dirty="0">
                  <a:latin typeface="Book Antiqua" pitchFamily="18" charset="0"/>
                </a:rPr>
                <a:t>applications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003" y="869"/>
              <a:ext cx="645" cy="43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Book Antiqua" pitchFamily="18" charset="0"/>
                </a:rPr>
                <a:t>Radioactive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Book Antiqua" pitchFamily="18" charset="0"/>
                </a:rPr>
                <a:t>Nuclei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Book Antiqua" pitchFamily="18" charset="0"/>
                  <a:sym typeface="Wingdings" pitchFamily="2" charset="2"/>
                </a:rPr>
                <a:t> </a:t>
              </a:r>
              <a:r>
                <a:rPr lang="en-US" sz="1200" b="1" dirty="0">
                  <a:solidFill>
                    <a:schemeClr val="bg1"/>
                  </a:solidFill>
                  <a:latin typeface="Symbol" pitchFamily="18" charset="2"/>
                </a:rPr>
                <a:t>g, a, b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096" y="1685"/>
              <a:ext cx="422" cy="3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err="1" smtClean="0">
                  <a:latin typeface="Book Antiqua" pitchFamily="18" charset="0"/>
                </a:rPr>
                <a:t>Muons</a:t>
              </a:r>
              <a:endParaRPr lang="en-US" sz="1200" dirty="0">
                <a:latin typeface="Book Antiqua" pitchFamily="18" charset="0"/>
              </a:endParaRPr>
            </a:p>
            <a:p>
              <a:pPr algn="ctr"/>
              <a:r>
                <a:rPr lang="en-US" sz="1200" dirty="0">
                  <a:latin typeface="Book Antiqua" pitchFamily="18" charset="0"/>
                  <a:sym typeface="Wingdings" pitchFamily="2" charset="2"/>
                </a:rPr>
                <a:t> ß</a:t>
              </a:r>
              <a:r>
                <a:rPr lang="en-US" sz="1200" baseline="30000" dirty="0">
                  <a:latin typeface="Book Antiqua" pitchFamily="18" charset="0"/>
                  <a:sym typeface="Wingdings" pitchFamily="2" charset="2"/>
                </a:rPr>
                <a:t>+</a:t>
              </a:r>
              <a:endParaRPr lang="en-US" sz="1200" baseline="30000" dirty="0">
                <a:latin typeface="Book Antiqua" pitchFamily="18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056" y="3504"/>
              <a:ext cx="529" cy="1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latin typeface="Book Antiqua" pitchFamily="18" charset="0"/>
                </a:rPr>
                <a:t>Positrons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045" y="2832"/>
              <a:ext cx="528" cy="1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Book Antiqua" pitchFamily="18" charset="0"/>
                </a:rPr>
                <a:t>Neutrons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150" y="2261"/>
              <a:ext cx="307" cy="18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Book Antiqua" pitchFamily="18" charset="0"/>
                </a:rPr>
                <a:t>Ions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256" y="90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Hyperfine</a:t>
              </a:r>
            </a:p>
            <a:p>
              <a:pPr algn="ctr"/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Interaction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256" y="186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Coulomb</a:t>
              </a:r>
            </a:p>
            <a:p>
              <a:pPr algn="ctr"/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Interaction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256" y="234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Scattering,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Diffraction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2256" y="2874"/>
              <a:ext cx="624" cy="3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Book Antiqua" pitchFamily="18" charset="0"/>
                </a:rPr>
                <a:t>Nuclear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Reaction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120" y="816"/>
              <a:ext cx="1376" cy="555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 err="1">
                  <a:solidFill>
                    <a:srgbClr val="CC3300"/>
                  </a:solidFill>
                  <a:latin typeface="Book Antiqua" pitchFamily="18" charset="0"/>
                </a:rPr>
                <a:t>Mößbauer</a:t>
              </a:r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 effect</a:t>
              </a:r>
            </a:p>
            <a:p>
              <a:pPr algn="ctr"/>
              <a:r>
                <a:rPr lang="en-US" sz="1200" dirty="0" err="1">
                  <a:solidFill>
                    <a:srgbClr val="CC3300"/>
                  </a:solidFill>
                  <a:latin typeface="Symbol" pitchFamily="18" charset="2"/>
                </a:rPr>
                <a:t>gg</a:t>
              </a:r>
              <a:r>
                <a:rPr lang="en-US" sz="1200" dirty="0">
                  <a:solidFill>
                    <a:srgbClr val="CC3300"/>
                  </a:solidFill>
                  <a:latin typeface="Book Antiqua" pitchFamily="18" charset="0"/>
                </a:rPr>
                <a:t>  angular correlation</a:t>
              </a:r>
            </a:p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Book Antiqua" pitchFamily="18" charset="0"/>
                </a:rPr>
                <a:t>Nuclear Magnetic resonance</a:t>
              </a:r>
            </a:p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  <a:latin typeface="Book Antiqua" pitchFamily="18" charset="0"/>
                </a:rPr>
                <a:t>Nuclear orientation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256" y="1386"/>
              <a:ext cx="624" cy="31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54000" tIns="46800" rIns="54000" bIns="46800">
              <a:spAutoFit/>
            </a:bodyPr>
            <a:lstStyle/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Radioactive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 decay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119" y="1493"/>
              <a:ext cx="955" cy="433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DLTS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Photoluminescence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Tracer Diffusion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3108" y="2070"/>
              <a:ext cx="1040" cy="798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solidFill>
                    <a:srgbClr val="CC3300"/>
                  </a:solidFill>
                  <a:latin typeface="Book Antiqua" pitchFamily="18" charset="0"/>
                </a:rPr>
                <a:t>Emission Channeling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Ion Channeling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Backscattering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Elastic Recoil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Resonant Scattering</a:t>
              </a:r>
            </a:p>
            <a:p>
              <a:pPr algn="ctr"/>
              <a:r>
                <a:rPr lang="en-US" sz="1200">
                  <a:latin typeface="Book Antiqua" pitchFamily="18" charset="0"/>
                </a:rPr>
                <a:t>Neutron Scattering</a:t>
              </a: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3108" y="3030"/>
              <a:ext cx="1260" cy="18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Book Antiqua" pitchFamily="18" charset="0"/>
                </a:rPr>
                <a:t>Nuclear Reaction Analysis</a:t>
              </a: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078" y="3413"/>
              <a:ext cx="1414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Book Antiqua" pitchFamily="18" charset="0"/>
                </a:rPr>
                <a:t>Positron Annihilation</a:t>
              </a:r>
            </a:p>
            <a:p>
              <a:pPr algn="ctr"/>
              <a:r>
                <a:rPr lang="en-US" sz="1200" dirty="0">
                  <a:latin typeface="Book Antiqua" pitchFamily="18" charset="0"/>
                </a:rPr>
                <a:t>Positron Angular Distribution</a:t>
              </a:r>
            </a:p>
            <a:p>
              <a:pPr algn="ctr"/>
              <a:r>
                <a:rPr lang="en-US" sz="1200" dirty="0">
                  <a:latin typeface="Book Antiqua" pitchFamily="18" charset="0"/>
                </a:rPr>
                <a:t>Positron Energy Distribution</a:t>
              </a: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V="1">
              <a:off x="624" y="1008"/>
              <a:ext cx="384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624" y="1824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624" y="2160"/>
              <a:ext cx="52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624" y="2160"/>
              <a:ext cx="432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624" y="2160"/>
              <a:ext cx="432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2256" y="3456"/>
              <a:ext cx="624" cy="3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Book Antiqua" pitchFamily="18" charset="0"/>
                </a:rPr>
                <a:t>ß</a:t>
              </a:r>
              <a:r>
                <a:rPr lang="en-US" sz="1200" baseline="30000">
                  <a:latin typeface="Book Antiqua" pitchFamily="18" charset="0"/>
                </a:rPr>
                <a:t>+</a:t>
              </a:r>
              <a:r>
                <a:rPr lang="en-US" sz="1200">
                  <a:latin typeface="Book Antiqua" pitchFamily="18" charset="0"/>
                </a:rPr>
                <a:t>-e</a:t>
              </a:r>
              <a:r>
                <a:rPr lang="en-US" sz="1200" baseline="30000">
                  <a:latin typeface="Book Antiqua" pitchFamily="18" charset="0"/>
                </a:rPr>
                <a:t>- </a:t>
              </a:r>
              <a:endParaRPr lang="en-US" sz="1200">
                <a:latin typeface="Book Antiqua" pitchFamily="18" charset="0"/>
              </a:endParaRPr>
            </a:p>
            <a:p>
              <a:pPr algn="ctr"/>
              <a:r>
                <a:rPr lang="en-US" sz="1200">
                  <a:latin typeface="Book Antiqua" pitchFamily="18" charset="0"/>
                </a:rPr>
                <a:t>Interaction</a:t>
              </a: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1632" y="10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V="1">
              <a:off x="1488" y="1056"/>
              <a:ext cx="768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1440" y="2016"/>
              <a:ext cx="81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1440" y="2352"/>
              <a:ext cx="81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1632" y="1056"/>
              <a:ext cx="62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V="1">
              <a:off x="1584" y="2496"/>
              <a:ext cx="67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1584" y="2928"/>
              <a:ext cx="67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1584" y="360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1488" y="1824"/>
              <a:ext cx="76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2880" y="105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2880" y="1536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2880" y="2016"/>
              <a:ext cx="24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V="1">
              <a:off x="2880" y="235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2880" y="3024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2880" y="360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1632" y="1056"/>
              <a:ext cx="62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1632" y="1056"/>
              <a:ext cx="624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4512" y="1008"/>
              <a:ext cx="192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4080" y="1680"/>
              <a:ext cx="62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 flipV="1">
              <a:off x="4128" y="2160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 flipV="1">
              <a:off x="4368" y="2160"/>
              <a:ext cx="336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 flipV="1">
              <a:off x="4464" y="2160"/>
              <a:ext cx="24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1440" y="2352"/>
              <a:ext cx="81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1547813" y="1730375"/>
            <a:ext cx="5410200" cy="304800"/>
            <a:chOff x="1000" y="712"/>
            <a:chExt cx="3408" cy="192"/>
          </a:xfrm>
        </p:grpSpPr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1000" y="712"/>
              <a:ext cx="8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Nuclear probes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2293" y="712"/>
              <a:ext cx="7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Interactions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496" y="712"/>
              <a:ext cx="9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  <a:latin typeface="Book Antiqua" pitchFamily="18" charset="0"/>
                </a:rPr>
                <a:t>Methods</a:t>
              </a:r>
            </a:p>
          </p:txBody>
        </p:sp>
      </p:grpSp>
      <p:sp>
        <p:nvSpPr>
          <p:cNvPr id="57" name="Rounded Rectangle 56"/>
          <p:cNvSpPr/>
          <p:nvPr/>
        </p:nvSpPr>
        <p:spPr>
          <a:xfrm>
            <a:off x="4953000" y="1676400"/>
            <a:ext cx="2286000" cy="838200"/>
          </a:xfrm>
          <a:prstGeom prst="roundRect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Karl\media\Digital_photos\2008_03_31\IMG_3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10000"/>
            <a:ext cx="304999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733800"/>
            <a:ext cx="1828800" cy="2438400"/>
          </a:xfrm>
          <a:prstGeom prst="rect">
            <a:avLst/>
          </a:prstGeom>
          <a:noFill/>
        </p:spPr>
      </p:pic>
      <p:pic>
        <p:nvPicPr>
          <p:cNvPr id="7" name="Grafik 3" descr="DSCF50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590550"/>
            <a:ext cx="3886200" cy="2914650"/>
          </a:xfrm>
          <a:prstGeom prst="rect">
            <a:avLst/>
          </a:prstGeom>
        </p:spPr>
      </p:pic>
      <p:pic>
        <p:nvPicPr>
          <p:cNvPr id="8" name="Picture 16" descr="CIMG68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56596"/>
            <a:ext cx="3962400" cy="2972404"/>
          </a:xfrm>
          <a:prstGeom prst="rect">
            <a:avLst/>
          </a:prstGeom>
          <a:noFill/>
        </p:spPr>
      </p:pic>
      <p:pic>
        <p:nvPicPr>
          <p:cNvPr id="9" name="Picture 4" descr="Pictur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3733800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352800"/>
            <a:ext cx="6490020" cy="321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04800"/>
            <a:ext cx="4330700" cy="3251771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</p:spPr>
      </p:pic>
      <p:pic>
        <p:nvPicPr>
          <p:cNvPr id="65542" name="Picture 6" descr="Pictur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29803"/>
            <a:ext cx="3725863" cy="2794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|7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7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1545</Words>
  <Application>Microsoft Office PowerPoint</Application>
  <PresentationFormat>On-screen Show (4:3)</PresentationFormat>
  <Paragraphs>353</Paragraphs>
  <Slides>29</Slides>
  <Notes>9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Office Theme</vt:lpstr>
      <vt:lpstr>???</vt:lpstr>
      <vt:lpstr>Equation</vt:lpstr>
      <vt:lpstr>CorelDRAW</vt:lpstr>
      <vt:lpstr>Graph</vt:lpstr>
      <vt:lpstr>Slide 1</vt:lpstr>
      <vt:lpstr>Slide 2</vt:lpstr>
      <vt:lpstr>Slide 3</vt:lpstr>
      <vt:lpstr>Slide 4</vt:lpstr>
      <vt:lpstr>Slide 5</vt:lpstr>
      <vt:lpstr>Slide 6</vt:lpstr>
      <vt:lpstr>RIB solid state physics as applied nuclear physics</vt:lpstr>
      <vt:lpstr>Slide 8</vt:lpstr>
      <vt:lpstr>Slide 9</vt:lpstr>
      <vt:lpstr>Slide 10</vt:lpstr>
      <vt:lpstr>Slide 11</vt:lpstr>
      <vt:lpstr>Multiferroic manganites</vt:lpstr>
      <vt:lpstr>Slide 13</vt:lpstr>
      <vt:lpstr>Slide 14</vt:lpstr>
      <vt:lpstr>Mössbauer spectrsocopy at ISOLDE: 57Mn</vt:lpstr>
      <vt:lpstr>Radioactive Mössbauer spectroscopy: other possibilities</vt:lpstr>
      <vt:lpstr>Studies of “Magnetic semiconductors”</vt:lpstr>
      <vt:lpstr>Slide 18</vt:lpstr>
      <vt:lpstr>Slide 19</vt:lpstr>
      <vt:lpstr>Mössbauer spectrum of 57Fe in ZnO </vt:lpstr>
      <vt:lpstr>Some recent results 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Multiferroic materials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johnston</dc:creator>
  <cp:lastModifiedBy>johnston</cp:lastModifiedBy>
  <cp:revision>168</cp:revision>
  <dcterms:created xsi:type="dcterms:W3CDTF">2010-03-24T15:31:50Z</dcterms:created>
  <dcterms:modified xsi:type="dcterms:W3CDTF">2010-03-28T06:02:04Z</dcterms:modified>
</cp:coreProperties>
</file>