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5" r:id="rId2"/>
    <p:sldId id="272" r:id="rId3"/>
    <p:sldId id="273" r:id="rId4"/>
    <p:sldId id="291" r:id="rId5"/>
    <p:sldId id="288" r:id="rId6"/>
    <p:sldId id="280" r:id="rId7"/>
    <p:sldId id="281" r:id="rId8"/>
    <p:sldId id="282" r:id="rId9"/>
    <p:sldId id="283" r:id="rId10"/>
    <p:sldId id="289" r:id="rId11"/>
    <p:sldId id="290" r:id="rId12"/>
    <p:sldId id="285" r:id="rId13"/>
    <p:sldId id="271" r:id="rId14"/>
    <p:sldId id="286" r:id="rId15"/>
    <p:sldId id="300" r:id="rId16"/>
    <p:sldId id="301" r:id="rId17"/>
    <p:sldId id="302" r:id="rId18"/>
    <p:sldId id="303" r:id="rId19"/>
    <p:sldId id="304" r:id="rId20"/>
    <p:sldId id="305" r:id="rId21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Fessia" initials="PF" lastIdx="1" clrIdx="0">
    <p:extLst>
      <p:ext uri="{19B8F6BF-5375-455C-9EA6-DF929625EA0E}">
        <p15:presenceInfo xmlns:p15="http://schemas.microsoft.com/office/powerpoint/2012/main" userId="S-1-5-21-1526224874-1540688658-1361462980-202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Objects="1" showGuides="1">
      <p:cViewPr varScale="1">
        <p:scale>
          <a:sx n="86" d="100"/>
          <a:sy n="86" d="100"/>
        </p:scale>
        <p:origin x="1171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-280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29/06/2017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185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Footer Placeholder 4"/>
              <p:cNvSpPr txBox="1">
                <a:spLocks/>
              </p:cNvSpPr>
              <p:nvPr userDrawn="1"/>
            </p:nvSpPr>
            <p:spPr>
              <a:xfrm>
                <a:off x="1187624" y="6533259"/>
                <a:ext cx="7956376" cy="352125"/>
              </a:xfrm>
              <a:prstGeom prst="rect">
                <a:avLst/>
              </a:prstGeom>
              <a:gradFill flip="none" rotWithShape="1">
                <a:gsLst>
                  <a:gs pos="44000">
                    <a:srgbClr val="609BB7"/>
                  </a:gs>
                  <a:gs pos="0">
                    <a:schemeClr val="bg1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</p:spPr>
            <p:txBody>
              <a:bodyPr vert="horz" lIns="0" tIns="0" rIns="0" bIns="0" rtlCol="0" anchor="b"/>
              <a:lstStyle>
                <a:defPPr>
                  <a:defRPr lang="fr-FR"/>
                </a:defPPr>
                <a:lvl1pPr marL="0" algn="r" defTabSz="457200" rtl="0" eaLnBrk="1" latinLnBrk="0" hangingPunct="1">
                  <a:defRPr sz="12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nary>
                      <m:naryPr>
                        <m:chr m:val="∰"/>
                        <m:limLoc m:val="undOvr"/>
                        <m:subHide m:val="on"/>
                        <m:supHide m:val="on"/>
                        <m:ctrlP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𝑯𝑳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𝑳𝑯𝑪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𝒊𝒏𝒕𝒆𝒈𝒓𝒂𝒕𝒊𝒐𝒏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𝒕𝒆𝒂𝒎</m:t>
                        </m:r>
                      </m:e>
                    </m:nary>
                  </m:oMath>
                </a14:m>
                <a:r>
                  <a:rPr lang="en-GB" i="1" dirty="0" smtClean="0">
                    <a:solidFill>
                      <a:srgbClr val="FFFF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dreams that shape the reality</a:t>
                </a:r>
                <a:endParaRPr lang="en-GB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Footer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 userDrawn="1"/>
            </p:nvSpPr>
            <p:spPr>
              <a:xfrm>
                <a:off x="1187624" y="6533259"/>
                <a:ext cx="7956376" cy="352125"/>
              </a:xfrm>
              <a:prstGeom prst="rect">
                <a:avLst/>
              </a:prstGeom>
              <a:blipFill rotWithShape="0">
                <a:blip r:embed="rId11"/>
                <a:stretch>
                  <a:fillRect t="-71930" r="-1149" b="-161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259632" y="6254750"/>
            <a:ext cx="613410" cy="603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276872"/>
            <a:ext cx="7200000" cy="1800000"/>
          </a:xfrm>
        </p:spPr>
        <p:txBody>
          <a:bodyPr/>
          <a:lstStyle/>
          <a:p>
            <a:r>
              <a:rPr lang="en-GB" dirty="0" smtClean="0"/>
              <a:t>HL-LHC project </a:t>
            </a:r>
            <a:br>
              <a:rPr lang="en-GB" dirty="0" smtClean="0"/>
            </a:br>
            <a:r>
              <a:rPr lang="en-GB" dirty="0" smtClean="0"/>
              <a:t>alignment baseline in IP1 and IP5: results of coherency checks leading to scope modification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6478" y="4076872"/>
            <a:ext cx="8359977" cy="2448472"/>
          </a:xfrm>
        </p:spPr>
        <p:txBody>
          <a:bodyPr>
            <a:normAutofit/>
          </a:bodyPr>
          <a:lstStyle/>
          <a:p>
            <a:r>
              <a:rPr lang="en-GB" dirty="0" smtClean="0"/>
              <a:t>Paolo Fessia, Helene Mainaud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567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Considerations </a:t>
            </a:r>
            <a:r>
              <a:rPr lang="en-GB" dirty="0" smtClean="0"/>
              <a:t>on BPMs.</a:t>
            </a:r>
            <a:br>
              <a:rPr lang="en-GB" dirty="0" smtClean="0"/>
            </a:br>
            <a:r>
              <a:rPr lang="en-GB" sz="2000" dirty="0" smtClean="0"/>
              <a:t>(offline discussions with BE-BI team, R. De Maria and J. Wenninger ) 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Their position vs the related optic element shall be known</a:t>
            </a:r>
          </a:p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 the cold BPM this is fixed at construction and then position shall be repeatable  (offset known, maximum acceptable one to be specified for BPM functionality)</a:t>
            </a:r>
          </a:p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 the warm BPM near elements that are remotely aligned (namely after D1 and in front of D2) we need to know where they are connecting them to a stable reference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17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Considerations </a:t>
            </a:r>
            <a:r>
              <a:rPr lang="en-GB" dirty="0" smtClean="0"/>
              <a:t>on Collimator</a:t>
            </a:r>
            <a:r>
              <a:rPr lang="en-GB" dirty="0"/>
              <a:t>.</a:t>
            </a:r>
            <a:br>
              <a:rPr lang="en-GB" dirty="0"/>
            </a:br>
            <a:r>
              <a:rPr lang="en-GB" dirty="0"/>
              <a:t>(offline discussions with </a:t>
            </a:r>
            <a:r>
              <a:rPr lang="en-GB" dirty="0" smtClean="0"/>
              <a:t>collimation team)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Collimators between TAXN and D2 shall follow the remote alignment of the other elements</a:t>
            </a:r>
          </a:p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Such flexibility cannot be achieved simply acting on the jaws</a:t>
            </a:r>
          </a:p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Two options</a:t>
            </a:r>
          </a:p>
          <a:p>
            <a:pPr lvl="1"/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Integrate system in the present used collimation supporting system</a:t>
            </a:r>
          </a:p>
          <a:p>
            <a:pPr lvl="1"/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Add another hardware layer probably inspired to the system developed for CLIC by SU team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88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476672"/>
          </a:xfrm>
        </p:spPr>
        <p:txBody>
          <a:bodyPr/>
          <a:lstStyle/>
          <a:p>
            <a:r>
              <a:rPr lang="en-GB" dirty="0" smtClean="0"/>
              <a:t>Summary of possible strategies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-6299" y="404664"/>
          <a:ext cx="8980454" cy="489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7199"/>
                <a:gridCol w="2317199"/>
                <a:gridCol w="2454748"/>
                <a:gridCol w="1891308"/>
              </a:tblGrid>
              <a:tr h="370840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Scheme 1</a:t>
                      </a:r>
                    </a:p>
                    <a:p>
                      <a:r>
                        <a:rPr lang="en-GB" sz="1500" dirty="0" smtClean="0"/>
                        <a:t>Remote</a:t>
                      </a:r>
                      <a:r>
                        <a:rPr lang="en-GB" sz="1500" baseline="0" dirty="0" smtClean="0"/>
                        <a:t> online alignment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Scheme 2</a:t>
                      </a:r>
                    </a:p>
                    <a:p>
                      <a:r>
                        <a:rPr lang="en-GB" sz="1500" dirty="0" smtClean="0"/>
                        <a:t>YETS</a:t>
                      </a:r>
                      <a:r>
                        <a:rPr lang="en-GB" sz="1500" baseline="0" dirty="0" smtClean="0"/>
                        <a:t> alignment 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Scheme</a:t>
                      </a:r>
                      <a:r>
                        <a:rPr lang="en-GB" sz="1500" baseline="0" dirty="0" smtClean="0"/>
                        <a:t> 3</a:t>
                      </a:r>
                    </a:p>
                    <a:p>
                      <a:r>
                        <a:rPr lang="en-GB" sz="1500" dirty="0" smtClean="0"/>
                        <a:t>LS alignment</a:t>
                      </a:r>
                      <a:endParaRPr lang="en-GB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Machine conditions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Machine</a:t>
                      </a:r>
                      <a:r>
                        <a:rPr lang="en-GB" sz="1500" baseline="0" dirty="0" smtClean="0"/>
                        <a:t> operating conditions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Magnet</a:t>
                      </a:r>
                      <a:r>
                        <a:rPr lang="en-GB" sz="1500" baseline="0" dirty="0" smtClean="0"/>
                        <a:t> cold but empty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warm</a:t>
                      </a:r>
                      <a:endParaRPr lang="en-GB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Max</a:t>
                      </a:r>
                      <a:r>
                        <a:rPr lang="en-GB" sz="1500" baseline="0" dirty="0" smtClean="0"/>
                        <a:t> stroke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+/- 2.5 mm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+/- 10 mm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more</a:t>
                      </a:r>
                      <a:endParaRPr lang="en-GB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Time required per IP side only</a:t>
                      </a:r>
                      <a:r>
                        <a:rPr lang="en-GB" sz="1500" baseline="0" dirty="0" smtClean="0"/>
                        <a:t> Q1 to D1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30 min</a:t>
                      </a:r>
                    </a:p>
                    <a:p>
                      <a:r>
                        <a:rPr lang="en-GB" sz="1500" dirty="0" smtClean="0"/>
                        <a:t>No</a:t>
                      </a:r>
                      <a:r>
                        <a:rPr lang="en-GB" sz="1500" baseline="0" dirty="0" smtClean="0"/>
                        <a:t> access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30 min</a:t>
                      </a:r>
                    </a:p>
                    <a:p>
                      <a:r>
                        <a:rPr lang="en-GB" sz="1500" dirty="0" smtClean="0"/>
                        <a:t>No</a:t>
                      </a:r>
                      <a:r>
                        <a:rPr lang="en-GB" sz="1500" baseline="0" dirty="0" smtClean="0"/>
                        <a:t> access</a:t>
                      </a:r>
                      <a:endParaRPr lang="en-GB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Time required per IP side only</a:t>
                      </a:r>
                      <a:r>
                        <a:rPr lang="en-GB" sz="1500" baseline="0" dirty="0" smtClean="0"/>
                        <a:t> Q1 to Q4</a:t>
                      </a:r>
                      <a:endParaRPr lang="en-GB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2 days</a:t>
                      </a:r>
                    </a:p>
                    <a:p>
                      <a:r>
                        <a:rPr lang="en-GB" sz="1500" dirty="0" smtClean="0"/>
                        <a:t>Access</a:t>
                      </a:r>
                      <a:r>
                        <a:rPr lang="en-GB" sz="1500" baseline="0" dirty="0" smtClean="0"/>
                        <a:t> for intermediary components. </a:t>
                      </a:r>
                    </a:p>
                    <a:p>
                      <a:r>
                        <a:rPr lang="en-GB" sz="1500" baseline="0" dirty="0" smtClean="0"/>
                        <a:t>No de-interconnection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2 days</a:t>
                      </a:r>
                    </a:p>
                    <a:p>
                      <a:r>
                        <a:rPr lang="en-GB" sz="1500" dirty="0" smtClean="0"/>
                        <a:t>Access</a:t>
                      </a:r>
                      <a:r>
                        <a:rPr lang="en-GB" sz="1500" baseline="0" dirty="0" smtClean="0"/>
                        <a:t> for intermediary components.</a:t>
                      </a:r>
                    </a:p>
                    <a:p>
                      <a:r>
                        <a:rPr lang="en-GB" sz="1500" baseline="0" dirty="0" smtClean="0"/>
                        <a:t>De-interconnection of the RF guides </a:t>
                      </a:r>
                      <a:r>
                        <a:rPr lang="en-GB" sz="1200" baseline="0" dirty="0" smtClean="0"/>
                        <a:t>(from time point of view this fits into a TS)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Time required per IP side</a:t>
                      </a:r>
                      <a:r>
                        <a:rPr lang="en-GB" sz="1500" baseline="0" dirty="0" smtClean="0"/>
                        <a:t> Q1 to Q6</a:t>
                      </a:r>
                      <a:endParaRPr lang="en-GB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Not possible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smtClean="0"/>
                        <a:t>2</a:t>
                      </a:r>
                      <a:r>
                        <a:rPr lang="en-GB" sz="1500" baseline="0" smtClean="0"/>
                        <a:t> </a:t>
                      </a:r>
                      <a:r>
                        <a:rPr lang="en-GB" sz="1500" baseline="0" dirty="0" smtClean="0"/>
                        <a:t>TS</a:t>
                      </a:r>
                    </a:p>
                    <a:p>
                      <a:r>
                        <a:rPr lang="en-GB" sz="1500" baseline="0" dirty="0" smtClean="0"/>
                        <a:t>TS1: measure</a:t>
                      </a:r>
                    </a:p>
                    <a:p>
                      <a:r>
                        <a:rPr lang="en-GB" sz="1500" baseline="0" dirty="0" smtClean="0"/>
                        <a:t>Between TS1 and TS2 compute</a:t>
                      </a:r>
                    </a:p>
                    <a:p>
                      <a:r>
                        <a:rPr lang="en-GB" sz="1500" baseline="0" dirty="0" smtClean="0"/>
                        <a:t>TS2 realign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-23496" y="5373216"/>
            <a:ext cx="9186811" cy="148478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After LS3 at start of the machine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Case 1: the misalignment machine experiment is less then 2.5 mm apply 1 and then run till YETS where we redo full alignment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Case 2: error larger we wait the TS and we apply where necessary Scheme 2. it will be easier because no activation yet 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74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180000"/>
            <a:ext cx="9252520" cy="720000"/>
          </a:xfrm>
        </p:spPr>
        <p:txBody>
          <a:bodyPr/>
          <a:lstStyle/>
          <a:p>
            <a:r>
              <a:rPr lang="en-GB" dirty="0" smtClean="0"/>
              <a:t>Summary of the addition to the HL baseline </a:t>
            </a:r>
            <a:br>
              <a:rPr lang="en-GB" dirty="0" smtClean="0"/>
            </a:br>
            <a:r>
              <a:rPr lang="en-GB" dirty="0" smtClean="0"/>
              <a:t>leading to change of scope and therefore cost increase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19200"/>
            <a:ext cx="8723272" cy="5234136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Warm BPM after Q1 and before Q2: need to link them to  a stable reference system in order to monitor their position. No remote alignment (WP13 and WP 15.4)</a:t>
            </a:r>
          </a:p>
          <a:p>
            <a:r>
              <a:rPr lang="en-GB" dirty="0" smtClean="0"/>
              <a:t>Motorized alignment for the TCL in front of Q4 and Q5 (WP5 and WP15.4)</a:t>
            </a:r>
          </a:p>
          <a:p>
            <a:r>
              <a:rPr lang="en-GB" dirty="0" smtClean="0"/>
              <a:t>TCTPXH TCTPV and TCLX: need to add remote alignment possibility (WP5 and WP15.4)</a:t>
            </a:r>
          </a:p>
          <a:p>
            <a:r>
              <a:rPr lang="en-GB" dirty="0" smtClean="0"/>
              <a:t>Need to develop approach to trace positon of bellows through life of the machine </a:t>
            </a:r>
          </a:p>
          <a:p>
            <a:r>
              <a:rPr lang="en-GB" dirty="0" smtClean="0"/>
              <a:t>As it will be shown in the next talk ALARA optimisation provide also a strong incentive to make available remote or semi remote alignment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754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Still many points to be verified, i.e.: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Are the forces in the interconnects acceptable in case of +/-2.5 mm misalignment ?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Need to state repartition of single interconnect bellow misalignment among different sources as it was done for the LHV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Cold mass  and </a:t>
            </a:r>
            <a:r>
              <a:rPr lang="en-GB" dirty="0" err="1" smtClean="0">
                <a:solidFill>
                  <a:srgbClr val="FF0000"/>
                </a:solidFill>
              </a:rPr>
              <a:t>Cryostating</a:t>
            </a:r>
            <a:r>
              <a:rPr lang="en-GB" dirty="0" smtClean="0">
                <a:solidFill>
                  <a:srgbClr val="FF0000"/>
                </a:solidFill>
              </a:rPr>
              <a:t> assembly tolerances +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Alignment tolerances +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+/-2.5 mm of the alignment=</a:t>
            </a:r>
          </a:p>
          <a:p>
            <a:pPr marL="457200" lvl="1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-------------------------------------------</a:t>
            </a:r>
          </a:p>
          <a:p>
            <a:pPr marL="457200" lvl="1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Total window in which the bellows shall operate</a:t>
            </a:r>
          </a:p>
          <a:p>
            <a:pPr lvl="1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017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2000" y="2204864"/>
            <a:ext cx="7920000" cy="720000"/>
          </a:xfrm>
        </p:spPr>
        <p:txBody>
          <a:bodyPr/>
          <a:lstStyle/>
          <a:p>
            <a:r>
              <a:rPr lang="en-GB" dirty="0" smtClean="0"/>
              <a:t>Spare slides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5290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and CC alignment in HLLHCV1.3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4549" y="1129482"/>
            <a:ext cx="7920000" cy="179740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The HL-LHC orbit correctors have the budget to provide ±2 mm offset of the beam in IP1/5 in both planes.</a:t>
            </a:r>
          </a:p>
          <a:p>
            <a:pPr marL="0" indent="0">
              <a:buNone/>
            </a:pPr>
            <a:r>
              <a:rPr lang="en-US" dirty="0" smtClean="0"/>
              <a:t>Crab cavities needs to realigned for any change of the average crossing angle and IP position to keep beam loading power below the allowed power. </a:t>
            </a:r>
            <a:r>
              <a:rPr lang="en-US" dirty="0"/>
              <a:t>No other </a:t>
            </a:r>
            <a:r>
              <a:rPr lang="en-US" dirty="0" smtClean="0"/>
              <a:t>re-alignment </a:t>
            </a:r>
            <a:r>
              <a:rPr lang="en-US" dirty="0"/>
              <a:t>needed.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triplets can be realigned following the IP position, there is a gain in </a:t>
            </a:r>
            <a:r>
              <a:rPr lang="el-GR" dirty="0" smtClean="0"/>
              <a:t>β</a:t>
            </a:r>
            <a:r>
              <a:rPr lang="en-US" dirty="0" smtClean="0"/>
              <a:t>* reach and in the required alignment stroke of the bellows.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0" name="Rectangle 29"/>
          <p:cNvSpPr/>
          <p:nvPr/>
        </p:nvSpPr>
        <p:spPr>
          <a:xfrm>
            <a:off x="1362708" y="3825004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506724" y="3825004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720044" y="4257051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1864060" y="4257051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76270" y="3849576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276270" y="4257050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3378932" y="3825004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3373023" y="4257051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468918" y="3416663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3553145" y="341666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GB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683568" y="3933016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83568" y="4355519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179512" y="3936061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79512" y="4213302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1439652" y="3549032"/>
            <a:ext cx="0" cy="240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1835696" y="3548353"/>
            <a:ext cx="0" cy="240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290700" y="3780355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1676310" y="3789040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1506724" y="5553196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1650740" y="5553196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1864060" y="5985243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2008076" y="5985243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420286" y="5577768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420286" y="5985242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3522948" y="5553196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3517039" y="5985243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/>
          <p:nvPr/>
        </p:nvSpPr>
        <p:spPr>
          <a:xfrm>
            <a:off x="612934" y="514485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3697161" y="5144855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GB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827584" y="5661208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827584" y="6083711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323528" y="5664253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23528" y="5941494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V="1">
            <a:off x="1571537" y="5277224"/>
            <a:ext cx="0" cy="240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1963052" y="6309320"/>
            <a:ext cx="0" cy="240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1434716" y="5508547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1820326" y="5517232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28" name="Table 127"/>
          <p:cNvGraphicFramePr>
            <a:graphicFrameLocks noGrp="1"/>
          </p:cNvGraphicFramePr>
          <p:nvPr>
            <p:extLst/>
          </p:nvPr>
        </p:nvGraphicFramePr>
        <p:xfrm>
          <a:off x="4895607" y="3534486"/>
          <a:ext cx="3972149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72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12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Specification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Offset</a:t>
                      </a:r>
                    </a:p>
                    <a:p>
                      <a:r>
                        <a:rPr lang="en-US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Shear</a:t>
                      </a:r>
                    </a:p>
                    <a:p>
                      <a:r>
                        <a:rPr lang="en-US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Crossing</a:t>
                      </a:r>
                      <a:r>
                        <a:rPr lang="en-US" baseline="0" dirty="0" smtClean="0"/>
                        <a:t> angle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 offset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2.52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30" name="TextBox 129"/>
          <p:cNvSpPr txBox="1"/>
          <p:nvPr/>
        </p:nvSpPr>
        <p:spPr>
          <a:xfrm>
            <a:off x="1968496" y="3176369"/>
            <a:ext cx="156451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Offset</a:t>
            </a:r>
            <a:endParaRPr lang="en-GB" dirty="0"/>
          </a:p>
        </p:txBody>
      </p:sp>
      <p:sp>
        <p:nvSpPr>
          <p:cNvPr id="131" name="TextBox 130"/>
          <p:cNvSpPr txBox="1"/>
          <p:nvPr/>
        </p:nvSpPr>
        <p:spPr>
          <a:xfrm>
            <a:off x="2019427" y="5032469"/>
            <a:ext cx="156451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Shear</a:t>
            </a:r>
            <a:endParaRPr lang="en-GB" dirty="0"/>
          </a:p>
        </p:txBody>
      </p:sp>
      <p:sp>
        <p:nvSpPr>
          <p:cNvPr id="132" name="5-Point Star 131"/>
          <p:cNvSpPr/>
          <p:nvPr/>
        </p:nvSpPr>
        <p:spPr>
          <a:xfrm>
            <a:off x="1220370" y="3861048"/>
            <a:ext cx="111270" cy="127693"/>
          </a:xfrm>
          <a:prstGeom prst="star5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5-Point Star 132"/>
          <p:cNvSpPr/>
          <p:nvPr/>
        </p:nvSpPr>
        <p:spPr>
          <a:xfrm>
            <a:off x="1244077" y="4277704"/>
            <a:ext cx="111270" cy="127693"/>
          </a:xfrm>
          <a:prstGeom prst="star5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5-Point Star 133"/>
          <p:cNvSpPr/>
          <p:nvPr/>
        </p:nvSpPr>
        <p:spPr>
          <a:xfrm>
            <a:off x="1932810" y="3851844"/>
            <a:ext cx="111270" cy="127693"/>
          </a:xfrm>
          <a:prstGeom prst="star5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5-Point Star 134"/>
          <p:cNvSpPr/>
          <p:nvPr/>
        </p:nvSpPr>
        <p:spPr>
          <a:xfrm>
            <a:off x="1952616" y="4293431"/>
            <a:ext cx="111270" cy="127693"/>
          </a:xfrm>
          <a:prstGeom prst="star5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5-Point Star 135"/>
          <p:cNvSpPr/>
          <p:nvPr/>
        </p:nvSpPr>
        <p:spPr>
          <a:xfrm>
            <a:off x="1725318" y="5607016"/>
            <a:ext cx="111270" cy="127693"/>
          </a:xfrm>
          <a:prstGeom prst="star5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5-Point Star 136"/>
          <p:cNvSpPr/>
          <p:nvPr/>
        </p:nvSpPr>
        <p:spPr>
          <a:xfrm>
            <a:off x="1723688" y="6013482"/>
            <a:ext cx="111270" cy="127693"/>
          </a:xfrm>
          <a:prstGeom prst="star5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995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alignment at the CC in HLLHCV1.3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4549" y="1129482"/>
            <a:ext cx="7920000" cy="179740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The HL-LHC orbit correctors have the budget to provide a shift of the orbit at crab cavities, independently from the IP, in both planes for :</a:t>
            </a:r>
          </a:p>
          <a:p>
            <a:r>
              <a:rPr lang="en-US" dirty="0" smtClean="0"/>
              <a:t>± 0.5 mm average position of Beam 1 and Beam2 </a:t>
            </a:r>
          </a:p>
          <a:p>
            <a:r>
              <a:rPr lang="en-US" dirty="0"/>
              <a:t>± 0.5 </a:t>
            </a:r>
            <a:r>
              <a:rPr lang="en-US" dirty="0" smtClean="0"/>
              <a:t>mm change of Beam </a:t>
            </a:r>
            <a:r>
              <a:rPr lang="en-US" dirty="0"/>
              <a:t>1 </a:t>
            </a:r>
            <a:r>
              <a:rPr lang="en-US" dirty="0" smtClean="0"/>
              <a:t>- Beam2 separation</a:t>
            </a:r>
          </a:p>
          <a:p>
            <a:r>
              <a:rPr lang="en-US" dirty="0"/>
              <a:t>± </a:t>
            </a:r>
            <a:r>
              <a:rPr lang="en-US" dirty="0" smtClean="0"/>
              <a:t>0.25 mm change of slope of Beam 1 and Beam 2, independently, useful for 4 cavities per beam, side, point scenarios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This is needed to absorb alignment imperfections in between two realignment campaigns.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0" name="Rectangle 29"/>
          <p:cNvSpPr/>
          <p:nvPr/>
        </p:nvSpPr>
        <p:spPr>
          <a:xfrm>
            <a:off x="1362708" y="3825004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506724" y="3825004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720044" y="4257051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1864060" y="4257051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76270" y="3849576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276270" y="4257050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3378932" y="3825004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3373023" y="4257051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468918" y="3416663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3553145" y="4294209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GB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683568" y="3933016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83568" y="4355519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179512" y="3936061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79512" y="4213302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471127" y="4119238"/>
            <a:ext cx="0" cy="240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483768" y="3692369"/>
            <a:ext cx="0" cy="240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290700" y="3780355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1676310" y="3789040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1290700" y="5553196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1434716" y="5553196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1648036" y="5985243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1792052" y="5985243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204262" y="5577768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204262" y="5985242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3306924" y="5553196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3301015" y="5985243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/>
          <p:nvPr/>
        </p:nvSpPr>
        <p:spPr>
          <a:xfrm>
            <a:off x="396910" y="514485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3480567" y="515221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GB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611560" y="5661208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11560" y="6083711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107504" y="5664253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107504" y="5941494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V="1">
            <a:off x="2375756" y="5421240"/>
            <a:ext cx="0" cy="240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2375756" y="6093296"/>
            <a:ext cx="0" cy="240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1218692" y="5508547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1604302" y="5517232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TextBox 129"/>
          <p:cNvSpPr txBox="1"/>
          <p:nvPr/>
        </p:nvSpPr>
        <p:spPr>
          <a:xfrm>
            <a:off x="1655676" y="3176369"/>
            <a:ext cx="156451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mtClean="0"/>
              <a:t>Avg. Position</a:t>
            </a:r>
            <a:endParaRPr lang="en-GB" dirty="0"/>
          </a:p>
        </p:txBody>
      </p:sp>
      <p:sp>
        <p:nvSpPr>
          <p:cNvPr id="131" name="TextBox 130"/>
          <p:cNvSpPr txBox="1"/>
          <p:nvPr/>
        </p:nvSpPr>
        <p:spPr>
          <a:xfrm>
            <a:off x="1623988" y="4949122"/>
            <a:ext cx="156451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Separation</a:t>
            </a:r>
            <a:endParaRPr lang="en-GB" dirty="0"/>
          </a:p>
        </p:txBody>
      </p:sp>
      <p:sp>
        <p:nvSpPr>
          <p:cNvPr id="96" name="Rectangle 95"/>
          <p:cNvSpPr/>
          <p:nvPr/>
        </p:nvSpPr>
        <p:spPr>
          <a:xfrm>
            <a:off x="5838259" y="3781046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/>
        </p:nvSpPr>
        <p:spPr>
          <a:xfrm>
            <a:off x="5982275" y="3781046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 97"/>
          <p:cNvSpPr/>
          <p:nvPr/>
        </p:nvSpPr>
        <p:spPr>
          <a:xfrm>
            <a:off x="6195595" y="4213093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>
            <a:off x="6339611" y="4213093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/>
          <p:cNvSpPr/>
          <p:nvPr/>
        </p:nvSpPr>
        <p:spPr>
          <a:xfrm>
            <a:off x="4751821" y="3805618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/>
          <p:cNvSpPr/>
          <p:nvPr/>
        </p:nvSpPr>
        <p:spPr>
          <a:xfrm>
            <a:off x="4751821" y="4213092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/>
          <p:cNvSpPr/>
          <p:nvPr/>
        </p:nvSpPr>
        <p:spPr>
          <a:xfrm>
            <a:off x="7854483" y="3781046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/>
          <p:cNvSpPr/>
          <p:nvPr/>
        </p:nvSpPr>
        <p:spPr>
          <a:xfrm>
            <a:off x="7848574" y="4213093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TextBox 103"/>
          <p:cNvSpPr txBox="1"/>
          <p:nvPr/>
        </p:nvSpPr>
        <p:spPr>
          <a:xfrm>
            <a:off x="4944469" y="337270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105" name="TextBox 104"/>
          <p:cNvSpPr txBox="1"/>
          <p:nvPr/>
        </p:nvSpPr>
        <p:spPr>
          <a:xfrm>
            <a:off x="8028696" y="3372705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GB" dirty="0"/>
          </a:p>
        </p:txBody>
      </p:sp>
      <p:cxnSp>
        <p:nvCxnSpPr>
          <p:cNvPr id="106" name="Straight Connector 105"/>
          <p:cNvCxnSpPr/>
          <p:nvPr/>
        </p:nvCxnSpPr>
        <p:spPr>
          <a:xfrm>
            <a:off x="5159119" y="3889058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159119" y="4311561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4655063" y="3892103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4655063" y="4169344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766251" y="3736397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6151861" y="3745082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TextBox 115"/>
          <p:cNvSpPr txBox="1"/>
          <p:nvPr/>
        </p:nvSpPr>
        <p:spPr>
          <a:xfrm>
            <a:off x="6171546" y="3176972"/>
            <a:ext cx="183401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Slope* Beam 1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6708764" y="3794944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6852780" y="3794944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7066100" y="4226991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7210116" y="4226991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6636756" y="3750295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>
            <a:off x="7022366" y="3758980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3" name="Straight Arrow Connector 122"/>
          <p:cNvCxnSpPr/>
          <p:nvPr/>
        </p:nvCxnSpPr>
        <p:spPr>
          <a:xfrm flipV="1">
            <a:off x="5940152" y="3656365"/>
            <a:ext cx="0" cy="240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>
            <a:off x="6804248" y="3885106"/>
            <a:ext cx="0" cy="240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874462" y="5501801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6018478" y="5501801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6231798" y="5933848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6375814" y="5933848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4788024" y="5526373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4788024" y="5933847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>
            <a:off x="7890686" y="5501801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7884777" y="5933848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TextBox 89"/>
          <p:cNvSpPr txBox="1"/>
          <p:nvPr/>
        </p:nvSpPr>
        <p:spPr>
          <a:xfrm>
            <a:off x="4980672" y="509346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91" name="TextBox 90"/>
          <p:cNvSpPr txBox="1"/>
          <p:nvPr/>
        </p:nvSpPr>
        <p:spPr>
          <a:xfrm>
            <a:off x="8064899" y="509346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GB" dirty="0"/>
          </a:p>
        </p:txBody>
      </p:sp>
      <p:cxnSp>
        <p:nvCxnSpPr>
          <p:cNvPr id="92" name="Straight Connector 91"/>
          <p:cNvCxnSpPr/>
          <p:nvPr/>
        </p:nvCxnSpPr>
        <p:spPr>
          <a:xfrm>
            <a:off x="5195322" y="5609813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5195322" y="6032316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>
            <a:off x="4691266" y="5612858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4691266" y="5890099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5802454" y="5457152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/>
          <p:cNvSpPr/>
          <p:nvPr/>
        </p:nvSpPr>
        <p:spPr>
          <a:xfrm>
            <a:off x="6188064" y="5465837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TextBox 111"/>
          <p:cNvSpPr txBox="1"/>
          <p:nvPr/>
        </p:nvSpPr>
        <p:spPr>
          <a:xfrm>
            <a:off x="6207749" y="4897727"/>
            <a:ext cx="175155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Slope* Beam 2 </a:t>
            </a:r>
            <a:endParaRPr lang="en-GB" dirty="0"/>
          </a:p>
        </p:txBody>
      </p:sp>
      <p:sp>
        <p:nvSpPr>
          <p:cNvPr id="113" name="Rectangle 112"/>
          <p:cNvSpPr/>
          <p:nvPr/>
        </p:nvSpPr>
        <p:spPr>
          <a:xfrm>
            <a:off x="6744967" y="5515699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6888983" y="5515699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/>
          <p:cNvSpPr/>
          <p:nvPr/>
        </p:nvSpPr>
        <p:spPr>
          <a:xfrm>
            <a:off x="7102303" y="5947746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7246319" y="5947746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/>
          <p:cNvSpPr/>
          <p:nvPr/>
        </p:nvSpPr>
        <p:spPr>
          <a:xfrm>
            <a:off x="6672959" y="5471050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/>
          <p:cNvSpPr/>
          <p:nvPr/>
        </p:nvSpPr>
        <p:spPr>
          <a:xfrm>
            <a:off x="7058569" y="5479735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2" name="Straight Arrow Connector 131"/>
          <p:cNvCxnSpPr/>
          <p:nvPr/>
        </p:nvCxnSpPr>
        <p:spPr>
          <a:xfrm flipV="1">
            <a:off x="6336196" y="5780601"/>
            <a:ext cx="0" cy="240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>
            <a:off x="7200292" y="6032629"/>
            <a:ext cx="0" cy="240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063141" y="6257296"/>
            <a:ext cx="3457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*needed only in case of 4CC not in the baseline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62989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Nominal crossing bump</a:t>
            </a:r>
            <a:endParaRPr lang="en-GB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76" y="1668125"/>
            <a:ext cx="3335373" cy="24984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658389"/>
            <a:ext cx="3348372" cy="2508159"/>
          </a:xfrm>
          <a:prstGeom prst="rect">
            <a:avLst/>
          </a:prstGeom>
          <a:effectLst/>
        </p:spPr>
      </p:pic>
      <p:sp>
        <p:nvSpPr>
          <p:cNvPr id="8" name="TextBox 7"/>
          <p:cNvSpPr txBox="1"/>
          <p:nvPr/>
        </p:nvSpPr>
        <p:spPr>
          <a:xfrm>
            <a:off x="827584" y="1156102"/>
            <a:ext cx="5107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Baseline closed in MCBY.4 (acby.4=0.2 </a:t>
            </a:r>
            <a:r>
              <a:rPr lang="en-US" dirty="0" err="1" smtClean="0"/>
              <a:t>acbrd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578732" y="5129752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722748" y="5129752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936068" y="5561799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080084" y="5561799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92294" y="5154324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92294" y="5561798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594956" y="5129752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3589047" y="5561799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684942" y="472141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3769169" y="4721411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GB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899592" y="5237764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99592" y="5660267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95536" y="5240809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95536" y="5518050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787084" y="5201761"/>
            <a:ext cx="2801966" cy="3362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787084" y="5663994"/>
            <a:ext cx="2801962" cy="4550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4932040" y="4536325"/>
            <a:ext cx="39244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Crossing angle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 </a:t>
            </a:r>
            <a:r>
              <a:rPr lang="en-US" dirty="0" err="1" smtClean="0"/>
              <a:t>x,y</a:t>
            </a:r>
            <a:r>
              <a:rPr lang="en-US" dirty="0" smtClean="0"/>
              <a:t>: ±1.15 </a:t>
            </a:r>
            <a:r>
              <a:rPr lang="en-US" dirty="0"/>
              <a:t>mm (</a:t>
            </a:r>
            <a:r>
              <a:rPr lang="en-US" dirty="0" smtClean="0"/>
              <a:t>Beam 1, AB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 </a:t>
            </a:r>
            <a:r>
              <a:rPr lang="en-US" dirty="0" err="1" smtClean="0"/>
              <a:t>x,y</a:t>
            </a:r>
            <a:r>
              <a:rPr lang="en-US" dirty="0" smtClean="0"/>
              <a:t>: ±(-0.5) </a:t>
            </a:r>
            <a:r>
              <a:rPr lang="en-US" dirty="0"/>
              <a:t>mm (</a:t>
            </a:r>
            <a:r>
              <a:rPr lang="en-US" dirty="0" smtClean="0"/>
              <a:t>Beam 2, AB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For </a:t>
            </a:r>
            <a:r>
              <a:rPr lang="en-US" dirty="0" err="1" smtClean="0"/>
              <a:t>cryomodules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average offset 0.325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shear </a:t>
            </a:r>
            <a:r>
              <a:rPr lang="en-US" dirty="0"/>
              <a:t>1.65 mm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46394" y="4141841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 on crab cavity alignment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74143" y="178587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1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5040052" y="1784473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R. De Maria WP15 Meeting 7/4/2016</a:t>
            </a:r>
            <a:endParaRPr lang="en-GB" noProof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650740" y="4784620"/>
            <a:ext cx="0" cy="240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010780" y="5924617"/>
            <a:ext cx="0" cy="240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506724" y="5085103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1892334" y="5093788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64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knobs - offset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1219201"/>
            <a:ext cx="3748656" cy="2807999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9" y="1219201"/>
            <a:ext cx="3748656" cy="280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03748" y="103453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98840" y="103453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59532" y="3945830"/>
            <a:ext cx="7819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 Offset knob: </a:t>
            </a:r>
            <a:r>
              <a:rPr lang="en-US" dirty="0" err="1" smtClean="0"/>
              <a:t>x,y</a:t>
            </a:r>
            <a:r>
              <a:rPr lang="en-US" dirty="0" smtClean="0"/>
              <a:t>= ±2 mm same for the two beams to accommodate alignment needs of the experiments with machine realignment, besides crab cavities.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2294" y="5446746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492294" y="5854220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3594956" y="5422174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3589047" y="5854221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684942" y="508518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3769169" y="5085182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GB" dirty="0"/>
          </a:p>
        </p:txBody>
      </p:sp>
      <p:cxnSp>
        <p:nvCxnSpPr>
          <p:cNvPr id="51" name="Straight Connector 50"/>
          <p:cNvCxnSpPr/>
          <p:nvPr/>
        </p:nvCxnSpPr>
        <p:spPr>
          <a:xfrm>
            <a:off x="899592" y="5530186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99592" y="5952689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395536" y="5533231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95536" y="5810472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1051698" y="5446746"/>
            <a:ext cx="2628292" cy="4743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1051698" y="5890227"/>
            <a:ext cx="2628292" cy="360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4824028" y="4760923"/>
            <a:ext cx="41044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IP offset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 </a:t>
            </a:r>
            <a:r>
              <a:rPr lang="en-US" dirty="0" err="1" smtClean="0"/>
              <a:t>x,y</a:t>
            </a:r>
            <a:r>
              <a:rPr lang="en-US" dirty="0" smtClean="0"/>
              <a:t>: ±3.4 </a:t>
            </a:r>
            <a:r>
              <a:rPr lang="en-US" dirty="0"/>
              <a:t>mm (</a:t>
            </a:r>
            <a:r>
              <a:rPr lang="en-US" dirty="0" smtClean="0"/>
              <a:t>Beam 1, CD</a:t>
            </a:r>
            <a:r>
              <a:rPr lang="en-US" dirty="0"/>
              <a:t>),</a:t>
            </a:r>
          </a:p>
          <a:p>
            <a:pPr lvl="1"/>
            <a:r>
              <a:rPr lang="en-US" dirty="0"/>
              <a:t> </a:t>
            </a:r>
            <a:r>
              <a:rPr lang="en-US" dirty="0" err="1" smtClean="0"/>
              <a:t>x,y</a:t>
            </a:r>
            <a:r>
              <a:rPr lang="en-US" dirty="0" smtClean="0"/>
              <a:t>: ±1mm </a:t>
            </a:r>
            <a:r>
              <a:rPr lang="en-US" dirty="0"/>
              <a:t>(Beam </a:t>
            </a:r>
            <a:r>
              <a:rPr lang="en-US" dirty="0" smtClean="0"/>
              <a:t>2, </a:t>
            </a:r>
            <a:r>
              <a:rPr lang="en-US" dirty="0"/>
              <a:t>CD</a:t>
            </a:r>
            <a:r>
              <a:rPr lang="en-US" dirty="0" smtClean="0"/>
              <a:t>),</a:t>
            </a:r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cryomodules</a:t>
            </a:r>
            <a:r>
              <a:rPr lang="en-US" dirty="0" smtClean="0"/>
              <a:t>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avg. offset </a:t>
            </a:r>
            <a:r>
              <a:rPr lang="en-US" dirty="0"/>
              <a:t>2</a:t>
            </a:r>
            <a:r>
              <a:rPr lang="en-US" dirty="0" smtClean="0"/>
              <a:t>.2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shear 2.4 </a:t>
            </a:r>
            <a:r>
              <a:rPr lang="en-US" dirty="0"/>
              <a:t>mm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r>
              <a:rPr lang="en-US" noProof="0" dirty="0" smtClean="0"/>
              <a:t>R. De Maria WP15 Meeting 7/4/2016</a:t>
            </a:r>
            <a:endParaRPr lang="en-GB" noProof="0" dirty="0"/>
          </a:p>
        </p:txBody>
      </p:sp>
      <p:sp>
        <p:nvSpPr>
          <p:cNvPr id="34" name="Rectangle 33"/>
          <p:cNvSpPr/>
          <p:nvPr/>
        </p:nvSpPr>
        <p:spPr>
          <a:xfrm>
            <a:off x="1627762" y="5430314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1771778" y="5430314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1985098" y="5862361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2129114" y="5862361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Straight Arrow Connector 75"/>
          <p:cNvCxnSpPr/>
          <p:nvPr/>
        </p:nvCxnSpPr>
        <p:spPr>
          <a:xfrm flipV="1">
            <a:off x="1699770" y="5157190"/>
            <a:ext cx="0" cy="177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2059810" y="5013176"/>
            <a:ext cx="0" cy="408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555754" y="5385665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1941364" y="5394350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12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747" y="702448"/>
            <a:ext cx="6192688" cy="61794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GB" dirty="0" smtClean="0"/>
              <a:t>Talks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Oval 2"/>
          <p:cNvSpPr/>
          <p:nvPr/>
        </p:nvSpPr>
        <p:spPr>
          <a:xfrm>
            <a:off x="2483768" y="2060848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339752" y="2996952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411760" y="3645024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411760" y="4365104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411760" y="5373216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411760" y="6021288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59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Correctors Budget requirements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"/>
          <a:stretch/>
        </p:blipFill>
        <p:spPr>
          <a:xfrm>
            <a:off x="395536" y="925160"/>
            <a:ext cx="5858201" cy="25038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3454160"/>
            <a:ext cx="85188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/>
              <a:t>Correct quadrupole misalignments and dipole tilt and transfer function errors</a:t>
            </a:r>
            <a:r>
              <a:rPr lang="en-US" sz="16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uniformly distributed, uncorrelated error distribution (</a:t>
            </a:r>
            <a:r>
              <a:rPr lang="en-US" sz="1400" b="1" dirty="0"/>
              <a:t>2 </a:t>
            </a:r>
            <a:r>
              <a:rPr lang="el-GR" sz="1400" b="1" dirty="0"/>
              <a:t>σ</a:t>
            </a:r>
            <a:r>
              <a:rPr lang="en-US" sz="1400" dirty="0"/>
              <a:t> cut in the strengths):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quadrupoles triplets and arc: </a:t>
            </a:r>
            <a:r>
              <a:rPr lang="en-US" sz="1400" b="1" dirty="0"/>
              <a:t>0.5 mm</a:t>
            </a:r>
            <a:r>
              <a:rPr lang="en-US" sz="1400" dirty="0"/>
              <a:t> max transverse displacement, </a:t>
            </a:r>
            <a:r>
              <a:rPr lang="en-US" sz="1400" b="1" dirty="0"/>
              <a:t>1 </a:t>
            </a:r>
            <a:r>
              <a:rPr lang="en-US" sz="1400" b="1" dirty="0" err="1"/>
              <a:t>mrad</a:t>
            </a:r>
            <a:r>
              <a:rPr lang="en-US" sz="1400" dirty="0"/>
              <a:t> max roll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dipoles D1, D2 and arcs: </a:t>
            </a:r>
            <a:r>
              <a:rPr lang="en-US" sz="1400" b="1" dirty="0"/>
              <a:t>10 mm</a:t>
            </a:r>
            <a:r>
              <a:rPr lang="en-US" sz="1400" dirty="0"/>
              <a:t> max longitudinal displacement, </a:t>
            </a:r>
            <a:r>
              <a:rPr lang="en-US" sz="1400" b="1" dirty="0"/>
              <a:t>0.5 </a:t>
            </a:r>
            <a:r>
              <a:rPr lang="en-US" sz="1400" b="1" dirty="0" err="1"/>
              <a:t>mrad</a:t>
            </a:r>
            <a:r>
              <a:rPr lang="en-US" sz="1400" dirty="0"/>
              <a:t> max roll, </a:t>
            </a:r>
            <a:r>
              <a:rPr lang="en-US" sz="1400" b="1" dirty="0"/>
              <a:t>0.2%</a:t>
            </a:r>
            <a:r>
              <a:rPr lang="en-US" sz="1400" dirty="0"/>
              <a:t> max field error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u="sng" dirty="0"/>
              <a:t>Reduced estimates compared with LHC design (worst case) based on LHC experience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/>
              <a:t>Adjust the IP position limiting the realignment of HW components (crab cavities only)</a:t>
            </a:r>
            <a:r>
              <a:rPr lang="en-US" sz="16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offset in H/V planes: </a:t>
            </a:r>
            <a:r>
              <a:rPr lang="en-US" sz="1600" b="1" dirty="0"/>
              <a:t>±2.0 mm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/>
              <a:t>Align beam in the crab cavities in both planes</a:t>
            </a:r>
            <a:r>
              <a:rPr lang="en-US" sz="16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Adjust for average offset and separation (</a:t>
            </a:r>
            <a:r>
              <a:rPr lang="en-US" sz="1600" b="1" dirty="0"/>
              <a:t>±0.5 mm</a:t>
            </a:r>
            <a:r>
              <a:rPr lang="en-US" sz="1600" dirty="0"/>
              <a:t>) between cavities in Beam 1 and Beam 2.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Adjust for average offset between cavities of the same beam but in different </a:t>
            </a:r>
            <a:r>
              <a:rPr lang="en-US" sz="1600" dirty="0" err="1"/>
              <a:t>cryomodules</a:t>
            </a:r>
            <a:r>
              <a:rPr lang="en-US" sz="1600" dirty="0"/>
              <a:t> (</a:t>
            </a:r>
            <a:r>
              <a:rPr lang="en-US" sz="1600" b="1" dirty="0"/>
              <a:t>±0.25 mm</a:t>
            </a:r>
            <a:r>
              <a:rPr lang="en-US" sz="1600" dirty="0"/>
              <a:t>, relevant for 4 cavities per beam per plane per side).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00072" y="1027739"/>
            <a:ext cx="31083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For the Right and Point 1 symmetries apply: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Left B1 -&gt; Right B2,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Left B2 -&gt; Right B1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H Point 5 -&gt; V Point 1</a:t>
            </a:r>
          </a:p>
        </p:txBody>
      </p:sp>
    </p:spTree>
    <p:extLst>
      <p:ext uri="{BB962C8B-B14F-4D97-AF65-F5344CB8AC3E}">
        <p14:creationId xmlns:p14="http://schemas.microsoft.com/office/powerpoint/2010/main" val="92708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 of initial questions to answer in that meeting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94891"/>
            <a:ext cx="8568952" cy="5361459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Which is the window of realignment that we </a:t>
            </a:r>
            <a:r>
              <a:rPr lang="en-GB" dirty="0" smtClean="0"/>
              <a:t>have </a:t>
            </a:r>
            <a:r>
              <a:rPr lang="en-GB" dirty="0"/>
              <a:t>for an on-line modification using the remote alignment </a:t>
            </a:r>
            <a:r>
              <a:rPr lang="en-GB" dirty="0" smtClean="0"/>
              <a:t>system?</a:t>
            </a:r>
            <a:endParaRPr lang="en-GB" dirty="0"/>
          </a:p>
          <a:p>
            <a:r>
              <a:rPr lang="en-GB" dirty="0"/>
              <a:t>Which conditions shall be fulfilled to apply larger movement and which are the limits of this enlarged window. How much time could </a:t>
            </a:r>
            <a:r>
              <a:rPr lang="en-GB" dirty="0" smtClean="0"/>
              <a:t>take this operation?</a:t>
            </a:r>
            <a:endParaRPr lang="en-GB" dirty="0"/>
          </a:p>
          <a:p>
            <a:r>
              <a:rPr lang="en-GB" dirty="0" smtClean="0"/>
              <a:t>Will </a:t>
            </a:r>
            <a:r>
              <a:rPr lang="en-GB" dirty="0"/>
              <a:t>we need to re-align the machine after initial </a:t>
            </a:r>
            <a:r>
              <a:rPr lang="en-GB" dirty="0" smtClean="0"/>
              <a:t>installation? </a:t>
            </a:r>
            <a:r>
              <a:rPr lang="en-GB" dirty="0"/>
              <a:t>Can we have online re-alignment online and then intervene later (YETS) to recover the best </a:t>
            </a:r>
            <a:r>
              <a:rPr lang="en-GB" dirty="0" smtClean="0"/>
              <a:t>situation ?</a:t>
            </a:r>
            <a:endParaRPr lang="en-GB" dirty="0"/>
          </a:p>
          <a:p>
            <a:r>
              <a:rPr lang="en-GB" dirty="0"/>
              <a:t>Do we have remote alignment </a:t>
            </a:r>
            <a:r>
              <a:rPr lang="en-GB" dirty="0" smtClean="0"/>
              <a:t>everywhere? In particular: </a:t>
            </a:r>
          </a:p>
          <a:p>
            <a:pPr lvl="1"/>
            <a:r>
              <a:rPr lang="en-GB" dirty="0" smtClean="0"/>
              <a:t> do </a:t>
            </a:r>
            <a:r>
              <a:rPr lang="en-GB" dirty="0"/>
              <a:t>we need it </a:t>
            </a:r>
            <a:r>
              <a:rPr lang="en-GB" dirty="0" smtClean="0"/>
              <a:t>on</a:t>
            </a:r>
            <a:endParaRPr lang="en-GB" dirty="0"/>
          </a:p>
          <a:p>
            <a:pPr lvl="2"/>
            <a:r>
              <a:rPr lang="en-GB" dirty="0"/>
              <a:t>Masks ?</a:t>
            </a:r>
          </a:p>
          <a:p>
            <a:pPr lvl="2"/>
            <a:r>
              <a:rPr lang="en-GB" dirty="0" smtClean="0"/>
              <a:t>Collimators?</a:t>
            </a:r>
          </a:p>
          <a:p>
            <a:pPr lvl="1"/>
            <a:r>
              <a:rPr lang="en-GB" dirty="0" smtClean="0"/>
              <a:t>Do </a:t>
            </a:r>
            <a:r>
              <a:rPr lang="en-GB" dirty="0"/>
              <a:t>we have it in places </a:t>
            </a:r>
            <a:r>
              <a:rPr lang="en-GB" dirty="0" smtClean="0"/>
              <a:t>where </a:t>
            </a:r>
            <a:r>
              <a:rPr lang="en-GB" dirty="0"/>
              <a:t>we do not need</a:t>
            </a:r>
          </a:p>
          <a:p>
            <a:r>
              <a:rPr lang="en-GB" dirty="0"/>
              <a:t>Having remote alignment installed does it translate </a:t>
            </a:r>
          </a:p>
          <a:p>
            <a:pPr lvl="1"/>
            <a:r>
              <a:rPr lang="en-GB" dirty="0"/>
              <a:t>Reduced aperture tolerance requests?</a:t>
            </a:r>
          </a:p>
          <a:p>
            <a:pPr lvl="1"/>
            <a:r>
              <a:rPr lang="en-GB" dirty="0"/>
              <a:t>Reduce requirements on the orbit correction system ?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147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314" y="0"/>
            <a:ext cx="7920000" cy="720000"/>
          </a:xfrm>
        </p:spPr>
        <p:txBody>
          <a:bodyPr/>
          <a:lstStyle/>
          <a:p>
            <a:r>
              <a:rPr lang="en-GB" dirty="0" smtClean="0"/>
              <a:t>Early key points discussed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7"/>
            <a:ext cx="8937855" cy="5544616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Ground </a:t>
            </a:r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motion values shall be understood as drift values </a:t>
            </a: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</a:t>
            </a:r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be managed between 2 realignments (possibly YETS) and managed during the year by means of orbit correction or by the remote </a:t>
            </a: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alignment. For the moment the table from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J. </a:t>
            </a:r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Jeanneret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LHC rep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1007 is still used as reference and it is necessary to critically re-evaluate it.</a:t>
            </a:r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Need to verify and understand which part of the table </a:t>
            </a: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 errors </a:t>
            </a:r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(ground motion) is taken care by the remote alignment </a:t>
            </a: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possibilities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Possibility to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compensate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 +/- 2.5 mm IP shift provides a very efficient operational handle: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Target the possibility to offset each element respect to the nearby of </a:t>
            </a:r>
            <a:r>
              <a:rPr lang="en-US" sz="2000" b="1" dirty="0" smtClean="0">
                <a:solidFill>
                  <a:srgbClr val="FF0000"/>
                </a:solidFill>
              </a:rPr>
              <a:t>+/- 2.5 mm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Rigid movement of the whole LSS of +/- 2.5 mm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TAXS cannot be remotely re-aligned</a:t>
            </a:r>
          </a:p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If this is achieved (and presently it is the HL baseline for which we are investing) this could translate into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Larger available aperture and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ncrease beta reach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Reduce loads on the orbit correction system</a:t>
            </a:r>
            <a:endParaRPr lang="en-GB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503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6991" y="2492896"/>
            <a:ext cx="7920000" cy="720000"/>
          </a:xfrm>
        </p:spPr>
        <p:txBody>
          <a:bodyPr/>
          <a:lstStyle/>
          <a:p>
            <a:r>
              <a:rPr lang="en-GB" dirty="0" smtClean="0"/>
              <a:t>To make possible the +/-2.5 mm re - alignment with machine in operation conditions:</a:t>
            </a:r>
            <a:br>
              <a:rPr lang="en-GB" dirty="0" smtClean="0"/>
            </a:br>
            <a:r>
              <a:rPr lang="en-GB" i="1" dirty="0" smtClean="0">
                <a:solidFill>
                  <a:srgbClr val="FF0000"/>
                </a:solidFill>
              </a:rPr>
              <a:t>what do we need ?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117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 smtClean="0"/>
              <a:t>Vacuum components.</a:t>
            </a:r>
            <a:br>
              <a:rPr lang="en-GB" dirty="0" smtClean="0"/>
            </a:br>
            <a:r>
              <a:rPr lang="en-GB" dirty="0" smtClean="0"/>
              <a:t> V. Baglin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20000"/>
            <a:ext cx="8795280" cy="563635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Newly designed RF deformable bridge would allow +/- 10 mm radial offset (deformation to be controlled for beam impedance)</a:t>
            </a:r>
          </a:p>
          <a:p>
            <a:r>
              <a:rPr lang="en-GB" dirty="0" smtClean="0"/>
              <a:t>The advantage is partially counterbalanced by the requirement to better control the longitudinal relative positon of the interconnection flanges to avoid destructive extension of the bridge</a:t>
            </a:r>
          </a:p>
          <a:p>
            <a:r>
              <a:rPr lang="en-GB" dirty="0" smtClean="0"/>
              <a:t>In the warm sections the baseline </a:t>
            </a:r>
            <a:r>
              <a:rPr lang="en-GB" dirty="0"/>
              <a:t>is to have, when </a:t>
            </a:r>
            <a:r>
              <a:rPr lang="en-GB" dirty="0" smtClean="0"/>
              <a:t>possible, </a:t>
            </a:r>
            <a:r>
              <a:rPr lang="en-GB" dirty="0"/>
              <a:t>beam tube </a:t>
            </a:r>
            <a:r>
              <a:rPr lang="en-GB" dirty="0" smtClean="0"/>
              <a:t>allege enough to </a:t>
            </a:r>
            <a:r>
              <a:rPr lang="en-GB" dirty="0"/>
              <a:t>avoid smoothing or offset </a:t>
            </a:r>
            <a:r>
              <a:rPr lang="en-GB" dirty="0" smtClean="0"/>
              <a:t>re - </a:t>
            </a:r>
            <a:r>
              <a:rPr lang="en-GB" dirty="0" smtClean="0"/>
              <a:t>alignment. </a:t>
            </a:r>
            <a:r>
              <a:rPr lang="en-GB" dirty="0"/>
              <a:t>This avoids stressing the components and field work.</a:t>
            </a:r>
          </a:p>
          <a:p>
            <a:r>
              <a:rPr lang="en-GB" dirty="0" smtClean="0"/>
              <a:t>Presently the limiting elements would be</a:t>
            </a:r>
          </a:p>
          <a:p>
            <a:pPr lvl="1"/>
            <a:r>
              <a:rPr lang="en-GB" dirty="0" smtClean="0"/>
              <a:t>Cold to warm transitions</a:t>
            </a:r>
          </a:p>
          <a:p>
            <a:pPr lvl="1"/>
            <a:r>
              <a:rPr lang="en-GB" dirty="0" smtClean="0"/>
              <a:t>Standard room temperature vacuum sector modules</a:t>
            </a:r>
          </a:p>
          <a:p>
            <a:pPr marL="457200" lvl="1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It would be worth to have these last 2 elements designed with acceptable offsets that should be in the order of magnitude of the other ones </a:t>
            </a:r>
          </a:p>
          <a:p>
            <a:pPr marL="457200" lvl="1" indent="0">
              <a:buNone/>
            </a:pPr>
            <a:endParaRPr lang="en-GB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>
              <a:buNone/>
            </a:pPr>
            <a:r>
              <a:rPr lang="en-GB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necessary to monitor the cumulative offset between adjacent elements in order to know where we are vs the nominal</a:t>
            </a:r>
          </a:p>
          <a:p>
            <a:pPr marL="457200" lvl="1" indent="0">
              <a:buNone/>
            </a:pPr>
            <a:endParaRPr lang="en-GB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For WP12 </a:t>
            </a:r>
            <a:r>
              <a:rPr lang="en-GB" dirty="0">
                <a:solidFill>
                  <a:srgbClr val="FF0000"/>
                </a:solidFill>
              </a:rPr>
              <a:t>it is very </a:t>
            </a:r>
            <a:r>
              <a:rPr lang="en-GB" dirty="0" smtClean="0">
                <a:solidFill>
                  <a:srgbClr val="FF0000"/>
                </a:solidFill>
              </a:rPr>
              <a:t>important </a:t>
            </a:r>
            <a:r>
              <a:rPr lang="en-GB" dirty="0">
                <a:solidFill>
                  <a:srgbClr val="FF0000"/>
                </a:solidFill>
              </a:rPr>
              <a:t>also to identify positions where </a:t>
            </a:r>
            <a:r>
              <a:rPr lang="en-GB" dirty="0" smtClean="0">
                <a:solidFill>
                  <a:srgbClr val="FF0000"/>
                </a:solidFill>
              </a:rPr>
              <a:t>importance offset should  </a:t>
            </a:r>
            <a:r>
              <a:rPr lang="en-GB" dirty="0">
                <a:solidFill>
                  <a:srgbClr val="FF0000"/>
                </a:solidFill>
              </a:rPr>
              <a:t>be </a:t>
            </a:r>
            <a:r>
              <a:rPr lang="en-GB" dirty="0" smtClean="0">
                <a:solidFill>
                  <a:srgbClr val="FF0000"/>
                </a:solidFill>
              </a:rPr>
              <a:t>allowed </a:t>
            </a:r>
            <a:r>
              <a:rPr lang="en-GB" dirty="0">
                <a:solidFill>
                  <a:srgbClr val="FF0000"/>
                </a:solidFill>
              </a:rPr>
              <a:t>and to clarify the desire value before embarking in a design of </a:t>
            </a:r>
            <a:r>
              <a:rPr lang="en-GB" dirty="0" smtClean="0">
                <a:solidFill>
                  <a:srgbClr val="FF0000"/>
                </a:solidFill>
              </a:rPr>
              <a:t>new components therefore </a:t>
            </a:r>
            <a:r>
              <a:rPr lang="en-GB" dirty="0">
                <a:solidFill>
                  <a:srgbClr val="FF0000"/>
                </a:solidFill>
              </a:rPr>
              <a:t>specifications are </a:t>
            </a:r>
            <a:r>
              <a:rPr lang="en-GB" dirty="0" smtClean="0">
                <a:solidFill>
                  <a:srgbClr val="FF0000"/>
                </a:solidFill>
              </a:rPr>
              <a:t>needed</a:t>
            </a: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Possible </a:t>
            </a:r>
            <a:r>
              <a:rPr lang="en-GB" b="1" dirty="0" smtClean="0">
                <a:solidFill>
                  <a:srgbClr val="FF0000"/>
                </a:solidFill>
              </a:rPr>
              <a:t>impedance penalty </a:t>
            </a:r>
            <a:r>
              <a:rPr lang="en-GB" dirty="0" smtClean="0">
                <a:solidFill>
                  <a:srgbClr val="FF0000"/>
                </a:solidFill>
              </a:rPr>
              <a:t>of the deformable bellows to be accounted for. If too important then we shall be coherent and simplify the alignment system and revising the scope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26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 smtClean="0"/>
              <a:t>Cryogenic system. </a:t>
            </a:r>
            <a:br>
              <a:rPr lang="en-GB" dirty="0" smtClean="0"/>
            </a:br>
            <a:r>
              <a:rPr lang="en-GB" dirty="0" smtClean="0"/>
              <a:t>S. Claudet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Present QRL to magnet interfaces are designed in order to  allow the movements listed here below  but NOT IN OPERATING CONDITIONS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Tolerance </a:t>
            </a:r>
            <a:r>
              <a:rPr lang="en-US" sz="1600" dirty="0"/>
              <a:t>X-Y (horizontal): +/- 25mm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Tolerance Z (vertical): +/- 50mm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It is possible to allow relative movement in operation conditions in the order of few mm (+/-2.5 mm)</a:t>
            </a:r>
          </a:p>
          <a:p>
            <a:r>
              <a:rPr lang="en-GB" b="1" u="sng" dirty="0" smtClean="0">
                <a:solidFill>
                  <a:srgbClr val="FF0000"/>
                </a:solidFill>
              </a:rPr>
              <a:t>The relative position vs. nominal shall be traced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Larger movement can be performed with  empty magnets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182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0822"/>
            <a:ext cx="7920000" cy="1312476"/>
          </a:xfrm>
        </p:spPr>
        <p:txBody>
          <a:bodyPr/>
          <a:lstStyle/>
          <a:p>
            <a:r>
              <a:rPr lang="en-GB" dirty="0" smtClean="0"/>
              <a:t>What </a:t>
            </a:r>
            <a:r>
              <a:rPr lang="en-GB" dirty="0"/>
              <a:t>can be accepted by RF and intervention time in case of disconnection of wave </a:t>
            </a:r>
            <a:r>
              <a:rPr lang="en-GB" dirty="0" smtClean="0"/>
              <a:t>guides. E. Montesinos </a:t>
            </a:r>
            <a:r>
              <a:rPr lang="en-GB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772816"/>
            <a:ext cx="7920000" cy="415401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Deformable RF guide could allow </a:t>
            </a:r>
            <a:r>
              <a:rPr lang="en-GB" b="1" dirty="0" smtClean="0"/>
              <a:t>horizontal</a:t>
            </a:r>
            <a:r>
              <a:rPr lang="en-GB" dirty="0" smtClean="0"/>
              <a:t> movement without in situ intervention in the order of +/-2.5 mm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This shall be validated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Vertical solution </a:t>
            </a:r>
            <a:r>
              <a:rPr lang="en-GB" dirty="0" smtClean="0">
                <a:solidFill>
                  <a:srgbClr val="FF0000"/>
                </a:solidFill>
              </a:rPr>
              <a:t>still to be identified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Integration issues to be analysed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The intervention to disconnect and reconnect the RF guides to recover the nominal conditions can take place in a 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92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316" y="-13576"/>
            <a:ext cx="7920000" cy="1232776"/>
          </a:xfrm>
        </p:spPr>
        <p:txBody>
          <a:bodyPr/>
          <a:lstStyle/>
          <a:p>
            <a:r>
              <a:rPr lang="en-GB" dirty="0"/>
              <a:t>Considerations on Q4-Q5 mask aperture enlarging and </a:t>
            </a:r>
            <a:r>
              <a:rPr lang="en-GB" dirty="0" smtClean="0"/>
              <a:t>misalignment.</a:t>
            </a:r>
            <a:br>
              <a:rPr lang="en-GB" dirty="0" smtClean="0"/>
            </a:br>
            <a:r>
              <a:rPr lang="en-GB" dirty="0" smtClean="0"/>
              <a:t> A. Tsinganis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enlargement of the masks aperture of the Q4 Q5 and Q6 of 2 mm radially was studied to avoid their re - alignment . </a:t>
            </a:r>
          </a:p>
          <a:p>
            <a:r>
              <a:rPr lang="en-GB" dirty="0" smtClean="0"/>
              <a:t>The dose to the 1</a:t>
            </a:r>
            <a:r>
              <a:rPr lang="en-GB" baseline="30000" dirty="0" smtClean="0"/>
              <a:t>st</a:t>
            </a:r>
            <a:r>
              <a:rPr lang="en-GB" dirty="0" smtClean="0"/>
              <a:t> corrector of the Q4 would increase from 7 </a:t>
            </a:r>
            <a:r>
              <a:rPr lang="en-GB" dirty="0" err="1" smtClean="0"/>
              <a:t>MGy</a:t>
            </a:r>
            <a:r>
              <a:rPr lang="en-GB" dirty="0" smtClean="0"/>
              <a:t> to 35 </a:t>
            </a:r>
            <a:r>
              <a:rPr lang="en-GB" dirty="0" err="1" smtClean="0"/>
              <a:t>MGy</a:t>
            </a:r>
            <a:r>
              <a:rPr lang="en-GB" dirty="0" smtClean="0"/>
              <a:t> for 3000 Fb</a:t>
            </a:r>
            <a:r>
              <a:rPr lang="en-GB" baseline="30000" dirty="0" smtClean="0"/>
              <a:t>-1</a:t>
            </a:r>
            <a:endParaRPr lang="en-GB" dirty="0" smtClean="0"/>
          </a:p>
          <a:p>
            <a:r>
              <a:rPr lang="en-GB" dirty="0" smtClean="0"/>
              <a:t>No worrying effect on Q5  (</a:t>
            </a:r>
            <a:r>
              <a:rPr lang="en-GB" smtClean="0"/>
              <a:t>TCL provides sufficient protection)</a:t>
            </a: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Q4 mask shall be remotely aligned. For Q5 to be decided. For coherency better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5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17211</TotalTime>
  <Words>1849</Words>
  <Application>Microsoft Office PowerPoint</Application>
  <PresentationFormat>On-screen Show (4:3)</PresentationFormat>
  <Paragraphs>223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Cambria Math</vt:lpstr>
      <vt:lpstr>Wingdings</vt:lpstr>
      <vt:lpstr>Thème Office</vt:lpstr>
      <vt:lpstr>HL-LHC project  alignment baseline in IP1 and IP5: results of coherency checks leading to scope modification</vt:lpstr>
      <vt:lpstr>Talks </vt:lpstr>
      <vt:lpstr>List of initial questions to answer in that meeting </vt:lpstr>
      <vt:lpstr>Early key points discussed</vt:lpstr>
      <vt:lpstr>To make possible the +/-2.5 mm re - alignment with machine in operation conditions: what do we need ?</vt:lpstr>
      <vt:lpstr>Vacuum components.  V. Baglin </vt:lpstr>
      <vt:lpstr>Cryogenic system.  S. Claudet</vt:lpstr>
      <vt:lpstr>What can be accepted by RF and intervention time in case of disconnection of wave guides. E. Montesinos  </vt:lpstr>
      <vt:lpstr>Considerations on Q4-Q5 mask aperture enlarging and misalignment.  A. Tsinganis</vt:lpstr>
      <vt:lpstr>Considerations on BPMs. (offline discussions with BE-BI team, R. De Maria and J. Wenninger ) </vt:lpstr>
      <vt:lpstr>Considerations on Collimator. (offline discussions with collimation team) </vt:lpstr>
      <vt:lpstr>Summary of possible strategies</vt:lpstr>
      <vt:lpstr>Summary of the addition to the HL baseline  leading to change of scope and therefore cost increase </vt:lpstr>
      <vt:lpstr>Still many points to be verified, i.e.:</vt:lpstr>
      <vt:lpstr>Spare slides </vt:lpstr>
      <vt:lpstr>IP and CC alignment in HLLHCV1.3</vt:lpstr>
      <vt:lpstr>Beam alignment at the CC in HLLHCV1.3</vt:lpstr>
      <vt:lpstr>Nominal crossing bump</vt:lpstr>
      <vt:lpstr>Orbit knobs - offset</vt:lpstr>
      <vt:lpstr>Correctors Budget requirements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Paolo Fessia</cp:lastModifiedBy>
  <cp:revision>477</cp:revision>
  <cp:lastPrinted>2016-01-25T13:02:57Z</cp:lastPrinted>
  <dcterms:created xsi:type="dcterms:W3CDTF">2016-01-11T14:38:10Z</dcterms:created>
  <dcterms:modified xsi:type="dcterms:W3CDTF">2017-06-29T12:02:33Z</dcterms:modified>
</cp:coreProperties>
</file>