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3" r:id="rId2"/>
    <p:sldId id="337" r:id="rId3"/>
    <p:sldId id="333" r:id="rId4"/>
    <p:sldId id="331" r:id="rId5"/>
    <p:sldId id="312" r:id="rId6"/>
    <p:sldId id="330" r:id="rId7"/>
    <p:sldId id="313" r:id="rId8"/>
    <p:sldId id="315" r:id="rId9"/>
    <p:sldId id="300" r:id="rId10"/>
    <p:sldId id="338" r:id="rId11"/>
    <p:sldId id="339" r:id="rId12"/>
    <p:sldId id="340" r:id="rId13"/>
    <p:sldId id="301" r:id="rId14"/>
    <p:sldId id="341" r:id="rId15"/>
    <p:sldId id="342" r:id="rId16"/>
    <p:sldId id="343" r:id="rId17"/>
    <p:sldId id="344" r:id="rId18"/>
    <p:sldId id="335" r:id="rId19"/>
    <p:sldId id="321" r:id="rId20"/>
    <p:sldId id="334" r:id="rId21"/>
    <p:sldId id="336" r:id="rId22"/>
    <p:sldId id="323" r:id="rId23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74" d="100"/>
          <a:sy n="74" d="100"/>
        </p:scale>
        <p:origin x="984" y="7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29/06/2017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29/06/2017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767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81242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3193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8B79B-D222-2E4B-AFE0-3F70A96C20B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2513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8B79B-D222-2E4B-AFE0-3F70A96C20B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64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68B79B-D222-2E4B-AFE0-3F70A96C20B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115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 dirty="0" smtClean="0"/>
              <a:t>32 HL-LHC TCC, 29 June 2017 F. Sanchez Galan on behalf of WP8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 dirty="0" smtClean="0"/>
              <a:t>32 HL-LHC TCC, 29 June 2017 F. Sanchez Galan on behalf of WP8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 dirty="0" smtClean="0"/>
              <a:t>32 HL-LHC TCC, 29 June 2017 F. Sanchez Galan on behalf of WP8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187624" y="6356350"/>
            <a:ext cx="6440400" cy="360000"/>
          </a:xfrm>
        </p:spPr>
        <p:txBody>
          <a:bodyPr/>
          <a:lstStyle/>
          <a:p>
            <a:r>
              <a:rPr lang="en-GB" dirty="0" smtClean="0"/>
              <a:t>32 HL-LHC TCC, 29 June 2017 F. Sanchez Galan on behalf of WP8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4"/>
            <a:ext cx="3657600" cy="4350385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4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27784" y="6356354"/>
            <a:ext cx="54505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GB" dirty="0" smtClean="0"/>
              <a:t>F Sanchez Galan on behalf of WP8, </a:t>
            </a:r>
            <a:r>
              <a:rPr lang="en-GB" dirty="0" err="1" smtClean="0"/>
              <a:t>HiLumi</a:t>
            </a:r>
            <a:r>
              <a:rPr lang="en-GB" dirty="0" smtClean="0"/>
              <a:t> CG meeting, 11 </a:t>
            </a:r>
            <a:r>
              <a:rPr lang="en-GB" dirty="0" err="1" smtClean="0"/>
              <a:t>april</a:t>
            </a:r>
            <a:r>
              <a:rPr lang="en-GB" dirty="0" smtClean="0"/>
              <a:t>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696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32 HL-LHC TCC, 29 June 2017 F. Sanchez Galan on behalf of WP8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8" r:id="rId5"/>
    <p:sldLayoutId id="2147483659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7382/contributions/2630663/attachments/1479507/2293645/INDC_WP8_pres_2_20170620.pdf" TargetMode="External"/><Relationship Id="rId2" Type="http://schemas.openxmlformats.org/officeDocument/2006/relationships/hyperlink" Target="https://edms.cern.ch/document/1764384/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817010/1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788841/1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em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9632" y="2819400"/>
            <a:ext cx="7311968" cy="1800000"/>
          </a:xfrm>
        </p:spPr>
        <p:txBody>
          <a:bodyPr/>
          <a:lstStyle/>
          <a:p>
            <a:r>
              <a:rPr lang="en-GB" dirty="0" smtClean="0"/>
              <a:t>32</a:t>
            </a:r>
            <a:r>
              <a:rPr lang="en-GB" baseline="30000" dirty="0" smtClean="0"/>
              <a:t>nd</a:t>
            </a:r>
            <a:r>
              <a:rPr lang="en-GB" dirty="0" smtClean="0"/>
              <a:t> HL-LHC TCC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WP8 Final layout of Q1-TAX (VAX) area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80518" y="4787787"/>
            <a:ext cx="7795210" cy="990600"/>
          </a:xfrm>
        </p:spPr>
        <p:txBody>
          <a:bodyPr/>
          <a:lstStyle/>
          <a:p>
            <a:r>
              <a:rPr lang="en-GB" dirty="0"/>
              <a:t>F. Sanchez </a:t>
            </a:r>
            <a:r>
              <a:rPr lang="en-GB" dirty="0" smtClean="0"/>
              <a:t>Galan on </a:t>
            </a:r>
            <a:r>
              <a:rPr lang="en-GB" dirty="0"/>
              <a:t>behalf of </a:t>
            </a:r>
            <a:r>
              <a:rPr lang="en-GB" dirty="0" smtClean="0"/>
              <a:t>WP8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946775"/>
            <a:ext cx="6480000" cy="349250"/>
          </a:xfrm>
        </p:spPr>
        <p:txBody>
          <a:bodyPr/>
          <a:lstStyle/>
          <a:p>
            <a:r>
              <a:rPr lang="en-GB" dirty="0" smtClean="0"/>
              <a:t>CERN, </a:t>
            </a:r>
            <a:r>
              <a:rPr lang="en-GB" dirty="0" smtClean="0"/>
              <a:t>29</a:t>
            </a:r>
            <a:r>
              <a:rPr lang="en-GB" dirty="0" smtClean="0"/>
              <a:t> </a:t>
            </a:r>
            <a:r>
              <a:rPr lang="en-GB" dirty="0" smtClean="0"/>
              <a:t>June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169" y="3632754"/>
            <a:ext cx="3732935" cy="2301002"/>
          </a:xfrm>
          <a:prstGeom prst="rect">
            <a:avLst/>
          </a:prstGeom>
        </p:spPr>
      </p:pic>
      <p:pic>
        <p:nvPicPr>
          <p:cNvPr id="17" name="Content Placeholder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0972" y="3657832"/>
            <a:ext cx="3692253" cy="2275924"/>
          </a:xfrm>
          <a:prstGeom prst="rect">
            <a:avLst/>
          </a:prstGeom>
        </p:spPr>
      </p:pic>
      <p:pic>
        <p:nvPicPr>
          <p:cNvPr id="18" name="Content Placeholder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316" y="977149"/>
            <a:ext cx="3702788" cy="2282418"/>
          </a:xfrm>
          <a:prstGeom prst="rect">
            <a:avLst/>
          </a:prstGeom>
        </p:spPr>
      </p:pic>
      <p:pic>
        <p:nvPicPr>
          <p:cNvPr id="19" name="Content Placeholder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136" y="977149"/>
            <a:ext cx="3700121" cy="22807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65378"/>
            <a:ext cx="7467600" cy="85725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VAX implementation in CMS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5247225" y="2332279"/>
            <a:ext cx="240891" cy="186992"/>
          </a:xfrm>
          <a:prstGeom prst="roundRect">
            <a:avLst/>
          </a:pr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TextBox 14"/>
          <p:cNvSpPr txBox="1"/>
          <p:nvPr/>
        </p:nvSpPr>
        <p:spPr>
          <a:xfrm>
            <a:off x="5111236" y="2520719"/>
            <a:ext cx="57740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25" dirty="0">
                <a:solidFill>
                  <a:schemeClr val="tx1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</a:t>
            </a:r>
            <a:r>
              <a:rPr lang="en-GB" sz="825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18 cm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35604" y="3116568"/>
            <a:ext cx="159691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00" dirty="0">
                <a:solidFill>
                  <a:schemeClr val="accent2"/>
                </a:solidFill>
              </a:rPr>
              <a:t>Geometry: </a:t>
            </a:r>
            <a:r>
              <a:rPr lang="en-GB" sz="600" dirty="0" err="1">
                <a:solidFill>
                  <a:schemeClr val="accent2"/>
                </a:solidFill>
              </a:rPr>
              <a:t>S.Chitra</a:t>
            </a:r>
            <a:r>
              <a:rPr lang="en-GB" sz="600" dirty="0">
                <a:solidFill>
                  <a:schemeClr val="accent2"/>
                </a:solidFill>
              </a:rPr>
              <a:t> (CMS BRIL Rad Sim)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683334" y="3626323"/>
            <a:ext cx="188979" cy="8459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950056" y="3615290"/>
            <a:ext cx="373308" cy="7799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102107" y="3278151"/>
            <a:ext cx="311816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Included gaps in support tube and FIN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4116491" y="3462014"/>
            <a:ext cx="2327717" cy="9030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2" name="Text Placeholder 2"/>
          <p:cNvSpPr txBox="1">
            <a:spLocks/>
          </p:cNvSpPr>
          <p:nvPr/>
        </p:nvSpPr>
        <p:spPr>
          <a:xfrm>
            <a:off x="1559065" y="6109545"/>
            <a:ext cx="6025869" cy="493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fr-FR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0070C0"/>
                </a:solidFill>
              </a:rPr>
              <a:t>Ida Bergstrom, Heinz Vincke (HSE/RP)</a:t>
            </a:r>
            <a:br>
              <a:rPr lang="en-GB" sz="1600" dirty="0" smtClean="0">
                <a:solidFill>
                  <a:srgbClr val="0070C0"/>
                </a:solidFill>
              </a:rPr>
            </a:b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23" name="Content Placeholder 1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9" r="3594" b="15704"/>
          <a:stretch/>
        </p:blipFill>
        <p:spPr>
          <a:xfrm flipH="1">
            <a:off x="5032131" y="2398057"/>
            <a:ext cx="3493962" cy="192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88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5454" y="1074946"/>
            <a:ext cx="5317436" cy="3722205"/>
          </a:xfrm>
          <a:prstGeom prst="rect">
            <a:avLst/>
          </a:prstGeom>
        </p:spPr>
      </p:pic>
      <p:pic>
        <p:nvPicPr>
          <p:cNvPr id="9" name="Content Placeholder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477" y="1074946"/>
            <a:ext cx="5317437" cy="372220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2426478" y="4336577"/>
            <a:ext cx="1082348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50" dirty="0">
                <a:solidFill>
                  <a:schemeClr val="accent6"/>
                </a:solidFill>
              </a:rPr>
              <a:t>Ambient residual dose rate [</a:t>
            </a:r>
            <a:r>
              <a:rPr lang="en-GB" sz="450" dirty="0" err="1">
                <a:solidFill>
                  <a:schemeClr val="accent6"/>
                </a:solidFill>
              </a:rPr>
              <a:t>mSv</a:t>
            </a:r>
            <a:r>
              <a:rPr lang="en-GB" sz="450" dirty="0">
                <a:solidFill>
                  <a:schemeClr val="accent6"/>
                </a:solidFill>
              </a:rPr>
              <a:t>/h]</a:t>
            </a:r>
          </a:p>
        </p:txBody>
      </p:sp>
      <p:sp>
        <p:nvSpPr>
          <p:cNvPr id="15" name="TextBox 14"/>
          <p:cNvSpPr txBox="1"/>
          <p:nvPr/>
        </p:nvSpPr>
        <p:spPr>
          <a:xfrm rot="16200000">
            <a:off x="5448160" y="4336577"/>
            <a:ext cx="1082348" cy="1615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50" dirty="0">
                <a:solidFill>
                  <a:schemeClr val="accent6"/>
                </a:solidFill>
              </a:rPr>
              <a:t>Ambient residual dose rate [</a:t>
            </a:r>
            <a:r>
              <a:rPr lang="en-GB" sz="450" dirty="0" err="1">
                <a:solidFill>
                  <a:schemeClr val="accent6"/>
                </a:solidFill>
              </a:rPr>
              <a:t>mSv</a:t>
            </a:r>
            <a:r>
              <a:rPr lang="en-GB" sz="450" dirty="0">
                <a:solidFill>
                  <a:schemeClr val="accent6"/>
                </a:solidFill>
              </a:rPr>
              <a:t>/h]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699904" y="3751714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CMS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562928" y="313720"/>
            <a:ext cx="8229600" cy="67048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CMS, H*(10) in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mSv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/h, LS6 1 months cooling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1113329" y="5140028"/>
            <a:ext cx="7128798" cy="493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fr-FR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0070C0"/>
                </a:solidFill>
              </a:rPr>
              <a:t>Ida Bergstrom, Heinz Vincke (HSE/RP) </a:t>
            </a:r>
          </a:p>
          <a:p>
            <a:r>
              <a:rPr lang="en-US" sz="1000" dirty="0">
                <a:solidFill>
                  <a:schemeClr val="accent1">
                    <a:lumMod val="75000"/>
                  </a:schemeClr>
                </a:solidFill>
              </a:rPr>
              <a:t>Status update of FLUKA radiation study of new VAX installation in CMS &amp; ATLAS – 38</a:t>
            </a:r>
            <a:r>
              <a:rPr lang="en-US" sz="1000" baseline="30000" dirty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US" sz="1000" dirty="0">
                <a:solidFill>
                  <a:schemeClr val="accent1">
                    <a:lumMod val="75000"/>
                  </a:schemeClr>
                </a:solidFill>
              </a:rPr>
              <a:t> HL-LHC WP8 meeting (2016-08)</a:t>
            </a:r>
            <a:endParaRPr lang="en-GB" sz="10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2928" y="5386836"/>
            <a:ext cx="76791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Radiological assessment of the proposed installation of vacuum equipment upstream of TAXS at Points 1 and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5, EDMS 1713941, CERN-RP-2016-146-REPORTS-TN IDA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BERGSTROM</a:t>
            </a:r>
          </a:p>
        </p:txBody>
      </p:sp>
    </p:spTree>
    <p:extLst>
      <p:ext uri="{BB962C8B-B14F-4D97-AF65-F5344CB8AC3E}">
        <p14:creationId xmlns:p14="http://schemas.microsoft.com/office/powerpoint/2010/main" val="402358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20688"/>
            <a:ext cx="7693988" cy="538579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692835" y="3767379"/>
            <a:ext cx="4411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CMS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457200" y="551454"/>
            <a:ext cx="8229600" cy="67048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CMS H*(10) in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mSv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/h, LS6 1 months cooling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1" name="Text Placeholder 2"/>
          <p:cNvSpPr txBox="1">
            <a:spLocks/>
          </p:cNvSpPr>
          <p:nvPr/>
        </p:nvSpPr>
        <p:spPr>
          <a:xfrm>
            <a:off x="1559065" y="5664358"/>
            <a:ext cx="6025869" cy="4936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fr-FR"/>
            </a:defPPr>
            <a:lvl1pPr marL="0" algn="ctr" defTabSz="4572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>
                <a:solidFill>
                  <a:srgbClr val="0070C0"/>
                </a:solidFill>
              </a:rPr>
              <a:t>Ida Bergstrom, Heinz Vincke (HSE/RP)</a:t>
            </a:r>
            <a:endParaRPr lang="en-GB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19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/>
          <a:srcRect l="8065" t="15436" r="36380" b="19232"/>
          <a:stretch/>
        </p:blipFill>
        <p:spPr>
          <a:xfrm>
            <a:off x="528864" y="1174520"/>
            <a:ext cx="7887223" cy="506279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064" y="5003593"/>
            <a:ext cx="6358176" cy="5077106"/>
          </a:xfrm>
        </p:spPr>
        <p:txBody>
          <a:bodyPr/>
          <a:lstStyle/>
          <a:p>
            <a:r>
              <a:rPr lang="en-US" sz="1800" dirty="0">
                <a:solidFill>
                  <a:schemeClr val="bg1"/>
                </a:solidFill>
              </a:rPr>
              <a:t>Design close to </a:t>
            </a:r>
            <a:r>
              <a:rPr lang="en-US" sz="1800" dirty="0" smtClean="0">
                <a:solidFill>
                  <a:schemeClr val="bg1"/>
                </a:solidFill>
              </a:rPr>
              <a:t>completion: </a:t>
            </a:r>
            <a:r>
              <a:rPr lang="en-US" sz="1800" dirty="0">
                <a:solidFill>
                  <a:schemeClr val="bg1"/>
                </a:solidFill>
              </a:rPr>
              <a:t>VAX </a:t>
            </a:r>
            <a:r>
              <a:rPr lang="en-US" sz="1800" dirty="0" smtClean="0">
                <a:solidFill>
                  <a:schemeClr val="bg1"/>
                </a:solidFill>
              </a:rPr>
              <a:t>modules, </a:t>
            </a:r>
            <a:r>
              <a:rPr lang="en-US" sz="1800" dirty="0">
                <a:solidFill>
                  <a:schemeClr val="bg1"/>
                </a:solidFill>
              </a:rPr>
              <a:t>services re-routed. </a:t>
            </a:r>
            <a:r>
              <a:rPr lang="en-US" sz="1800" dirty="0" smtClean="0">
                <a:solidFill>
                  <a:schemeClr val="bg1"/>
                </a:solidFill>
              </a:rPr>
              <a:t>Shielding </a:t>
            </a:r>
            <a:r>
              <a:rPr lang="en-US" sz="1800" dirty="0">
                <a:solidFill>
                  <a:schemeClr val="bg1"/>
                </a:solidFill>
              </a:rPr>
              <a:t>modifications </a:t>
            </a:r>
            <a:r>
              <a:rPr lang="en-US" sz="1800" dirty="0" smtClean="0">
                <a:solidFill>
                  <a:schemeClr val="bg1"/>
                </a:solidFill>
              </a:rPr>
              <a:t>analyzed, </a:t>
            </a:r>
            <a:r>
              <a:rPr lang="en-US" sz="1800" dirty="0">
                <a:solidFill>
                  <a:schemeClr val="bg1"/>
                </a:solidFill>
              </a:rPr>
              <a:t>ongoing integration with TE-VSC LS2 modifications. </a:t>
            </a:r>
            <a:endParaRPr lang="en-GB" sz="1800" dirty="0">
              <a:solidFill>
                <a:schemeClr val="bg1"/>
              </a:solidFill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32 HL-LHC TCC, 29 June 2017 F. Sanchez Galan on behalf of WP8</a:t>
            </a:r>
            <a:endParaRPr lang="en-GB" noProof="0"/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Layout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3640190" y="3236856"/>
            <a:ext cx="1338943" cy="938893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338894" y="1923556"/>
            <a:ext cx="2307771" cy="1197427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134744" y="3716434"/>
            <a:ext cx="1338943" cy="938893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075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Shielding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 modifications- ATLAS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836712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New rectangular support structure</a:t>
            </a:r>
          </a:p>
          <a:p>
            <a:pPr marL="0" indent="0">
              <a:buNone/>
            </a:pPr>
            <a:endParaRPr lang="en-GB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Machining: 	TX1S (vertical slot)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	     	JFS3U</a:t>
            </a:r>
            <a:endParaRPr lang="en-GB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			JFC3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		JFC1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		JTT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Modification: JFC2</a:t>
            </a:r>
          </a:p>
          <a:p>
            <a:pPr marL="0" indent="0">
              <a:buNone/>
            </a:pPr>
            <a:endParaRPr lang="en-GB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65" y="2348880"/>
            <a:ext cx="5796915" cy="308102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427984" y="968836"/>
          <a:ext cx="4572001" cy="1343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1692">
                  <a:extLst>
                    <a:ext uri="{9D8B030D-6E8A-4147-A177-3AD203B41FA5}">
                      <a16:colId xmlns:a16="http://schemas.microsoft.com/office/drawing/2014/main" val="226471245"/>
                    </a:ext>
                  </a:extLst>
                </a:gridCol>
                <a:gridCol w="1927884">
                  <a:extLst>
                    <a:ext uri="{9D8B030D-6E8A-4147-A177-3AD203B41FA5}">
                      <a16:colId xmlns:a16="http://schemas.microsoft.com/office/drawing/2014/main" val="1412997489"/>
                    </a:ext>
                  </a:extLst>
                </a:gridCol>
                <a:gridCol w="1282425">
                  <a:extLst>
                    <a:ext uri="{9D8B030D-6E8A-4147-A177-3AD203B41FA5}">
                      <a16:colId xmlns:a16="http://schemas.microsoft.com/office/drawing/2014/main" val="2862955748"/>
                    </a:ext>
                  </a:extLst>
                </a:gridCol>
              </a:tblGrid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Component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Approximate </a:t>
                      </a:r>
                      <a:r>
                        <a:rPr lang="en-GB" sz="1100" kern="1400" dirty="0" err="1">
                          <a:effectLst/>
                        </a:rPr>
                        <a:t>weigth</a:t>
                      </a:r>
                      <a:r>
                        <a:rPr lang="en-GB" sz="1100" kern="1400" dirty="0">
                          <a:effectLst/>
                        </a:rPr>
                        <a:t> (kg)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To be removed (kg)</a:t>
                      </a:r>
                      <a:endParaRPr lang="en-GB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48787952"/>
                  </a:ext>
                </a:extLst>
              </a:tr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JFC1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84000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500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1992184"/>
                  </a:ext>
                </a:extLst>
              </a:tr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JFC2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93000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smtClean="0">
                          <a:effectLst/>
                        </a:rPr>
                        <a:t>  69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7166600"/>
                  </a:ext>
                </a:extLst>
              </a:tr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JFC3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97000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150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1275716"/>
                  </a:ext>
                </a:extLst>
              </a:tr>
              <a:tr h="16991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JFSU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77000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smtClean="0">
                          <a:effectLst/>
                        </a:rPr>
                        <a:t> 400</a:t>
                      </a:r>
                      <a:r>
                        <a:rPr lang="en-GB" sz="1100" kern="1400" dirty="0">
                          <a:effectLst/>
                        </a:rPr>
                        <a:t> 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3329282"/>
                  </a:ext>
                </a:extLst>
              </a:tr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JFSL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66000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smtClean="0">
                          <a:effectLst/>
                        </a:rPr>
                        <a:t>450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384773"/>
                  </a:ext>
                </a:extLst>
              </a:tr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JTT1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 smtClean="0">
                          <a:effectLst/>
                        </a:rPr>
                        <a:t>13000</a:t>
                      </a:r>
                      <a:endParaRPr lang="en-GB" sz="1100" kern="14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1300</a:t>
                      </a:r>
                      <a:endParaRPr lang="en-GB" sz="1100" kern="14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470718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32809" y="2767839"/>
            <a:ext cx="846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JFC3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37017" y="3489280"/>
            <a:ext cx="846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JTT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993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GB" dirty="0" smtClean="0"/>
              <a:t>F Sanchez Galan </a:t>
            </a:r>
            <a:r>
              <a:rPr lang="en-GB" dirty="0"/>
              <a:t>&amp; S. Evrard </a:t>
            </a:r>
            <a:r>
              <a:rPr lang="en-GB" dirty="0" smtClean="0"/>
              <a:t>on behalf of WP8, </a:t>
            </a:r>
            <a:r>
              <a:rPr lang="en-GB" dirty="0" err="1" smtClean="0"/>
              <a:t>HiLumi</a:t>
            </a:r>
            <a:r>
              <a:rPr lang="en-GB" dirty="0" smtClean="0"/>
              <a:t> CG meeting, 11 </a:t>
            </a:r>
            <a:r>
              <a:rPr lang="en-GB" dirty="0" err="1" smtClean="0"/>
              <a:t>april</a:t>
            </a:r>
            <a:r>
              <a:rPr lang="en-GB" dirty="0" smtClean="0"/>
              <a:t> 2017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21701" y="850580"/>
            <a:ext cx="5123347" cy="35873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944" y="808700"/>
            <a:ext cx="5186245" cy="3629275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319098" y="4443809"/>
            <a:ext cx="43098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Ida Bergstrom, Heinz Vincke (HSE/RP)  </a:t>
            </a:r>
            <a:endParaRPr lang="en-GB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ATLAS H*(10) in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mSv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/h, LS6 1 months cooling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9005" y="5057858"/>
            <a:ext cx="7679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Radiological assessment of the proposed installation of vacuum equipment upstream of TAXS at Points 1 and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5, EDMS 1713941, CERN-RP-2016-146-REPORTS-TN.  IDA BERGSTROM, J.C ARMENTEROS CARMONA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23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TAS Vs TAXS (34 vs 60 mm)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1415263"/>
            <a:ext cx="4505325" cy="34956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8675" y="1415263"/>
            <a:ext cx="4505325" cy="34956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90203" y="5157813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rPr>
              <a:t>Dose rates and their ratio in ATLAS after installing the vacuum equipment with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rPr>
              <a:t>two different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</a:rPr>
              <a:t>TAXS apertures, 60 mm/34 mm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63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Shielding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 modifications- ATLAS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836712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New rectangular support structure</a:t>
            </a:r>
          </a:p>
          <a:p>
            <a:pPr marL="0" indent="0">
              <a:buNone/>
            </a:pPr>
            <a:endParaRPr lang="en-GB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Machining: 	TX1S (vertical slot)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	     	JFS3U</a:t>
            </a:r>
            <a:endParaRPr lang="en-GB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			JFC3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		JFC1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		JTT</a:t>
            </a:r>
          </a:p>
          <a:p>
            <a:pPr marL="0" indent="0">
              <a:buNone/>
            </a:pP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Modification: JFC2</a:t>
            </a:r>
          </a:p>
          <a:p>
            <a:pPr marL="0" indent="0">
              <a:buNone/>
            </a:pPr>
            <a:endParaRPr lang="en-GB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627784" y="6356354"/>
            <a:ext cx="5450572" cy="365125"/>
          </a:xfrm>
        </p:spPr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F Sanchez Galan</a:t>
            </a:r>
            <a:r>
              <a:rPr lang="en-GB" dirty="0"/>
              <a:t> &amp; S. Evrard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on behalf of WP8,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HiLumi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CG meeting, 11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april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2017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765" y="2348880"/>
            <a:ext cx="5796915" cy="308102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4427984" y="968836"/>
          <a:ext cx="4572001" cy="1343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1692">
                  <a:extLst>
                    <a:ext uri="{9D8B030D-6E8A-4147-A177-3AD203B41FA5}">
                      <a16:colId xmlns:a16="http://schemas.microsoft.com/office/drawing/2014/main" val="226471245"/>
                    </a:ext>
                  </a:extLst>
                </a:gridCol>
                <a:gridCol w="1927884">
                  <a:extLst>
                    <a:ext uri="{9D8B030D-6E8A-4147-A177-3AD203B41FA5}">
                      <a16:colId xmlns:a16="http://schemas.microsoft.com/office/drawing/2014/main" val="1412997489"/>
                    </a:ext>
                  </a:extLst>
                </a:gridCol>
                <a:gridCol w="1282425">
                  <a:extLst>
                    <a:ext uri="{9D8B030D-6E8A-4147-A177-3AD203B41FA5}">
                      <a16:colId xmlns:a16="http://schemas.microsoft.com/office/drawing/2014/main" val="2862955748"/>
                    </a:ext>
                  </a:extLst>
                </a:gridCol>
              </a:tblGrid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Component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Approximate </a:t>
                      </a:r>
                      <a:r>
                        <a:rPr lang="en-GB" sz="1100" kern="1400" dirty="0" err="1">
                          <a:effectLst/>
                        </a:rPr>
                        <a:t>weigth</a:t>
                      </a:r>
                      <a:r>
                        <a:rPr lang="en-GB" sz="1100" kern="1400" dirty="0">
                          <a:effectLst/>
                        </a:rPr>
                        <a:t> (kg)</a:t>
                      </a:r>
                      <a:endParaRPr lang="en-GB" sz="11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</a:rPr>
                        <a:t>To be removed (kg)</a:t>
                      </a:r>
                      <a:endParaRPr lang="en-GB" sz="11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48787952"/>
                  </a:ext>
                </a:extLst>
              </a:tr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JFC1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84000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500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1992184"/>
                  </a:ext>
                </a:extLst>
              </a:tr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JFC2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93000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smtClean="0">
                          <a:effectLst/>
                        </a:rPr>
                        <a:t>  69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7166600"/>
                  </a:ext>
                </a:extLst>
              </a:tr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JFC3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97000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150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1275716"/>
                  </a:ext>
                </a:extLst>
              </a:tr>
              <a:tr h="169912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JFSU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>
                          <a:effectLst/>
                        </a:rPr>
                        <a:t>77000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smtClean="0">
                          <a:effectLst/>
                        </a:rPr>
                        <a:t> 400</a:t>
                      </a:r>
                      <a:r>
                        <a:rPr lang="en-GB" sz="1100" kern="1400" dirty="0">
                          <a:effectLst/>
                        </a:rPr>
                        <a:t> 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93329282"/>
                  </a:ext>
                </a:extLst>
              </a:tr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JFSL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>
                          <a:effectLst/>
                        </a:rPr>
                        <a:t>66000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smtClean="0">
                          <a:effectLst/>
                        </a:rPr>
                        <a:t>450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90384773"/>
                  </a:ext>
                </a:extLst>
              </a:tr>
              <a:tr h="154106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1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JTT1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 smtClean="0">
                          <a:effectLst/>
                        </a:rPr>
                        <a:t>13000</a:t>
                      </a:r>
                      <a:endParaRPr lang="en-GB" sz="1100" kern="14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1300</a:t>
                      </a:r>
                      <a:endParaRPr lang="en-GB" sz="1100" kern="1400" dirty="0" smtClean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470718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732809" y="2767839"/>
            <a:ext cx="846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JFC3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37017" y="3489280"/>
            <a:ext cx="846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JTT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80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Removal/Installation scenarios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TAS removal </a:t>
            </a:r>
          </a:p>
          <a:p>
            <a:pPr marL="0" indent="0">
              <a:buNone/>
            </a:pPr>
            <a:r>
              <a:rPr lang="en-GB" dirty="0" smtClean="0"/>
              <a:t>ATLAS</a:t>
            </a:r>
            <a:r>
              <a:rPr lang="en-GB" dirty="0"/>
              <a:t> </a:t>
            </a:r>
            <a:r>
              <a:rPr lang="en-GB" sz="1600" dirty="0" smtClean="0">
                <a:hlinkClick r:id="rId2"/>
              </a:rPr>
              <a:t>https</a:t>
            </a:r>
            <a:r>
              <a:rPr lang="en-GB" sz="1600" dirty="0">
                <a:hlinkClick r:id="rId2"/>
              </a:rPr>
              <a:t>://</a:t>
            </a:r>
            <a:r>
              <a:rPr lang="en-GB" sz="1600" dirty="0" smtClean="0">
                <a:hlinkClick r:id="rId2"/>
              </a:rPr>
              <a:t>edms.cern.ch/document/1764384/2</a:t>
            </a:r>
            <a:endParaRPr lang="en-GB" sz="1600" dirty="0" smtClean="0"/>
          </a:p>
          <a:p>
            <a:pPr marL="0" indent="0">
              <a:buNone/>
            </a:pPr>
            <a:r>
              <a:rPr lang="en-GB" dirty="0" smtClean="0"/>
              <a:t>CMS</a:t>
            </a:r>
            <a:r>
              <a:rPr lang="en-GB" sz="1600" dirty="0" smtClean="0">
                <a:hlinkClick r:id="rId3"/>
              </a:rPr>
              <a:t>https</a:t>
            </a:r>
            <a:r>
              <a:rPr lang="en-GB" sz="1600" dirty="0">
                <a:hlinkClick r:id="rId3"/>
              </a:rPr>
              <a:t>://</a:t>
            </a:r>
            <a:r>
              <a:rPr lang="en-GB" sz="1600" dirty="0" smtClean="0">
                <a:hlinkClick r:id="rId3"/>
              </a:rPr>
              <a:t>indico.cern.ch/event/647382/contributions/2630663/attachments/1479507/2293645/INDC_WP8_pres_2_20170620.pdf</a:t>
            </a:r>
            <a:endParaRPr lang="en-GB" sz="1600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JTT Removal </a:t>
            </a:r>
            <a:r>
              <a:rPr lang="en-GB" sz="1400" dirty="0" smtClean="0">
                <a:hlinkClick r:id="rId4"/>
              </a:rPr>
              <a:t>https</a:t>
            </a:r>
            <a:r>
              <a:rPr lang="en-GB" sz="1400" dirty="0">
                <a:hlinkClick r:id="rId4"/>
              </a:rPr>
              <a:t>://edms.cern.ch/document/1817010/1</a:t>
            </a:r>
            <a:endParaRPr lang="en-GB" sz="1400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32 HL-LHC TCC, 29 June 2017 F. Sanchez Galan on behalf of WP8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7209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progress Installation/removal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2280" y="901125"/>
            <a:ext cx="6624736" cy="494190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32 HL-LHC TCC, 29 June 2017 F. Sanchez Galan on behalf of WP8</a:t>
            </a:r>
            <a:endParaRPr lang="en-GB" noProof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4565"/>
          <a:stretch/>
        </p:blipFill>
        <p:spPr>
          <a:xfrm>
            <a:off x="12091" y="985581"/>
            <a:ext cx="8769552" cy="49151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02498" y="4526804"/>
            <a:ext cx="1887161" cy="461665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Courtesy of P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S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trahle,, JL Grenard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28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32 HL-LHC TCC, 29 June 2017 F. Sanchez Galan on behalf of WP8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56792"/>
            <a:ext cx="8532749" cy="37141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12125" y="224302"/>
            <a:ext cx="5602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oday’s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VAX to HL-LHC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7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VAX layout proposed.</a:t>
            </a:r>
          </a:p>
          <a:p>
            <a:r>
              <a:rPr lang="en-GB" dirty="0" smtClean="0"/>
              <a:t>CMS approved the VAX and the advance of some installation activities to LS2</a:t>
            </a:r>
          </a:p>
          <a:p>
            <a:r>
              <a:rPr lang="en-GB" dirty="0" smtClean="0"/>
              <a:t>ATLAS approval pending on agreement of JTT modifications (activity to be advanced to LS2)</a:t>
            </a:r>
          </a:p>
          <a:p>
            <a:r>
              <a:rPr lang="en-GB" dirty="0"/>
              <a:t>Radiation </a:t>
            </a:r>
            <a:r>
              <a:rPr lang="en-GB" dirty="0" smtClean="0"/>
              <a:t>impact assessed (ATLAS &amp; CMS)</a:t>
            </a:r>
          </a:p>
          <a:p>
            <a:r>
              <a:rPr lang="en-GB" dirty="0" smtClean="0"/>
              <a:t>Background calculations (neutron/photon flux) ongoing (BRIL-CMS)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32 HL-LHC TCC, 29 June 2017 F. Sanchez Galan on behalf of WP8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12845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764704"/>
            <a:ext cx="7920000" cy="4906963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JTT modifications, (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ATLAS approval)</a:t>
            </a:r>
          </a:p>
          <a:p>
            <a:r>
              <a:rPr lang="en-GB" dirty="0" smtClean="0"/>
              <a:t>TAXS Alignment</a:t>
            </a:r>
          </a:p>
          <a:p>
            <a:r>
              <a:rPr lang="en-GB" dirty="0" smtClean="0"/>
              <a:t>EDMS Documents about required shielding modifications.</a:t>
            </a:r>
          </a:p>
          <a:p>
            <a:r>
              <a:rPr lang="en-GB" dirty="0" smtClean="0"/>
              <a:t>Q1-TAXS</a:t>
            </a:r>
          </a:p>
          <a:p>
            <a:r>
              <a:rPr lang="en-GB" dirty="0" smtClean="0"/>
              <a:t>Prototype, test handling &amp; plug-in principle.</a:t>
            </a:r>
          </a:p>
          <a:p>
            <a:r>
              <a:rPr lang="en-GB" dirty="0" smtClean="0"/>
              <a:t>Coordinate installation/</a:t>
            </a:r>
            <a:r>
              <a:rPr lang="en-GB" dirty="0" err="1" smtClean="0"/>
              <a:t>deinstallation</a:t>
            </a:r>
            <a:r>
              <a:rPr lang="en-GB" dirty="0" smtClean="0"/>
              <a:t> schedules (machine-experiments)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32 HL-LHC TCC, 29 June 2017 F. Sanchez Galan on behalf of WP8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3873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to all members of WP8&amp; collaborators!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32 HL-LHC TCC, 29 June 2017 F. Sanchez Galan on behalf of WP8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8800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62796" y="928661"/>
            <a:ext cx="6960655" cy="4652844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7"/>
          <p:cNvSpPr txBox="1"/>
          <p:nvPr/>
        </p:nvSpPr>
        <p:spPr>
          <a:xfrm>
            <a:off x="1912125" y="224302"/>
            <a:ext cx="56027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 smtClean="0">
                <a:solidFill>
                  <a:srgbClr val="1F497D">
                    <a:lumMod val="60000"/>
                    <a:lumOff val="40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t</a:t>
            </a:r>
            <a:r>
              <a:rPr kumimoji="0" lang="en-GB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oday’s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VAX to HL-LHC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317" y="1626062"/>
            <a:ext cx="2962918" cy="2222731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 rot="597001">
            <a:off x="3032458" y="2944081"/>
            <a:ext cx="1571578" cy="58923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038971" y="6356354"/>
            <a:ext cx="6039385" cy="365125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smtClean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 HL-LHC TCC, 29 June 2017 F. Sanchez Galan on behalf of WP8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82434" y="2634457"/>
            <a:ext cx="936104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BPM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-13048" y="3232261"/>
            <a:ext cx="1955049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sector valves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322694" y="2350038"/>
            <a:ext cx="936104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VAX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429177" y="3649118"/>
            <a:ext cx="1152128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Bellows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55776" y="1626062"/>
            <a:ext cx="1234970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Cabling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08095" y="4048681"/>
            <a:ext cx="1230876" cy="43204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Piping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450313" y="431738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dirty="0" err="1">
                <a:solidFill>
                  <a:schemeClr val="bg1"/>
                </a:solidFill>
              </a:rPr>
              <a:t>Integrate</a:t>
            </a:r>
            <a:r>
              <a:rPr lang="fr-FR" b="1" dirty="0">
                <a:solidFill>
                  <a:schemeClr val="bg1"/>
                </a:solidFill>
              </a:rPr>
              <a:t> the BPM in Q1 and </a:t>
            </a:r>
            <a:r>
              <a:rPr lang="fr-FR" b="1" dirty="0" err="1">
                <a:solidFill>
                  <a:schemeClr val="bg1"/>
                </a:solidFill>
              </a:rPr>
              <a:t>relocate</a:t>
            </a:r>
            <a:r>
              <a:rPr lang="fr-FR" b="1" dirty="0">
                <a:solidFill>
                  <a:schemeClr val="bg1"/>
                </a:solidFill>
              </a:rPr>
              <a:t> the VAX </a:t>
            </a:r>
            <a:r>
              <a:rPr lang="fr-FR" b="1" dirty="0" err="1">
                <a:solidFill>
                  <a:schemeClr val="bg1"/>
                </a:solidFill>
              </a:rPr>
              <a:t>equipment</a:t>
            </a:r>
            <a:r>
              <a:rPr lang="fr-FR" b="1" dirty="0">
                <a:solidFill>
                  <a:schemeClr val="bg1"/>
                </a:solidFill>
              </a:rPr>
              <a:t> </a:t>
            </a:r>
            <a:r>
              <a:rPr lang="fr-FR" b="1" dirty="0" err="1">
                <a:solidFill>
                  <a:schemeClr val="bg1"/>
                </a:solidFill>
              </a:rPr>
              <a:t>from</a:t>
            </a:r>
            <a:r>
              <a:rPr lang="fr-FR" b="1" dirty="0">
                <a:solidFill>
                  <a:schemeClr val="bg1"/>
                </a:solidFill>
              </a:rPr>
              <a:t> the tunnel to the </a:t>
            </a:r>
            <a:r>
              <a:rPr lang="fr-FR" b="1" dirty="0" err="1">
                <a:solidFill>
                  <a:schemeClr val="bg1"/>
                </a:solidFill>
              </a:rPr>
              <a:t>experiment</a:t>
            </a:r>
            <a:r>
              <a:rPr lang="fr-FR" b="1" dirty="0">
                <a:solidFill>
                  <a:schemeClr val="bg1"/>
                </a:solidFill>
              </a:rPr>
              <a:t> </a:t>
            </a:r>
            <a:r>
              <a:rPr lang="fr-FR" b="1" dirty="0" err="1">
                <a:solidFill>
                  <a:schemeClr val="bg1"/>
                </a:solidFill>
              </a:rPr>
              <a:t>side</a:t>
            </a:r>
            <a:r>
              <a:rPr lang="fr-FR" b="1" dirty="0">
                <a:solidFill>
                  <a:schemeClr val="bg1"/>
                </a:solidFill>
              </a:rPr>
              <a:t> in </a:t>
            </a:r>
            <a:r>
              <a:rPr lang="fr-FR" b="1" dirty="0" err="1">
                <a:solidFill>
                  <a:schemeClr val="bg1"/>
                </a:solidFill>
              </a:rPr>
              <a:t>order</a:t>
            </a:r>
            <a:r>
              <a:rPr lang="fr-FR" b="1" dirty="0">
                <a:solidFill>
                  <a:schemeClr val="bg1"/>
                </a:solidFill>
              </a:rPr>
              <a:t> to </a:t>
            </a:r>
            <a:r>
              <a:rPr lang="fr-FR" b="1" dirty="0" err="1">
                <a:solidFill>
                  <a:schemeClr val="bg1"/>
                </a:solidFill>
              </a:rPr>
              <a:t>improve</a:t>
            </a:r>
            <a:r>
              <a:rPr lang="fr-FR" b="1" dirty="0">
                <a:solidFill>
                  <a:schemeClr val="bg1"/>
                </a:solidFill>
              </a:rPr>
              <a:t> </a:t>
            </a:r>
            <a:r>
              <a:rPr lang="fr-FR" b="1" dirty="0" err="1">
                <a:solidFill>
                  <a:schemeClr val="bg1"/>
                </a:solidFill>
              </a:rPr>
              <a:t>access</a:t>
            </a:r>
            <a:r>
              <a:rPr lang="fr-FR" b="1" dirty="0">
                <a:solidFill>
                  <a:schemeClr val="bg1"/>
                </a:solidFill>
              </a:rPr>
              <a:t> &amp; </a:t>
            </a:r>
            <a:r>
              <a:rPr lang="fr-FR" b="1" dirty="0" err="1">
                <a:solidFill>
                  <a:schemeClr val="bg1"/>
                </a:solidFill>
              </a:rPr>
              <a:t>minimize</a:t>
            </a:r>
            <a:r>
              <a:rPr lang="fr-FR" b="1" dirty="0">
                <a:solidFill>
                  <a:schemeClr val="bg1"/>
                </a:solidFill>
              </a:rPr>
              <a:t> </a:t>
            </a:r>
            <a:r>
              <a:rPr lang="fr-FR" b="1" dirty="0" err="1">
                <a:solidFill>
                  <a:schemeClr val="bg1"/>
                </a:solidFill>
              </a:rPr>
              <a:t>operations</a:t>
            </a:r>
            <a:r>
              <a:rPr lang="fr-FR" b="1" dirty="0">
                <a:solidFill>
                  <a:schemeClr val="bg1"/>
                </a:solidFill>
              </a:rPr>
              <a:t>.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440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abling layout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(P1 &amp; P5)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43627"/>
            <a:ext cx="7920000" cy="4906963"/>
          </a:xfrm>
        </p:spPr>
        <p:txBody>
          <a:bodyPr>
            <a:normAutofit/>
          </a:bodyPr>
          <a:lstStyle/>
          <a:p>
            <a:r>
              <a:rPr lang="en-GB" sz="2000" dirty="0"/>
              <a:t>Cabling needs </a:t>
            </a:r>
            <a:r>
              <a:rPr lang="en-GB" sz="2000" dirty="0" smtClean="0"/>
              <a:t>already defined with the collaboration of WP12, TE-VSC, operation.</a:t>
            </a:r>
          </a:p>
          <a:p>
            <a:r>
              <a:rPr lang="en-GB" sz="2000" dirty="0" smtClean="0"/>
              <a:t>Routing discussed/adapted with experiments</a:t>
            </a:r>
            <a:r>
              <a:rPr lang="en-GB" sz="2000" dirty="0"/>
              <a:t>.</a:t>
            </a:r>
            <a:endParaRPr lang="en-GB" sz="2000" dirty="0" smtClean="0"/>
          </a:p>
          <a:p>
            <a:r>
              <a:rPr lang="en-GB" sz="2000" dirty="0" smtClean="0"/>
              <a:t>Quick connectors requirements defined</a:t>
            </a:r>
            <a:r>
              <a:rPr lang="en-GB" sz="2000" dirty="0"/>
              <a:t>. </a:t>
            </a:r>
            <a:endParaRPr lang="en-GB" sz="2000" dirty="0" smtClean="0"/>
          </a:p>
          <a:p>
            <a:r>
              <a:rPr lang="en-GB" sz="2000" dirty="0" smtClean="0"/>
              <a:t>Market </a:t>
            </a:r>
            <a:r>
              <a:rPr lang="en-GB" sz="2000" dirty="0"/>
              <a:t>survey being launched, prototyping ahead</a:t>
            </a:r>
            <a:r>
              <a:rPr lang="en-GB" sz="2000" dirty="0" smtClean="0"/>
              <a:t>.</a:t>
            </a:r>
            <a:endParaRPr lang="en-GB" sz="2000" dirty="0" smtClean="0">
              <a:hlinkClick r:id=""/>
            </a:endParaRPr>
          </a:p>
          <a:p>
            <a:r>
              <a:rPr lang="en-GB" sz="2000" dirty="0" smtClean="0">
                <a:hlinkClick r:id=""/>
              </a:rPr>
              <a:t>https</a:t>
            </a:r>
            <a:r>
              <a:rPr lang="en-GB" sz="2000" dirty="0">
                <a:hlinkClick r:id="rId3"/>
              </a:rPr>
              <a:t>://</a:t>
            </a:r>
            <a:r>
              <a:rPr lang="en-GB" sz="2000" dirty="0" smtClean="0">
                <a:hlinkClick r:id="rId3"/>
              </a:rPr>
              <a:t>edms.cern.ch/document/1788841/1</a:t>
            </a:r>
            <a:endParaRPr lang="en-GB" sz="2000" dirty="0" smtClean="0"/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32 HL-LHC TCC, 29 June 2017 F. Sanchez Galan on behalf of WP8</a:t>
            </a:r>
            <a:endParaRPr lang="en-US" dirty="0"/>
          </a:p>
        </p:txBody>
      </p:sp>
      <p:pic>
        <p:nvPicPr>
          <p:cNvPr id="5" name="pasted-image.png"/>
          <p:cNvPicPr>
            <a:picLocks noChangeAspect="1"/>
          </p:cNvPicPr>
          <p:nvPr/>
        </p:nvPicPr>
        <p:blipFill rotWithShape="1">
          <a:blip r:embed="rId4">
            <a:extLst/>
          </a:blip>
          <a:srcRect l="37313" t="18657" r="23041" b="16045"/>
          <a:stretch/>
        </p:blipFill>
        <p:spPr>
          <a:xfrm>
            <a:off x="6189200" y="2947497"/>
            <a:ext cx="2564182" cy="3167519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544" y="3417777"/>
            <a:ext cx="3286121" cy="2479441"/>
          </a:xfrm>
          <a:prstGeom prst="rect">
            <a:avLst/>
          </a:prstGeom>
        </p:spPr>
      </p:pic>
      <p:sp>
        <p:nvSpPr>
          <p:cNvPr id="8" name="Multiply 7"/>
          <p:cNvSpPr/>
          <p:nvPr/>
        </p:nvSpPr>
        <p:spPr>
          <a:xfrm>
            <a:off x="971600" y="3754885"/>
            <a:ext cx="2304256" cy="18002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Multiply 8"/>
          <p:cNvSpPr/>
          <p:nvPr/>
        </p:nvSpPr>
        <p:spPr>
          <a:xfrm>
            <a:off x="6319163" y="2947497"/>
            <a:ext cx="2304256" cy="1800200"/>
          </a:xfrm>
          <a:prstGeom prst="mathMultiply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4803" y="3279080"/>
            <a:ext cx="1993481" cy="314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43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Layout. </a:t>
            </a:r>
            <a:r>
              <a:rPr lang="en-GB" dirty="0"/>
              <a:t>VAX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32 HL-LHC TCC, 29 June 2017 F. Sanchez Galan on behalf of WP8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9" t="6602" r="5761" b="8000"/>
          <a:stretch/>
        </p:blipFill>
        <p:spPr>
          <a:xfrm>
            <a:off x="3181959" y="1728996"/>
            <a:ext cx="5612831" cy="32921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0" t="23837" r="34251" b="18604"/>
          <a:stretch/>
        </p:blipFill>
        <p:spPr>
          <a:xfrm>
            <a:off x="534031" y="2074327"/>
            <a:ext cx="1871848" cy="1715861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8" idx="1"/>
          </p:cNvCxnSpPr>
          <p:nvPr/>
        </p:nvCxnSpPr>
        <p:spPr>
          <a:xfrm flipH="1" flipV="1">
            <a:off x="2267744" y="2854024"/>
            <a:ext cx="1125565" cy="1112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393309" y="2793261"/>
            <a:ext cx="515251" cy="34403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908560" y="2394901"/>
            <a:ext cx="494709" cy="23799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124967" y="2681581"/>
            <a:ext cx="566717" cy="31801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739946" y="3138867"/>
            <a:ext cx="586832" cy="30095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796136" y="3568148"/>
            <a:ext cx="538296" cy="30351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242627" y="2999591"/>
            <a:ext cx="494709" cy="23799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79512" y="3790188"/>
            <a:ext cx="33843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Quick connectors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dirty="0" smtClean="0">
                <a:solidFill>
                  <a:schemeClr val="accent5"/>
                </a:solidFill>
              </a:rPr>
              <a:t>	</a:t>
            </a:r>
            <a:r>
              <a:rPr lang="en-GB" sz="1400" dirty="0">
                <a:solidFill>
                  <a:schemeClr val="accent5"/>
                </a:solidFill>
              </a:rPr>
              <a:t>R</a:t>
            </a:r>
            <a:r>
              <a:rPr lang="en-GB" sz="1400" dirty="0" smtClean="0">
                <a:solidFill>
                  <a:schemeClr val="accent5"/>
                </a:solidFill>
              </a:rPr>
              <a:t>adiation hard and include 	connection for:</a:t>
            </a:r>
          </a:p>
          <a:p>
            <a:pPr marL="628650" lvl="1" indent="-171450">
              <a:spcBef>
                <a:spcPct val="20000"/>
              </a:spcBef>
              <a:buClr>
                <a:schemeClr val="accent6"/>
              </a:buClr>
              <a:buFontTx/>
              <a:buChar char="-"/>
            </a:pPr>
            <a:r>
              <a:rPr lang="en-GB" sz="1400" dirty="0">
                <a:solidFill>
                  <a:schemeClr val="accent5"/>
                </a:solidFill>
              </a:rPr>
              <a:t>P</a:t>
            </a:r>
            <a:r>
              <a:rPr lang="en-GB" sz="1400" dirty="0" smtClean="0">
                <a:solidFill>
                  <a:schemeClr val="accent5"/>
                </a:solidFill>
              </a:rPr>
              <a:t>neumatic lines</a:t>
            </a:r>
          </a:p>
          <a:p>
            <a:pPr marL="628650" lvl="1" indent="-171450">
              <a:spcBef>
                <a:spcPct val="20000"/>
              </a:spcBef>
              <a:buClr>
                <a:schemeClr val="accent6"/>
              </a:buClr>
              <a:buFontTx/>
              <a:buChar char="-"/>
            </a:pPr>
            <a:r>
              <a:rPr lang="en-GB" sz="1400" dirty="0" smtClean="0">
                <a:solidFill>
                  <a:schemeClr val="accent5"/>
                </a:solidFill>
              </a:rPr>
              <a:t>Thermocouples</a:t>
            </a:r>
          </a:p>
          <a:p>
            <a:pPr marL="628650" lvl="1" indent="-171450">
              <a:spcBef>
                <a:spcPct val="20000"/>
              </a:spcBef>
              <a:buClr>
                <a:schemeClr val="accent6"/>
              </a:buClr>
              <a:buFontTx/>
              <a:buChar char="-"/>
            </a:pPr>
            <a:r>
              <a:rPr lang="en-GB" sz="1400" dirty="0" smtClean="0">
                <a:solidFill>
                  <a:schemeClr val="accent5"/>
                </a:solidFill>
              </a:rPr>
              <a:t>Vacuum valves actuators.</a:t>
            </a:r>
          </a:p>
          <a:p>
            <a:pPr marL="628650" lvl="1" indent="-171450">
              <a:spcBef>
                <a:spcPct val="20000"/>
              </a:spcBef>
              <a:buClr>
                <a:schemeClr val="accent6"/>
              </a:buClr>
              <a:buFontTx/>
              <a:buChar char="-"/>
            </a:pPr>
            <a:endParaRPr lang="en-GB" sz="1400" dirty="0" smtClean="0">
              <a:solidFill>
                <a:schemeClr val="accent5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80516" y="4505738"/>
            <a:ext cx="3873247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ct val="20000"/>
              </a:spcBef>
              <a:buClr>
                <a:schemeClr val="accent6"/>
              </a:buClr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chemeClr val="accent5"/>
                </a:solidFill>
              </a:rPr>
              <a:t>Aluminium support</a:t>
            </a:r>
          </a:p>
          <a:p>
            <a:pPr>
              <a:spcBef>
                <a:spcPct val="20000"/>
              </a:spcBef>
              <a:buClr>
                <a:schemeClr val="accent6"/>
              </a:buClr>
            </a:pPr>
            <a:r>
              <a:rPr lang="en-GB" sz="1400" dirty="0" smtClean="0">
                <a:solidFill>
                  <a:schemeClr val="accent5"/>
                </a:solidFill>
              </a:rPr>
              <a:t>	Dimensions: Length 2570mm, Width 	(max.) 1030mm, Height (max.) 955mm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4894" y="5534909"/>
            <a:ext cx="7270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Prototype ongoing (DR connectors market survey, modules WP12)</a:t>
            </a:r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1932" y="778159"/>
            <a:ext cx="2425520" cy="201061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12000" y="982118"/>
            <a:ext cx="597622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ew </a:t>
            </a:r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support structure to host VAX, </a:t>
            </a:r>
            <a:r>
              <a:rPr lang="fr-FR" dirty="0" err="1">
                <a:solidFill>
                  <a:schemeClr val="accent1">
                    <a:lumMod val="75000"/>
                  </a:schemeClr>
                </a:solidFill>
              </a:rPr>
              <a:t>sector</a:t>
            </a:r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 valves and </a:t>
            </a:r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bellows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Remote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handling </a:t>
            </a:r>
            <a:r>
              <a:rPr lang="fr-FR" dirty="0" err="1">
                <a:solidFill>
                  <a:schemeClr val="accent1">
                    <a:lumMod val="75000"/>
                  </a:schemeClr>
                </a:solidFill>
              </a:rPr>
              <a:t>based</a:t>
            </a:r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 on quick </a:t>
            </a:r>
            <a:r>
              <a:rPr lang="fr-FR" dirty="0" err="1">
                <a:solidFill>
                  <a:schemeClr val="accent1">
                    <a:lumMod val="75000"/>
                  </a:schemeClr>
                </a:solidFill>
              </a:rPr>
              <a:t>connector</a:t>
            </a:r>
            <a:r>
              <a:rPr lang="fr-FR" dirty="0">
                <a:solidFill>
                  <a:schemeClr val="accent1">
                    <a:lumMod val="75000"/>
                  </a:schemeClr>
                </a:solidFill>
              </a:rPr>
              <a:t> plugins.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0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Layout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VAX 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32 HL-LHC TCC, 29 June 2017 F. Sanchez Galan on behalf of WP8</a:t>
            </a:r>
            <a:endParaRPr lang="en-US" dirty="0"/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518" y="1772816"/>
            <a:ext cx="7918450" cy="42678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5353070" y="5584496"/>
            <a:ext cx="205961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prstClr val="white">
                    <a:lumMod val="50000"/>
                  </a:prstClr>
                </a:solidFill>
              </a:rPr>
              <a:t>Courtesy of L, </a:t>
            </a:r>
            <a:r>
              <a:rPr lang="en-GB" sz="1200" dirty="0" err="1" smtClean="0">
                <a:solidFill>
                  <a:prstClr val="white">
                    <a:lumMod val="50000"/>
                  </a:prstClr>
                </a:solidFill>
              </a:rPr>
              <a:t>Krzkempek</a:t>
            </a:r>
            <a:r>
              <a:rPr lang="en-GB" sz="1200" dirty="0" smtClean="0">
                <a:solidFill>
                  <a:prstClr val="white">
                    <a:lumMod val="50000"/>
                  </a:prstClr>
                </a:solidFill>
              </a:rPr>
              <a:t>, J. Perez Espinos</a:t>
            </a:r>
            <a:endParaRPr lang="en-GB" sz="1200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9552" y="103105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Common layout for both sides of ATLAS &amp; CMS based on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standard vacuum elements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, automatic connectors and vertical installation. Baking compatible.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3 structures to be removed independently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13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612000" y="158362"/>
            <a:ext cx="7920000" cy="720000"/>
          </a:xfrm>
        </p:spPr>
        <p:txBody>
          <a:bodyPr/>
          <a:lstStyle/>
          <a:p>
            <a:r>
              <a:rPr lang="en-GB" dirty="0" smtClean="0"/>
              <a:t>VAX </a:t>
            </a:r>
            <a:r>
              <a:rPr lang="en-GB" dirty="0" smtClean="0"/>
              <a:t>integration- CMS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32 HL-LHC TCC, 29 June 2017 F. Sanchez Galan on behalf of WP8</a:t>
            </a:r>
            <a:endParaRPr lang="en-GB" noProof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4452"/>
            <a:ext cx="9144000" cy="9383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305144" y="5648085"/>
            <a:ext cx="2304256" cy="1012072"/>
          </a:xfrm>
          <a:prstGeom prst="ellipse">
            <a:avLst/>
          </a:prstGeom>
          <a:noFill/>
          <a:ln w="762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FWD LS3 is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805928"/>
            <a:ext cx="6203032" cy="438670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321774" y="895767"/>
            <a:ext cx="4862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Forward Region after LS3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81652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S LS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17745"/>
            <a:ext cx="7120803" cy="50357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1778" y="696100"/>
            <a:ext cx="27468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TAS Region after LS3</a:t>
            </a:r>
            <a:endParaRPr lang="en-US" sz="2400" dirty="0"/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612000" y="158362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VAX </a:t>
            </a:r>
            <a:r>
              <a:rPr lang="en-GB" dirty="0" smtClean="0"/>
              <a:t>integration- CMS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32 HL-LHC TCC, 29 June 2017 F. Sanchez Galan on behalf of WP8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4748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612000" y="158362"/>
            <a:ext cx="7920000" cy="720000"/>
          </a:xfrm>
        </p:spPr>
        <p:txBody>
          <a:bodyPr/>
          <a:lstStyle/>
          <a:p>
            <a:r>
              <a:rPr lang="en-GB" dirty="0" smtClean="0"/>
              <a:t>VAX </a:t>
            </a:r>
            <a:r>
              <a:rPr lang="en-GB" dirty="0" smtClean="0"/>
              <a:t>integration- CMS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32 HL-LHC TCC, 29 June 2017 F. Sanchez Galan on behalf of WP8</a:t>
            </a:r>
            <a:endParaRPr lang="en-GB" noProof="0"/>
          </a:p>
        </p:txBody>
      </p:sp>
      <p:sp>
        <p:nvSpPr>
          <p:cNvPr id="10" name="TextBox 9"/>
          <p:cNvSpPr txBox="1"/>
          <p:nvPr/>
        </p:nvSpPr>
        <p:spPr>
          <a:xfrm>
            <a:off x="683788" y="860461"/>
            <a:ext cx="777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Solution accepted by CMS, takes into account vacuum modifications in LS2</a:t>
            </a:r>
            <a:r>
              <a:rPr lang="en-US" dirty="0"/>
              <a:t>. (New support will host VAX </a:t>
            </a:r>
            <a:r>
              <a:rPr lang="en-US" dirty="0" smtClean="0"/>
              <a:t>modules)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4452"/>
            <a:ext cx="9144000" cy="93830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123728" y="5576170"/>
            <a:ext cx="2304256" cy="1012072"/>
          </a:xfrm>
          <a:prstGeom prst="ellipse">
            <a:avLst/>
          </a:prstGeom>
          <a:noFill/>
          <a:ln w="762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FWD LS2 is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224" y="1610126"/>
            <a:ext cx="5217519" cy="3689764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2195736" y="3068960"/>
            <a:ext cx="741260" cy="1137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53466" y="4290911"/>
            <a:ext cx="3009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forward pipe and VAX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84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4949</TotalTime>
  <Words>923</Words>
  <Application>Microsoft Office PowerPoint</Application>
  <PresentationFormat>On-screen Show (4:3)</PresentationFormat>
  <Paragraphs>171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Tahoma</vt:lpstr>
      <vt:lpstr>Times New Roman</vt:lpstr>
      <vt:lpstr>Verdana</vt:lpstr>
      <vt:lpstr>Wingdings</vt:lpstr>
      <vt:lpstr>Thème Office</vt:lpstr>
      <vt:lpstr>32nd HL-LHC TCC WP8 Final layout of Q1-TAX (VAX) area</vt:lpstr>
      <vt:lpstr>PowerPoint Presentation</vt:lpstr>
      <vt:lpstr>PowerPoint Presentation</vt:lpstr>
      <vt:lpstr>Cabling layout (P1 &amp; P5)</vt:lpstr>
      <vt:lpstr>Layout. VAX</vt:lpstr>
      <vt:lpstr>Layout VAX </vt:lpstr>
      <vt:lpstr>VAX integration- CMS</vt:lpstr>
      <vt:lpstr>PowerPoint Presentation</vt:lpstr>
      <vt:lpstr>VAX integration- CMS</vt:lpstr>
      <vt:lpstr>VAX implementation in CMS</vt:lpstr>
      <vt:lpstr>CMS, H*(10) in mSv/h, LS6 1 months cooling</vt:lpstr>
      <vt:lpstr>CMS H*(10) in mSv/h, LS6 1 months cooling</vt:lpstr>
      <vt:lpstr>ATLAS Layout</vt:lpstr>
      <vt:lpstr>Shielding modifications- ATLAS</vt:lpstr>
      <vt:lpstr>ATLAS H*(10) in mSv/h, LS6 1 months cooling</vt:lpstr>
      <vt:lpstr>TAS Vs TAXS (34 vs 60 mm)</vt:lpstr>
      <vt:lpstr>Shielding modifications- ATLAS</vt:lpstr>
      <vt:lpstr>Removal/Installation scenarios</vt:lpstr>
      <vt:lpstr>Work progress Installation/removal</vt:lpstr>
      <vt:lpstr>Summary</vt:lpstr>
      <vt:lpstr>Next steps</vt:lpstr>
      <vt:lpstr>Thanks to all members of WP8&amp; collaborators!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Francisco Sanchez Galan</cp:lastModifiedBy>
  <cp:revision>110</cp:revision>
  <cp:lastPrinted>2017-06-12T08:58:11Z</cp:lastPrinted>
  <dcterms:created xsi:type="dcterms:W3CDTF">2016-08-24T12:27:25Z</dcterms:created>
  <dcterms:modified xsi:type="dcterms:W3CDTF">2017-06-29T13:23:47Z</dcterms:modified>
</cp:coreProperties>
</file>