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9"/>
  </p:notesMasterIdLst>
  <p:handoutMasterIdLst>
    <p:handoutMasterId r:id="rId20"/>
  </p:handoutMasterIdLst>
  <p:sldIdLst>
    <p:sldId id="263" r:id="rId5"/>
    <p:sldId id="318" r:id="rId6"/>
    <p:sldId id="309" r:id="rId7"/>
    <p:sldId id="320" r:id="rId8"/>
    <p:sldId id="321" r:id="rId9"/>
    <p:sldId id="331" r:id="rId10"/>
    <p:sldId id="324" r:id="rId11"/>
    <p:sldId id="333" r:id="rId12"/>
    <p:sldId id="326" r:id="rId13"/>
    <p:sldId id="325" r:id="rId14"/>
    <p:sldId id="329" r:id="rId15"/>
    <p:sldId id="332" r:id="rId16"/>
    <p:sldId id="319" r:id="rId17"/>
    <p:sldId id="281" r:id="rId18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A5A5A"/>
    <a:srgbClr val="800000"/>
    <a:srgbClr val="8A0D00"/>
    <a:srgbClr val="DAA600"/>
    <a:srgbClr val="9E0F00"/>
    <a:srgbClr val="00A44A"/>
    <a:srgbClr val="00CC5C"/>
    <a:srgbClr val="F664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909" autoAdjust="0"/>
  </p:normalViewPr>
  <p:slideViewPr>
    <p:cSldViewPr snapToObjects="1" showGuides="1">
      <p:cViewPr varScale="1">
        <p:scale>
          <a:sx n="146" d="100"/>
          <a:sy n="146" d="100"/>
        </p:scale>
        <p:origin x="213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29/06/2017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441503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29/06/2017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110691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test of the DQW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cryo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-module with beam in the SPS is planned before LS2, the test of the RFD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cryomodule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after LS2.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87729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DQW#1 </a:t>
            </a:r>
            <a:r>
              <a:rPr lang="fr-FR" dirty="0" err="1" smtClean="0"/>
              <a:t>next</a:t>
            </a:r>
            <a:r>
              <a:rPr lang="fr-FR" dirty="0" smtClean="0"/>
              <a:t> </a:t>
            </a:r>
            <a:r>
              <a:rPr lang="fr-FR" dirty="0" err="1" smtClean="0"/>
              <a:t>week</a:t>
            </a:r>
            <a:r>
              <a:rPr lang="fr-FR" dirty="0" smtClean="0"/>
              <a:t>, but DQW#2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already</a:t>
            </a:r>
            <a:r>
              <a:rPr lang="fr-FR" dirty="0" smtClean="0"/>
              <a:t> </a:t>
            </a:r>
            <a:r>
              <a:rPr lang="fr-FR" dirty="0" err="1" smtClean="0"/>
              <a:t>assembled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ancillaries</a:t>
            </a:r>
            <a:r>
              <a:rPr lang="fr-FR" dirty="0" smtClean="0"/>
              <a:t>. String </a:t>
            </a:r>
            <a:r>
              <a:rPr lang="fr-FR" dirty="0" err="1" smtClean="0"/>
              <a:t>assembled</a:t>
            </a:r>
            <a:r>
              <a:rPr lang="fr-FR" dirty="0" smtClean="0"/>
              <a:t>, </a:t>
            </a:r>
            <a:r>
              <a:rPr lang="fr-FR" dirty="0" err="1" smtClean="0"/>
              <a:t>is</a:t>
            </a:r>
            <a:r>
              <a:rPr lang="fr-FR" dirty="0" smtClean="0"/>
              <a:t> the </a:t>
            </a:r>
            <a:r>
              <a:rPr lang="fr-FR" dirty="0" err="1" smtClean="0"/>
              <a:t>milestone</a:t>
            </a:r>
            <a:r>
              <a:rPr lang="fr-FR" dirty="0" smtClean="0"/>
              <a:t> </a:t>
            </a:r>
            <a:r>
              <a:rPr lang="fr-FR" dirty="0" err="1" smtClean="0"/>
              <a:t>which</a:t>
            </a:r>
            <a:r>
              <a:rPr lang="fr-FR" dirty="0" smtClean="0"/>
              <a:t> </a:t>
            </a:r>
            <a:r>
              <a:rPr lang="fr-FR" dirty="0" err="1" smtClean="0"/>
              <a:t>will</a:t>
            </a:r>
            <a:r>
              <a:rPr lang="fr-FR" dirty="0" smtClean="0"/>
              <a:t> tell us if and how </a:t>
            </a:r>
            <a:r>
              <a:rPr lang="fr-FR" dirty="0" err="1" smtClean="0"/>
              <a:t>much</a:t>
            </a:r>
            <a:r>
              <a:rPr lang="fr-FR" dirty="0" smtClean="0"/>
              <a:t> </a:t>
            </a:r>
            <a:r>
              <a:rPr lang="fr-FR" dirty="0" err="1" smtClean="0"/>
              <a:t>we</a:t>
            </a:r>
            <a:r>
              <a:rPr lang="fr-FR" dirty="0" smtClean="0"/>
              <a:t> are </a:t>
            </a:r>
            <a:r>
              <a:rPr lang="fr-FR" dirty="0" err="1" smtClean="0"/>
              <a:t>late</a:t>
            </a:r>
            <a:r>
              <a:rPr lang="fr-FR" dirty="0" smtClean="0"/>
              <a:t>.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54671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Oral </a:t>
            </a:r>
            <a:r>
              <a:rPr lang="fr-FR" dirty="0" err="1" smtClean="0"/>
              <a:t>remark</a:t>
            </a:r>
            <a:r>
              <a:rPr lang="fr-FR" dirty="0" smtClean="0"/>
              <a:t> by Rama </a:t>
            </a:r>
            <a:r>
              <a:rPr lang="fr-FR" dirty="0" err="1" smtClean="0"/>
              <a:t>here</a:t>
            </a:r>
            <a:r>
              <a:rPr lang="fr-FR" dirty="0" smtClean="0"/>
              <a:t> on double </a:t>
            </a:r>
            <a:r>
              <a:rPr lang="fr-FR" dirty="0" err="1" smtClean="0"/>
              <a:t>wall</a:t>
            </a:r>
            <a:r>
              <a:rPr lang="fr-FR" dirty="0" smtClean="0"/>
              <a:t> tube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06984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 err="1" smtClean="0"/>
              <a:t>Low</a:t>
            </a:r>
            <a:r>
              <a:rPr lang="fr-FR" dirty="0" smtClean="0"/>
              <a:t> RF power= network </a:t>
            </a:r>
            <a:r>
              <a:rPr lang="fr-FR" dirty="0" err="1" smtClean="0"/>
              <a:t>analyzer</a:t>
            </a:r>
            <a:endParaRPr lang="fr-FR" dirty="0" smtClean="0"/>
          </a:p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15986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07897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94251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G.Vandoni, 32# TCC, 29/6/2017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G.Vandoni, 32# TCC, 29/6/2017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G.Vandoni, 32# TCC, 29/6/2017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612000" y="44624"/>
            <a:ext cx="7920000" cy="720000"/>
          </a:xfrm>
        </p:spPr>
        <p:txBody>
          <a:bodyPr/>
          <a:lstStyle/>
          <a:p>
            <a:r>
              <a:rPr lang="en-GB" noProof="0" dirty="0" smtClean="0"/>
              <a:t>Slide title – line 1 – Arial 30 </a:t>
            </a:r>
            <a:r>
              <a:rPr lang="en-GB" noProof="0" dirty="0" err="1" smtClean="0"/>
              <a:t>pt</a:t>
            </a:r>
            <a:r>
              <a:rPr lang="en-GB" noProof="0" dirty="0" smtClean="0"/>
              <a:t> – HiLumi blue</a:t>
            </a:r>
            <a:br>
              <a:rPr lang="en-GB" noProof="0" dirty="0" smtClean="0"/>
            </a:br>
            <a:r>
              <a:rPr lang="en-GB" noProof="0" dirty="0" smtClean="0"/>
              <a:t>Slide title – line 2 – Arial 30 </a:t>
            </a:r>
            <a:r>
              <a:rPr lang="en-GB" noProof="0" dirty="0" err="1" smtClean="0"/>
              <a:t>pt</a:t>
            </a:r>
            <a:r>
              <a:rPr lang="en-GB" noProof="0" dirty="0" smtClean="0"/>
              <a:t> – HiLumi blue</a:t>
            </a:r>
            <a:endParaRPr lang="en-GB" noProof="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498000"/>
            <a:ext cx="6627000" cy="360000"/>
          </a:xfrm>
        </p:spPr>
        <p:txBody>
          <a:bodyPr/>
          <a:lstStyle/>
          <a:p>
            <a:r>
              <a:rPr lang="fr-FR" noProof="0" smtClean="0"/>
              <a:t>G.Vandoni, 32# TCC, 29/6/2017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G.Vandoni, 32# TCC, 29/6/2017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G.Vandoni, 32# TCC, 29/6/2017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fr-FR" noProof="0" smtClean="0"/>
              <a:t>G.Vandoni, 32# TCC, 29/6/2017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95809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dirty="0" smtClean="0"/>
              <a:t>Slide title – line 1 – Arial 30 </a:t>
            </a:r>
            <a:r>
              <a:rPr lang="en-GB" noProof="0" dirty="0" err="1" smtClean="0"/>
              <a:t>pt</a:t>
            </a:r>
            <a:r>
              <a:rPr lang="en-GB" noProof="0" dirty="0" smtClean="0"/>
              <a:t> – HiLumi blue</a:t>
            </a:r>
            <a:br>
              <a:rPr lang="en-GB" noProof="0" dirty="0" smtClean="0"/>
            </a:br>
            <a:r>
              <a:rPr lang="en-GB" noProof="0" dirty="0" smtClean="0"/>
              <a:t>Slide title – line 2 – Arial 30 </a:t>
            </a:r>
            <a:r>
              <a:rPr lang="en-GB" noProof="0" dirty="0" err="1" smtClean="0"/>
              <a:t>pt</a:t>
            </a:r>
            <a:r>
              <a:rPr lang="en-GB" noProof="0" dirty="0" smtClean="0"/>
              <a:t> – HiLumi blue</a:t>
            </a:r>
            <a:endParaRPr lang="en-GB" noProof="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0881" y="6488946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dirty="0" err="1" smtClean="0"/>
              <a:t>G.Vandoni</a:t>
            </a:r>
            <a:r>
              <a:rPr lang="fr-FR" dirty="0" smtClean="0"/>
              <a:t>, 32# TCC, 29/6/2017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784000" y="6488946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Status </a:t>
            </a:r>
            <a:r>
              <a:rPr lang="en-GB" dirty="0"/>
              <a:t>of crab cavity test in </a:t>
            </a:r>
            <a:r>
              <a:rPr lang="en-GB" dirty="0" smtClean="0"/>
              <a:t>SPS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err="1" smtClean="0"/>
              <a:t>G.Vandoni</a:t>
            </a:r>
            <a:r>
              <a:rPr lang="en-GB" dirty="0" smtClean="0"/>
              <a:t> on behalf of WP4</a:t>
            </a:r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32</a:t>
            </a:r>
            <a:r>
              <a:rPr lang="en-GB" baseline="30000" dirty="0" smtClean="0"/>
              <a:t>nd</a:t>
            </a:r>
            <a:r>
              <a:rPr lang="en-GB" dirty="0" smtClean="0"/>
              <a:t> HL-LHC TCC, 29</a:t>
            </a:r>
            <a:r>
              <a:rPr lang="en-GB" baseline="30000" dirty="0" smtClean="0"/>
              <a:t>th</a:t>
            </a:r>
            <a:r>
              <a:rPr lang="en-GB" dirty="0" smtClean="0"/>
              <a:t> June 2017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SM18 </a:t>
            </a:r>
            <a:r>
              <a:rPr lang="en-GB" dirty="0" err="1" smtClean="0"/>
              <a:t>Cryomodule</a:t>
            </a:r>
            <a:r>
              <a:rPr lang="en-GB" dirty="0" smtClean="0"/>
              <a:t> Tests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G.Vandoni, 32# TCC, 29/6/2017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302057" y="706917"/>
            <a:ext cx="10859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</a:rPr>
              <a:t>[</a:t>
            </a:r>
            <a:r>
              <a:rPr lang="en-GB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SAFETY</a:t>
            </a:r>
            <a:r>
              <a:rPr lang="en-GB" b="1" dirty="0" smtClean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</a:rPr>
              <a:t>]</a:t>
            </a:r>
            <a:r>
              <a:rPr lang="en-GB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289034" y="2640660"/>
            <a:ext cx="22361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</a:rPr>
              <a:t>[</a:t>
            </a:r>
            <a:r>
              <a:rPr lang="en-GB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OPERATIONABILITY</a:t>
            </a:r>
            <a:r>
              <a:rPr lang="en-GB" b="1" dirty="0" smtClean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</a:rPr>
              <a:t>]</a:t>
            </a:r>
            <a:r>
              <a:rPr lang="en-GB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845025" y="1078346"/>
            <a:ext cx="804526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Pressure test at ambient temperature (at max allowable pressure)</a:t>
            </a:r>
          </a:p>
          <a:p>
            <a:r>
              <a:rPr lang="en-GB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Cryogenic design </a:t>
            </a:r>
            <a:r>
              <a:rPr lang="en-GB" dirty="0" smtClean="0">
                <a:solidFill>
                  <a:srgbClr val="0070C0"/>
                </a:solidFill>
                <a:latin typeface="Calibri" panose="020F0502020204030204" pitchFamily="34" charset="0"/>
              </a:rPr>
              <a:t>validation</a:t>
            </a:r>
          </a:p>
          <a:p>
            <a:r>
              <a:rPr lang="en-GB" dirty="0" smtClean="0">
                <a:solidFill>
                  <a:srgbClr val="0070C0"/>
                </a:solidFill>
                <a:latin typeface="Calibri" panose="020F0502020204030204" pitchFamily="34" charset="0"/>
              </a:rPr>
              <a:t>Failure of </a:t>
            </a:r>
            <a:r>
              <a:rPr lang="en-GB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vacuum</a:t>
            </a:r>
            <a:r>
              <a:rPr lang="en-GB" dirty="0" smtClean="0">
                <a:solidFill>
                  <a:srgbClr val="0070C0"/>
                </a:solidFill>
                <a:latin typeface="Calibri" panose="020F0502020204030204" pitchFamily="34" charset="0"/>
              </a:rPr>
              <a:t> components at cold</a:t>
            </a:r>
          </a:p>
          <a:p>
            <a:endParaRPr lang="en-GB" dirty="0" smtClean="0">
              <a:solidFill>
                <a:srgbClr val="5A5A5A"/>
              </a:solidFill>
              <a:latin typeface="Calibri" panose="020F0502020204030204" pitchFamily="34" charset="0"/>
            </a:endParaRPr>
          </a:p>
          <a:p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RF safety: no need for tests (EIS in SPS)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12000" y="3031792"/>
            <a:ext cx="8532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  <a:latin typeface="Calibri" panose="020F0502020204030204" pitchFamily="34" charset="0"/>
              </a:rPr>
              <a:t>I</a:t>
            </a:r>
            <a:r>
              <a:rPr lang="en-GB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nstrumentation</a:t>
            </a:r>
            <a:r>
              <a:rPr lang="en-GB" dirty="0" smtClean="0">
                <a:solidFill>
                  <a:srgbClr val="0070C0"/>
                </a:solidFill>
                <a:latin typeface="Calibri" panose="020F0502020204030204" pitchFamily="34" charset="0"/>
              </a:rPr>
              <a:t> check &amp; commissioning</a:t>
            </a:r>
          </a:p>
          <a:p>
            <a:r>
              <a:rPr lang="en-GB" dirty="0" smtClean="0">
                <a:solidFill>
                  <a:srgbClr val="0070C0"/>
                </a:solidFill>
                <a:latin typeface="Calibri" panose="020F0502020204030204" pitchFamily="34" charset="0"/>
              </a:rPr>
              <a:t>Static heat load: can we cool down the </a:t>
            </a:r>
            <a:r>
              <a:rPr lang="en-GB" dirty="0" err="1" smtClean="0">
                <a:solidFill>
                  <a:srgbClr val="0070C0"/>
                </a:solidFill>
                <a:latin typeface="Calibri" panose="020F0502020204030204" pitchFamily="34" charset="0"/>
              </a:rPr>
              <a:t>cryomodule</a:t>
            </a:r>
            <a:r>
              <a:rPr lang="en-GB" dirty="0" smtClean="0">
                <a:solidFill>
                  <a:srgbClr val="0070C0"/>
                </a:solidFill>
                <a:latin typeface="Calibri" panose="020F0502020204030204" pitchFamily="34" charset="0"/>
              </a:rPr>
              <a:t> to 2K?</a:t>
            </a:r>
          </a:p>
          <a:p>
            <a:r>
              <a:rPr lang="en-GB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Beam </a:t>
            </a:r>
            <a:r>
              <a:rPr lang="en-GB" dirty="0" smtClean="0">
                <a:solidFill>
                  <a:srgbClr val="0070C0"/>
                </a:solidFill>
                <a:latin typeface="Calibri" panose="020F0502020204030204" pitchFamily="34" charset="0"/>
              </a:rPr>
              <a:t>and</a:t>
            </a:r>
            <a:r>
              <a:rPr lang="en-GB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 Insulation </a:t>
            </a:r>
            <a:r>
              <a:rPr lang="en-GB" b="1" dirty="0">
                <a:solidFill>
                  <a:srgbClr val="0070C0"/>
                </a:solidFill>
                <a:latin typeface="Calibri" panose="020F0502020204030204" pitchFamily="34" charset="0"/>
              </a:rPr>
              <a:t>vacuum </a:t>
            </a:r>
            <a:r>
              <a:rPr lang="en-GB" dirty="0" smtClean="0">
                <a:solidFill>
                  <a:srgbClr val="0070C0"/>
                </a:solidFill>
                <a:latin typeface="Calibri" panose="020F0502020204030204" pitchFamily="34" charset="0"/>
              </a:rPr>
              <a:t>validation at cold</a:t>
            </a:r>
          </a:p>
          <a:p>
            <a:r>
              <a:rPr lang="en-GB" dirty="0" smtClean="0">
                <a:solidFill>
                  <a:srgbClr val="0070C0"/>
                </a:solidFill>
                <a:latin typeface="Calibri" panose="020F0502020204030204" pitchFamily="34" charset="0"/>
              </a:rPr>
              <a:t>FSI monitoring system (check with BCAMs) and suspension system functionality</a:t>
            </a:r>
          </a:p>
          <a:p>
            <a:r>
              <a:rPr lang="en-GB" dirty="0">
                <a:solidFill>
                  <a:srgbClr val="0070C0"/>
                </a:solidFill>
                <a:latin typeface="Calibri" panose="020F0502020204030204" pitchFamily="34" charset="0"/>
              </a:rPr>
              <a:t>Check </a:t>
            </a:r>
            <a:r>
              <a:rPr lang="en-GB" dirty="0" smtClean="0">
                <a:solidFill>
                  <a:srgbClr val="0070C0"/>
                </a:solidFill>
                <a:latin typeface="Calibri" panose="020F0502020204030204" pitchFamily="34" charset="0"/>
              </a:rPr>
              <a:t>pre-adjusted </a:t>
            </a:r>
            <a:r>
              <a:rPr lang="en-GB" dirty="0">
                <a:solidFill>
                  <a:srgbClr val="0070C0"/>
                </a:solidFill>
                <a:latin typeface="Calibri" panose="020F0502020204030204" pitchFamily="34" charset="0"/>
              </a:rPr>
              <a:t>cavity position </a:t>
            </a:r>
            <a:r>
              <a:rPr lang="en-GB" dirty="0" smtClean="0">
                <a:solidFill>
                  <a:srgbClr val="0070C0"/>
                </a:solidFill>
                <a:latin typeface="Calibri" panose="020F0502020204030204" pitchFamily="34" charset="0"/>
              </a:rPr>
              <a:t>after contraction, </a:t>
            </a:r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readjust position at warm if needed</a:t>
            </a:r>
            <a:r>
              <a:rPr lang="en-GB" dirty="0" smtClean="0">
                <a:solidFill>
                  <a:srgbClr val="0070C0"/>
                </a:solidFill>
                <a:latin typeface="Calibri" panose="020F0502020204030204" pitchFamily="34" charset="0"/>
              </a:rPr>
              <a:t>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43608" y="4644450"/>
            <a:ext cx="7393992" cy="147732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5A5A5A"/>
                </a:solidFill>
                <a:latin typeface="Calibri" panose="020F0502020204030204" pitchFamily="34" charset="0"/>
              </a:rPr>
              <a:t>D</a:t>
            </a:r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o we need SM18 </a:t>
            </a:r>
            <a:r>
              <a:rPr lang="en-GB" b="1" dirty="0" smtClean="0">
                <a:solidFill>
                  <a:srgbClr val="5A5A5A"/>
                </a:solidFill>
                <a:latin typeface="Calibri" panose="020F0502020204030204" pitchFamily="34" charset="0"/>
              </a:rPr>
              <a:t>cooldown</a:t>
            </a:r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 before going in SPS?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Not for safety.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Not if we can clear the tunnel in 6 days (warmup, disconnection, removal)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However</a:t>
            </a:r>
            <a:r>
              <a:rPr lang="en-GB" dirty="0">
                <a:solidFill>
                  <a:srgbClr val="5A5A5A"/>
                </a:solidFill>
                <a:latin typeface="Calibri" panose="020F0502020204030204" pitchFamily="34" charset="0"/>
              </a:rPr>
              <a:t>, </a:t>
            </a:r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big </a:t>
            </a:r>
            <a:r>
              <a:rPr lang="en-GB" dirty="0">
                <a:solidFill>
                  <a:srgbClr val="5A5A5A"/>
                </a:solidFill>
                <a:latin typeface="Calibri" panose="020F0502020204030204" pitchFamily="34" charset="0"/>
              </a:rPr>
              <a:t>logistical constraints </a:t>
            </a:r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in SPS versus dedicated assembly </a:t>
            </a:r>
            <a:r>
              <a:rPr lang="en-GB" dirty="0">
                <a:solidFill>
                  <a:srgbClr val="5A5A5A"/>
                </a:solidFill>
                <a:latin typeface="Calibri" panose="020F0502020204030204" pitchFamily="34" charset="0"/>
              </a:rPr>
              <a:t>infrastructure in </a:t>
            </a:r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SM18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164288" y="943016"/>
            <a:ext cx="1872208" cy="584775"/>
          </a:xfrm>
          <a:prstGeom prst="rect">
            <a:avLst/>
          </a:prstGeom>
          <a:solidFill>
            <a:srgbClr val="800000"/>
          </a:solidFill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  <a:latin typeface="Calibri" panose="020F0502020204030204" pitchFamily="34" charset="0"/>
              </a:rPr>
              <a:t>mandatory for cooldown clearance</a:t>
            </a:r>
          </a:p>
        </p:txBody>
      </p:sp>
    </p:spTree>
    <p:extLst>
      <p:ext uri="{BB962C8B-B14F-4D97-AF65-F5344CB8AC3E}">
        <p14:creationId xmlns:p14="http://schemas.microsoft.com/office/powerpoint/2010/main" val="751265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SM18 (RF) </a:t>
            </a:r>
            <a:r>
              <a:rPr lang="en-GB" dirty="0" err="1" smtClean="0"/>
              <a:t>Cryomodule</a:t>
            </a:r>
            <a:r>
              <a:rPr lang="en-GB" dirty="0" smtClean="0"/>
              <a:t> Tests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G.Vandoni, 32# TCC, 29/6/2017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325503" y="1052736"/>
            <a:ext cx="202844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dirty="0" smtClean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</a:rPr>
              <a:t>[</a:t>
            </a:r>
            <a:r>
              <a:rPr lang="en-GB" sz="20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RF VALIDATION</a:t>
            </a:r>
            <a:r>
              <a:rPr lang="en-GB" sz="2000" b="1" dirty="0" smtClean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</a:rPr>
              <a:t>]</a:t>
            </a:r>
            <a:r>
              <a:rPr lang="en-GB" sz="20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endParaRPr lang="en-GB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738739" y="1607271"/>
            <a:ext cx="829775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Coupling measurement </a:t>
            </a:r>
            <a:r>
              <a:rPr lang="en-GB" b="1" dirty="0" smtClean="0">
                <a:solidFill>
                  <a:srgbClr val="5A5A5A"/>
                </a:solidFill>
                <a:latin typeface="Calibri" panose="020F0502020204030204" pitchFamily="34" charset="0"/>
              </a:rPr>
              <a:t>at warm </a:t>
            </a:r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(low RF power, check no coupling) </a:t>
            </a:r>
          </a:p>
          <a:p>
            <a:r>
              <a:rPr lang="en-GB" dirty="0">
                <a:solidFill>
                  <a:srgbClr val="0070C0"/>
                </a:solidFill>
                <a:latin typeface="Calibri" panose="020F0502020204030204" pitchFamily="34" charset="0"/>
              </a:rPr>
              <a:t>Frequency shift tracking during </a:t>
            </a:r>
            <a:r>
              <a:rPr lang="en-GB" dirty="0" smtClean="0">
                <a:solidFill>
                  <a:srgbClr val="0070C0"/>
                </a:solidFill>
                <a:latin typeface="Calibri" panose="020F0502020204030204" pitchFamily="34" charset="0"/>
              </a:rPr>
              <a:t>cooldown (low RF power)</a:t>
            </a:r>
            <a:endParaRPr lang="en-GB" dirty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r>
              <a:rPr lang="en-GB" dirty="0" smtClean="0">
                <a:solidFill>
                  <a:srgbClr val="0070C0"/>
                </a:solidFill>
                <a:latin typeface="Calibri" panose="020F0502020204030204" pitchFamily="34" charset="0"/>
              </a:rPr>
              <a:t>Check </a:t>
            </a:r>
            <a:r>
              <a:rPr lang="en-GB" dirty="0">
                <a:solidFill>
                  <a:srgbClr val="0070C0"/>
                </a:solidFill>
                <a:latin typeface="Calibri" panose="020F0502020204030204" pitchFamily="34" charset="0"/>
              </a:rPr>
              <a:t>of </a:t>
            </a:r>
            <a:r>
              <a:rPr lang="en-GB" dirty="0" smtClean="0">
                <a:solidFill>
                  <a:srgbClr val="0070C0"/>
                </a:solidFill>
                <a:latin typeface="Calibri" panose="020F0502020204030204" pitchFamily="34" charset="0"/>
              </a:rPr>
              <a:t>RF instrumentation </a:t>
            </a:r>
          </a:p>
          <a:p>
            <a:r>
              <a:rPr lang="en-GB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Tuner validation, mechanical </a:t>
            </a:r>
          </a:p>
          <a:p>
            <a:r>
              <a:rPr lang="en-GB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Tuner validation, with frequency response (low RF power)</a:t>
            </a:r>
          </a:p>
          <a:p>
            <a:endParaRPr lang="en-GB" dirty="0" smtClean="0">
              <a:solidFill>
                <a:srgbClr val="800000"/>
              </a:solidFill>
              <a:latin typeface="Calibri" panose="020F0502020204030204" pitchFamily="34" charset="0"/>
            </a:endParaRPr>
          </a:p>
          <a:p>
            <a:r>
              <a:rPr lang="en-GB" dirty="0" smtClean="0">
                <a:solidFill>
                  <a:srgbClr val="0070C0"/>
                </a:solidFill>
                <a:latin typeface="Calibri" panose="020F0502020204030204" pitchFamily="34" charset="0"/>
              </a:rPr>
              <a:t>HOM </a:t>
            </a:r>
            <a:r>
              <a:rPr lang="en-GB" dirty="0">
                <a:solidFill>
                  <a:srgbClr val="0070C0"/>
                </a:solidFill>
                <a:latin typeface="Calibri" panose="020F0502020204030204" pitchFamily="34" charset="0"/>
              </a:rPr>
              <a:t>spectrum between the two cavities </a:t>
            </a:r>
            <a:r>
              <a:rPr lang="en-GB" dirty="0" smtClean="0">
                <a:solidFill>
                  <a:srgbClr val="0070C0"/>
                </a:solidFill>
                <a:latin typeface="Calibri" panose="020F0502020204030204" pitchFamily="34" charset="0"/>
              </a:rPr>
              <a:t>at warm, cooldown and cold (low RF power)</a:t>
            </a:r>
            <a:endParaRPr lang="en-GB" b="1" dirty="0" smtClean="0">
              <a:solidFill>
                <a:srgbClr val="5A5A5A"/>
              </a:solidFill>
              <a:latin typeface="Calibri" panose="020F0502020204030204" pitchFamily="34" charset="0"/>
            </a:endParaRPr>
          </a:p>
          <a:p>
            <a:endParaRPr lang="en-GB" b="1" dirty="0">
              <a:solidFill>
                <a:srgbClr val="800000"/>
              </a:solidFill>
              <a:latin typeface="Calibri" panose="020F0502020204030204" pitchFamily="34" charset="0"/>
            </a:endParaRPr>
          </a:p>
          <a:p>
            <a:r>
              <a:rPr lang="en-GB" b="1" dirty="0">
                <a:solidFill>
                  <a:srgbClr val="800000"/>
                </a:solidFill>
                <a:latin typeface="Calibri" panose="020F0502020204030204" pitchFamily="34" charset="0"/>
              </a:rPr>
              <a:t>Initial RF </a:t>
            </a:r>
            <a:r>
              <a:rPr lang="en-GB" b="1" dirty="0" smtClean="0">
                <a:solidFill>
                  <a:srgbClr val="800000"/>
                </a:solidFill>
                <a:latin typeface="Calibri" panose="020F0502020204030204" pitchFamily="34" charset="0"/>
              </a:rPr>
              <a:t>conditioning is foreseen to be done in SM18 with 1 </a:t>
            </a:r>
            <a:r>
              <a:rPr lang="en-GB" b="1" dirty="0">
                <a:solidFill>
                  <a:srgbClr val="800000"/>
                </a:solidFill>
                <a:latin typeface="Calibri" panose="020F0502020204030204" pitchFamily="34" charset="0"/>
              </a:rPr>
              <a:t>kW </a:t>
            </a:r>
            <a:r>
              <a:rPr lang="en-GB" b="1" dirty="0" smtClean="0">
                <a:solidFill>
                  <a:srgbClr val="800000"/>
                </a:solidFill>
                <a:latin typeface="Calibri" panose="020F0502020204030204" pitchFamily="34" charset="0"/>
              </a:rPr>
              <a:t>amplifier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84447" y="4543611"/>
            <a:ext cx="8175105" cy="92333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5A5A5A"/>
                </a:solidFill>
                <a:latin typeface="Calibri" panose="020F0502020204030204" pitchFamily="34" charset="0"/>
              </a:rPr>
              <a:t>D</a:t>
            </a:r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o we need SM18 RF tests before going in SPS?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Desirable but not mandatory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Proper RF qualification usually requires more time than available in planning</a:t>
            </a:r>
          </a:p>
        </p:txBody>
      </p:sp>
    </p:spTree>
    <p:extLst>
      <p:ext uri="{BB962C8B-B14F-4D97-AF65-F5344CB8AC3E}">
        <p14:creationId xmlns:p14="http://schemas.microsoft.com/office/powerpoint/2010/main" val="3258197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19" y="1156523"/>
            <a:ext cx="9134081" cy="355022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SM18 M7 Bunker tests</a:t>
            </a:r>
            <a:endParaRPr lang="fr-F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G.Vandoni, 32# TCC, 29/6/2017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52391" y="1572230"/>
            <a:ext cx="4755225" cy="1304026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49104" y="2981008"/>
            <a:ext cx="7082361" cy="310235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/>
          <p:cNvSpPr/>
          <p:nvPr/>
        </p:nvSpPr>
        <p:spPr>
          <a:xfrm>
            <a:off x="31622" y="3610861"/>
            <a:ext cx="8173600" cy="513473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32798" y="4218339"/>
            <a:ext cx="8643658" cy="314914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TextBox 4"/>
          <p:cNvSpPr txBox="1"/>
          <p:nvPr/>
        </p:nvSpPr>
        <p:spPr>
          <a:xfrm>
            <a:off x="3317325" y="4858939"/>
            <a:ext cx="96372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Connect</a:t>
            </a:r>
          </a:p>
          <a:p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Validate</a:t>
            </a:r>
          </a:p>
          <a:p>
            <a:pPr algn="ctr"/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9d</a:t>
            </a:r>
            <a:endParaRPr lang="en-GB" dirty="0">
              <a:solidFill>
                <a:srgbClr val="5A5A5A"/>
              </a:solidFill>
              <a:latin typeface="Calibri" panose="020F050202020403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055870" y="4833412"/>
            <a:ext cx="18197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5A5A5A"/>
                </a:solidFill>
                <a:latin typeface="Calibri" panose="020F0502020204030204" pitchFamily="34" charset="0"/>
              </a:rPr>
              <a:t>Cooldown</a:t>
            </a:r>
            <a:r>
              <a:rPr lang="en-GB" dirty="0" smtClean="0"/>
              <a:t>/ </a:t>
            </a:r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Commissioning</a:t>
            </a:r>
          </a:p>
          <a:p>
            <a:pPr algn="ctr"/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14d</a:t>
            </a:r>
            <a:endParaRPr lang="en-GB" dirty="0">
              <a:solidFill>
                <a:srgbClr val="5A5A5A"/>
              </a:solidFill>
              <a:latin typeface="Calibri" panose="020F050202020403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932710" y="4820571"/>
            <a:ext cx="12758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5A5A5A"/>
                </a:solidFill>
                <a:latin typeface="Calibri" panose="020F0502020204030204" pitchFamily="34" charset="0"/>
              </a:rPr>
              <a:t>Warmup</a:t>
            </a:r>
            <a:r>
              <a:rPr lang="en-GB" dirty="0" smtClean="0"/>
              <a:t>/ </a:t>
            </a:r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disconnect5d</a:t>
            </a:r>
            <a:endParaRPr lang="en-GB" dirty="0">
              <a:solidFill>
                <a:srgbClr val="5A5A5A"/>
              </a:solidFill>
              <a:latin typeface="Calibri" panose="020F0502020204030204" pitchFamily="34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 flipH="1">
            <a:off x="4682328" y="2555873"/>
            <a:ext cx="30688" cy="3019066"/>
          </a:xfrm>
          <a:prstGeom prst="line">
            <a:avLst/>
          </a:prstGeom>
          <a:ln w="12700">
            <a:solidFill>
              <a:srgbClr val="8A0D00"/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8131393" y="3867598"/>
            <a:ext cx="1648" cy="1762214"/>
          </a:xfrm>
          <a:prstGeom prst="line">
            <a:avLst/>
          </a:prstGeom>
          <a:ln w="12700">
            <a:solidFill>
              <a:srgbClr val="8A0D00"/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002792" y="3062885"/>
            <a:ext cx="1454" cy="2566927"/>
          </a:xfrm>
          <a:prstGeom prst="line">
            <a:avLst/>
          </a:prstGeom>
          <a:ln w="12700">
            <a:solidFill>
              <a:srgbClr val="8A0D00"/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401817" y="3241529"/>
            <a:ext cx="10532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>
              <a:defRPr>
                <a:solidFill>
                  <a:srgbClr val="5A5A5A"/>
                </a:solidFill>
                <a:latin typeface="Calibri" panose="020F0502020204030204" pitchFamily="34" charset="0"/>
              </a:defRPr>
            </a:lvl1pPr>
          </a:lstStyle>
          <a:p>
            <a:r>
              <a:rPr lang="en-GB" dirty="0" smtClean="0"/>
              <a:t>(RF tests)</a:t>
            </a:r>
            <a:endParaRPr lang="en-GB" dirty="0"/>
          </a:p>
        </p:txBody>
      </p:sp>
      <p:sp>
        <p:nvSpPr>
          <p:cNvPr id="26" name="Isosceles Triangle 25"/>
          <p:cNvSpPr/>
          <p:nvPr/>
        </p:nvSpPr>
        <p:spPr>
          <a:xfrm>
            <a:off x="4456508" y="5526394"/>
            <a:ext cx="451640" cy="278870"/>
          </a:xfrm>
          <a:prstGeom prst="triangle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/>
          <p:cNvSpPr txBox="1"/>
          <p:nvPr/>
        </p:nvSpPr>
        <p:spPr>
          <a:xfrm>
            <a:off x="3974441" y="5809299"/>
            <a:ext cx="1415773" cy="3693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fr-F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dirty="0">
                <a:solidFill>
                  <a:srgbClr val="5A5A5A"/>
                </a:solidFill>
                <a:latin typeface="Calibri" panose="020F0502020204030204" pitchFamily="34" charset="0"/>
              </a:rPr>
              <a:t>Xmas break</a:t>
            </a:r>
          </a:p>
        </p:txBody>
      </p:sp>
    </p:spTree>
    <p:extLst>
      <p:ext uri="{BB962C8B-B14F-4D97-AF65-F5344CB8AC3E}">
        <p14:creationId xmlns:p14="http://schemas.microsoft.com/office/powerpoint/2010/main" val="4017822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G.Vandoni, 32# TCC, 29/6/2017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9" name="TextBox 8"/>
          <p:cNvSpPr txBox="1"/>
          <p:nvPr/>
        </p:nvSpPr>
        <p:spPr>
          <a:xfrm>
            <a:off x="395536" y="1230253"/>
            <a:ext cx="826205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5A5A5A"/>
                </a:solidFill>
                <a:latin typeface="Calibri Light" panose="020F0302020204030204" pitchFamily="34" charset="0"/>
              </a:rPr>
              <a:t>No request for YETS extension</a:t>
            </a:r>
          </a:p>
          <a:p>
            <a:endParaRPr lang="en-GB" dirty="0" smtClean="0">
              <a:solidFill>
                <a:srgbClr val="5A5A5A"/>
              </a:solidFill>
              <a:latin typeface="Calibri" panose="020F0502020204030204" pitchFamily="34" charset="0"/>
            </a:endParaRPr>
          </a:p>
          <a:p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Dressed cavity#1 test results are </a:t>
            </a:r>
            <a:r>
              <a:rPr lang="en-GB" dirty="0">
                <a:solidFill>
                  <a:srgbClr val="5A5A5A"/>
                </a:solidFill>
                <a:latin typeface="Calibri" panose="020F0502020204030204" pitchFamily="34" charset="0"/>
              </a:rPr>
              <a:t>critical for the overall planning of the </a:t>
            </a:r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project</a:t>
            </a:r>
          </a:p>
          <a:p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September milestone to re-evaluate baseline schedule</a:t>
            </a:r>
            <a:endParaRPr lang="en-GB" dirty="0">
              <a:solidFill>
                <a:srgbClr val="5A5A5A"/>
              </a:solidFill>
              <a:latin typeface="Calibri" panose="020F0502020204030204" pitchFamily="34" charset="0"/>
            </a:endParaRPr>
          </a:p>
          <a:p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Alternative </a:t>
            </a:r>
            <a:r>
              <a:rPr lang="en-GB" dirty="0">
                <a:solidFill>
                  <a:srgbClr val="5A5A5A"/>
                </a:solidFill>
                <a:latin typeface="Calibri" panose="020F0502020204030204" pitchFamily="34" charset="0"/>
              </a:rPr>
              <a:t>scenarios </a:t>
            </a:r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being prepared to </a:t>
            </a:r>
            <a:r>
              <a:rPr lang="en-GB" dirty="0">
                <a:solidFill>
                  <a:srgbClr val="5A5A5A"/>
                </a:solidFill>
                <a:latin typeface="Calibri" panose="020F0502020204030204" pitchFamily="34" charset="0"/>
              </a:rPr>
              <a:t>ensure proton beam test of the </a:t>
            </a:r>
            <a:r>
              <a:rPr lang="en-GB" dirty="0" err="1">
                <a:solidFill>
                  <a:srgbClr val="5A5A5A"/>
                </a:solidFill>
                <a:latin typeface="Calibri" panose="020F0502020204030204" pitchFamily="34" charset="0"/>
              </a:rPr>
              <a:t>cryomodule</a:t>
            </a:r>
            <a:r>
              <a:rPr lang="en-GB" dirty="0">
                <a:solidFill>
                  <a:srgbClr val="5A5A5A"/>
                </a:solidFill>
                <a:latin typeface="Calibri" panose="020F0502020204030204" pitchFamily="34" charset="0"/>
              </a:rPr>
              <a:t> in SPS in 2018</a:t>
            </a:r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.</a:t>
            </a:r>
            <a:endParaRPr lang="en-GB" dirty="0">
              <a:solidFill>
                <a:srgbClr val="5A5A5A"/>
              </a:solidFill>
              <a:latin typeface="Calibri" panose="020F0502020204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1539" y="3942896"/>
            <a:ext cx="780523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Essential validation tests of a complex object</a:t>
            </a:r>
          </a:p>
          <a:p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Safety tests at warm required for cooldown clearance in SPS</a:t>
            </a:r>
          </a:p>
          <a:p>
            <a:endParaRPr lang="en-GB" dirty="0" smtClean="0">
              <a:solidFill>
                <a:srgbClr val="5A5A5A"/>
              </a:solidFill>
              <a:latin typeface="Calibri" panose="020F0502020204030204" pitchFamily="34" charset="0"/>
            </a:endParaRPr>
          </a:p>
          <a:p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SM18 is the assembly premise: dedicated infrastructure and tools are here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Easier fixing of small issues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Only location for larger repairs</a:t>
            </a:r>
          </a:p>
          <a:p>
            <a:endParaRPr lang="en-GB" dirty="0" smtClean="0">
              <a:solidFill>
                <a:srgbClr val="5A5A5A"/>
              </a:solidFill>
              <a:latin typeface="Calibri" panose="020F0502020204030204" pitchFamily="34" charset="0"/>
            </a:endParaRPr>
          </a:p>
          <a:p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Need 6 days to get the CM out of the SPS</a:t>
            </a:r>
            <a:endParaRPr lang="en-GB" dirty="0">
              <a:solidFill>
                <a:srgbClr val="5A5A5A"/>
              </a:solidFill>
              <a:latin typeface="Calibri" panose="020F050202020403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95536" y="1230253"/>
            <a:ext cx="91435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dirty="0" smtClean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</a:rPr>
              <a:t>[</a:t>
            </a:r>
            <a:r>
              <a:rPr lang="en-GB" sz="20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YETS</a:t>
            </a:r>
            <a:r>
              <a:rPr lang="en-GB" sz="2000" b="1" dirty="0" smtClean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</a:rPr>
              <a:t>]</a:t>
            </a:r>
            <a:r>
              <a:rPr lang="en-GB" sz="20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endParaRPr lang="en-GB" sz="2000" dirty="0"/>
          </a:p>
        </p:txBody>
      </p:sp>
      <p:sp>
        <p:nvSpPr>
          <p:cNvPr id="12" name="Rectangle 11"/>
          <p:cNvSpPr/>
          <p:nvPr/>
        </p:nvSpPr>
        <p:spPr>
          <a:xfrm>
            <a:off x="395536" y="3535456"/>
            <a:ext cx="168841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dirty="0" smtClean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</a:rPr>
              <a:t>[</a:t>
            </a:r>
            <a:r>
              <a:rPr lang="en-GB" sz="20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SM18 TESTS</a:t>
            </a:r>
            <a:r>
              <a:rPr lang="en-GB" sz="2000" b="1" dirty="0" smtClean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</a:rPr>
              <a:t>]</a:t>
            </a:r>
            <a:r>
              <a:rPr lang="en-GB" sz="20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721972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 you</a:t>
            </a: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G.Vandoni, 32# TCC, 29/6/2017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351800" y="4953000"/>
            <a:ext cx="6440400" cy="1219200"/>
          </a:xfrm>
        </p:spPr>
        <p:txBody>
          <a:bodyPr/>
          <a:lstStyle/>
          <a:p>
            <a:r>
              <a:rPr lang="en-GB" dirty="0" smtClean="0"/>
              <a:t>Acknowledgement, credits: </a:t>
            </a:r>
            <a:r>
              <a:rPr lang="en-GB" dirty="0" err="1" smtClean="0"/>
              <a:t>R.Calaga</a:t>
            </a:r>
            <a:r>
              <a:rPr lang="en-GB" dirty="0" smtClean="0"/>
              <a:t>, </a:t>
            </a:r>
            <a:r>
              <a:rPr lang="en-GB" dirty="0" err="1" smtClean="0"/>
              <a:t>O.Capatina</a:t>
            </a:r>
            <a:r>
              <a:rPr lang="en-GB" dirty="0" smtClean="0"/>
              <a:t>, </a:t>
            </a:r>
            <a:r>
              <a:rPr lang="en-GB" dirty="0" err="1" smtClean="0"/>
              <a:t>F.Gerigk</a:t>
            </a:r>
            <a:r>
              <a:rPr lang="en-GB" dirty="0" smtClean="0"/>
              <a:t>, </a:t>
            </a:r>
            <a:r>
              <a:rPr lang="en-GB" dirty="0" err="1" smtClean="0"/>
              <a:t>M.Garlasche</a:t>
            </a:r>
            <a:r>
              <a:rPr lang="en-GB" dirty="0" smtClean="0"/>
              <a:t>, </a:t>
            </a:r>
            <a:r>
              <a:rPr lang="en-GB" dirty="0" err="1" smtClean="0"/>
              <a:t>C.Zanoni</a:t>
            </a:r>
            <a:r>
              <a:rPr lang="en-GB" dirty="0" smtClean="0"/>
              <a:t>, </a:t>
            </a:r>
            <a:r>
              <a:rPr lang="en-GB" dirty="0" err="1" smtClean="0"/>
              <a:t>K.Artoos</a:t>
            </a:r>
            <a:r>
              <a:rPr lang="en-GB" dirty="0" smtClean="0"/>
              <a:t>, </a:t>
            </a:r>
            <a:r>
              <a:rPr lang="en-GB" dirty="0" err="1" smtClean="0"/>
              <a:t>A.Macpherson</a:t>
            </a:r>
            <a:r>
              <a:rPr lang="en-GB" dirty="0" smtClean="0"/>
              <a:t>, </a:t>
            </a:r>
            <a:r>
              <a:rPr lang="en-GB" dirty="0" err="1" smtClean="0"/>
              <a:t>K.Schirm</a:t>
            </a:r>
            <a:r>
              <a:rPr lang="en-GB" dirty="0" smtClean="0"/>
              <a:t>, </a:t>
            </a:r>
            <a:r>
              <a:rPr lang="en-GB" dirty="0" err="1" smtClean="0"/>
              <a:t>M.Therasse</a:t>
            </a:r>
            <a:r>
              <a:rPr lang="en-GB" dirty="0" smtClean="0"/>
              <a:t>, </a:t>
            </a:r>
            <a:r>
              <a:rPr lang="en-GB" dirty="0" err="1" smtClean="0"/>
              <a:t>E.Montesinos</a:t>
            </a:r>
            <a:r>
              <a:rPr lang="en-GB" dirty="0" smtClean="0"/>
              <a:t>, </a:t>
            </a:r>
            <a:r>
              <a:rPr lang="en-GB" dirty="0" err="1" smtClean="0"/>
              <a:t>P.Baudrenghien</a:t>
            </a:r>
            <a:r>
              <a:rPr lang="en-GB" dirty="0" smtClean="0"/>
              <a:t>, </a:t>
            </a:r>
            <a:r>
              <a:rPr lang="en-GB" dirty="0" err="1" smtClean="0"/>
              <a:t>S.Claudet</a:t>
            </a:r>
            <a:r>
              <a:rPr lang="en-GB" dirty="0" smtClean="0"/>
              <a:t>, </a:t>
            </a:r>
            <a:r>
              <a:rPr lang="en-GB" dirty="0" err="1" smtClean="0"/>
              <a:t>K.Brodzinski</a:t>
            </a:r>
            <a:r>
              <a:rPr lang="en-GB" dirty="0" smtClean="0"/>
              <a:t>, </a:t>
            </a:r>
            <a:r>
              <a:rPr lang="en-GB" dirty="0" err="1" smtClean="0"/>
              <a:t>F.Galleazzi</a:t>
            </a:r>
            <a:r>
              <a:rPr lang="en-GB" dirty="0" smtClean="0"/>
              <a:t>, </a:t>
            </a:r>
            <a:r>
              <a:rPr lang="en-GB" dirty="0" err="1" smtClean="0"/>
              <a:t>A.Berjillos</a:t>
            </a:r>
            <a:r>
              <a:rPr lang="en-GB" dirty="0" smtClean="0"/>
              <a:t>, </a:t>
            </a:r>
            <a:r>
              <a:rPr lang="en-GB" dirty="0" err="1" smtClean="0"/>
              <a:t>M.Bernardini</a:t>
            </a:r>
            <a:r>
              <a:rPr lang="en-GB" dirty="0" smtClean="0"/>
              <a:t>, </a:t>
            </a:r>
            <a:r>
              <a:rPr lang="en-GB" dirty="0" err="1" smtClean="0"/>
              <a:t>D.Mcfarlane</a:t>
            </a:r>
            <a:r>
              <a:rPr lang="en-GB" dirty="0" smtClean="0"/>
              <a:t>, and all the WP4 team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146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498000"/>
            <a:ext cx="6627000" cy="360000"/>
          </a:xfrm>
        </p:spPr>
        <p:txBody>
          <a:bodyPr/>
          <a:lstStyle/>
          <a:p>
            <a:r>
              <a:rPr lang="fr-FR" noProof="0" smtClean="0"/>
              <a:t>G.Vandoni, 32# TCC, 29/6/2017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7" name="TextBox 6"/>
          <p:cNvSpPr txBox="1"/>
          <p:nvPr/>
        </p:nvSpPr>
        <p:spPr>
          <a:xfrm>
            <a:off x="2483768" y="1772816"/>
            <a:ext cx="4896544" cy="224676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>
                <a:solidFill>
                  <a:srgbClr val="5A5A5A"/>
                </a:solidFill>
              </a:defRPr>
            </a:lvl1pPr>
            <a:lvl2pPr marL="742950" indent="-28575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>
                <a:solidFill>
                  <a:schemeClr val="accent5"/>
                </a:solidFill>
              </a:defRPr>
            </a:lvl2pPr>
            <a:lvl3pPr marL="1143000" indent="-2286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>
                <a:solidFill>
                  <a:schemeClr val="accent5"/>
                </a:solidFill>
              </a:defRPr>
            </a:lvl3pPr>
            <a:lvl4pPr marL="1600200" indent="-2286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>
                <a:solidFill>
                  <a:schemeClr val="accent5"/>
                </a:solidFill>
              </a:defRPr>
            </a:lvl4pPr>
            <a:lvl5pPr marL="2057400" indent="-2286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>
                <a:solidFill>
                  <a:schemeClr val="accent5"/>
                </a:solidFill>
              </a:defRPr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GB" dirty="0" smtClean="0">
                <a:latin typeface="Calibri Light" panose="020F0302020204030204" pitchFamily="34" charset="0"/>
              </a:rPr>
              <a:t>Overview of the SPS program scopes</a:t>
            </a:r>
            <a:endParaRPr lang="en-GB" dirty="0">
              <a:latin typeface="Calibri Light" panose="020F030202020403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GB" dirty="0">
                <a:latin typeface="Calibri Light" panose="020F0302020204030204" pitchFamily="34" charset="0"/>
              </a:rPr>
              <a:t>Master </a:t>
            </a:r>
            <a:r>
              <a:rPr lang="en-GB" dirty="0" smtClean="0">
                <a:latin typeface="Calibri Light" panose="020F0302020204030204" pitchFamily="34" charset="0"/>
              </a:rPr>
              <a:t>Schedule</a:t>
            </a:r>
            <a:endParaRPr lang="en-GB" dirty="0">
              <a:latin typeface="Calibri Light" panose="020F030202020403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GB" dirty="0">
                <a:latin typeface="Calibri Light" panose="020F0302020204030204" pitchFamily="34" charset="0"/>
              </a:rPr>
              <a:t>Status: cavities, </a:t>
            </a:r>
            <a:r>
              <a:rPr lang="en-GB" dirty="0" err="1">
                <a:latin typeface="Calibri Light" panose="020F0302020204030204" pitchFamily="34" charset="0"/>
              </a:rPr>
              <a:t>cryomodule</a:t>
            </a:r>
            <a:r>
              <a:rPr lang="en-GB" dirty="0">
                <a:latin typeface="Calibri Light" panose="020F0302020204030204" pitchFamily="34" charset="0"/>
              </a:rPr>
              <a:t>, SPS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>
                <a:latin typeface="Calibri Light" panose="020F0302020204030204" pitchFamily="34" charset="0"/>
              </a:rPr>
              <a:t>YETS in SPS</a:t>
            </a:r>
            <a:endParaRPr lang="en-GB" dirty="0">
              <a:latin typeface="Calibri Light" panose="020F030202020403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>
                <a:latin typeface="Calibri Light" panose="020F0302020204030204" pitchFamily="34" charset="0"/>
              </a:rPr>
              <a:t>SM18 </a:t>
            </a:r>
            <a:r>
              <a:rPr lang="en-GB" dirty="0">
                <a:latin typeface="Calibri Light" panose="020F0302020204030204" pitchFamily="34" charset="0"/>
              </a:rPr>
              <a:t>tests, </a:t>
            </a:r>
            <a:r>
              <a:rPr lang="en-GB" dirty="0" smtClean="0">
                <a:latin typeface="Calibri Light" panose="020F0302020204030204" pitchFamily="34" charset="0"/>
              </a:rPr>
              <a:t>plan </a:t>
            </a:r>
            <a:r>
              <a:rPr lang="en-GB" dirty="0">
                <a:latin typeface="Calibri Light" panose="020F0302020204030204" pitchFamily="34" charset="0"/>
              </a:rPr>
              <a:t>and </a:t>
            </a:r>
            <a:r>
              <a:rPr lang="en-GB" dirty="0" smtClean="0">
                <a:latin typeface="Calibri Light" panose="020F0302020204030204" pitchFamily="34" charset="0"/>
              </a:rPr>
              <a:t>rationale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>
                <a:latin typeface="Calibri Light" panose="020F0302020204030204" pitchFamily="34" charset="0"/>
              </a:rPr>
              <a:t>Conclusions</a:t>
            </a:r>
            <a:endParaRPr lang="en-GB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4713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Scope of </a:t>
            </a:r>
            <a:r>
              <a:rPr lang="en-GB" dirty="0"/>
              <a:t>the SPS CC </a:t>
            </a:r>
            <a:r>
              <a:rPr lang="en-GB" dirty="0" smtClean="0"/>
              <a:t>programme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7120" y="1013977"/>
            <a:ext cx="8280480" cy="1252850"/>
          </a:xfrm>
        </p:spPr>
        <p:txBody>
          <a:bodyPr>
            <a:normAutofit/>
          </a:bodyPr>
          <a:lstStyle/>
          <a:p>
            <a:r>
              <a:rPr lang="en-GB" sz="2000" dirty="0">
                <a:solidFill>
                  <a:srgbClr val="5A5A5A"/>
                </a:solidFill>
                <a:latin typeface="Calibri" panose="020F0502020204030204" pitchFamily="34" charset="0"/>
              </a:rPr>
              <a:t>Assemble 2 prototype </a:t>
            </a:r>
            <a:r>
              <a:rPr lang="en-GB" sz="2000" dirty="0" err="1">
                <a:solidFill>
                  <a:srgbClr val="5A5A5A"/>
                </a:solidFill>
                <a:latin typeface="Calibri" panose="020F0502020204030204" pitchFamily="34" charset="0"/>
              </a:rPr>
              <a:t>cryomodules</a:t>
            </a:r>
            <a:r>
              <a:rPr lang="en-GB" sz="2000" dirty="0">
                <a:solidFill>
                  <a:srgbClr val="5A5A5A"/>
                </a:solidFill>
                <a:latin typeface="Calibri" panose="020F0502020204030204" pitchFamily="34" charset="0"/>
              </a:rPr>
              <a:t>, DQW and RFD</a:t>
            </a:r>
          </a:p>
          <a:p>
            <a:r>
              <a:rPr lang="en-GB" sz="2000" dirty="0" smtClean="0">
                <a:solidFill>
                  <a:srgbClr val="5A5A5A"/>
                </a:solidFill>
                <a:latin typeface="Calibri" panose="020F0502020204030204" pitchFamily="34" charset="0"/>
              </a:rPr>
              <a:t>Fully qualify </a:t>
            </a:r>
            <a:r>
              <a:rPr lang="en-GB" sz="2000" dirty="0">
                <a:solidFill>
                  <a:srgbClr val="5A5A5A"/>
                </a:solidFill>
                <a:latin typeface="Calibri" panose="020F0502020204030204" pitchFamily="34" charset="0"/>
              </a:rPr>
              <a:t>in SM18 </a:t>
            </a:r>
            <a:r>
              <a:rPr lang="en-GB" sz="2000" dirty="0" smtClean="0">
                <a:solidFill>
                  <a:srgbClr val="5A5A5A"/>
                </a:solidFill>
                <a:latin typeface="Calibri" panose="020F0502020204030204" pitchFamily="34" charset="0"/>
              </a:rPr>
              <a:t>for safety and performance</a:t>
            </a:r>
          </a:p>
          <a:p>
            <a:r>
              <a:rPr lang="en-GB" sz="2000" dirty="0" smtClean="0">
                <a:solidFill>
                  <a:srgbClr val="5A5A5A"/>
                </a:solidFill>
                <a:latin typeface="Calibri" panose="020F0502020204030204" pitchFamily="34" charset="0"/>
              </a:rPr>
              <a:t>Prove feasibility in </a:t>
            </a:r>
            <a:r>
              <a:rPr lang="en-GB" sz="2000" dirty="0">
                <a:solidFill>
                  <a:srgbClr val="5A5A5A"/>
                </a:solidFill>
                <a:latin typeface="Calibri" panose="020F0502020204030204" pitchFamily="34" charset="0"/>
              </a:rPr>
              <a:t>SPS proton beam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465009"/>
            <a:ext cx="6627000" cy="360000"/>
          </a:xfrm>
        </p:spPr>
        <p:txBody>
          <a:bodyPr/>
          <a:lstStyle/>
          <a:p>
            <a:r>
              <a:rPr lang="en-GB" noProof="0" dirty="0" err="1" smtClean="0"/>
              <a:t>G.Vandoni</a:t>
            </a:r>
            <a:r>
              <a:rPr lang="en-GB" noProof="0" dirty="0" smtClean="0"/>
              <a:t>, 32# TCC, 29/6/2017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grpSp>
        <p:nvGrpSpPr>
          <p:cNvPr id="8" name="Group 7"/>
          <p:cNvGrpSpPr/>
          <p:nvPr/>
        </p:nvGrpSpPr>
        <p:grpSpPr>
          <a:xfrm>
            <a:off x="316688" y="2708920"/>
            <a:ext cx="8641152" cy="3085430"/>
            <a:chOff x="316688" y="2704563"/>
            <a:chExt cx="8641152" cy="3085430"/>
          </a:xfrm>
        </p:grpSpPr>
        <p:cxnSp>
          <p:nvCxnSpPr>
            <p:cNvPr id="10" name="Straight Arrow Connector 9"/>
            <p:cNvCxnSpPr/>
            <p:nvPr/>
          </p:nvCxnSpPr>
          <p:spPr>
            <a:xfrm flipV="1">
              <a:off x="3197264" y="3081740"/>
              <a:ext cx="1439760" cy="4369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dash"/>
              <a:headEnd type="diamond"/>
              <a:tailEnd type="diamon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11" name="Rectangle 10"/>
            <p:cNvSpPr/>
            <p:nvPr/>
          </p:nvSpPr>
          <p:spPr>
            <a:xfrm>
              <a:off x="316736" y="4056424"/>
              <a:ext cx="2872488" cy="360000"/>
            </a:xfrm>
            <a:prstGeom prst="rect">
              <a:avLst/>
            </a:prstGeom>
            <a:gradFill rotWithShape="1">
              <a:gsLst>
                <a:gs pos="0">
                  <a:srgbClr val="9BBB59">
                    <a:tint val="100000"/>
                    <a:shade val="100000"/>
                    <a:satMod val="130000"/>
                  </a:srgbClr>
                </a:gs>
                <a:gs pos="100000">
                  <a:srgbClr val="9BBB59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9BBB5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Calibri"/>
                </a:rPr>
                <a:t>Run 2</a:t>
              </a: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16784" y="3637746"/>
              <a:ext cx="720000" cy="400110"/>
            </a:xfrm>
            <a:prstGeom prst="rect">
              <a:avLst/>
            </a:prstGeom>
            <a:noFill/>
            <a:ln>
              <a:solidFill>
                <a:srgbClr val="4F81BD"/>
              </a:solidFill>
            </a:ln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000" b="1" i="0" u="none" strike="noStrike" kern="0" cap="none" spc="0" normalizeH="0" baseline="0" noProof="0" dirty="0" smtClean="0">
                  <a:ln w="10541" cmpd="sng">
                    <a:solidFill>
                      <a:srgbClr val="4F81BD">
                        <a:shade val="88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4F81BD">
                          <a:tint val="40000"/>
                          <a:satMod val="250000"/>
                        </a:srgbClr>
                      </a:gs>
                      <a:gs pos="9000">
                        <a:srgbClr val="4F81BD">
                          <a:tint val="52000"/>
                          <a:satMod val="300000"/>
                        </a:srgbClr>
                      </a:gs>
                      <a:gs pos="50000">
                        <a:srgbClr val="4F81BD">
                          <a:shade val="20000"/>
                          <a:satMod val="300000"/>
                        </a:srgbClr>
                      </a:gs>
                      <a:gs pos="79000">
                        <a:srgbClr val="4F81BD">
                          <a:tint val="52000"/>
                          <a:satMod val="300000"/>
                        </a:srgbClr>
                      </a:gs>
                      <a:gs pos="100000">
                        <a:srgbClr val="4F81BD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effectLst/>
                  <a:uLnTx/>
                  <a:uFillTx/>
                  <a:latin typeface="Calibri"/>
                </a:rPr>
                <a:t>2015</a:t>
              </a:r>
              <a:endParaRPr kumimoji="0" lang="en-GB" sz="3200" b="1" i="0" u="none" strike="noStrike" kern="0" cap="none" spc="0" normalizeH="0" baseline="0" noProof="0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036880" y="3637746"/>
              <a:ext cx="720000" cy="400110"/>
            </a:xfrm>
            <a:prstGeom prst="rect">
              <a:avLst/>
            </a:prstGeom>
            <a:noFill/>
            <a:ln>
              <a:solidFill>
                <a:srgbClr val="4F81BD"/>
              </a:solidFill>
            </a:ln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000" b="1" i="0" u="none" strike="noStrike" kern="0" cap="none" spc="0" normalizeH="0" baseline="0" noProof="0" dirty="0" smtClean="0">
                  <a:ln w="10541" cmpd="sng">
                    <a:solidFill>
                      <a:srgbClr val="4F81BD">
                        <a:shade val="88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4F81BD">
                          <a:tint val="40000"/>
                          <a:satMod val="250000"/>
                        </a:srgbClr>
                      </a:gs>
                      <a:gs pos="9000">
                        <a:srgbClr val="4F81BD">
                          <a:tint val="52000"/>
                          <a:satMod val="300000"/>
                        </a:srgbClr>
                      </a:gs>
                      <a:gs pos="50000">
                        <a:srgbClr val="4F81BD">
                          <a:shade val="20000"/>
                          <a:satMod val="300000"/>
                        </a:srgbClr>
                      </a:gs>
                      <a:gs pos="79000">
                        <a:srgbClr val="4F81BD">
                          <a:tint val="52000"/>
                          <a:satMod val="300000"/>
                        </a:srgbClr>
                      </a:gs>
                      <a:gs pos="100000">
                        <a:srgbClr val="4F81BD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effectLst/>
                  <a:uLnTx/>
                  <a:uFillTx/>
                  <a:latin typeface="Calibri"/>
                </a:rPr>
                <a:t>2016</a:t>
              </a:r>
              <a:endParaRPr kumimoji="0" lang="en-GB" sz="3200" b="1" i="0" u="none" strike="noStrike" kern="0" cap="none" spc="0" normalizeH="0" baseline="0" noProof="0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756976" y="3637746"/>
              <a:ext cx="720000" cy="400110"/>
            </a:xfrm>
            <a:prstGeom prst="rect">
              <a:avLst/>
            </a:prstGeom>
            <a:noFill/>
            <a:ln>
              <a:solidFill>
                <a:srgbClr val="4F81BD"/>
              </a:solidFill>
            </a:ln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000" b="1" i="0" u="none" strike="noStrike" kern="0" cap="none" spc="0" normalizeH="0" baseline="0" noProof="0" dirty="0" smtClean="0">
                  <a:ln w="10541" cmpd="sng">
                    <a:solidFill>
                      <a:srgbClr val="4F81BD">
                        <a:shade val="88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4F81BD">
                          <a:tint val="40000"/>
                          <a:satMod val="250000"/>
                        </a:srgbClr>
                      </a:gs>
                      <a:gs pos="9000">
                        <a:srgbClr val="4F81BD">
                          <a:tint val="52000"/>
                          <a:satMod val="300000"/>
                        </a:srgbClr>
                      </a:gs>
                      <a:gs pos="50000">
                        <a:srgbClr val="4F81BD">
                          <a:shade val="20000"/>
                          <a:satMod val="300000"/>
                        </a:srgbClr>
                      </a:gs>
                      <a:gs pos="79000">
                        <a:srgbClr val="4F81BD">
                          <a:tint val="52000"/>
                          <a:satMod val="300000"/>
                        </a:srgbClr>
                      </a:gs>
                      <a:gs pos="100000">
                        <a:srgbClr val="4F81BD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effectLst/>
                  <a:uLnTx/>
                  <a:uFillTx/>
                  <a:latin typeface="Calibri"/>
                </a:rPr>
                <a:t>2017</a:t>
              </a:r>
              <a:endParaRPr kumimoji="0" lang="en-GB" sz="3200" b="1" i="0" u="none" strike="noStrike" kern="0" cap="none" spc="0" normalizeH="0" baseline="0" noProof="0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477072" y="3637746"/>
              <a:ext cx="720000" cy="400110"/>
            </a:xfrm>
            <a:prstGeom prst="rect">
              <a:avLst/>
            </a:prstGeom>
            <a:noFill/>
            <a:ln>
              <a:solidFill>
                <a:srgbClr val="4F81BD"/>
              </a:solidFill>
            </a:ln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000" b="1" i="0" u="none" strike="noStrike" kern="0" cap="none" spc="0" normalizeH="0" baseline="0" noProof="0" dirty="0" smtClean="0">
                  <a:ln w="10541" cmpd="sng">
                    <a:solidFill>
                      <a:srgbClr val="4F81BD">
                        <a:shade val="88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4F81BD">
                          <a:tint val="40000"/>
                          <a:satMod val="250000"/>
                        </a:srgbClr>
                      </a:gs>
                      <a:gs pos="9000">
                        <a:srgbClr val="4F81BD">
                          <a:tint val="52000"/>
                          <a:satMod val="300000"/>
                        </a:srgbClr>
                      </a:gs>
                      <a:gs pos="50000">
                        <a:srgbClr val="4F81BD">
                          <a:shade val="20000"/>
                          <a:satMod val="300000"/>
                        </a:srgbClr>
                      </a:gs>
                      <a:gs pos="79000">
                        <a:srgbClr val="4F81BD">
                          <a:tint val="52000"/>
                          <a:satMod val="300000"/>
                        </a:srgbClr>
                      </a:gs>
                      <a:gs pos="100000">
                        <a:srgbClr val="4F81BD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effectLst/>
                  <a:uLnTx/>
                  <a:uFillTx/>
                  <a:latin typeface="Calibri"/>
                </a:rPr>
                <a:t>2018</a:t>
              </a:r>
              <a:endParaRPr kumimoji="0" lang="en-GB" sz="3200" b="1" i="0" u="none" strike="noStrike" kern="0" cap="none" spc="0" normalizeH="0" baseline="0" noProof="0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3197072" y="3637746"/>
              <a:ext cx="720000" cy="400110"/>
            </a:xfrm>
            <a:prstGeom prst="rect">
              <a:avLst/>
            </a:prstGeom>
            <a:solidFill>
              <a:srgbClr val="B2B2B2"/>
            </a:solidFill>
            <a:ln>
              <a:solidFill>
                <a:srgbClr val="4F81BD"/>
              </a:solidFill>
            </a:ln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000" b="1" i="0" u="none" strike="noStrike" kern="0" cap="none" spc="0" normalizeH="0" baseline="0" noProof="0" dirty="0" smtClean="0">
                  <a:ln w="10541" cmpd="sng">
                    <a:solidFill>
                      <a:srgbClr val="4F81BD">
                        <a:shade val="88000"/>
                        <a:satMod val="110000"/>
                      </a:srgbClr>
                    </a:solidFill>
                    <a:prstDash val="solid"/>
                  </a:ln>
                  <a:solidFill>
                    <a:srgbClr val="DDDDDD"/>
                  </a:solidFill>
                  <a:effectLst/>
                  <a:uLnTx/>
                  <a:uFillTx/>
                  <a:latin typeface="Calibri"/>
                </a:rPr>
                <a:t>2019</a:t>
              </a:r>
              <a:endParaRPr kumimoji="0" lang="en-GB" sz="3200" b="1" i="0" u="none" strike="noStrike" kern="0" cap="none" spc="0" normalizeH="0" baseline="0" noProof="0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DDDDDD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917264" y="3637746"/>
              <a:ext cx="720000" cy="400110"/>
            </a:xfrm>
            <a:prstGeom prst="rect">
              <a:avLst/>
            </a:prstGeom>
            <a:solidFill>
              <a:srgbClr val="B2B2B2"/>
            </a:solidFill>
            <a:ln>
              <a:solidFill>
                <a:srgbClr val="4F81BD"/>
              </a:solidFill>
            </a:ln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000" b="1" i="0" u="none" strike="noStrike" kern="0" cap="none" spc="0" normalizeH="0" baseline="0" noProof="0" dirty="0" smtClean="0">
                  <a:ln w="10541" cmpd="sng">
                    <a:solidFill>
                      <a:srgbClr val="4F81BD">
                        <a:shade val="88000"/>
                        <a:satMod val="110000"/>
                      </a:srgbClr>
                    </a:solidFill>
                    <a:prstDash val="solid"/>
                  </a:ln>
                  <a:solidFill>
                    <a:srgbClr val="DDDDDD"/>
                  </a:solidFill>
                  <a:effectLst/>
                  <a:uLnTx/>
                  <a:uFillTx/>
                  <a:latin typeface="Calibri"/>
                </a:rPr>
                <a:t>2020</a:t>
              </a:r>
              <a:endParaRPr kumimoji="0" lang="en-GB" sz="3200" b="1" i="0" u="none" strike="noStrike" kern="0" cap="none" spc="0" normalizeH="0" baseline="0" noProof="0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DDDDDD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637360" y="3637746"/>
              <a:ext cx="720000" cy="400110"/>
            </a:xfrm>
            <a:prstGeom prst="rect">
              <a:avLst/>
            </a:prstGeom>
            <a:solidFill>
              <a:srgbClr val="B2B2B2"/>
            </a:solidFill>
            <a:ln>
              <a:solidFill>
                <a:srgbClr val="4F81BD"/>
              </a:solidFill>
            </a:ln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000" b="1" i="0" u="none" strike="noStrike" kern="0" cap="none" spc="0" normalizeH="0" baseline="0" noProof="0" dirty="0" smtClean="0">
                  <a:ln w="10541" cmpd="sng">
                    <a:solidFill>
                      <a:srgbClr val="4F81BD">
                        <a:shade val="88000"/>
                        <a:satMod val="110000"/>
                      </a:srgbClr>
                    </a:solidFill>
                    <a:prstDash val="solid"/>
                  </a:ln>
                  <a:solidFill>
                    <a:srgbClr val="DDDDDD"/>
                  </a:solidFill>
                  <a:effectLst/>
                  <a:uLnTx/>
                  <a:uFillTx/>
                  <a:latin typeface="Calibri"/>
                </a:rPr>
                <a:t>2021</a:t>
              </a:r>
              <a:endParaRPr kumimoji="0" lang="en-GB" sz="3200" b="1" i="0" u="none" strike="noStrike" kern="0" cap="none" spc="0" normalizeH="0" baseline="0" noProof="0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DDDDDD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5357456" y="3637746"/>
              <a:ext cx="720000" cy="400110"/>
            </a:xfrm>
            <a:prstGeom prst="rect">
              <a:avLst/>
            </a:prstGeom>
            <a:solidFill>
              <a:srgbClr val="B2B2B2"/>
            </a:solidFill>
            <a:ln>
              <a:solidFill>
                <a:srgbClr val="4F81BD"/>
              </a:solidFill>
            </a:ln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000" b="1" i="0" u="none" strike="noStrike" kern="0" cap="none" spc="0" normalizeH="0" baseline="0" noProof="0" dirty="0" smtClean="0">
                  <a:ln w="10541" cmpd="sng">
                    <a:solidFill>
                      <a:srgbClr val="4F81BD">
                        <a:shade val="88000"/>
                        <a:satMod val="110000"/>
                      </a:srgbClr>
                    </a:solidFill>
                    <a:prstDash val="solid"/>
                  </a:ln>
                  <a:solidFill>
                    <a:srgbClr val="DDDDDD"/>
                  </a:solidFill>
                  <a:effectLst/>
                  <a:uLnTx/>
                  <a:uFillTx/>
                  <a:latin typeface="Calibri"/>
                </a:rPr>
                <a:t>2022</a:t>
              </a:r>
              <a:endParaRPr kumimoji="0" lang="en-GB" sz="3200" b="1" i="0" u="none" strike="noStrike" kern="0" cap="none" spc="0" normalizeH="0" baseline="0" noProof="0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DDDDDD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077648" y="3637746"/>
              <a:ext cx="720000" cy="400110"/>
            </a:xfrm>
            <a:prstGeom prst="rect">
              <a:avLst/>
            </a:prstGeom>
            <a:solidFill>
              <a:srgbClr val="B2B2B2"/>
            </a:solidFill>
            <a:ln>
              <a:solidFill>
                <a:srgbClr val="4F81BD"/>
              </a:solidFill>
            </a:ln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000" b="1" i="0" u="none" strike="noStrike" kern="0" cap="none" spc="0" normalizeH="0" baseline="0" noProof="0" dirty="0" smtClean="0">
                  <a:ln w="10541" cmpd="sng">
                    <a:solidFill>
                      <a:srgbClr val="4F81BD">
                        <a:shade val="88000"/>
                        <a:satMod val="110000"/>
                      </a:srgbClr>
                    </a:solidFill>
                    <a:prstDash val="solid"/>
                  </a:ln>
                  <a:solidFill>
                    <a:srgbClr val="DDDDDD"/>
                  </a:solidFill>
                  <a:effectLst/>
                  <a:uLnTx/>
                  <a:uFillTx/>
                  <a:latin typeface="Calibri"/>
                </a:rPr>
                <a:t>2023</a:t>
              </a:r>
              <a:endParaRPr kumimoji="0" lang="en-GB" sz="3200" b="1" i="0" u="none" strike="noStrike" kern="0" cap="none" spc="0" normalizeH="0" baseline="0" noProof="0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DDDDDD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6797744" y="3637746"/>
              <a:ext cx="720000" cy="400110"/>
            </a:xfrm>
            <a:prstGeom prst="rect">
              <a:avLst/>
            </a:prstGeom>
            <a:solidFill>
              <a:srgbClr val="B2B2B2"/>
            </a:solidFill>
            <a:ln>
              <a:solidFill>
                <a:srgbClr val="4F81BD"/>
              </a:solidFill>
            </a:ln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000" b="1" i="0" u="none" strike="noStrike" kern="0" cap="none" spc="0" normalizeH="0" baseline="0" noProof="0" dirty="0" smtClean="0">
                  <a:ln w="10541" cmpd="sng">
                    <a:solidFill>
                      <a:srgbClr val="4F81BD">
                        <a:shade val="88000"/>
                        <a:satMod val="110000"/>
                      </a:srgbClr>
                    </a:solidFill>
                    <a:prstDash val="solid"/>
                  </a:ln>
                  <a:solidFill>
                    <a:srgbClr val="DDDDDD"/>
                  </a:solidFill>
                  <a:effectLst/>
                  <a:uLnTx/>
                  <a:uFillTx/>
                  <a:latin typeface="Calibri"/>
                </a:rPr>
                <a:t>2024</a:t>
              </a:r>
              <a:endParaRPr kumimoji="0" lang="en-GB" sz="3200" b="1" i="0" u="none" strike="noStrike" kern="0" cap="none" spc="0" normalizeH="0" baseline="0" noProof="0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DDDDDD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517840" y="3637746"/>
              <a:ext cx="720000" cy="400110"/>
            </a:xfrm>
            <a:prstGeom prst="rect">
              <a:avLst/>
            </a:prstGeom>
            <a:solidFill>
              <a:srgbClr val="B2B2B2"/>
            </a:solidFill>
            <a:ln>
              <a:solidFill>
                <a:srgbClr val="4F81BD"/>
              </a:solidFill>
            </a:ln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000" b="1" i="0" u="none" strike="noStrike" kern="0" cap="none" spc="0" normalizeH="0" baseline="0" noProof="0" dirty="0" smtClean="0">
                  <a:ln w="10541" cmpd="sng">
                    <a:solidFill>
                      <a:srgbClr val="4F81BD">
                        <a:shade val="88000"/>
                        <a:satMod val="110000"/>
                      </a:srgbClr>
                    </a:solidFill>
                    <a:prstDash val="solid"/>
                  </a:ln>
                  <a:solidFill>
                    <a:srgbClr val="DDDDDD"/>
                  </a:solidFill>
                  <a:effectLst/>
                  <a:uLnTx/>
                  <a:uFillTx/>
                  <a:latin typeface="Calibri"/>
                </a:rPr>
                <a:t>2025</a:t>
              </a:r>
              <a:endParaRPr kumimoji="0" lang="en-GB" sz="3200" b="1" i="0" u="none" strike="noStrike" kern="0" cap="none" spc="0" normalizeH="0" baseline="0" noProof="0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DDDDDD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8237840" y="3637746"/>
              <a:ext cx="720000" cy="400110"/>
            </a:xfrm>
            <a:prstGeom prst="rect">
              <a:avLst/>
            </a:prstGeom>
            <a:solidFill>
              <a:srgbClr val="B2B2B2"/>
            </a:solidFill>
            <a:ln>
              <a:solidFill>
                <a:srgbClr val="4F81BD"/>
              </a:solidFill>
            </a:ln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000" b="1" i="0" u="none" strike="noStrike" kern="0" cap="none" spc="0" normalizeH="0" baseline="0" noProof="0" dirty="0" smtClean="0">
                  <a:ln w="10541" cmpd="sng">
                    <a:solidFill>
                      <a:srgbClr val="4F81BD">
                        <a:shade val="88000"/>
                        <a:satMod val="110000"/>
                      </a:srgbClr>
                    </a:solidFill>
                    <a:prstDash val="solid"/>
                  </a:ln>
                  <a:solidFill>
                    <a:srgbClr val="DDDDDD"/>
                  </a:solidFill>
                  <a:effectLst/>
                  <a:uLnTx/>
                  <a:uFillTx/>
                  <a:latin typeface="Calibri"/>
                </a:rPr>
                <a:t>2026</a:t>
              </a:r>
              <a:endParaRPr kumimoji="0" lang="en-GB" sz="3200" b="1" i="0" u="none" strike="noStrike" kern="0" cap="none" spc="0" normalizeH="0" baseline="0" noProof="0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DDDDDD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3197072" y="4056424"/>
              <a:ext cx="1439952" cy="360000"/>
            </a:xfrm>
            <a:prstGeom prst="rect">
              <a:avLst/>
            </a:prstGeom>
            <a:solidFill>
              <a:srgbClr val="B2B2B2"/>
            </a:solidFill>
            <a:ln w="9525" cap="flat" cmpd="sng" algn="ctr">
              <a:solidFill>
                <a:srgbClr val="C0504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DDDDDD"/>
                  </a:solidFill>
                  <a:effectLst/>
                  <a:uLnTx/>
                  <a:uFillTx/>
                  <a:latin typeface="Calibri"/>
                </a:rPr>
                <a:t>LS2</a:t>
              </a: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6797552" y="4056424"/>
              <a:ext cx="1710228" cy="360000"/>
            </a:xfrm>
            <a:prstGeom prst="rect">
              <a:avLst/>
            </a:prstGeom>
            <a:solidFill>
              <a:srgbClr val="B2B2B2"/>
            </a:solidFill>
            <a:ln w="9525" cap="flat" cmpd="sng" algn="ctr">
              <a:solidFill>
                <a:srgbClr val="C0504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DDDDDD"/>
                  </a:solidFill>
                  <a:effectLst/>
                  <a:uLnTx/>
                  <a:uFillTx/>
                  <a:latin typeface="Calibri"/>
                </a:rPr>
                <a:t>LS3</a:t>
              </a:r>
            </a:p>
          </p:txBody>
        </p:sp>
        <p:sp>
          <p:nvSpPr>
            <p:cNvPr id="26" name="Rectangle 25"/>
            <p:cNvSpPr/>
            <p:nvPr/>
          </p:nvSpPr>
          <p:spPr>
            <a:xfrm rot="16200000">
              <a:off x="1558579" y="3750072"/>
              <a:ext cx="395472" cy="180000"/>
            </a:xfrm>
            <a:prstGeom prst="rect">
              <a:avLst/>
            </a:prstGeom>
            <a:gradFill rotWithShape="1">
              <a:gsLst>
                <a:gs pos="0">
                  <a:srgbClr val="C0504D">
                    <a:tint val="100000"/>
                    <a:shade val="100000"/>
                    <a:satMod val="130000"/>
                  </a:srgbClr>
                </a:gs>
                <a:gs pos="100000">
                  <a:srgbClr val="C0504D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EYETS</a:t>
              </a: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4637264" y="4056424"/>
              <a:ext cx="2160288" cy="360000"/>
            </a:xfrm>
            <a:prstGeom prst="rect">
              <a:avLst/>
            </a:prstGeom>
            <a:solidFill>
              <a:srgbClr val="B2B2B2"/>
            </a:solidFill>
            <a:ln w="9525" cap="flat" cmpd="sng" algn="ctr">
              <a:solidFill>
                <a:srgbClr val="9BBB5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DDDDDD"/>
                  </a:solidFill>
                  <a:effectLst/>
                  <a:uLnTx/>
                  <a:uFillTx/>
                  <a:latin typeface="Calibri"/>
                </a:rPr>
                <a:t>Run 3</a:t>
              </a: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8507780" y="4056424"/>
              <a:ext cx="450060" cy="360000"/>
            </a:xfrm>
            <a:prstGeom prst="rect">
              <a:avLst/>
            </a:prstGeom>
            <a:solidFill>
              <a:srgbClr val="B2B2B2"/>
            </a:solidFill>
            <a:ln w="9525" cap="flat" cmpd="sng" algn="ctr">
              <a:solidFill>
                <a:srgbClr val="9BBB5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DDDDDD"/>
                  </a:solidFill>
                  <a:effectLst/>
                  <a:uLnTx/>
                  <a:uFillTx/>
                  <a:latin typeface="Calibri"/>
                </a:rPr>
                <a:t>Run 4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36057" y="2704563"/>
              <a:ext cx="278057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1" i="1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SPS prototype beam tests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16688" y="3152274"/>
              <a:ext cx="2160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Preparation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2379080" y="3152274"/>
              <a:ext cx="11521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SPS Test (CM1)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2117304" y="4511134"/>
              <a:ext cx="3024112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1" i="1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LHC pre-series 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(2 Industrial Dressed Cavities)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845272" y="5343872"/>
              <a:ext cx="43925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1" i="1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LHC series production &amp; Installation (8 CMs)</a:t>
              </a:r>
            </a:p>
          </p:txBody>
        </p:sp>
        <p:cxnSp>
          <p:nvCxnSpPr>
            <p:cNvPr id="34" name="Straight Arrow Connector 33"/>
            <p:cNvCxnSpPr/>
            <p:nvPr/>
          </p:nvCxnSpPr>
          <p:spPr>
            <a:xfrm flipV="1">
              <a:off x="316688" y="3080266"/>
              <a:ext cx="2160000" cy="1474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headEnd type="diamond"/>
              <a:tailEnd type="diamon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35" name="Straight Arrow Connector 34"/>
            <p:cNvCxnSpPr/>
            <p:nvPr/>
          </p:nvCxnSpPr>
          <p:spPr>
            <a:xfrm>
              <a:off x="1752980" y="4828195"/>
              <a:ext cx="3780000" cy="0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headEnd type="diamond"/>
              <a:tailEnd type="diamon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36" name="Straight Arrow Connector 35"/>
            <p:cNvCxnSpPr/>
            <p:nvPr/>
          </p:nvCxnSpPr>
          <p:spPr>
            <a:xfrm>
              <a:off x="3917168" y="5710950"/>
              <a:ext cx="2880000" cy="0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headEnd type="diamond"/>
              <a:tailEnd type="diamon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37" name="Straight Arrow Connector 36"/>
            <p:cNvCxnSpPr/>
            <p:nvPr/>
          </p:nvCxnSpPr>
          <p:spPr>
            <a:xfrm>
              <a:off x="2477072" y="3080266"/>
              <a:ext cx="720000" cy="0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headEnd type="diamond"/>
              <a:tailEnd type="diamon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38" name="Straight Arrow Connector 37"/>
            <p:cNvCxnSpPr/>
            <p:nvPr/>
          </p:nvCxnSpPr>
          <p:spPr>
            <a:xfrm>
              <a:off x="6797552" y="5710950"/>
              <a:ext cx="1440000" cy="0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headEnd type="diamond"/>
              <a:tailEnd type="diamon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39" name="Straight Arrow Connector 38"/>
            <p:cNvCxnSpPr/>
            <p:nvPr/>
          </p:nvCxnSpPr>
          <p:spPr>
            <a:xfrm flipV="1">
              <a:off x="4637360" y="3070245"/>
              <a:ext cx="2160384" cy="11495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headEnd type="diamond"/>
              <a:tailEnd type="diamon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40" name="TextBox 39"/>
            <p:cNvSpPr txBox="1"/>
            <p:nvPr/>
          </p:nvSpPr>
          <p:spPr>
            <a:xfrm>
              <a:off x="4627740" y="3152274"/>
              <a:ext cx="122420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SPS Test (CM2)</a:t>
              </a:r>
            </a:p>
          </p:txBody>
        </p:sp>
        <p:sp>
          <p:nvSpPr>
            <p:cNvPr id="41" name="Rectangle 40"/>
            <p:cNvSpPr/>
            <p:nvPr/>
          </p:nvSpPr>
          <p:spPr>
            <a:xfrm rot="16200000">
              <a:off x="2261376" y="3781482"/>
              <a:ext cx="395472" cy="108000"/>
            </a:xfrm>
            <a:prstGeom prst="rect">
              <a:avLst/>
            </a:prstGeom>
            <a:gradFill rotWithShape="1">
              <a:gsLst>
                <a:gs pos="0">
                  <a:srgbClr val="C0504D">
                    <a:tint val="100000"/>
                    <a:shade val="100000"/>
                    <a:satMod val="130000"/>
                  </a:srgbClr>
                </a:gs>
                <a:gs pos="100000">
                  <a:srgbClr val="C0504D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YETS</a:t>
              </a:r>
            </a:p>
          </p:txBody>
        </p:sp>
        <p:sp>
          <p:nvSpPr>
            <p:cNvPr id="42" name="Diamond 41"/>
            <p:cNvSpPr/>
            <p:nvPr/>
          </p:nvSpPr>
          <p:spPr>
            <a:xfrm>
              <a:off x="3845272" y="4745436"/>
              <a:ext cx="93912" cy="159071"/>
            </a:xfrm>
            <a:prstGeom prst="diamond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43" name="Diamond 42"/>
            <p:cNvSpPr/>
            <p:nvPr/>
          </p:nvSpPr>
          <p:spPr>
            <a:xfrm>
              <a:off x="4442515" y="4727158"/>
              <a:ext cx="93912" cy="159071"/>
            </a:xfrm>
            <a:prstGeom prst="diamond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44" name="Diamond 43"/>
            <p:cNvSpPr/>
            <p:nvPr/>
          </p:nvSpPr>
          <p:spPr>
            <a:xfrm>
              <a:off x="6546854" y="5630922"/>
              <a:ext cx="93912" cy="159071"/>
            </a:xfrm>
            <a:prstGeom prst="diamond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45" name="Diamond 44"/>
            <p:cNvSpPr/>
            <p:nvPr/>
          </p:nvSpPr>
          <p:spPr>
            <a:xfrm>
              <a:off x="7605710" y="5627944"/>
              <a:ext cx="93912" cy="159071"/>
            </a:xfrm>
            <a:prstGeom prst="diamond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46" name="Diamond 45"/>
            <p:cNvSpPr/>
            <p:nvPr/>
          </p:nvSpPr>
          <p:spPr>
            <a:xfrm>
              <a:off x="2430116" y="2998966"/>
              <a:ext cx="93912" cy="159071"/>
            </a:xfrm>
            <a:prstGeom prst="diamond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47" name="Diamond 46"/>
            <p:cNvSpPr/>
            <p:nvPr/>
          </p:nvSpPr>
          <p:spPr>
            <a:xfrm>
              <a:off x="4118293" y="2994359"/>
              <a:ext cx="93912" cy="159071"/>
            </a:xfrm>
            <a:prstGeom prst="diamond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5757335" y="1817132"/>
            <a:ext cx="3172682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i="1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Qualification; SM18 and SPS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Prepare industrialization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7834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Master schedule, DQW </a:t>
            </a:r>
            <a:r>
              <a:rPr lang="en-GB" dirty="0" err="1" smtClean="0"/>
              <a:t>cryomodule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932984" y="6498000"/>
            <a:ext cx="6627000" cy="360000"/>
          </a:xfrm>
        </p:spPr>
        <p:txBody>
          <a:bodyPr/>
          <a:lstStyle/>
          <a:p>
            <a:r>
              <a:rPr lang="fr-FR" noProof="0" dirty="0" err="1" smtClean="0"/>
              <a:t>G.Vandoni</a:t>
            </a:r>
            <a:r>
              <a:rPr lang="fr-FR" noProof="0" dirty="0" smtClean="0"/>
              <a:t>, 32# TCC, 29/6/2017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052736"/>
            <a:ext cx="9144000" cy="3744416"/>
          </a:xfrm>
          <a:prstGeom prst="rect">
            <a:avLst/>
          </a:prstGeom>
        </p:spPr>
      </p:pic>
      <p:sp>
        <p:nvSpPr>
          <p:cNvPr id="35" name="Rectangle 34"/>
          <p:cNvSpPr/>
          <p:nvPr/>
        </p:nvSpPr>
        <p:spPr>
          <a:xfrm>
            <a:off x="3238747" y="4838311"/>
            <a:ext cx="14288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8A0D00"/>
                </a:solidFill>
                <a:latin typeface="Calibri Light" panose="020F0302020204030204" pitchFamily="34" charset="0"/>
              </a:rPr>
              <a:t>S</a:t>
            </a:r>
            <a:r>
              <a:rPr lang="en-GB" sz="1600" b="1" dirty="0" smtClean="0">
                <a:solidFill>
                  <a:srgbClr val="8A0D00"/>
                </a:solidFill>
                <a:latin typeface="Calibri Light" panose="020F0302020204030204" pitchFamily="34" charset="0"/>
              </a:rPr>
              <a:t>tring </a:t>
            </a:r>
            <a:r>
              <a:rPr lang="en-GB" sz="1600" b="1" dirty="0">
                <a:solidFill>
                  <a:srgbClr val="8A0D00"/>
                </a:solidFill>
                <a:latin typeface="Calibri Light" panose="020F0302020204030204" pitchFamily="34" charset="0"/>
              </a:rPr>
              <a:t>assembly </a:t>
            </a:r>
            <a:r>
              <a:rPr lang="en-GB" sz="1600" b="1" dirty="0" smtClean="0">
                <a:solidFill>
                  <a:srgbClr val="8A0D00"/>
                </a:solidFill>
                <a:latin typeface="Calibri Light" panose="020F0302020204030204" pitchFamily="34" charset="0"/>
              </a:rPr>
              <a:t>start: 23/06</a:t>
            </a:r>
            <a:endParaRPr lang="en-GB" sz="1600" b="1" dirty="0">
              <a:solidFill>
                <a:srgbClr val="8A0D00"/>
              </a:solidFill>
              <a:latin typeface="Calibri Light" panose="020F0302020204030204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5424505" y="5899431"/>
            <a:ext cx="18099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latin typeface="Calibri Light" panose="020F0302020204030204" pitchFamily="34" charset="0"/>
              </a:rPr>
              <a:t>CM ready </a:t>
            </a:r>
            <a:r>
              <a:rPr lang="en-GB" sz="1600" dirty="0" smtClean="0">
                <a:latin typeface="Calibri Light" panose="020F0302020204030204" pitchFamily="34" charset="0"/>
              </a:rPr>
              <a:t>for SM18 cooldown 15/12</a:t>
            </a:r>
            <a:endParaRPr lang="en-GB" sz="1600" dirty="0">
              <a:latin typeface="Calibri Light" panose="020F0302020204030204" pitchFamily="34" charset="0"/>
            </a:endParaRPr>
          </a:p>
        </p:txBody>
      </p:sp>
      <p:sp>
        <p:nvSpPr>
          <p:cNvPr id="41" name="Freeform 40"/>
          <p:cNvSpPr/>
          <p:nvPr/>
        </p:nvSpPr>
        <p:spPr>
          <a:xfrm>
            <a:off x="3968416" y="4797151"/>
            <a:ext cx="998707" cy="264731"/>
          </a:xfrm>
          <a:custGeom>
            <a:avLst/>
            <a:gdLst>
              <a:gd name="connsiteX0" fmla="*/ 175098 w 175098"/>
              <a:gd name="connsiteY0" fmla="*/ 0 h 642026"/>
              <a:gd name="connsiteX1" fmla="*/ 175098 w 175098"/>
              <a:gd name="connsiteY1" fmla="*/ 518809 h 642026"/>
              <a:gd name="connsiteX2" fmla="*/ 0 w 175098"/>
              <a:gd name="connsiteY2" fmla="*/ 642026 h 642026"/>
              <a:gd name="connsiteX0" fmla="*/ 998707 w 998707"/>
              <a:gd name="connsiteY0" fmla="*/ 0 h 518810"/>
              <a:gd name="connsiteX1" fmla="*/ 998707 w 998707"/>
              <a:gd name="connsiteY1" fmla="*/ 518809 h 518810"/>
              <a:gd name="connsiteX2" fmla="*/ 0 w 998707"/>
              <a:gd name="connsiteY2" fmla="*/ 514933 h 518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98707" h="518810">
                <a:moveTo>
                  <a:pt x="998707" y="0"/>
                </a:moveTo>
                <a:lnTo>
                  <a:pt x="998707" y="518809"/>
                </a:lnTo>
                <a:lnTo>
                  <a:pt x="0" y="514933"/>
                </a:lnTo>
              </a:path>
            </a:pathLst>
          </a:custGeom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 41"/>
          <p:cNvSpPr/>
          <p:nvPr/>
        </p:nvSpPr>
        <p:spPr>
          <a:xfrm>
            <a:off x="7611714" y="5632388"/>
            <a:ext cx="1529886" cy="83099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1600" dirty="0">
                <a:latin typeface="Calibri Light" panose="020F0302020204030204" pitchFamily="34" charset="0"/>
              </a:rPr>
              <a:t>CM </a:t>
            </a:r>
            <a:r>
              <a:rPr lang="en-GB" sz="1600" dirty="0" smtClean="0">
                <a:latin typeface="Calibri Light" panose="020F0302020204030204" pitchFamily="34" charset="0"/>
              </a:rPr>
              <a:t>ready for installation BA6: 31/01</a:t>
            </a:r>
            <a:endParaRPr lang="en-GB" sz="1600" dirty="0">
              <a:latin typeface="Calibri Light" panose="020F0302020204030204" pitchFamily="34" charset="0"/>
            </a:endParaRPr>
          </a:p>
        </p:txBody>
      </p:sp>
      <p:sp>
        <p:nvSpPr>
          <p:cNvPr id="43" name="Freeform 42"/>
          <p:cNvSpPr/>
          <p:nvPr/>
        </p:nvSpPr>
        <p:spPr>
          <a:xfrm>
            <a:off x="7808619" y="4638754"/>
            <a:ext cx="168613" cy="993634"/>
          </a:xfrm>
          <a:custGeom>
            <a:avLst/>
            <a:gdLst>
              <a:gd name="connsiteX0" fmla="*/ 175098 w 175098"/>
              <a:gd name="connsiteY0" fmla="*/ 0 h 642026"/>
              <a:gd name="connsiteX1" fmla="*/ 175098 w 175098"/>
              <a:gd name="connsiteY1" fmla="*/ 518809 h 642026"/>
              <a:gd name="connsiteX2" fmla="*/ 0 w 175098"/>
              <a:gd name="connsiteY2" fmla="*/ 642026 h 642026"/>
              <a:gd name="connsiteX0" fmla="*/ 175098 w 175098"/>
              <a:gd name="connsiteY0" fmla="*/ 0 h 946826"/>
              <a:gd name="connsiteX1" fmla="*/ 175098 w 175098"/>
              <a:gd name="connsiteY1" fmla="*/ 823609 h 946826"/>
              <a:gd name="connsiteX2" fmla="*/ 0 w 175098"/>
              <a:gd name="connsiteY2" fmla="*/ 946826 h 946826"/>
              <a:gd name="connsiteX0" fmla="*/ 0 w 168613"/>
              <a:gd name="connsiteY0" fmla="*/ 0 h 992222"/>
              <a:gd name="connsiteX1" fmla="*/ 0 w 168613"/>
              <a:gd name="connsiteY1" fmla="*/ 823609 h 992222"/>
              <a:gd name="connsiteX2" fmla="*/ 168613 w 168613"/>
              <a:gd name="connsiteY2" fmla="*/ 992222 h 992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8613" h="992222">
                <a:moveTo>
                  <a:pt x="0" y="0"/>
                </a:moveTo>
                <a:lnTo>
                  <a:pt x="0" y="823609"/>
                </a:lnTo>
                <a:lnTo>
                  <a:pt x="168613" y="992222"/>
                </a:lnTo>
              </a:path>
            </a:pathLst>
          </a:custGeom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Freeform 54"/>
          <p:cNvSpPr/>
          <p:nvPr/>
        </p:nvSpPr>
        <p:spPr>
          <a:xfrm>
            <a:off x="4932041" y="3311158"/>
            <a:ext cx="434502" cy="2178996"/>
          </a:xfrm>
          <a:custGeom>
            <a:avLst/>
            <a:gdLst>
              <a:gd name="connsiteX0" fmla="*/ 175098 w 175098"/>
              <a:gd name="connsiteY0" fmla="*/ 0 h 642026"/>
              <a:gd name="connsiteX1" fmla="*/ 175098 w 175098"/>
              <a:gd name="connsiteY1" fmla="*/ 518809 h 642026"/>
              <a:gd name="connsiteX2" fmla="*/ 0 w 175098"/>
              <a:gd name="connsiteY2" fmla="*/ 642026 h 642026"/>
              <a:gd name="connsiteX0" fmla="*/ 175098 w 175098"/>
              <a:gd name="connsiteY0" fmla="*/ 0 h 946826"/>
              <a:gd name="connsiteX1" fmla="*/ 175098 w 175098"/>
              <a:gd name="connsiteY1" fmla="*/ 823609 h 946826"/>
              <a:gd name="connsiteX2" fmla="*/ 0 w 175098"/>
              <a:gd name="connsiteY2" fmla="*/ 946826 h 946826"/>
              <a:gd name="connsiteX0" fmla="*/ 188069 w 188069"/>
              <a:gd name="connsiteY0" fmla="*/ 0 h 428017"/>
              <a:gd name="connsiteX1" fmla="*/ 175098 w 188069"/>
              <a:gd name="connsiteY1" fmla="*/ 304800 h 428017"/>
              <a:gd name="connsiteX2" fmla="*/ 0 w 188069"/>
              <a:gd name="connsiteY2" fmla="*/ 428017 h 428017"/>
              <a:gd name="connsiteX0" fmla="*/ 168613 w 175098"/>
              <a:gd name="connsiteY0" fmla="*/ 0 h 434502"/>
              <a:gd name="connsiteX1" fmla="*/ 175098 w 175098"/>
              <a:gd name="connsiteY1" fmla="*/ 311285 h 434502"/>
              <a:gd name="connsiteX2" fmla="*/ 0 w 175098"/>
              <a:gd name="connsiteY2" fmla="*/ 434502 h 434502"/>
              <a:gd name="connsiteX0" fmla="*/ 363166 w 369651"/>
              <a:gd name="connsiteY0" fmla="*/ 0 h 674451"/>
              <a:gd name="connsiteX1" fmla="*/ 369651 w 369651"/>
              <a:gd name="connsiteY1" fmla="*/ 311285 h 674451"/>
              <a:gd name="connsiteX2" fmla="*/ 0 w 369651"/>
              <a:gd name="connsiteY2" fmla="*/ 674451 h 674451"/>
              <a:gd name="connsiteX0" fmla="*/ 434502 w 434502"/>
              <a:gd name="connsiteY0" fmla="*/ 0 h 2178996"/>
              <a:gd name="connsiteX1" fmla="*/ 369651 w 434502"/>
              <a:gd name="connsiteY1" fmla="*/ 1815830 h 2178996"/>
              <a:gd name="connsiteX2" fmla="*/ 0 w 434502"/>
              <a:gd name="connsiteY2" fmla="*/ 2178996 h 2178996"/>
              <a:gd name="connsiteX0" fmla="*/ 434502 w 434502"/>
              <a:gd name="connsiteY0" fmla="*/ 0 h 2178996"/>
              <a:gd name="connsiteX1" fmla="*/ 434502 w 434502"/>
              <a:gd name="connsiteY1" fmla="*/ 1783405 h 2178996"/>
              <a:gd name="connsiteX2" fmla="*/ 0 w 434502"/>
              <a:gd name="connsiteY2" fmla="*/ 2178996 h 2178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34502" h="2178996">
                <a:moveTo>
                  <a:pt x="434502" y="0"/>
                </a:moveTo>
                <a:lnTo>
                  <a:pt x="434502" y="1783405"/>
                </a:lnTo>
                <a:lnTo>
                  <a:pt x="0" y="2178996"/>
                </a:lnTo>
              </a:path>
            </a:pathLst>
          </a:custGeom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Rectangle 55"/>
          <p:cNvSpPr/>
          <p:nvPr/>
        </p:nvSpPr>
        <p:spPr>
          <a:xfrm>
            <a:off x="-108520" y="4717773"/>
            <a:ext cx="2964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</a:rPr>
              <a:t>[</a:t>
            </a:r>
            <a:r>
              <a:rPr lang="en-GB" b="1" dirty="0">
                <a:solidFill>
                  <a:srgbClr val="5A5A5A"/>
                </a:solidFill>
                <a:latin typeface="Calibri" panose="020F0502020204030204" pitchFamily="34" charset="0"/>
              </a:rPr>
              <a:t>Master Schedule </a:t>
            </a:r>
            <a:r>
              <a:rPr lang="en-GB" b="1" dirty="0" err="1" smtClean="0">
                <a:solidFill>
                  <a:srgbClr val="5A5A5A"/>
                </a:solidFill>
                <a:latin typeface="Calibri" panose="020F0502020204030204" pitchFamily="34" charset="0"/>
              </a:rPr>
              <a:t>rev_XXVII</a:t>
            </a:r>
            <a:r>
              <a:rPr lang="en-GB" b="1" dirty="0" smtClean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</a:rPr>
              <a:t>]</a:t>
            </a:r>
            <a:r>
              <a:rPr lang="en-GB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endParaRPr lang="en-GB" dirty="0"/>
          </a:p>
        </p:txBody>
      </p:sp>
      <p:sp>
        <p:nvSpPr>
          <p:cNvPr id="60" name="Rectangle 59"/>
          <p:cNvSpPr/>
          <p:nvPr/>
        </p:nvSpPr>
        <p:spPr>
          <a:xfrm>
            <a:off x="4205838" y="5337834"/>
            <a:ext cx="139627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>
                <a:latin typeface="Calibri Light" panose="020F0302020204030204" pitchFamily="34" charset="0"/>
              </a:rPr>
              <a:t>String assembled: 25/07</a:t>
            </a:r>
            <a:endParaRPr lang="en-GB" sz="1600" dirty="0">
              <a:latin typeface="Calibri Light" panose="020F0302020204030204" pitchFamily="34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5424505" y="5145929"/>
            <a:ext cx="15121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latin typeface="Calibri Light" panose="020F0302020204030204" pitchFamily="34" charset="0"/>
              </a:rPr>
              <a:t>CM </a:t>
            </a:r>
            <a:r>
              <a:rPr lang="en-GB" sz="1600" dirty="0" smtClean="0">
                <a:latin typeface="Calibri Light" panose="020F0302020204030204" pitchFamily="34" charset="0"/>
              </a:rPr>
              <a:t>assembled in SM18</a:t>
            </a:r>
            <a:r>
              <a:rPr lang="en-GB" sz="1600" dirty="0">
                <a:latin typeface="Calibri Light" panose="020F0302020204030204" pitchFamily="34" charset="0"/>
              </a:rPr>
              <a:t>: </a:t>
            </a:r>
            <a:r>
              <a:rPr lang="en-GB" sz="1600" dirty="0" smtClean="0">
                <a:latin typeface="Calibri Light" panose="020F0302020204030204" pitchFamily="34" charset="0"/>
              </a:rPr>
              <a:t>4/12</a:t>
            </a:r>
            <a:endParaRPr lang="en-GB" sz="1600" dirty="0">
              <a:latin typeface="Calibri Light" panose="020F0302020204030204" pitchFamily="34" charset="0"/>
            </a:endParaRPr>
          </a:p>
        </p:txBody>
      </p:sp>
      <p:sp>
        <p:nvSpPr>
          <p:cNvPr id="63" name="Freeform 62"/>
          <p:cNvSpPr/>
          <p:nvPr/>
        </p:nvSpPr>
        <p:spPr>
          <a:xfrm>
            <a:off x="6241182" y="4077071"/>
            <a:ext cx="831919" cy="1133222"/>
          </a:xfrm>
          <a:custGeom>
            <a:avLst/>
            <a:gdLst>
              <a:gd name="connsiteX0" fmla="*/ 175098 w 175098"/>
              <a:gd name="connsiteY0" fmla="*/ 0 h 642026"/>
              <a:gd name="connsiteX1" fmla="*/ 175098 w 175098"/>
              <a:gd name="connsiteY1" fmla="*/ 518809 h 642026"/>
              <a:gd name="connsiteX2" fmla="*/ 0 w 175098"/>
              <a:gd name="connsiteY2" fmla="*/ 642026 h 642026"/>
              <a:gd name="connsiteX0" fmla="*/ 175098 w 175098"/>
              <a:gd name="connsiteY0" fmla="*/ 0 h 946826"/>
              <a:gd name="connsiteX1" fmla="*/ 175098 w 175098"/>
              <a:gd name="connsiteY1" fmla="*/ 823609 h 946826"/>
              <a:gd name="connsiteX2" fmla="*/ 0 w 175098"/>
              <a:gd name="connsiteY2" fmla="*/ 946826 h 946826"/>
              <a:gd name="connsiteX0" fmla="*/ 188069 w 188069"/>
              <a:gd name="connsiteY0" fmla="*/ 0 h 428017"/>
              <a:gd name="connsiteX1" fmla="*/ 175098 w 188069"/>
              <a:gd name="connsiteY1" fmla="*/ 304800 h 428017"/>
              <a:gd name="connsiteX2" fmla="*/ 0 w 188069"/>
              <a:gd name="connsiteY2" fmla="*/ 428017 h 428017"/>
              <a:gd name="connsiteX0" fmla="*/ 168613 w 175098"/>
              <a:gd name="connsiteY0" fmla="*/ 0 h 434502"/>
              <a:gd name="connsiteX1" fmla="*/ 175098 w 175098"/>
              <a:gd name="connsiteY1" fmla="*/ 311285 h 434502"/>
              <a:gd name="connsiteX2" fmla="*/ 0 w 175098"/>
              <a:gd name="connsiteY2" fmla="*/ 434502 h 434502"/>
              <a:gd name="connsiteX0" fmla="*/ 363166 w 369651"/>
              <a:gd name="connsiteY0" fmla="*/ 0 h 674451"/>
              <a:gd name="connsiteX1" fmla="*/ 369651 w 369651"/>
              <a:gd name="connsiteY1" fmla="*/ 311285 h 674451"/>
              <a:gd name="connsiteX2" fmla="*/ 0 w 369651"/>
              <a:gd name="connsiteY2" fmla="*/ 674451 h 674451"/>
              <a:gd name="connsiteX0" fmla="*/ 434502 w 434502"/>
              <a:gd name="connsiteY0" fmla="*/ 0 h 2178996"/>
              <a:gd name="connsiteX1" fmla="*/ 369651 w 434502"/>
              <a:gd name="connsiteY1" fmla="*/ 1815830 h 2178996"/>
              <a:gd name="connsiteX2" fmla="*/ 0 w 434502"/>
              <a:gd name="connsiteY2" fmla="*/ 2178996 h 2178996"/>
              <a:gd name="connsiteX0" fmla="*/ 434502 w 434502"/>
              <a:gd name="connsiteY0" fmla="*/ 0 h 2178996"/>
              <a:gd name="connsiteX1" fmla="*/ 434502 w 434502"/>
              <a:gd name="connsiteY1" fmla="*/ 1783405 h 2178996"/>
              <a:gd name="connsiteX2" fmla="*/ 0 w 434502"/>
              <a:gd name="connsiteY2" fmla="*/ 2178996 h 2178996"/>
              <a:gd name="connsiteX0" fmla="*/ 246940 w 246940"/>
              <a:gd name="connsiteY0" fmla="*/ 0 h 2036274"/>
              <a:gd name="connsiteX1" fmla="*/ 246940 w 246940"/>
              <a:gd name="connsiteY1" fmla="*/ 1783405 h 2036274"/>
              <a:gd name="connsiteX2" fmla="*/ 0 w 246940"/>
              <a:gd name="connsiteY2" fmla="*/ 2036274 h 2036274"/>
              <a:gd name="connsiteX0" fmla="*/ 246940 w 246940"/>
              <a:gd name="connsiteY0" fmla="*/ 0 h 2036274"/>
              <a:gd name="connsiteX1" fmla="*/ 246940 w 246940"/>
              <a:gd name="connsiteY1" fmla="*/ 1304264 h 2036274"/>
              <a:gd name="connsiteX2" fmla="*/ 0 w 246940"/>
              <a:gd name="connsiteY2" fmla="*/ 2036274 h 2036274"/>
              <a:gd name="connsiteX0" fmla="*/ 377418 w 377418"/>
              <a:gd name="connsiteY0" fmla="*/ 0 h 1577521"/>
              <a:gd name="connsiteX1" fmla="*/ 377418 w 377418"/>
              <a:gd name="connsiteY1" fmla="*/ 1304264 h 1577521"/>
              <a:gd name="connsiteX2" fmla="*/ 0 w 377418"/>
              <a:gd name="connsiteY2" fmla="*/ 1577521 h 1577521"/>
              <a:gd name="connsiteX0" fmla="*/ 1046116 w 1046116"/>
              <a:gd name="connsiteY0" fmla="*/ 0 h 1781411"/>
              <a:gd name="connsiteX1" fmla="*/ 1046116 w 1046116"/>
              <a:gd name="connsiteY1" fmla="*/ 1304264 h 1781411"/>
              <a:gd name="connsiteX2" fmla="*/ 0 w 1046116"/>
              <a:gd name="connsiteY2" fmla="*/ 1781411 h 1781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46116" h="1781411">
                <a:moveTo>
                  <a:pt x="1046116" y="0"/>
                </a:moveTo>
                <a:lnTo>
                  <a:pt x="1046116" y="1304264"/>
                </a:lnTo>
                <a:lnTo>
                  <a:pt x="0" y="1781411"/>
                </a:lnTo>
              </a:path>
            </a:pathLst>
          </a:custGeom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Freeform 64"/>
          <p:cNvSpPr/>
          <p:nvPr/>
        </p:nvSpPr>
        <p:spPr>
          <a:xfrm>
            <a:off x="6977990" y="4780384"/>
            <a:ext cx="254744" cy="1159162"/>
          </a:xfrm>
          <a:custGeom>
            <a:avLst/>
            <a:gdLst>
              <a:gd name="connsiteX0" fmla="*/ 175098 w 175098"/>
              <a:gd name="connsiteY0" fmla="*/ 0 h 642026"/>
              <a:gd name="connsiteX1" fmla="*/ 175098 w 175098"/>
              <a:gd name="connsiteY1" fmla="*/ 518809 h 642026"/>
              <a:gd name="connsiteX2" fmla="*/ 0 w 175098"/>
              <a:gd name="connsiteY2" fmla="*/ 642026 h 642026"/>
              <a:gd name="connsiteX0" fmla="*/ 175098 w 175098"/>
              <a:gd name="connsiteY0" fmla="*/ 0 h 946826"/>
              <a:gd name="connsiteX1" fmla="*/ 175098 w 175098"/>
              <a:gd name="connsiteY1" fmla="*/ 823609 h 946826"/>
              <a:gd name="connsiteX2" fmla="*/ 0 w 175098"/>
              <a:gd name="connsiteY2" fmla="*/ 946826 h 946826"/>
              <a:gd name="connsiteX0" fmla="*/ 188069 w 188069"/>
              <a:gd name="connsiteY0" fmla="*/ 0 h 428017"/>
              <a:gd name="connsiteX1" fmla="*/ 175098 w 188069"/>
              <a:gd name="connsiteY1" fmla="*/ 304800 h 428017"/>
              <a:gd name="connsiteX2" fmla="*/ 0 w 188069"/>
              <a:gd name="connsiteY2" fmla="*/ 428017 h 428017"/>
              <a:gd name="connsiteX0" fmla="*/ 168613 w 175098"/>
              <a:gd name="connsiteY0" fmla="*/ 0 h 434502"/>
              <a:gd name="connsiteX1" fmla="*/ 175098 w 175098"/>
              <a:gd name="connsiteY1" fmla="*/ 311285 h 434502"/>
              <a:gd name="connsiteX2" fmla="*/ 0 w 175098"/>
              <a:gd name="connsiteY2" fmla="*/ 434502 h 434502"/>
              <a:gd name="connsiteX0" fmla="*/ 363166 w 369651"/>
              <a:gd name="connsiteY0" fmla="*/ 0 h 674451"/>
              <a:gd name="connsiteX1" fmla="*/ 369651 w 369651"/>
              <a:gd name="connsiteY1" fmla="*/ 311285 h 674451"/>
              <a:gd name="connsiteX2" fmla="*/ 0 w 369651"/>
              <a:gd name="connsiteY2" fmla="*/ 674451 h 674451"/>
              <a:gd name="connsiteX0" fmla="*/ 434502 w 434502"/>
              <a:gd name="connsiteY0" fmla="*/ 0 h 2178996"/>
              <a:gd name="connsiteX1" fmla="*/ 369651 w 434502"/>
              <a:gd name="connsiteY1" fmla="*/ 1815830 h 2178996"/>
              <a:gd name="connsiteX2" fmla="*/ 0 w 434502"/>
              <a:gd name="connsiteY2" fmla="*/ 2178996 h 2178996"/>
              <a:gd name="connsiteX0" fmla="*/ 434502 w 434502"/>
              <a:gd name="connsiteY0" fmla="*/ 0 h 2178996"/>
              <a:gd name="connsiteX1" fmla="*/ 434502 w 434502"/>
              <a:gd name="connsiteY1" fmla="*/ 1783405 h 2178996"/>
              <a:gd name="connsiteX2" fmla="*/ 0 w 434502"/>
              <a:gd name="connsiteY2" fmla="*/ 2178996 h 2178996"/>
              <a:gd name="connsiteX0" fmla="*/ 246940 w 246940"/>
              <a:gd name="connsiteY0" fmla="*/ 0 h 2036274"/>
              <a:gd name="connsiteX1" fmla="*/ 246940 w 246940"/>
              <a:gd name="connsiteY1" fmla="*/ 1783405 h 2036274"/>
              <a:gd name="connsiteX2" fmla="*/ 0 w 246940"/>
              <a:gd name="connsiteY2" fmla="*/ 2036274 h 2036274"/>
              <a:gd name="connsiteX0" fmla="*/ 246940 w 246940"/>
              <a:gd name="connsiteY0" fmla="*/ 0 h 2036274"/>
              <a:gd name="connsiteX1" fmla="*/ 246940 w 246940"/>
              <a:gd name="connsiteY1" fmla="*/ 1304264 h 2036274"/>
              <a:gd name="connsiteX2" fmla="*/ 0 w 246940"/>
              <a:gd name="connsiteY2" fmla="*/ 2036274 h 2036274"/>
              <a:gd name="connsiteX0" fmla="*/ 377418 w 377418"/>
              <a:gd name="connsiteY0" fmla="*/ 0 h 1577521"/>
              <a:gd name="connsiteX1" fmla="*/ 377418 w 377418"/>
              <a:gd name="connsiteY1" fmla="*/ 1304264 h 1577521"/>
              <a:gd name="connsiteX2" fmla="*/ 0 w 377418"/>
              <a:gd name="connsiteY2" fmla="*/ 1577521 h 1577521"/>
              <a:gd name="connsiteX0" fmla="*/ 320334 w 320334"/>
              <a:gd name="connsiteY0" fmla="*/ 0 h 1822188"/>
              <a:gd name="connsiteX1" fmla="*/ 320334 w 320334"/>
              <a:gd name="connsiteY1" fmla="*/ 1304264 h 1822188"/>
              <a:gd name="connsiteX2" fmla="*/ 0 w 320334"/>
              <a:gd name="connsiteY2" fmla="*/ 1822188 h 182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0334" h="1822188">
                <a:moveTo>
                  <a:pt x="320334" y="0"/>
                </a:moveTo>
                <a:lnTo>
                  <a:pt x="320334" y="1304264"/>
                </a:lnTo>
                <a:lnTo>
                  <a:pt x="0" y="1822188"/>
                </a:lnTo>
              </a:path>
            </a:pathLst>
          </a:custGeom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107504" y="5742442"/>
            <a:ext cx="2100768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fr-FR"/>
            </a:defPPr>
            <a:lvl1pPr>
              <a:defRPr sz="1600">
                <a:latin typeface="Calibri Light" panose="020F0302020204030204" pitchFamily="34" charset="0"/>
              </a:defRPr>
            </a:lvl1pPr>
          </a:lstStyle>
          <a:p>
            <a:r>
              <a:rPr lang="fr-FR" dirty="0"/>
              <a:t>String </a:t>
            </a:r>
            <a:r>
              <a:rPr lang="fr-FR" dirty="0" err="1"/>
              <a:t>assembly</a:t>
            </a:r>
            <a:r>
              <a:rPr lang="fr-FR" dirty="0"/>
              <a:t> </a:t>
            </a:r>
            <a:r>
              <a:rPr lang="fr-FR" dirty="0" err="1"/>
              <a:t>started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278370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Status </a:t>
            </a:r>
            <a:r>
              <a:rPr lang="en-GB" dirty="0" err="1" smtClean="0"/>
              <a:t>Cryomodule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G.Vandoni, 32# TCC, 29/6/2017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386569" y="898162"/>
            <a:ext cx="13542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</a:rPr>
              <a:t>[</a:t>
            </a:r>
            <a:r>
              <a:rPr lang="en-GB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CAVITY #1</a:t>
            </a:r>
            <a:r>
              <a:rPr lang="en-GB" b="1" dirty="0" smtClean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</a:rPr>
              <a:t>]</a:t>
            </a:r>
            <a:r>
              <a:rPr lang="en-GB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423670" y="3000877"/>
            <a:ext cx="13542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</a:rPr>
              <a:t>[</a:t>
            </a:r>
            <a:r>
              <a:rPr lang="en-GB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CAVITY #2</a:t>
            </a:r>
            <a:r>
              <a:rPr lang="en-GB" b="1" dirty="0" smtClean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</a:rPr>
              <a:t>]</a:t>
            </a:r>
            <a:r>
              <a:rPr lang="en-GB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876675" y="1318737"/>
            <a:ext cx="789835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Bare cavity successfully tested, beyond specification</a:t>
            </a:r>
          </a:p>
          <a:p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Dressed cavity tests affected by a superfluid He leak (disappearing at T&gt;T</a:t>
            </a:r>
            <a:r>
              <a:rPr lang="en-GB" baseline="-25000" dirty="0" smtClean="0">
                <a:solidFill>
                  <a:srgbClr val="5A5A5A"/>
                </a:solidFill>
                <a:latin typeface="Symbol" panose="05050102010706020507" pitchFamily="18" charset="2"/>
              </a:rPr>
              <a:t>l</a:t>
            </a:r>
            <a:r>
              <a:rPr lang="en-GB" baseline="-25000" dirty="0" smtClean="0">
                <a:solidFill>
                  <a:srgbClr val="5A5A5A"/>
                </a:solidFill>
                <a:latin typeface="Calibri" panose="020F0502020204030204" pitchFamily="34" charset="0"/>
              </a:rPr>
              <a:t> </a:t>
            </a:r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)</a:t>
            </a:r>
          </a:p>
          <a:p>
            <a:r>
              <a:rPr lang="en-GB" b="1" dirty="0" err="1" smtClean="0">
                <a:solidFill>
                  <a:srgbClr val="5A5A5A"/>
                </a:solidFill>
                <a:latin typeface="Calibri" panose="020F0502020204030204" pitchFamily="34" charset="0"/>
              </a:rPr>
              <a:t>Superleak</a:t>
            </a:r>
            <a:r>
              <a:rPr lang="en-GB" b="1" dirty="0" smtClean="0">
                <a:solidFill>
                  <a:srgbClr val="5A5A5A"/>
                </a:solidFill>
                <a:latin typeface="Calibri" panose="020F0502020204030204" pitchFamily="34" charset="0"/>
              </a:rPr>
              <a:t> review Friday 30</a:t>
            </a:r>
            <a:r>
              <a:rPr lang="en-GB" b="1" baseline="30000" dirty="0" smtClean="0">
                <a:solidFill>
                  <a:srgbClr val="5A5A5A"/>
                </a:solidFill>
                <a:latin typeface="Calibri" panose="020F0502020204030204" pitchFamily="34" charset="0"/>
              </a:rPr>
              <a:t>th</a:t>
            </a:r>
            <a:r>
              <a:rPr lang="en-GB" b="1" dirty="0" smtClean="0">
                <a:solidFill>
                  <a:srgbClr val="5A5A5A"/>
                </a:solidFill>
                <a:latin typeface="Calibri" panose="020F0502020204030204" pitchFamily="34" charset="0"/>
              </a:rPr>
              <a:t> June with experts</a:t>
            </a:r>
          </a:p>
          <a:p>
            <a:r>
              <a:rPr lang="en-GB" dirty="0">
                <a:solidFill>
                  <a:srgbClr val="5A5A5A"/>
                </a:solidFill>
                <a:latin typeface="Calibri" panose="020F0502020204030204" pitchFamily="34" charset="0"/>
              </a:rPr>
              <a:t>RF Test ongoing at 2.5K</a:t>
            </a:r>
          </a:p>
          <a:p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Next step: warmup, FPC installation in clean room</a:t>
            </a:r>
            <a:endParaRPr lang="en-GB" dirty="0">
              <a:solidFill>
                <a:srgbClr val="5A5A5A"/>
              </a:solidFill>
              <a:latin typeface="Calibri" panose="020F050202020403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76675" y="3370209"/>
            <a:ext cx="56627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Bare cavity successfully tested, beyond specification</a:t>
            </a:r>
          </a:p>
          <a:p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Cavity dressed in He tank + HOM couplers and pick-up</a:t>
            </a:r>
          </a:p>
          <a:p>
            <a:r>
              <a:rPr lang="en-GB" b="1" dirty="0" smtClean="0">
                <a:solidFill>
                  <a:srgbClr val="5A5A5A"/>
                </a:solidFill>
                <a:latin typeface="Calibri" panose="020F0502020204030204" pitchFamily="34" charset="0"/>
              </a:rPr>
              <a:t>No dressed cavity test foreseen in Master schedule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2911" y="2583097"/>
            <a:ext cx="1982146" cy="2642002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423670" y="4725144"/>
            <a:ext cx="17667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</a:rPr>
              <a:t>[</a:t>
            </a:r>
            <a:r>
              <a:rPr lang="en-GB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CRYOMODULE</a:t>
            </a:r>
            <a:r>
              <a:rPr lang="en-GB" b="1" dirty="0" smtClean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</a:rPr>
              <a:t>]</a:t>
            </a:r>
            <a:r>
              <a:rPr lang="en-GB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971600" y="5085865"/>
            <a:ext cx="56627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Pieces arriving, “</a:t>
            </a:r>
            <a:r>
              <a:rPr lang="en-GB" dirty="0" err="1" smtClean="0">
                <a:solidFill>
                  <a:srgbClr val="5A5A5A"/>
                </a:solidFill>
                <a:latin typeface="Calibri" panose="020F0502020204030204" pitchFamily="34" charset="0"/>
              </a:rPr>
              <a:t>portique</a:t>
            </a:r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” assembled in SM18</a:t>
            </a:r>
          </a:p>
          <a:p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Vacuum vessel leak check today</a:t>
            </a:r>
          </a:p>
          <a:p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String chariot assembled, valves installed on it</a:t>
            </a:r>
          </a:p>
        </p:txBody>
      </p:sp>
    </p:spTree>
    <p:extLst>
      <p:ext uri="{BB962C8B-B14F-4D97-AF65-F5344CB8AC3E}">
        <p14:creationId xmlns:p14="http://schemas.microsoft.com/office/powerpoint/2010/main" val="7957896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SM18 assembly area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G.Vandoni, 32# TCC, 29/6/2017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64" y="1052736"/>
            <a:ext cx="2520280" cy="448049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3528" y="4077072"/>
            <a:ext cx="2952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>
                <a:solidFill>
                  <a:srgbClr val="5A5A5A"/>
                </a:solidFill>
                <a:latin typeface="Calibri" panose="020F0502020204030204" pitchFamily="34" charset="0"/>
              </a:defRPr>
            </a:lvl1pPr>
          </a:lstStyle>
          <a:p>
            <a:r>
              <a:rPr lang="fr-FR" dirty="0" err="1"/>
              <a:t>Assembly</a:t>
            </a:r>
            <a:r>
              <a:rPr lang="fr-FR" dirty="0"/>
              <a:t> area </a:t>
            </a:r>
            <a:r>
              <a:rPr lang="fr-FR" dirty="0" err="1"/>
              <a:t>ready</a:t>
            </a:r>
            <a:r>
              <a:rPr lang="fr-FR" dirty="0"/>
              <a:t> for </a:t>
            </a:r>
            <a:r>
              <a:rPr lang="fr-FR" dirty="0" err="1"/>
              <a:t>assembly</a:t>
            </a:r>
            <a:r>
              <a:rPr lang="fr-FR" dirty="0"/>
              <a:t> of </a:t>
            </a:r>
            <a:r>
              <a:rPr lang="fr-FR" dirty="0" err="1"/>
              <a:t>cryomodule</a:t>
            </a:r>
            <a:r>
              <a:rPr lang="fr-FR" dirty="0"/>
              <a:t>, </a:t>
            </a:r>
            <a:r>
              <a:rPr lang="fr-FR" dirty="0" err="1"/>
              <a:t>dedicated</a:t>
            </a:r>
            <a:r>
              <a:rPr lang="fr-FR" dirty="0"/>
              <a:t> « portique </a:t>
            </a:r>
            <a:r>
              <a:rPr lang="fr-FR" dirty="0" smtClean="0"/>
              <a:t>» </a:t>
            </a:r>
            <a:r>
              <a:rPr lang="fr-FR" dirty="0" err="1" smtClean="0"/>
              <a:t>erected</a:t>
            </a:r>
            <a:r>
              <a:rPr lang="fr-FR" dirty="0" smtClean="0"/>
              <a:t> in front  of the ISO5 clean room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784756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Status SPS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G.Vandoni, 32# TCC, 29/6/2017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251520" y="886070"/>
            <a:ext cx="20083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</a:rPr>
              <a:t>[</a:t>
            </a:r>
            <a:r>
              <a:rPr lang="en-GB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TRANSFER TABLE</a:t>
            </a:r>
            <a:r>
              <a:rPr lang="en-GB" b="1" dirty="0" smtClean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</a:rPr>
              <a:t>]</a:t>
            </a:r>
            <a:r>
              <a:rPr lang="en-GB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467544" y="1189439"/>
            <a:ext cx="39743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Underground visit by contractor in TS#2</a:t>
            </a:r>
          </a:p>
          <a:p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Installation sequence being worked out</a:t>
            </a:r>
            <a:endParaRPr lang="en-GB" dirty="0">
              <a:solidFill>
                <a:srgbClr val="5A5A5A"/>
              </a:solidFill>
              <a:latin typeface="Calibri" panose="020F050202020403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66341" y="3812315"/>
            <a:ext cx="16064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</a:rPr>
              <a:t>[</a:t>
            </a:r>
            <a:r>
              <a:rPr lang="en-GB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CRYOGENICS</a:t>
            </a:r>
            <a:r>
              <a:rPr lang="en-GB" b="1" dirty="0" smtClean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</a:rPr>
              <a:t>]</a:t>
            </a:r>
            <a:r>
              <a:rPr lang="en-GB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67544" y="5392251"/>
            <a:ext cx="56166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Connectors and cable routing continues in TS#2</a:t>
            </a:r>
          </a:p>
          <a:p>
            <a:r>
              <a:rPr lang="en-GB" dirty="0">
                <a:solidFill>
                  <a:srgbClr val="5A5A5A"/>
                </a:solidFill>
                <a:latin typeface="Calibri" panose="020F0502020204030204" pitchFamily="34" charset="0"/>
              </a:rPr>
              <a:t>W</a:t>
            </a:r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ater manifold removal for intermediate storage in BA6</a:t>
            </a:r>
            <a:endParaRPr lang="en-GB" dirty="0">
              <a:solidFill>
                <a:srgbClr val="5A5A5A"/>
              </a:solidFill>
              <a:latin typeface="Calibri" panose="020F050202020403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55729" y="5069574"/>
            <a:ext cx="21071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</a:rPr>
              <a:t>[</a:t>
            </a:r>
            <a:r>
              <a:rPr lang="en-GB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INFRASTRUCTURE</a:t>
            </a:r>
            <a:r>
              <a:rPr lang="en-GB" b="1" dirty="0" smtClean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</a:rPr>
              <a:t>]</a:t>
            </a:r>
            <a:r>
              <a:rPr lang="en-GB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5706" y="563923"/>
            <a:ext cx="3720664" cy="263035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160" y="3437455"/>
            <a:ext cx="2857798" cy="263492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74474" y="4071068"/>
            <a:ext cx="54656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Helium buffer tanks transported to BA6, waiting for the new concrete slab</a:t>
            </a:r>
          </a:p>
          <a:p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Underground visit by refrigeration contractor in TS#2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51520" y="1862945"/>
            <a:ext cx="14049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</a:rPr>
              <a:t>[</a:t>
            </a:r>
            <a:r>
              <a:rPr lang="en-GB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RF POWER</a:t>
            </a:r>
            <a:r>
              <a:rPr lang="en-GB" b="1" dirty="0" smtClean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</a:rPr>
              <a:t>]</a:t>
            </a:r>
            <a:r>
              <a:rPr lang="en-GB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447027" y="2231789"/>
            <a:ext cx="46981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IOTs installed in BA6</a:t>
            </a:r>
          </a:p>
          <a:p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Test charge installed in TS#2 for commissioning</a:t>
            </a:r>
            <a:endParaRPr lang="en-GB" dirty="0">
              <a:solidFill>
                <a:srgbClr val="5A5A5A"/>
              </a:solidFill>
              <a:latin typeface="Calibri" panose="020F050202020403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59410" y="3009616"/>
            <a:ext cx="8194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</a:rPr>
              <a:t>[</a:t>
            </a:r>
            <a:r>
              <a:rPr lang="en-GB" b="1" dirty="0" smtClean="0">
                <a:latin typeface="Calibri" panose="020F0502020204030204" pitchFamily="34" charset="0"/>
              </a:rPr>
              <a:t>LLRF</a:t>
            </a:r>
            <a:r>
              <a:rPr lang="en-GB" b="1" dirty="0" smtClean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</a:rPr>
              <a:t>]</a:t>
            </a:r>
            <a:r>
              <a:rPr lang="en-GB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474475" y="3315207"/>
            <a:ext cx="3713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Faraday cage supplier identified</a:t>
            </a:r>
            <a:endParaRPr lang="en-GB" dirty="0">
              <a:solidFill>
                <a:srgbClr val="5A5A5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51711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SPS Crab-cavity </a:t>
            </a:r>
            <a:r>
              <a:rPr lang="en-GB" dirty="0"/>
              <a:t>test </a:t>
            </a:r>
            <a:r>
              <a:rPr lang="en-GB" dirty="0" smtClean="0"/>
              <a:t>stand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G.Vandoni @ IEFC 12/5/2017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3001" y="1612329"/>
            <a:ext cx="6858001" cy="390678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10684" y="2408064"/>
            <a:ext cx="123303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>
                <a:solidFill>
                  <a:schemeClr val="bg1"/>
                </a:solidFill>
              </a:rPr>
              <a:t>H</a:t>
            </a:r>
            <a:r>
              <a:rPr lang="en-GB" sz="1350" dirty="0" smtClean="0">
                <a:solidFill>
                  <a:schemeClr val="bg1"/>
                </a:solidFill>
              </a:rPr>
              <a:t>andling </a:t>
            </a:r>
            <a:r>
              <a:rPr lang="en-GB" sz="1350" dirty="0">
                <a:solidFill>
                  <a:schemeClr val="bg1"/>
                </a:solidFill>
              </a:rPr>
              <a:t>rails</a:t>
            </a:r>
            <a:endParaRPr lang="fr-FR" sz="135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25707" y="1697959"/>
            <a:ext cx="216597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>
                <a:solidFill>
                  <a:schemeClr val="bg1"/>
                </a:solidFill>
              </a:rPr>
              <a:t>Cryogenic distribution line</a:t>
            </a:r>
            <a:endParaRPr lang="fr-FR" sz="135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25707" y="3757796"/>
            <a:ext cx="205056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>
                <a:solidFill>
                  <a:schemeClr val="bg1"/>
                </a:solidFill>
              </a:rPr>
              <a:t>Crab-cavity  </a:t>
            </a:r>
            <a:r>
              <a:rPr lang="en-GB" sz="1350" dirty="0" err="1">
                <a:solidFill>
                  <a:schemeClr val="bg1"/>
                </a:solidFill>
              </a:rPr>
              <a:t>cryomodule</a:t>
            </a:r>
            <a:endParaRPr lang="fr-FR" sz="1350" dirty="0">
              <a:solidFill>
                <a:schemeClr val="bg1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3930100" y="3922129"/>
            <a:ext cx="293222" cy="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3599893" y="4797179"/>
            <a:ext cx="527505" cy="0"/>
          </a:xfrm>
          <a:prstGeom prst="straightConnector1">
            <a:avLst/>
          </a:prstGeom>
          <a:ln>
            <a:solidFill>
              <a:schemeClr val="bg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511328" y="4638453"/>
            <a:ext cx="101515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>
                <a:solidFill>
                  <a:schemeClr val="bg1"/>
                </a:solidFill>
              </a:rPr>
              <a:t>Y-chamber</a:t>
            </a:r>
            <a:endParaRPr lang="fr-FR" sz="135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868145" y="3331536"/>
            <a:ext cx="189667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>
                <a:solidFill>
                  <a:schemeClr val="bg1"/>
                </a:solidFill>
              </a:rPr>
              <a:t>RF power waveguides</a:t>
            </a:r>
            <a:endParaRPr lang="fr-FR" sz="1350" dirty="0">
              <a:solidFill>
                <a:schemeClr val="bg1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3313932" y="5223365"/>
            <a:ext cx="527505" cy="0"/>
          </a:xfrm>
          <a:prstGeom prst="straightConnector1">
            <a:avLst/>
          </a:prstGeom>
          <a:ln>
            <a:solidFill>
              <a:schemeClr val="bg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511467" y="5064638"/>
            <a:ext cx="184864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>
                <a:solidFill>
                  <a:schemeClr val="bg1"/>
                </a:solidFill>
              </a:rPr>
              <a:t>Moving Transfer table</a:t>
            </a:r>
            <a:endParaRPr lang="fr-FR" sz="135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526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YETS </a:t>
            </a:r>
            <a:r>
              <a:rPr lang="fr-FR" dirty="0" err="1" smtClean="0"/>
              <a:t>Scheme</a:t>
            </a:r>
            <a:endParaRPr lang="fr-FR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G.Vandoni @ IEFC 12/5/2017</a:t>
            </a:r>
            <a:endParaRPr lang="en-GB" noProof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384" y="908800"/>
            <a:ext cx="8451096" cy="440063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516216" y="620688"/>
            <a:ext cx="15680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DAA600"/>
                </a:solidFill>
              </a:rPr>
              <a:t>COLD CHECK-OUT</a:t>
            </a:r>
            <a:endParaRPr lang="en-GB" sz="1200" dirty="0">
              <a:solidFill>
                <a:srgbClr val="DAA6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05360" y="5569462"/>
            <a:ext cx="76266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CRITICAL PATH: Refrigeration, </a:t>
            </a:r>
            <a:r>
              <a:rPr lang="en-GB" dirty="0" err="1" smtClean="0">
                <a:solidFill>
                  <a:srgbClr val="5A5A5A"/>
                </a:solidFill>
                <a:latin typeface="Calibri" panose="020F0502020204030204" pitchFamily="34" charset="0"/>
              </a:rPr>
              <a:t>Cryomodule</a:t>
            </a:r>
            <a:endParaRPr lang="en-GB" dirty="0" smtClean="0">
              <a:solidFill>
                <a:srgbClr val="5A5A5A"/>
              </a:solidFill>
              <a:latin typeface="Calibri" panose="020F0502020204030204" pitchFamily="34" charset="0"/>
            </a:endParaRPr>
          </a:p>
          <a:p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Earliest cooldown of the </a:t>
            </a:r>
            <a:r>
              <a:rPr lang="en-GB" dirty="0" err="1" smtClean="0">
                <a:solidFill>
                  <a:srgbClr val="5A5A5A"/>
                </a:solidFill>
                <a:latin typeface="Calibri" panose="020F0502020204030204" pitchFamily="34" charset="0"/>
              </a:rPr>
              <a:t>cryomodule</a:t>
            </a:r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 in SPS : 21</a:t>
            </a:r>
            <a:r>
              <a:rPr lang="en-GB" baseline="30000" dirty="0" smtClean="0">
                <a:solidFill>
                  <a:srgbClr val="5A5A5A"/>
                </a:solidFill>
                <a:latin typeface="Calibri" panose="020F0502020204030204" pitchFamily="34" charset="0"/>
              </a:rPr>
              <a:t>st</a:t>
            </a:r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 Feb (after </a:t>
            </a:r>
            <a:r>
              <a:rPr lang="en-GB" dirty="0" err="1" smtClean="0">
                <a:solidFill>
                  <a:srgbClr val="5A5A5A"/>
                </a:solidFill>
                <a:latin typeface="Calibri" panose="020F0502020204030204" pitchFamily="34" charset="0"/>
              </a:rPr>
              <a:t>cryo</a:t>
            </a:r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 commissioning)</a:t>
            </a:r>
            <a:endParaRPr lang="en-GB" dirty="0">
              <a:solidFill>
                <a:srgbClr val="5A5A5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230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4:3 format</Description0>
    <Note xmlns="8946e33d-fd2f-4ae4-8ee9-d90c129cdf9e">https://edms.cern.ch/document/1501701/</Note>
  </documentManagement>
</p:properties>
</file>

<file path=customXml/itemProps1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4A084DA-9E04-4F41-8E4F-60AEAC39D81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5EC2627-59DE-4D3C-BDE1-4405272E797C}">
  <ds:schemaRefs>
    <ds:schemaRef ds:uri="http://purl.org/dc/terms/"/>
    <ds:schemaRef ds:uri="http://purl.org/dc/elements/1.1/"/>
    <ds:schemaRef ds:uri="8946e33d-fd2f-4ae4-8ee9-d90c129cdf9e"/>
    <ds:schemaRef ds:uri="http://www.w3.org/XML/1998/namespace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3696</TotalTime>
  <Words>1001</Words>
  <Application>Microsoft Office PowerPoint</Application>
  <PresentationFormat>On-screen Show (4:3)</PresentationFormat>
  <Paragraphs>188</Paragraphs>
  <Slides>14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Symbol</vt:lpstr>
      <vt:lpstr>Wingdings</vt:lpstr>
      <vt:lpstr>Thème Office</vt:lpstr>
      <vt:lpstr>Status of crab cavity test in SPS</vt:lpstr>
      <vt:lpstr>Outline</vt:lpstr>
      <vt:lpstr>Scope of the SPS CC programme</vt:lpstr>
      <vt:lpstr>Master schedule, DQW cryomodule</vt:lpstr>
      <vt:lpstr>Status Cryomodule</vt:lpstr>
      <vt:lpstr>SM18 assembly area</vt:lpstr>
      <vt:lpstr>Status SPS</vt:lpstr>
      <vt:lpstr>SPS Crab-cavity test stand</vt:lpstr>
      <vt:lpstr>YETS Scheme</vt:lpstr>
      <vt:lpstr>SM18 Cryomodule Tests</vt:lpstr>
      <vt:lpstr>SM18 (RF) Cryomodule Tests</vt:lpstr>
      <vt:lpstr>SM18 M7 Bunker tests</vt:lpstr>
      <vt:lpstr>Conclusion</vt:lpstr>
      <vt:lpstr>Thank you</vt:lpstr>
    </vt:vector>
  </TitlesOfParts>
  <Company>APO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Giovanna Vandoni</cp:lastModifiedBy>
  <cp:revision>217</cp:revision>
  <dcterms:created xsi:type="dcterms:W3CDTF">2016-01-11T14:38:10Z</dcterms:created>
  <dcterms:modified xsi:type="dcterms:W3CDTF">2017-06-29T13:03:35Z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