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264" r:id="rId6"/>
    <p:sldId id="265" r:id="rId7"/>
    <p:sldId id="266" r:id="rId8"/>
    <p:sldId id="268" r:id="rId9"/>
    <p:sldId id="267" r:id="rId10"/>
    <p:sldId id="269" r:id="rId11"/>
    <p:sldId id="270" r:id="rId12"/>
    <p:sldId id="273" r:id="rId13"/>
    <p:sldId id="271" r:id="rId14"/>
    <p:sldId id="272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4721"/>
  </p:normalViewPr>
  <p:slideViewPr>
    <p:cSldViewPr snapToObjects="1" showGuides="1">
      <p:cViewPr>
        <p:scale>
          <a:sx n="107" d="100"/>
          <a:sy n="107" d="100"/>
        </p:scale>
        <p:origin x="2320" y="20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8165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169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B9151-5921-4612-98A0-DC382835648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73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mp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5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Implications of civil engineering works next year on cabling in Point 1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Beniamino Di </a:t>
            </a:r>
            <a:r>
              <a:rPr lang="en-GB" dirty="0" err="1" smtClean="0"/>
              <a:t>Girolamo</a:t>
            </a:r>
            <a:endParaRPr lang="en-GB" dirty="0" smtClean="0"/>
          </a:p>
          <a:p>
            <a:r>
              <a:rPr lang="en-GB" dirty="0" smtClean="0"/>
              <a:t>CERN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TCC Meeting – 29 June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YETS extension?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complete identification of the remaining unknown cable is ongoing</a:t>
            </a:r>
          </a:p>
          <a:p>
            <a:r>
              <a:rPr lang="en-US" dirty="0" smtClean="0"/>
              <a:t>In the meanwhile the document about the proposed length of YETS2017-18 circulated and the HL project raised a warning concerning the cable issue</a:t>
            </a:r>
          </a:p>
          <a:p>
            <a:r>
              <a:rPr lang="en-US" dirty="0" smtClean="0"/>
              <a:t>Let’s see the latest findings and then answer </a:t>
            </a:r>
            <a:r>
              <a:rPr lang="en-US" dirty="0" smtClean="0"/>
              <a:t>this </a:t>
            </a:r>
            <a:r>
              <a:rPr lang="en-US" dirty="0" smtClean="0"/>
              <a:t>question</a:t>
            </a:r>
          </a:p>
          <a:p>
            <a:r>
              <a:rPr lang="en-US" dirty="0" smtClean="0"/>
              <a:t>The urgency is given by the fact that in Spring 2018 the CE works are due to start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40912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Investigations to identify cables between BA6 and BA5</a:t>
            </a:r>
          </a:p>
          <a:p>
            <a:r>
              <a:rPr lang="en-US" dirty="0" smtClean="0"/>
              <a:t>1 cable identified at the exit of BA6 identified arriving to BA5 during the past </a:t>
            </a:r>
            <a:r>
              <a:rPr lang="en-US" dirty="0" smtClean="0"/>
              <a:t>TS</a:t>
            </a:r>
          </a:p>
          <a:p>
            <a:r>
              <a:rPr lang="en-US" dirty="0" smtClean="0"/>
              <a:t>Distance between BA5 and BA6 ~ 1 km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15930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119936" y="3144752"/>
            <a:ext cx="3463872" cy="720000"/>
          </a:xfrm>
        </p:spPr>
        <p:txBody>
          <a:bodyPr/>
          <a:lstStyle/>
          <a:p>
            <a:r>
              <a:rPr lang="en-US" dirty="0" smtClean="0"/>
              <a:t>Findings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54" y="0"/>
            <a:ext cx="6769100" cy="2413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950" y="2677750"/>
            <a:ext cx="6896100" cy="4038600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8000462" y="1767726"/>
            <a:ext cx="531978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000022" y="3645024"/>
            <a:ext cx="531978" cy="0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532000" y="1772816"/>
            <a:ext cx="0" cy="1872208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38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Identified 1009 as candidate</a:t>
            </a:r>
          </a:p>
          <a:p>
            <a:r>
              <a:rPr lang="en-US" dirty="0" smtClean="0"/>
              <a:t>The uncovered part has no identifier</a:t>
            </a:r>
          </a:p>
          <a:p>
            <a:r>
              <a:rPr lang="en-US" dirty="0" smtClean="0"/>
              <a:t>If </a:t>
            </a:r>
            <a:r>
              <a:rPr lang="en-US" smtClean="0"/>
              <a:t>1009 </a:t>
            </a:r>
            <a:r>
              <a:rPr lang="en-US" smtClean="0"/>
              <a:t>is the </a:t>
            </a:r>
            <a:r>
              <a:rPr lang="en-US" dirty="0" smtClean="0"/>
              <a:t>unknown cable the problem is solved:</a:t>
            </a:r>
          </a:p>
          <a:p>
            <a:pPr lvl="1"/>
            <a:r>
              <a:rPr lang="en-US" dirty="0" smtClean="0"/>
              <a:t>The cable is a backup cable for Alarm Level 3 transmission and we can easily reroute it without interfering</a:t>
            </a:r>
          </a:p>
          <a:p>
            <a:r>
              <a:rPr lang="en-US" dirty="0" smtClean="0"/>
              <a:t>During the next TS (July 2017):</a:t>
            </a:r>
          </a:p>
          <a:p>
            <a:pPr lvl="1"/>
            <a:r>
              <a:rPr lang="en-US" dirty="0" smtClean="0"/>
              <a:t>Check of continuity of 1009 cable</a:t>
            </a:r>
          </a:p>
          <a:p>
            <a:pPr lvl="1"/>
            <a:r>
              <a:rPr lang="en-US" dirty="0" smtClean="0"/>
              <a:t>Injection of current in cable 1009 shielding and measurement with a current clamp (</a:t>
            </a:r>
            <a:r>
              <a:rPr lang="en-US" dirty="0" err="1" smtClean="0"/>
              <a:t>pince</a:t>
            </a:r>
            <a:r>
              <a:rPr lang="en-US" dirty="0" smtClean="0"/>
              <a:t> </a:t>
            </a:r>
            <a:r>
              <a:rPr lang="en-US" dirty="0" err="1" smtClean="0"/>
              <a:t>ampèremétrique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0554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weapon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904" y="998371"/>
            <a:ext cx="4268192" cy="5537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99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the cable is not the 1009?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that case we are back to square zero</a:t>
            </a:r>
          </a:p>
          <a:p>
            <a:r>
              <a:rPr lang="en-US" dirty="0" smtClean="0"/>
              <a:t>We would need more investigation during next TSs:</a:t>
            </a:r>
          </a:p>
          <a:p>
            <a:pPr lvl="1"/>
            <a:r>
              <a:rPr lang="en-US" dirty="0" smtClean="0"/>
              <a:t>Further investigations on the cable</a:t>
            </a:r>
          </a:p>
          <a:p>
            <a:pPr lvl="1"/>
            <a:r>
              <a:rPr lang="en-US" dirty="0" smtClean="0"/>
              <a:t>Uncovering it over longer length?</a:t>
            </a:r>
          </a:p>
          <a:p>
            <a:pPr lvl="1"/>
            <a:r>
              <a:rPr lang="en-US" dirty="0" smtClean="0"/>
              <a:t>Trying to find where it goes: BA6? Elsewhere?</a:t>
            </a:r>
          </a:p>
          <a:p>
            <a:r>
              <a:rPr lang="en-US" dirty="0" smtClean="0"/>
              <a:t>Will it affect YETS2017-18?</a:t>
            </a:r>
          </a:p>
          <a:p>
            <a:pPr lvl="1"/>
            <a:r>
              <a:rPr lang="en-US" dirty="0" smtClean="0"/>
              <a:t>We don’t know, it looks unlikely</a:t>
            </a:r>
          </a:p>
          <a:p>
            <a:pPr lvl="1"/>
            <a:r>
              <a:rPr lang="en-US" dirty="0" smtClean="0"/>
              <a:t>We should be able to solve earlier or </a:t>
            </a:r>
            <a:r>
              <a:rPr lang="en-US" smtClean="0"/>
              <a:t>well within the YETS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32377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Archeology of cables at Point 1</a:t>
            </a:r>
          </a:p>
          <a:p>
            <a:r>
              <a:rPr lang="en-US" dirty="0" smtClean="0"/>
              <a:t>LS2 Committee request to state about possible requests to ask for YETS2017-18 extension</a:t>
            </a:r>
          </a:p>
          <a:p>
            <a:pPr lvl="1"/>
            <a:r>
              <a:rPr lang="en-US" dirty="0" smtClean="0"/>
              <a:t>Comments given in EDMS about YETS length</a:t>
            </a:r>
          </a:p>
          <a:p>
            <a:r>
              <a:rPr lang="en-US" dirty="0" smtClean="0"/>
              <a:t>Status of findings</a:t>
            </a:r>
          </a:p>
          <a:p>
            <a:r>
              <a:rPr lang="en-US" dirty="0" smtClean="0"/>
              <a:t>Strategy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5495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Archeology of cables at 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Being Point 1 an old SPS point (house of BA6) there are always possible surprises when excavating</a:t>
            </a:r>
          </a:p>
          <a:p>
            <a:r>
              <a:rPr lang="en-US" dirty="0" smtClean="0"/>
              <a:t>Three unknown cables surfaced during the work done in December 2016 for the rerouting of known network of cables in view of HL-LHC Civil Engineering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28168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unknown cables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B. Di Girolamo - TCC Meeting - 29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2017</a:t>
            </a:r>
            <a:endParaRPr lang="en-GB" noProof="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1521" y="1916832"/>
            <a:ext cx="95272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0286259"/>
              </p:ext>
            </p:extLst>
          </p:nvPr>
        </p:nvGraphicFramePr>
        <p:xfrm>
          <a:off x="251520" y="1916832"/>
          <a:ext cx="8608499" cy="33109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3" imgW="13695238" imgH="3828571" progId="PBrush">
                  <p:embed/>
                </p:oleObj>
              </mc:Choice>
              <mc:Fallback>
                <p:oleObj r:id="rId3" imgW="13695238" imgH="3828571" progId="PBrus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916832"/>
                        <a:ext cx="8608499" cy="33109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1720" y="5589240"/>
            <a:ext cx="451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a location clashing with future CE 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66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Identification in CERN maps and databases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340768"/>
            <a:ext cx="7488832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9901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identification of the cables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cable with mechanical shielding is a phone cable unused</a:t>
            </a:r>
          </a:p>
          <a:p>
            <a:r>
              <a:rPr lang="en-US" dirty="0" smtClean="0"/>
              <a:t>The green cable is an ancient coaxial for Ethernet not used anymore</a:t>
            </a:r>
          </a:p>
          <a:p>
            <a:r>
              <a:rPr lang="en-US" dirty="0" smtClean="0"/>
              <a:t>The black cable is of the type NEU48 used for Alarm Level 3 transmission between SPS Points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B. Di Girolamo - TCC Meeting - 29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2017</a:t>
            </a:r>
            <a:endParaRPr lang="en-GB" noProof="0" dirty="0"/>
          </a:p>
        </p:txBody>
      </p:sp>
      <p:pic>
        <p:nvPicPr>
          <p:cNvPr id="5" name="Picture 4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145791"/>
            <a:ext cx="2880320" cy="226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802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identification so far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B. Di Girolamo - TCC Meeting - 29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2017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39" y="1635007"/>
            <a:ext cx="3539003" cy="26542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6506" y="4343091"/>
            <a:ext cx="2941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Photo prise au niveau de la fouille pt1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0352" y="4903444"/>
            <a:ext cx="38779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Or, selon la </a:t>
            </a:r>
            <a:r>
              <a:rPr lang="fr-CH" dirty="0" err="1" smtClean="0"/>
              <a:t>câblo</a:t>
            </a:r>
            <a:r>
              <a:rPr lang="fr-CH" dirty="0" smtClean="0"/>
              <a:t> entre BA5 et BA6:</a:t>
            </a:r>
          </a:p>
          <a:p>
            <a:r>
              <a:rPr lang="fr-CH" dirty="0" smtClean="0"/>
              <a:t>3 câbles: 	1 câble noir de type NEU48 	</a:t>
            </a:r>
          </a:p>
          <a:p>
            <a:r>
              <a:rPr lang="fr-CH" dirty="0" smtClean="0"/>
              <a:t>	1 câble blindé (téléphone)</a:t>
            </a:r>
          </a:p>
          <a:p>
            <a:r>
              <a:rPr lang="fr-CH" dirty="0"/>
              <a:t>	</a:t>
            </a:r>
            <a:r>
              <a:rPr lang="fr-CH" dirty="0" smtClean="0"/>
              <a:t>1 câble vert de type VAU24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844716" y="1203159"/>
            <a:ext cx="0" cy="4544381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807925"/>
            <a:ext cx="5216392" cy="258981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3938337" y="2858608"/>
            <a:ext cx="201615" cy="23630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347864" y="3429000"/>
            <a:ext cx="1368152" cy="22214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457437" y="4438035"/>
            <a:ext cx="2164958" cy="14948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22395" y="5650499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J-C. Guillaume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185" y="1332498"/>
            <a:ext cx="2069432" cy="15520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566" y="2967562"/>
            <a:ext cx="2063051" cy="1547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77567" y="2182228"/>
            <a:ext cx="3633536" cy="27251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55922" y="1284371"/>
            <a:ext cx="10695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u="sng" dirty="0"/>
              <a:t>Entrée BA5</a:t>
            </a:r>
            <a:endParaRPr lang="en-US" sz="135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67794" y="2830136"/>
            <a:ext cx="12666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Câble </a:t>
            </a:r>
          </a:p>
          <a:p>
            <a:r>
              <a:rPr lang="fr-CH" sz="1200" dirty="0"/>
              <a:t>multiconducteur</a:t>
            </a:r>
          </a:p>
          <a:p>
            <a:r>
              <a:rPr lang="fr-CH" sz="1200" dirty="0"/>
              <a:t>Téléphone</a:t>
            </a:r>
          </a:p>
          <a:p>
            <a:r>
              <a:rPr lang="fr-CH" sz="1200" dirty="0"/>
              <a:t>- câble coupé.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74559" y="3311692"/>
            <a:ext cx="1552073" cy="6075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040644" y="1445954"/>
            <a:ext cx="107914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/>
              <a:t>Câbles NEU48</a:t>
            </a:r>
            <a:endParaRPr lang="en-US" sz="105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008548" y="1728035"/>
            <a:ext cx="605562" cy="15836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668253" y="1728035"/>
            <a:ext cx="589547" cy="3804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524328" y="3106222"/>
            <a:ext cx="1497526" cy="9002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50" dirty="0"/>
              <a:t>Câbles VAU24</a:t>
            </a:r>
          </a:p>
          <a:p>
            <a:r>
              <a:rPr lang="fr-CH" sz="1050" dirty="0"/>
              <a:t>effectivement coupé</a:t>
            </a:r>
          </a:p>
          <a:p>
            <a:r>
              <a:rPr lang="fr-CH" sz="1050" dirty="0"/>
              <a:t>et enlevé dans le BA5</a:t>
            </a:r>
          </a:p>
          <a:p>
            <a:r>
              <a:rPr lang="fr-CH" sz="1050" dirty="0"/>
              <a:t>lors la campagne de</a:t>
            </a:r>
          </a:p>
          <a:p>
            <a:r>
              <a:rPr lang="fr-CH" sz="1050" dirty="0"/>
              <a:t>retrait des câbles.</a:t>
            </a:r>
            <a:endParaRPr lang="en-US" sz="1050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>
            <a:off x="7006604" y="3556345"/>
            <a:ext cx="517724" cy="1848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311329" y="4752793"/>
            <a:ext cx="4302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Par déduction, la seule possibilité restante est le NEU48.</a:t>
            </a:r>
          </a:p>
          <a:p>
            <a:r>
              <a:rPr lang="fr-CH" sz="1200" dirty="0"/>
              <a:t>A noter que ces câbles sont ensemble au niveau de la fouille</a:t>
            </a:r>
          </a:p>
          <a:p>
            <a:r>
              <a:rPr lang="fr-CH" sz="1200" dirty="0"/>
              <a:t>et rentrent ensemble dans le BA5.</a:t>
            </a:r>
            <a:endParaRPr lang="en-US" sz="1200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JCG/identification câbles signaux à dévoyer Pt1 HL-LHC.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711A7-957C-4AE7-A0D3-1AD6E0BAF32E}" type="slidenum">
              <a:rPr lang="en-US" smtClean="0"/>
              <a:t>8</a:t>
            </a:fld>
            <a:endParaRPr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4294967295"/>
          </p:nvPr>
        </p:nvSpPr>
        <p:spPr>
          <a:xfrm>
            <a:off x="0" y="5624513"/>
            <a:ext cx="2057400" cy="274637"/>
          </a:xfrm>
          <a:prstGeom prst="rect">
            <a:avLst/>
          </a:prstGeom>
        </p:spPr>
        <p:txBody>
          <a:bodyPr/>
          <a:lstStyle/>
          <a:p>
            <a:fld id="{6CB74C5E-2C75-4BE4-86D2-1CD063F3D582}" type="datetime1">
              <a:rPr lang="en-US" smtClean="0"/>
              <a:t>6/29/17</a:t>
            </a:fld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Cable identification so far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22395" y="5650499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J-C. Guillaume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574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NEU48 </a:t>
            </a:r>
            <a:r>
              <a:rPr lang="en-US" dirty="0" err="1" smtClean="0"/>
              <a:t>multiconductors</a:t>
            </a:r>
            <a:r>
              <a:rPr lang="en-US" dirty="0" smtClean="0"/>
              <a:t> cable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B. Di Girolamo - TCC Meeting - 29 June 2017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876" y="1076582"/>
            <a:ext cx="6804248" cy="510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8303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4707</TotalTime>
  <Words>663</Words>
  <Application>Microsoft Macintosh PowerPoint</Application>
  <PresentationFormat>On-screen Show (4:3)</PresentationFormat>
  <Paragraphs>91</Paragraphs>
  <Slides>15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PBrush</vt:lpstr>
      <vt:lpstr>Implications of civil engineering works next year on cabling in Point 1</vt:lpstr>
      <vt:lpstr>Outline</vt:lpstr>
      <vt:lpstr>Archeology of cables at Point 1</vt:lpstr>
      <vt:lpstr>The unknown cables</vt:lpstr>
      <vt:lpstr>Identification in CERN maps and databases</vt:lpstr>
      <vt:lpstr>Partial identification of the cables</vt:lpstr>
      <vt:lpstr>Cable identification so far</vt:lpstr>
      <vt:lpstr>Cable identification so far</vt:lpstr>
      <vt:lpstr>NEU48 multiconductors cable</vt:lpstr>
      <vt:lpstr>YETS extension?</vt:lpstr>
      <vt:lpstr>Findings</vt:lpstr>
      <vt:lpstr>Findings</vt:lpstr>
      <vt:lpstr>Strategy</vt:lpstr>
      <vt:lpstr>Our weapon</vt:lpstr>
      <vt:lpstr>If the cable is not the 1009?</vt:lpstr>
    </vt:vector>
  </TitlesOfParts>
  <Company>APO</Company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Beniamino Di Girolamo</cp:lastModifiedBy>
  <cp:revision>101</cp:revision>
  <dcterms:created xsi:type="dcterms:W3CDTF">2016-02-12T10:02:27Z</dcterms:created>
  <dcterms:modified xsi:type="dcterms:W3CDTF">2017-06-29T14:33:56Z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