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84" r:id="rId6"/>
    <p:sldId id="262" r:id="rId7"/>
    <p:sldId id="261" r:id="rId8"/>
    <p:sldId id="260" r:id="rId9"/>
    <p:sldId id="265" r:id="rId10"/>
    <p:sldId id="264" r:id="rId11"/>
    <p:sldId id="263" r:id="rId12"/>
    <p:sldId id="266" r:id="rId13"/>
    <p:sldId id="268" r:id="rId14"/>
    <p:sldId id="285" r:id="rId15"/>
    <p:sldId id="267" r:id="rId16"/>
    <p:sldId id="269" r:id="rId17"/>
    <p:sldId id="270" r:id="rId18"/>
    <p:sldId id="273" r:id="rId19"/>
    <p:sldId id="272" r:id="rId20"/>
    <p:sldId id="271" r:id="rId21"/>
    <p:sldId id="274" r:id="rId22"/>
    <p:sldId id="275" r:id="rId23"/>
    <p:sldId id="277" r:id="rId24"/>
    <p:sldId id="278" r:id="rId25"/>
    <p:sldId id="279" r:id="rId26"/>
    <p:sldId id="280" r:id="rId27"/>
    <p:sldId id="282" r:id="rId28"/>
    <p:sldId id="281" r:id="rId29"/>
    <p:sldId id="283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96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D30DD-D36A-4DFE-B280-7BD9678DACAA}" type="datetimeFigureOut">
              <a:rPr lang="en-US" smtClean="0"/>
              <a:pPr/>
              <a:t>8/4/2009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55D28-752D-4168-8FE6-9B7A62BAE1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D8C6EC-8C3A-473C-AB68-3BBC473778E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small" dirty="0" smtClean="0"/>
              <a:t>Geant4</a:t>
            </a:r>
            <a:r>
              <a:rPr lang="en-US" dirty="0" smtClean="0"/>
              <a:t> in a </a:t>
            </a:r>
            <a:r>
              <a:rPr lang="en-US" cap="small" dirty="0" smtClean="0"/>
              <a:t>Nutshell</a:t>
            </a:r>
            <a:endParaRPr lang="en-US" cap="smal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LCD group seminar</a:t>
            </a:r>
          </a:p>
          <a:p>
            <a:r>
              <a:rPr lang="en-US" dirty="0" smtClean="0"/>
              <a:t>Peter </a:t>
            </a:r>
            <a:r>
              <a:rPr lang="en-US" dirty="0" err="1" smtClean="0"/>
              <a:t>Speckmayer</a:t>
            </a:r>
            <a:endParaRPr lang="en-US" dirty="0" smtClean="0"/>
          </a:p>
          <a:p>
            <a:r>
              <a:rPr lang="en-US" dirty="0" smtClean="0"/>
              <a:t>4. August 2009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track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21925" y="1524000"/>
            <a:ext cx="4869675" cy="265103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Tracking / Step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1752600"/>
            <a:ext cx="7162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 all processes propose step length</a:t>
            </a:r>
          </a:p>
          <a:p>
            <a:pPr>
              <a:buFontTx/>
              <a:buChar char="-"/>
            </a:pPr>
            <a:r>
              <a:rPr lang="en-US" dirty="0" smtClean="0">
                <a:sym typeface="Wingdings" pitchFamily="2" charset="2"/>
              </a:rPr>
              <a:t> shortest one is taken (e.g. decay)</a:t>
            </a:r>
          </a:p>
          <a:p>
            <a:pPr>
              <a:buFontTx/>
              <a:buChar char="-"/>
            </a:pPr>
            <a:endParaRPr lang="en-US" dirty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dirty="0" smtClean="0">
                <a:sym typeface="Wingdings" pitchFamily="2" charset="2"/>
              </a:rPr>
              <a:t> “post step action” of the limiting </a:t>
            </a:r>
          </a:p>
          <a:p>
            <a:r>
              <a:rPr lang="en-US" dirty="0" smtClean="0">
                <a:sym typeface="Wingdings" pitchFamily="2" charset="2"/>
              </a:rPr>
              <a:t>step is called</a:t>
            </a:r>
          </a:p>
          <a:p>
            <a:pPr>
              <a:buFontTx/>
              <a:buChar char="-"/>
            </a:pPr>
            <a:endParaRPr lang="en-US" dirty="0" smtClean="0">
              <a:sym typeface="Wingdings" pitchFamily="2" charset="2"/>
            </a:endParaRPr>
          </a:p>
          <a:p>
            <a:pPr>
              <a:buFontTx/>
              <a:buChar char="-"/>
            </a:pPr>
            <a:endParaRPr lang="en-US" dirty="0">
              <a:sym typeface="Wingdings" pitchFamily="2" charset="2"/>
            </a:endParaRPr>
          </a:p>
          <a:p>
            <a:pPr>
              <a:buFontTx/>
              <a:buChar char="-"/>
            </a:pPr>
            <a:endParaRPr lang="en-US" dirty="0" smtClean="0">
              <a:sym typeface="Wingdings" pitchFamily="2" charset="2"/>
            </a:endParaRPr>
          </a:p>
          <a:p>
            <a:pPr>
              <a:buFontTx/>
              <a:buChar char="-"/>
            </a:pPr>
            <a:endParaRPr lang="en-US" dirty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dirty="0" smtClean="0">
                <a:sym typeface="Wingdings" pitchFamily="2" charset="2"/>
              </a:rPr>
              <a:t> for particles at rest  a time is proposed</a:t>
            </a:r>
          </a:p>
          <a:p>
            <a:pPr>
              <a:buFontTx/>
              <a:buChar char="-"/>
            </a:pPr>
            <a:endParaRPr lang="en-US" dirty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dirty="0" smtClean="0">
                <a:sym typeface="Wingdings" pitchFamily="2" charset="2"/>
              </a:rPr>
              <a:t> for processes where energy is lost continuously  preservation of precision is the limiting factor</a:t>
            </a:r>
          </a:p>
          <a:p>
            <a:pPr>
              <a:buFontTx/>
              <a:buChar char="-"/>
            </a:pPr>
            <a:endParaRPr lang="en-US" dirty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dirty="0" smtClean="0">
                <a:sym typeface="Wingdings" pitchFamily="2" charset="2"/>
              </a:rPr>
              <a:t> tracking decides which processes are invoked  process can demand to be invoked always (e.g. transportation, multiple scattering)</a:t>
            </a:r>
          </a:p>
        </p:txBody>
      </p:sp>
      <p:sp>
        <p:nvSpPr>
          <p:cNvPr id="9" name="Right Arrow 8"/>
          <p:cNvSpPr/>
          <p:nvPr/>
        </p:nvSpPr>
        <p:spPr>
          <a:xfrm>
            <a:off x="3886200" y="2286000"/>
            <a:ext cx="609600" cy="990600"/>
          </a:xfrm>
          <a:prstGeom prst="rightArrow">
            <a:avLst/>
          </a:prstGeom>
          <a:solidFill>
            <a:srgbClr val="C6961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31"/>
          <p:cNvSpPr/>
          <p:nvPr/>
        </p:nvSpPr>
        <p:spPr>
          <a:xfrm>
            <a:off x="3617976" y="4776216"/>
            <a:ext cx="152400" cy="22860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905000" y="4038600"/>
            <a:ext cx="152400" cy="22860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295400" y="3886200"/>
            <a:ext cx="3048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400800" y="4800600"/>
            <a:ext cx="228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581400" y="2819400"/>
            <a:ext cx="3048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78280"/>
            <a:ext cx="8229600" cy="1036320"/>
          </a:xfrm>
        </p:spPr>
        <p:txBody>
          <a:bodyPr/>
          <a:lstStyle/>
          <a:p>
            <a:r>
              <a:rPr lang="en-US" sz="1800" dirty="0" smtClean="0"/>
              <a:t>Physics processes are associated to every particle</a:t>
            </a:r>
          </a:p>
          <a:p>
            <a:r>
              <a:rPr lang="en-US" sz="1800" dirty="0" smtClean="0"/>
              <a:t>Each process proposes a step length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Tracking/ calculating the step length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581400" y="2895600"/>
          <a:ext cx="1549400" cy="990600"/>
        </p:xfrm>
        <a:graphic>
          <a:graphicData uri="http://schemas.openxmlformats.org/presentationml/2006/ole">
            <p:oleObj spid="_x0000_s1026" name="Equation" r:id="rId3" imgW="1549080" imgH="99036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270000" y="3962400"/>
          <a:ext cx="787400" cy="419100"/>
        </p:xfrm>
        <a:graphic>
          <a:graphicData uri="http://schemas.openxmlformats.org/presentationml/2006/ole">
            <p:oleObj spid="_x0000_s1027" name="Equation" r:id="rId4" imgW="787320" imgH="419040" progId="Equation.3">
              <p:embed/>
            </p:oleObj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451600" y="4368800"/>
          <a:ext cx="1397000" cy="812800"/>
        </p:xfrm>
        <a:graphic>
          <a:graphicData uri="http://schemas.openxmlformats.org/presentationml/2006/ole">
            <p:oleObj spid="_x0000_s1028" name="Equation" r:id="rId5" imgW="1396800" imgH="81252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38200" y="2779693"/>
            <a:ext cx="15930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</a:t>
            </a:r>
            <a:r>
              <a:rPr lang="en-US" sz="1400" dirty="0" smtClean="0"/>
              <a:t>ecay: </a:t>
            </a:r>
          </a:p>
          <a:p>
            <a:r>
              <a:rPr lang="el-GR" sz="1400" dirty="0" smtClean="0"/>
              <a:t>τ</a:t>
            </a:r>
            <a:r>
              <a:rPr lang="en-US" sz="1400" dirty="0" smtClean="0"/>
              <a:t>  .. mean lifetime</a:t>
            </a:r>
          </a:p>
          <a:p>
            <a:r>
              <a:rPr lang="el-GR" sz="1400" dirty="0" smtClean="0"/>
              <a:t>ν</a:t>
            </a:r>
            <a:r>
              <a:rPr lang="en-US" sz="1400" dirty="0" smtClean="0"/>
              <a:t>  .. </a:t>
            </a:r>
            <a:r>
              <a:rPr lang="en-US" sz="1400" smtClean="0"/>
              <a:t>velocity</a:t>
            </a:r>
            <a:endParaRPr lang="en-US" sz="1400" dirty="0" smtClean="0"/>
          </a:p>
          <a:p>
            <a:r>
              <a:rPr lang="en-US" sz="1400" dirty="0" smtClean="0"/>
              <a:t>γ  .. Lorentz factor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81200" y="2313801"/>
            <a:ext cx="269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probability of not interacting within L</a:t>
            </a:r>
            <a:endParaRPr lang="en-US" sz="1200" dirty="0"/>
          </a:p>
        </p:txBody>
      </p:sp>
      <p:cxnSp>
        <p:nvCxnSpPr>
          <p:cNvPr id="14" name="Straight Arrow Connector 13"/>
          <p:cNvCxnSpPr>
            <a:stCxn id="12" idx="2"/>
            <a:endCxn id="11" idx="1"/>
          </p:cNvCxnSpPr>
          <p:nvPr/>
        </p:nvCxnSpPr>
        <p:spPr>
          <a:xfrm rot="16200000" flipH="1">
            <a:off x="3324036" y="2595513"/>
            <a:ext cx="306715" cy="2972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48400" y="2667000"/>
            <a:ext cx="263232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interaction with material:</a:t>
            </a:r>
          </a:p>
          <a:p>
            <a:r>
              <a:rPr lang="en-US" sz="1400" dirty="0" smtClean="0"/>
              <a:t>(composed of isotopes) </a:t>
            </a:r>
          </a:p>
          <a:p>
            <a:r>
              <a:rPr lang="el-GR" sz="1400" dirty="0" smtClean="0"/>
              <a:t>ρ</a:t>
            </a:r>
            <a:r>
              <a:rPr lang="en-US" sz="1400" dirty="0" smtClean="0"/>
              <a:t>  .. density of the material</a:t>
            </a:r>
          </a:p>
          <a:p>
            <a:r>
              <a:rPr lang="en-US" sz="1400" dirty="0" smtClean="0"/>
              <a:t>m</a:t>
            </a:r>
            <a:r>
              <a:rPr lang="en-US" sz="1400" baseline="-25000" dirty="0" smtClean="0"/>
              <a:t>i</a:t>
            </a:r>
            <a:r>
              <a:rPr lang="en-US" sz="1400" dirty="0" smtClean="0"/>
              <a:t> .. mass of the isotope</a:t>
            </a:r>
          </a:p>
          <a:p>
            <a:r>
              <a:rPr lang="en-US" sz="1400" dirty="0" smtClean="0"/>
              <a:t>x</a:t>
            </a:r>
            <a:r>
              <a:rPr lang="en-US" sz="1400" baseline="-25000" dirty="0" smtClean="0"/>
              <a:t>i </a:t>
            </a:r>
            <a:r>
              <a:rPr lang="en-US" sz="1400" dirty="0" smtClean="0"/>
              <a:t>  .. the mass fraction</a:t>
            </a:r>
          </a:p>
          <a:p>
            <a:r>
              <a:rPr lang="el-GR" sz="1400" dirty="0" smtClean="0"/>
              <a:t>σ</a:t>
            </a:r>
            <a:r>
              <a:rPr lang="en-US" sz="1400" baseline="-25000" dirty="0" err="1" smtClean="0"/>
              <a:t>i</a:t>
            </a:r>
            <a:r>
              <a:rPr lang="el-GR" sz="1400" dirty="0" smtClean="0"/>
              <a:t> </a:t>
            </a:r>
            <a:r>
              <a:rPr lang="en-US" sz="1400" dirty="0" smtClean="0"/>
              <a:t> .. cross-section of process for</a:t>
            </a:r>
          </a:p>
          <a:p>
            <a:r>
              <a:rPr lang="en-US" sz="1400" dirty="0" smtClean="0"/>
              <a:t>this isotope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10800000" flipV="1">
            <a:off x="2286000" y="3657600"/>
            <a:ext cx="11430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86200" y="2590800"/>
            <a:ext cx="16675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/>
              <a:t>λ </a:t>
            </a:r>
            <a:r>
              <a:rPr lang="en-US" sz="1400" dirty="0" smtClean="0"/>
              <a:t> .. mean free path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572000" y="3733800"/>
            <a:ext cx="1828800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7696200" y="4876800"/>
            <a:ext cx="152400" cy="22860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914400" y="4724400"/>
            <a:ext cx="51054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random number [0,1] is thrown </a:t>
            </a:r>
            <a:r>
              <a:rPr lang="en-US" sz="1400" dirty="0" smtClean="0">
                <a:sym typeface="Wingdings" pitchFamily="2" charset="2"/>
              </a:rPr>
              <a:t> </a:t>
            </a:r>
            <a:r>
              <a:rPr lang="el-GR" sz="1400" dirty="0" smtClean="0">
                <a:sym typeface="Wingdings" pitchFamily="2" charset="2"/>
              </a:rPr>
              <a:t>η</a:t>
            </a:r>
            <a:endParaRPr lang="en-US" sz="1400" dirty="0" smtClean="0">
              <a:sym typeface="Wingdings" pitchFamily="2" charset="2"/>
            </a:endParaRPr>
          </a:p>
          <a:p>
            <a:r>
              <a:rPr lang="en-US" sz="1400" dirty="0" smtClean="0">
                <a:sym typeface="Wingdings" pitchFamily="2" charset="2"/>
              </a:rPr>
              <a:t>length until decay or interaction L is computed</a:t>
            </a:r>
          </a:p>
          <a:p>
            <a:endParaRPr lang="en-US" sz="1400" dirty="0" smtClean="0"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en-US" sz="1400" dirty="0" smtClean="0">
                <a:sym typeface="Wingdings" pitchFamily="2" charset="2"/>
              </a:rPr>
              <a:t>“transportation”-process  L = length to next boundary</a:t>
            </a:r>
          </a:p>
          <a:p>
            <a:pPr>
              <a:buFontTx/>
              <a:buChar char="-"/>
            </a:pPr>
            <a:r>
              <a:rPr lang="en-US" sz="1400" dirty="0">
                <a:sym typeface="Wingdings" pitchFamily="2" charset="2"/>
              </a:rPr>
              <a:t> </a:t>
            </a:r>
            <a:r>
              <a:rPr lang="en-US" sz="1400" dirty="0" smtClean="0">
                <a:sym typeface="Wingdings" pitchFamily="2" charset="2"/>
              </a:rPr>
              <a:t>step as well limited by user defined “maximum allowed step”</a:t>
            </a:r>
          </a:p>
        </p:txBody>
      </p:sp>
      <p:sp>
        <p:nvSpPr>
          <p:cNvPr id="33" name="Oval 32"/>
          <p:cNvSpPr/>
          <p:nvPr/>
        </p:nvSpPr>
        <p:spPr>
          <a:xfrm>
            <a:off x="3486912" y="4980432"/>
            <a:ext cx="152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r>
              <a:rPr lang="en-US" dirty="0" smtClean="0"/>
              <a:t>electromagnetic fields</a:t>
            </a:r>
          </a:p>
          <a:p>
            <a:pPr lvl="1"/>
            <a:r>
              <a:rPr lang="en-US" dirty="0" smtClean="0"/>
              <a:t>non-linear propagation of charged particles</a:t>
            </a:r>
          </a:p>
          <a:p>
            <a:pPr lvl="1"/>
            <a:r>
              <a:rPr lang="en-US" dirty="0" smtClean="0"/>
              <a:t>trajectories are computed numerically</a:t>
            </a:r>
          </a:p>
          <a:p>
            <a:pPr lvl="1"/>
            <a:r>
              <a:rPr lang="en-US" dirty="0" smtClean="0"/>
              <a:t>method used (e.g. </a:t>
            </a:r>
            <a:r>
              <a:rPr lang="en-US" dirty="0" err="1" smtClean="0"/>
              <a:t>Runge</a:t>
            </a:r>
            <a:r>
              <a:rPr lang="en-US" dirty="0" smtClean="0"/>
              <a:t>-</a:t>
            </a:r>
            <a:r>
              <a:rPr lang="en-US" dirty="0" err="1" smtClean="0"/>
              <a:t>Kutta</a:t>
            </a:r>
            <a:r>
              <a:rPr lang="en-US" dirty="0" smtClean="0"/>
              <a:t>, helix) depends on smoothness of field</a:t>
            </a:r>
          </a:p>
          <a:p>
            <a:pPr lvl="1"/>
            <a:r>
              <a:rPr lang="en-US" dirty="0" smtClean="0"/>
              <a:t>intersection with boundaries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chord-approximation</a:t>
            </a:r>
          </a:p>
          <a:p>
            <a:r>
              <a:rPr lang="en-US" dirty="0" smtClean="0"/>
              <a:t>range-cut</a:t>
            </a:r>
          </a:p>
          <a:p>
            <a:pPr lvl="1"/>
            <a:r>
              <a:rPr lang="en-US" dirty="0" smtClean="0"/>
              <a:t>particles with short range (less than user defined) are not generated </a:t>
            </a:r>
            <a:r>
              <a:rPr lang="en-US" dirty="0" smtClean="0">
                <a:sym typeface="Wingdings" pitchFamily="2" charset="2"/>
              </a:rPr>
              <a:t> energy deposited</a:t>
            </a:r>
            <a:endParaRPr lang="en-US" dirty="0" smtClean="0"/>
          </a:p>
          <a:p>
            <a:pPr lvl="1"/>
            <a:r>
              <a:rPr lang="en-US" dirty="0" smtClean="0"/>
              <a:t>avoids generating many soft photons and e-</a:t>
            </a:r>
          </a:p>
          <a:p>
            <a:pPr lvl="1"/>
            <a:r>
              <a:rPr lang="en-US" dirty="0" smtClean="0"/>
              <a:t>ranges </a:t>
            </a:r>
            <a:r>
              <a:rPr lang="en-US" dirty="0" smtClean="0">
                <a:sym typeface="Wingdings" pitchFamily="2" charset="2"/>
              </a:rPr>
              <a:t> in tables (</a:t>
            </a:r>
            <a:r>
              <a:rPr lang="en-US" dirty="0" smtClean="0"/>
              <a:t>calculated once at G4 startup)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Tracking / electromagnetic fields / range-cut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mcste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51878"/>
            <a:ext cx="8229600" cy="415600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real MC life example for one step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362200" y="4800600"/>
            <a:ext cx="1219200" cy="762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1000" y="4800600"/>
            <a:ext cx="2527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process which limited the step</a:t>
            </a:r>
            <a:endParaRPr lang="en-US" sz="1400" dirty="0" smtClean="0">
              <a:solidFill>
                <a:schemeClr val="bg1">
                  <a:lumMod val="50000"/>
                </a:schemeClr>
              </a:solidFill>
              <a:sym typeface="Wingdings" pitchFamily="2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2286000"/>
            <a:ext cx="293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produces energy deposit along path</a:t>
            </a:r>
            <a:endParaRPr lang="en-US" sz="1400" dirty="0" smtClean="0">
              <a:solidFill>
                <a:schemeClr val="bg1">
                  <a:lumMod val="50000"/>
                </a:schemeClr>
              </a:solidFill>
              <a:sym typeface="Wingdings" pitchFamily="2" charset="2"/>
            </a:endParaRP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rot="10800000" flipV="1">
            <a:off x="4648200" y="2439888"/>
            <a:ext cx="1371600" cy="15091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43600" y="2057400"/>
            <a:ext cx="2610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changes path of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hadron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 slightly</a:t>
            </a:r>
            <a:endParaRPr lang="en-US" sz="1400" dirty="0" smtClean="0">
              <a:solidFill>
                <a:schemeClr val="bg1">
                  <a:lumMod val="50000"/>
                </a:schemeClr>
              </a:solidFill>
              <a:sym typeface="Wingdings" pitchFamily="2" charset="2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4648200" y="2209800"/>
            <a:ext cx="1371600" cy="15091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867400" y="1825823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moves the particle</a:t>
            </a:r>
            <a:endParaRPr lang="en-US" sz="1400" dirty="0" smtClean="0">
              <a:solidFill>
                <a:schemeClr val="bg1">
                  <a:lumMod val="50000"/>
                </a:schemeClr>
              </a:solidFill>
              <a:sym typeface="Wingdings" pitchFamily="2" charset="2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0800000" flipV="1">
            <a:off x="4419600" y="1981200"/>
            <a:ext cx="1371600" cy="15091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304800" y="2057400"/>
            <a:ext cx="838200" cy="533400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590800" y="2590800"/>
            <a:ext cx="1143000" cy="533400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267200" y="3733800"/>
            <a:ext cx="838200" cy="533400"/>
          </a:xfrm>
          <a:prstGeom prst="ellipse">
            <a:avLst/>
          </a:pr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81000" y="3810000"/>
            <a:ext cx="2416111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three “actions” which can be </a:t>
            </a:r>
          </a:p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implemented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by a process</a:t>
            </a:r>
          </a:p>
        </p:txBody>
      </p:sp>
      <p:cxnSp>
        <p:nvCxnSpPr>
          <p:cNvPr id="25" name="Straight Arrow Connector 24"/>
          <p:cNvCxnSpPr>
            <a:stCxn id="24" idx="3"/>
            <a:endCxn id="23" idx="2"/>
          </p:cNvCxnSpPr>
          <p:nvPr/>
        </p:nvCxnSpPr>
        <p:spPr>
          <a:xfrm flipV="1">
            <a:off x="2797111" y="4000500"/>
            <a:ext cx="1470089" cy="71110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4" idx="3"/>
            <a:endCxn id="22" idx="4"/>
          </p:cNvCxnSpPr>
          <p:nvPr/>
        </p:nvCxnSpPr>
        <p:spPr>
          <a:xfrm flipV="1">
            <a:off x="2797111" y="3124200"/>
            <a:ext cx="365189" cy="947410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V="1">
            <a:off x="114301" y="3086101"/>
            <a:ext cx="1219200" cy="228598"/>
          </a:xfrm>
          <a:prstGeom prst="straightConnector1">
            <a:avLst/>
          </a:prstGeom>
          <a:ln w="25400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(not part of Geant4)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Visible and invisible energy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pic>
        <p:nvPicPr>
          <p:cNvPr id="7" name="Picture 6" descr="mcste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971800"/>
            <a:ext cx="5867400" cy="2963079"/>
          </a:xfrm>
          <a:prstGeom prst="rect">
            <a:avLst/>
          </a:prstGeom>
          <a:ln w="12700">
            <a:noFill/>
            <a:prstDash val="dash"/>
          </a:ln>
        </p:spPr>
      </p:pic>
      <p:sp>
        <p:nvSpPr>
          <p:cNvPr id="8" name="Oval 7"/>
          <p:cNvSpPr/>
          <p:nvPr/>
        </p:nvSpPr>
        <p:spPr>
          <a:xfrm>
            <a:off x="3124200" y="2743200"/>
            <a:ext cx="1676400" cy="10668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 rot="17322081">
            <a:off x="3511920" y="2045892"/>
            <a:ext cx="304800" cy="3179021"/>
          </a:xfrm>
          <a:prstGeom prst="rightBrace">
            <a:avLst>
              <a:gd name="adj1" fmla="val 8333"/>
              <a:gd name="adj2" fmla="val 74207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419600" y="1981200"/>
            <a:ext cx="2075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“visible” energy 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vis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>
            <a:stCxn id="10" idx="2"/>
            <a:endCxn id="8" idx="7"/>
          </p:cNvCxnSpPr>
          <p:nvPr/>
        </p:nvCxnSpPr>
        <p:spPr>
          <a:xfrm rot="5400000">
            <a:off x="4731857" y="2173772"/>
            <a:ext cx="548897" cy="90241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5410200" y="3429000"/>
            <a:ext cx="2514600" cy="28956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934200" y="2209800"/>
            <a:ext cx="1867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energy of </a:t>
            </a:r>
            <a:r>
              <a:rPr lang="en-US" dirty="0" err="1" smtClean="0">
                <a:solidFill>
                  <a:srgbClr val="FF0000"/>
                </a:solidFill>
              </a:rPr>
              <a:t>secondaries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sec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stCxn id="16" idx="2"/>
            <a:endCxn id="13" idx="0"/>
          </p:cNvCxnSpPr>
          <p:nvPr/>
        </p:nvCxnSpPr>
        <p:spPr>
          <a:xfrm rot="5400000">
            <a:off x="6981176" y="2542456"/>
            <a:ext cx="572869" cy="120021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5800" y="5124271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meas</a:t>
            </a:r>
            <a:r>
              <a:rPr lang="en-US" dirty="0" smtClean="0">
                <a:solidFill>
                  <a:srgbClr val="FF0000"/>
                </a:solidFill>
              </a:rPr>
              <a:t>=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tot</a:t>
            </a:r>
            <a:r>
              <a:rPr lang="en-US" dirty="0" err="1" smtClean="0">
                <a:solidFill>
                  <a:srgbClr val="FF0000"/>
                </a:solidFill>
              </a:rPr>
              <a:t>+corr</a:t>
            </a:r>
            <a:r>
              <a:rPr lang="en-US" baseline="-25000" dirty="0" err="1" smtClean="0">
                <a:solidFill>
                  <a:srgbClr val="FF0000"/>
                </a:solidFill>
              </a:rPr>
              <a:t>Mass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meas,nucleon</a:t>
            </a:r>
            <a:r>
              <a:rPr lang="en-US" dirty="0" smtClean="0">
                <a:solidFill>
                  <a:srgbClr val="FF0000"/>
                </a:solidFill>
              </a:rPr>
              <a:t>=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kin,nucleon</a:t>
            </a:r>
            <a:endParaRPr lang="en-US" baseline="-25000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invisible</a:t>
            </a:r>
            <a:r>
              <a:rPr lang="en-US" dirty="0" smtClean="0">
                <a:solidFill>
                  <a:srgbClr val="FF0000"/>
                </a:solidFill>
              </a:rPr>
              <a:t>=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kin,pre</a:t>
            </a:r>
            <a:r>
              <a:rPr lang="en-US" baseline="-25000" dirty="0" smtClean="0">
                <a:solidFill>
                  <a:srgbClr val="FF0000"/>
                </a:solidFill>
              </a:rPr>
              <a:t>-step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vis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meas,prim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r>
              <a:rPr lang="el-GR" smtClean="0">
                <a:solidFill>
                  <a:srgbClr val="FF0000"/>
                </a:solidFill>
              </a:rPr>
              <a:t>Σ</a:t>
            </a:r>
            <a:r>
              <a:rPr lang="en-US" baseline="-25000" dirty="0" err="1" smtClean="0">
                <a:solidFill>
                  <a:srgbClr val="FF0000"/>
                </a:solidFill>
              </a:rPr>
              <a:t>i,sec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-25000" dirty="0" err="1" smtClean="0">
                <a:solidFill>
                  <a:srgbClr val="FF0000"/>
                </a:solidFill>
              </a:rPr>
              <a:t>meas,i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76400" y="2438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Pre-step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23" name="Straight Arrow Connector 22"/>
          <p:cNvCxnSpPr>
            <a:stCxn id="22" idx="2"/>
            <a:endCxn id="9" idx="0"/>
          </p:cNvCxnSpPr>
          <p:nvPr/>
        </p:nvCxnSpPr>
        <p:spPr>
          <a:xfrm rot="5400000">
            <a:off x="1985799" y="2931801"/>
            <a:ext cx="462371" cy="21423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876800" y="3276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Post-step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>
            <a:stCxn id="29" idx="2"/>
            <a:endCxn id="9" idx="2"/>
          </p:cNvCxnSpPr>
          <p:nvPr/>
        </p:nvCxnSpPr>
        <p:spPr>
          <a:xfrm rot="5400000">
            <a:off x="5001034" y="3765942"/>
            <a:ext cx="643477" cy="4034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/>
          <p:cNvGrpSpPr/>
          <p:nvPr/>
        </p:nvGrpSpPr>
        <p:grpSpPr>
          <a:xfrm>
            <a:off x="152400" y="3733800"/>
            <a:ext cx="2002621" cy="1371600"/>
            <a:chOff x="228600" y="3657600"/>
            <a:chExt cx="2002621" cy="1371600"/>
          </a:xfrm>
        </p:grpSpPr>
        <p:sp>
          <p:nvSpPr>
            <p:cNvPr id="35" name="TextBox 34"/>
            <p:cNvSpPr txBox="1"/>
            <p:nvPr/>
          </p:nvSpPr>
          <p:spPr>
            <a:xfrm>
              <a:off x="228600" y="4218801"/>
              <a:ext cx="7643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corr</a:t>
              </a:r>
              <a:r>
                <a:rPr lang="en-US" sz="1200" baseline="-25000" dirty="0" err="1" smtClean="0"/>
                <a:t>Mass</a:t>
              </a:r>
              <a:r>
                <a:rPr lang="en-US" sz="1200" dirty="0" smtClean="0"/>
                <a:t>=</a:t>
              </a:r>
              <a:endParaRPr lang="en-US" sz="1200" baseline="-25000" dirty="0"/>
            </a:p>
          </p:txBody>
        </p:sp>
        <p:sp>
          <p:nvSpPr>
            <p:cNvPr id="36" name="Left Brace 35"/>
            <p:cNvSpPr/>
            <p:nvPr/>
          </p:nvSpPr>
          <p:spPr>
            <a:xfrm>
              <a:off x="914400" y="3657600"/>
              <a:ext cx="381000" cy="1371600"/>
            </a:xfrm>
            <a:prstGeom prst="leftBrac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66800" y="3761601"/>
              <a:ext cx="11196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-m</a:t>
              </a:r>
              <a:r>
                <a:rPr lang="en-US" sz="1200" baseline="-25000" dirty="0" smtClean="0"/>
                <a:t>e-</a:t>
              </a:r>
              <a:r>
                <a:rPr lang="en-US" sz="1200" dirty="0" smtClean="0"/>
                <a:t> : electron</a:t>
              </a:r>
              <a:endParaRPr lang="en-US" sz="1200" baseline="-250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66800" y="3962400"/>
              <a:ext cx="11644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+m</a:t>
              </a:r>
              <a:r>
                <a:rPr lang="en-US" sz="1200" baseline="-25000" dirty="0" smtClean="0"/>
                <a:t>e-</a:t>
              </a:r>
              <a:r>
                <a:rPr lang="en-US" sz="1200" dirty="0" smtClean="0"/>
                <a:t> : positron</a:t>
              </a:r>
              <a:endParaRPr lang="en-US" sz="1200" baseline="-250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66800" y="4142601"/>
              <a:ext cx="6303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-m</a:t>
              </a:r>
              <a:r>
                <a:rPr lang="en-US" sz="1200" baseline="-25000" dirty="0" smtClean="0"/>
                <a:t>p</a:t>
              </a:r>
              <a:r>
                <a:rPr lang="en-US" sz="1200" dirty="0" smtClean="0"/>
                <a:t> : p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82325" y="4295001"/>
              <a:ext cx="9750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+m</a:t>
              </a:r>
              <a:r>
                <a:rPr lang="en-US" sz="1200" baseline="-25000" dirty="0" smtClean="0"/>
                <a:t>p</a:t>
              </a:r>
              <a:r>
                <a:rPr lang="en-US" sz="1200" dirty="0" smtClean="0"/>
                <a:t> : anti-p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066800" y="4495800"/>
              <a:ext cx="6384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-</a:t>
              </a:r>
              <a:r>
                <a:rPr lang="en-US" sz="1200" dirty="0" err="1" smtClean="0"/>
                <a:t>m</a:t>
              </a:r>
              <a:r>
                <a:rPr lang="en-US" sz="1200" baseline="-25000" dirty="0" err="1" smtClean="0"/>
                <a:t>n</a:t>
              </a:r>
              <a:r>
                <a:rPr lang="en-US" sz="1200" dirty="0" smtClean="0"/>
                <a:t> : n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66800" y="4676001"/>
              <a:ext cx="9809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+</a:t>
              </a:r>
              <a:r>
                <a:rPr lang="en-US" sz="1200" dirty="0" err="1" smtClean="0"/>
                <a:t>m</a:t>
              </a:r>
              <a:r>
                <a:rPr lang="en-US" sz="1200" baseline="-25000" dirty="0" err="1" smtClean="0"/>
                <a:t>n</a:t>
              </a:r>
              <a:r>
                <a:rPr lang="en-US" sz="1200" dirty="0" smtClean="0"/>
                <a:t> : anti-n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 smtClean="0"/>
              <a:t>Process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specific physical interaction of a particle</a:t>
            </a:r>
          </a:p>
          <a:p>
            <a:r>
              <a:rPr lang="en-US" dirty="0" smtClean="0">
                <a:sym typeface="Wingdings" pitchFamily="2" charset="2"/>
              </a:rPr>
              <a:t> initial state, final state, cross-section/mean lifetime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detailed interaction  controlled by a </a:t>
            </a:r>
            <a:r>
              <a:rPr lang="en-US" i="1" dirty="0" smtClean="0">
                <a:sym typeface="Wingdings" pitchFamily="2" charset="2"/>
              </a:rPr>
              <a:t>model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secondaries</a:t>
            </a:r>
            <a:r>
              <a:rPr lang="en-US" dirty="0" smtClean="0">
                <a:sym typeface="Wingdings" pitchFamily="2" charset="2"/>
              </a:rPr>
              <a:t>, kinematics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model can be changed easily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several processes assigned to particle type (energy range)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Types of processes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Decay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Electromagnetic processes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Hadronic</a:t>
            </a:r>
            <a:r>
              <a:rPr lang="en-US" dirty="0" smtClean="0">
                <a:sym typeface="Wingdings" pitchFamily="2" charset="2"/>
              </a:rPr>
              <a:t> processes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Optical processes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Physics processes and models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decay tables in GEANT4 from PDG</a:t>
            </a:r>
          </a:p>
          <a:p>
            <a:endParaRPr lang="en-US" dirty="0" smtClean="0"/>
          </a:p>
          <a:p>
            <a:r>
              <a:rPr lang="en-US" dirty="0" smtClean="0"/>
              <a:t>complex decays (e.g. B mesons) are not modeled</a:t>
            </a:r>
          </a:p>
          <a:p>
            <a:pPr lvl="1"/>
            <a:r>
              <a:rPr lang="en-US" dirty="0" smtClean="0"/>
              <a:t>interface to external event generators provided</a:t>
            </a:r>
          </a:p>
          <a:p>
            <a:pPr lvl="2"/>
            <a:r>
              <a:rPr lang="en-US" dirty="0" smtClean="0"/>
              <a:t>Geant4 talks to external program, external program calculates decay</a:t>
            </a:r>
          </a:p>
          <a:p>
            <a:pPr lvl="1"/>
            <a:r>
              <a:rPr lang="en-US" dirty="0" smtClean="0"/>
              <a:t>pre-assigned decay mode</a:t>
            </a:r>
          </a:p>
          <a:p>
            <a:pPr lvl="2"/>
            <a:r>
              <a:rPr lang="en-US" dirty="0" smtClean="0"/>
              <a:t>event generator simulates decays</a:t>
            </a:r>
          </a:p>
          <a:p>
            <a:pPr lvl="2"/>
            <a:r>
              <a:rPr lang="en-US" dirty="0" smtClean="0"/>
              <a:t>G4 uses these data when needed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what we do?</a:t>
            </a:r>
          </a:p>
          <a:p>
            <a:pPr lvl="2"/>
            <a:r>
              <a:rPr lang="en-US" dirty="0" smtClean="0"/>
              <a:t>... is slightly different </a:t>
            </a:r>
            <a:r>
              <a:rPr lang="en-US" dirty="0" smtClean="0">
                <a:sym typeface="Wingdings" pitchFamily="2" charset="2"/>
              </a:rPr>
              <a:t> we provide G4 only with particles which it can handle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Particle decays ...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for interactions of: e-, e+, photons, charged hadrons</a:t>
            </a:r>
          </a:p>
          <a:p>
            <a:r>
              <a:rPr lang="en-US" dirty="0" smtClean="0"/>
              <a:t>effects of shell structure of atoms are averaged</a:t>
            </a:r>
          </a:p>
          <a:p>
            <a:pPr lvl="1"/>
            <a:r>
              <a:rPr lang="en-US" dirty="0" smtClean="0"/>
              <a:t>loss of precision (when shell effects are important)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photons:</a:t>
            </a:r>
          </a:p>
          <a:p>
            <a:pPr lvl="1"/>
            <a:r>
              <a:rPr lang="en-US" dirty="0" smtClean="0"/>
              <a:t>Compton scattering</a:t>
            </a:r>
          </a:p>
          <a:p>
            <a:pPr lvl="1"/>
            <a:r>
              <a:rPr lang="en-US" dirty="0" smtClean="0"/>
              <a:t>conversion into electron and </a:t>
            </a:r>
            <a:r>
              <a:rPr lang="en-US" dirty="0" err="1" smtClean="0"/>
              <a:t>muon</a:t>
            </a:r>
            <a:r>
              <a:rPr lang="en-US" dirty="0" smtClean="0"/>
              <a:t> pairs</a:t>
            </a:r>
          </a:p>
          <a:p>
            <a:pPr lvl="1"/>
            <a:r>
              <a:rPr lang="en-US" dirty="0" smtClean="0"/>
              <a:t>photo-electric effect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e- and e+:</a:t>
            </a:r>
          </a:p>
          <a:p>
            <a:pPr lvl="1"/>
            <a:r>
              <a:rPr lang="en-US" dirty="0" err="1" smtClean="0"/>
              <a:t>bremsstrahlung</a:t>
            </a:r>
            <a:endParaRPr lang="en-US" dirty="0" smtClean="0"/>
          </a:p>
          <a:p>
            <a:pPr lvl="1"/>
            <a:r>
              <a:rPr lang="en-US" dirty="0" smtClean="0"/>
              <a:t>ionization</a:t>
            </a:r>
          </a:p>
          <a:p>
            <a:pPr lvl="1"/>
            <a:r>
              <a:rPr lang="en-US" dirty="0" smtClean="0"/>
              <a:t>δ-ray production</a:t>
            </a:r>
          </a:p>
          <a:p>
            <a:pPr lvl="1"/>
            <a:r>
              <a:rPr lang="en-US" dirty="0" smtClean="0"/>
              <a:t>e+ annihilation</a:t>
            </a:r>
          </a:p>
          <a:p>
            <a:pPr lvl="1"/>
            <a:r>
              <a:rPr lang="en-US" dirty="0" smtClean="0"/>
              <a:t>synchrotron radiation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Electromagnetic processes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67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additions in the low energy region (examples)</a:t>
            </a:r>
          </a:p>
          <a:p>
            <a:pPr lvl="1"/>
            <a:r>
              <a:rPr lang="en-US" dirty="0" smtClean="0"/>
              <a:t>photoelectric effect</a:t>
            </a:r>
          </a:p>
          <a:p>
            <a:pPr lvl="1"/>
            <a:r>
              <a:rPr lang="en-US" dirty="0" smtClean="0"/>
              <a:t>Compton scattering</a:t>
            </a:r>
          </a:p>
          <a:p>
            <a:pPr lvl="1"/>
            <a:r>
              <a:rPr lang="en-US" dirty="0" smtClean="0"/>
              <a:t>Rayleigh scattering</a:t>
            </a:r>
          </a:p>
          <a:p>
            <a:pPr lvl="1"/>
            <a:r>
              <a:rPr lang="en-US" dirty="0" err="1" smtClean="0"/>
              <a:t>flourescence</a:t>
            </a:r>
            <a:r>
              <a:rPr lang="en-US" dirty="0" smtClean="0"/>
              <a:t> emission from excited atoms</a:t>
            </a:r>
          </a:p>
          <a:p>
            <a:pPr lvl="1"/>
            <a:r>
              <a:rPr lang="en-US" dirty="0" smtClean="0"/>
              <a:t>Auger effect</a:t>
            </a:r>
          </a:p>
          <a:p>
            <a:pPr lvl="1"/>
            <a:r>
              <a:rPr lang="en-US" dirty="0" smtClean="0"/>
              <a:t>corrections due to the molecular structure of materials</a:t>
            </a:r>
          </a:p>
          <a:p>
            <a:pPr lvl="1"/>
            <a:r>
              <a:rPr lang="en-US" dirty="0" smtClean="0"/>
              <a:t>corrections due to the effect of the nuclear stopping power</a:t>
            </a:r>
          </a:p>
          <a:p>
            <a:pPr lvl="1"/>
            <a:r>
              <a:rPr lang="en-US" dirty="0" err="1" smtClean="0"/>
              <a:t>Barkas</a:t>
            </a:r>
            <a:r>
              <a:rPr lang="en-US" dirty="0" smtClean="0"/>
              <a:t> effect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electromagnetic processes producing hadrons</a:t>
            </a:r>
          </a:p>
          <a:p>
            <a:pPr lvl="1"/>
            <a:r>
              <a:rPr lang="en-US" dirty="0" smtClean="0"/>
              <a:t>photonuclear and electronuclear reactions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 can convert </a:t>
            </a:r>
            <a:r>
              <a:rPr lang="en-US" dirty="0" err="1" smtClean="0">
                <a:sym typeface="Wingdings" pitchFamily="2" charset="2"/>
              </a:rPr>
              <a:t>electromagnetical</a:t>
            </a:r>
            <a:r>
              <a:rPr lang="en-US" dirty="0" smtClean="0">
                <a:sym typeface="Wingdings" pitchFamily="2" charset="2"/>
              </a:rPr>
              <a:t> energy flow (e-, e+, photons) to energy flow of mesons, baryons and nuclear </a:t>
            </a:r>
            <a:r>
              <a:rPr lang="en-US" dirty="0" err="1" smtClean="0">
                <a:sym typeface="Wingdings" pitchFamily="2" charset="2"/>
              </a:rPr>
              <a:t>fracments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err="1" smtClean="0">
                <a:sym typeface="Wingdings" pitchFamily="2" charset="2"/>
              </a:rPr>
              <a:t>hadron</a:t>
            </a:r>
            <a:r>
              <a:rPr lang="en-US" dirty="0" smtClean="0">
                <a:sym typeface="Wingdings" pitchFamily="2" charset="2"/>
              </a:rPr>
              <a:t> production by nuclear interaction of </a:t>
            </a:r>
            <a:r>
              <a:rPr lang="en-US" dirty="0" err="1" smtClean="0">
                <a:sym typeface="Wingdings" pitchFamily="2" charset="2"/>
              </a:rPr>
              <a:t>muons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37488"/>
            <a:ext cx="8229600" cy="515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Electromagnetic processes (2)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/>
          <a:lstStyle/>
          <a:p>
            <a:r>
              <a:rPr lang="en-US" dirty="0" smtClean="0"/>
              <a:t>calculated for one step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angular deflection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mean path length correction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 mean lateral displacement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simulated for all charged particles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scattering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does </a:t>
            </a:r>
            <a:r>
              <a:rPr lang="en-US" cap="small" dirty="0" smtClean="0"/>
              <a:t>Geant4</a:t>
            </a:r>
            <a:r>
              <a:rPr lang="en-US" dirty="0" smtClean="0"/>
              <a:t> work?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What is simulated in there?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e+ and e- </a:t>
            </a:r>
            <a:r>
              <a:rPr lang="en-US" dirty="0" smtClean="0">
                <a:sym typeface="Wingdings" pitchFamily="2" charset="2"/>
              </a:rPr>
              <a:t> contributions are summed up</a:t>
            </a:r>
            <a:endParaRPr lang="en-US" dirty="0" smtClean="0"/>
          </a:p>
          <a:p>
            <a:pPr lvl="1"/>
            <a:r>
              <a:rPr lang="en-US" dirty="0" smtClean="0"/>
              <a:t>continuous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ionization, </a:t>
            </a:r>
            <a:r>
              <a:rPr lang="en-US" dirty="0" err="1" smtClean="0"/>
              <a:t>bremstrahlung</a:t>
            </a:r>
            <a:endParaRPr lang="en-US" dirty="0" smtClean="0"/>
          </a:p>
          <a:p>
            <a:pPr lvl="1"/>
            <a:r>
              <a:rPr lang="en-US" dirty="0" smtClean="0"/>
              <a:t>discrete 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Moeller &amp; </a:t>
            </a:r>
            <a:r>
              <a:rPr lang="en-US" dirty="0" err="1" smtClean="0"/>
              <a:t>Bhabha</a:t>
            </a:r>
            <a:r>
              <a:rPr lang="en-US" dirty="0" smtClean="0"/>
              <a:t> scattering, </a:t>
            </a:r>
            <a:r>
              <a:rPr lang="el-GR" dirty="0" smtClean="0"/>
              <a:t>δ</a:t>
            </a:r>
            <a:r>
              <a:rPr lang="en-US" dirty="0" smtClean="0"/>
              <a:t>-ray production, hard </a:t>
            </a:r>
            <a:r>
              <a:rPr lang="en-US" dirty="0" err="1" smtClean="0"/>
              <a:t>bremsstrahlung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muons</a:t>
            </a:r>
            <a:endParaRPr lang="en-US" dirty="0" smtClean="0"/>
          </a:p>
          <a:p>
            <a:pPr lvl="1"/>
            <a:r>
              <a:rPr lang="en-US" dirty="0" smtClean="0"/>
              <a:t>ionization, </a:t>
            </a:r>
            <a:r>
              <a:rPr lang="en-US" dirty="0" err="1" smtClean="0"/>
              <a:t>bremsstrahlung</a:t>
            </a:r>
            <a:r>
              <a:rPr lang="en-US" dirty="0" smtClean="0"/>
              <a:t>, pair production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charged hadrons</a:t>
            </a:r>
          </a:p>
          <a:p>
            <a:pPr lvl="1"/>
            <a:r>
              <a:rPr lang="en-US" dirty="0" smtClean="0"/>
              <a:t>ionization (including hard </a:t>
            </a:r>
            <a:r>
              <a:rPr lang="el-GR" dirty="0" smtClean="0"/>
              <a:t>δ</a:t>
            </a:r>
            <a:r>
              <a:rPr lang="en-US" dirty="0" smtClean="0"/>
              <a:t>-ray production)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mean energy loss is computed, fluctuations are added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ionization of ions and hadrons:</a:t>
            </a:r>
          </a:p>
          <a:p>
            <a:pPr lvl="1"/>
            <a:r>
              <a:rPr lang="en-US" dirty="0" smtClean="0"/>
              <a:t>model depends on energy range:</a:t>
            </a:r>
          </a:p>
          <a:p>
            <a:pPr lvl="2"/>
            <a:r>
              <a:rPr lang="en-US" dirty="0" smtClean="0"/>
              <a:t>&gt;2MeV </a:t>
            </a:r>
            <a:r>
              <a:rPr lang="en-US" dirty="0" smtClean="0">
                <a:sym typeface="Wingdings" pitchFamily="2" charset="2"/>
              </a:rPr>
              <a:t> Bethe-Bloch formula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&lt;1keV  free electron gas model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intermediate range  parameterizations based on experimental data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thermal neutrons (0.025eV) </a:t>
            </a:r>
            <a:r>
              <a:rPr lang="en-US" dirty="0" smtClean="0">
                <a:sym typeface="Wingdings" pitchFamily="2" charset="2"/>
              </a:rPr>
              <a:t> 7TeV  cosmic ray physics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total cross-sections  parameterized as a function of atomic weight and energy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elastic scattering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inelastic scattering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capture of neutral particles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induced fission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cross-sections: data-driven + theory based approaches for extension to high E and interpolation in regions without data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Hadronic</a:t>
            </a:r>
            <a:r>
              <a:rPr lang="en-US" dirty="0" smtClean="0"/>
              <a:t> processes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three possibilities</a:t>
            </a:r>
          </a:p>
          <a:p>
            <a:pPr lvl="1"/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parameterizations and extrapolations of data</a:t>
            </a:r>
          </a:p>
          <a:p>
            <a:pPr lvl="1"/>
            <a:r>
              <a:rPr lang="en-US" dirty="0" smtClean="0"/>
              <a:t>theory-driven models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data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preferred</a:t>
            </a:r>
          </a:p>
          <a:p>
            <a:pPr lvl="1"/>
            <a:r>
              <a:rPr lang="en-US" dirty="0" smtClean="0"/>
              <a:t>but not always available </a:t>
            </a:r>
            <a:r>
              <a:rPr lang="en-US" dirty="0" smtClean="0">
                <a:sym typeface="Wingdings" pitchFamily="2" charset="2"/>
              </a:rPr>
              <a:t> high energies, short life-times, strange baryons, various target materials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used mainly for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isotope production (induced by n, p), transport of n (low E), photon evaporation (low E), radioactive decay, absorption of particles coming to rest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of final states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parameterized models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mostly rewritten from Geant3 (GEISHA)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parameterized: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momentum distributions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angular distributions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extrapolations of cross-sections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exist for many reactions and the full range of energies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possibility to tune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examples: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induced fission for n, capture of n, elastic scattering, inelastic final state production, ...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of final states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theory-based models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allow for better extrapolation to energies not assessed in </a:t>
            </a:r>
            <a:r>
              <a:rPr lang="en-US" dirty="0" err="1" smtClean="0">
                <a:sym typeface="Wingdings" pitchFamily="2" charset="2"/>
              </a:rPr>
              <a:t>testbeams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interactions of hadrons with a nucleus at high E final states (E</a:t>
            </a:r>
            <a:r>
              <a:rPr lang="en-US" baseline="-25000" dirty="0" smtClean="0">
                <a:sym typeface="Wingdings" pitchFamily="2" charset="2"/>
              </a:rPr>
              <a:t>CMS</a:t>
            </a:r>
            <a:r>
              <a:rPr lang="en-US" dirty="0" smtClean="0">
                <a:sym typeface="Wingdings" pitchFamily="2" charset="2"/>
              </a:rPr>
              <a:t>&gt;O(5GeV) 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diffractive string excitation model (</a:t>
            </a:r>
            <a:r>
              <a:rPr lang="en-US" dirty="0" err="1" smtClean="0">
                <a:sym typeface="Wingdings" pitchFamily="2" charset="2"/>
              </a:rPr>
              <a:t>Fritiof</a:t>
            </a:r>
            <a:r>
              <a:rPr lang="en-US" dirty="0" smtClean="0">
                <a:sym typeface="Wingdings" pitchFamily="2" charset="2"/>
              </a:rPr>
              <a:t> like):</a:t>
            </a:r>
          </a:p>
          <a:p>
            <a:pPr lvl="3"/>
            <a:r>
              <a:rPr lang="en-US" dirty="0" smtClean="0">
                <a:sym typeface="Wingdings" pitchFamily="2" charset="2"/>
              </a:rPr>
              <a:t>the particles which are scattered only exchange </a:t>
            </a:r>
            <a:r>
              <a:rPr lang="en-US" dirty="0" err="1" smtClean="0">
                <a:sym typeface="Wingdings" pitchFamily="2" charset="2"/>
              </a:rPr>
              <a:t>momenta</a:t>
            </a:r>
            <a:r>
              <a:rPr lang="en-US" dirty="0" smtClean="0">
                <a:sym typeface="Wingdings" pitchFamily="2" charset="2"/>
              </a:rPr>
              <a:t>. For each of the scattered particles a string is formed where the quark content of the original </a:t>
            </a:r>
            <a:r>
              <a:rPr lang="en-US" dirty="0" err="1" smtClean="0">
                <a:sym typeface="Wingdings" pitchFamily="2" charset="2"/>
              </a:rPr>
              <a:t>hadron</a:t>
            </a:r>
            <a:r>
              <a:rPr lang="en-US" dirty="0" smtClean="0">
                <a:sym typeface="Wingdings" pitchFamily="2" charset="2"/>
              </a:rPr>
              <a:t> is randomly assigned to the string ends.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quark gluon string model:</a:t>
            </a:r>
          </a:p>
          <a:p>
            <a:pPr lvl="3"/>
            <a:r>
              <a:rPr lang="en-US" dirty="0" smtClean="0">
                <a:sym typeface="Wingdings" pitchFamily="2" charset="2"/>
              </a:rPr>
              <a:t>the quark gluon string model splits a nucleon into a quark and a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-quark. Between those, strings are formed and </a:t>
            </a:r>
            <a:r>
              <a:rPr lang="en-US" dirty="0" err="1" smtClean="0">
                <a:sym typeface="Wingdings" pitchFamily="2" charset="2"/>
              </a:rPr>
              <a:t>hadroniyed</a:t>
            </a:r>
            <a:r>
              <a:rPr lang="en-US" dirty="0" smtClean="0">
                <a:sym typeface="Wingdings" pitchFamily="2" charset="2"/>
              </a:rPr>
              <a:t> (by adding a </a:t>
            </a:r>
            <a:r>
              <a:rPr lang="en-US" dirty="0" err="1" smtClean="0">
                <a:sym typeface="Wingdings" pitchFamily="2" charset="2"/>
              </a:rPr>
              <a:t>qqbar</a:t>
            </a:r>
            <a:r>
              <a:rPr lang="en-US" dirty="0" smtClean="0">
                <a:sym typeface="Wingdings" pitchFamily="2" charset="2"/>
              </a:rPr>
              <a:t>-pair). The color flow between </a:t>
            </a:r>
            <a:r>
              <a:rPr lang="en-US" dirty="0" err="1" smtClean="0">
                <a:sym typeface="Wingdings" pitchFamily="2" charset="2"/>
              </a:rPr>
              <a:t>partons</a:t>
            </a:r>
            <a:r>
              <a:rPr lang="en-US" dirty="0" smtClean="0">
                <a:sym typeface="Wingdings" pitchFamily="2" charset="2"/>
              </a:rPr>
              <a:t> from the interacting particles and the </a:t>
            </a:r>
            <a:r>
              <a:rPr lang="en-US" dirty="0" err="1" smtClean="0">
                <a:sym typeface="Wingdings" pitchFamily="2" charset="2"/>
              </a:rPr>
              <a:t>hadron</a:t>
            </a:r>
            <a:r>
              <a:rPr lang="en-US" dirty="0" smtClean="0">
                <a:sym typeface="Wingdings" pitchFamily="2" charset="2"/>
              </a:rPr>
              <a:t>-nucleon interactions are mediated by the exchange of </a:t>
            </a:r>
            <a:r>
              <a:rPr lang="en-US" dirty="0" err="1" smtClean="0">
                <a:sym typeface="Wingdings" pitchFamily="2" charset="2"/>
              </a:rPr>
              <a:t>Pomerons</a:t>
            </a:r>
            <a:r>
              <a:rPr lang="en-US" dirty="0" smtClean="0">
                <a:sym typeface="Wingdings" pitchFamily="2" charset="2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of final states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pic>
        <p:nvPicPr>
          <p:cNvPr id="7" name="Picture 6" descr="QGS_stringFragmentatio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55" y="5057775"/>
            <a:ext cx="1274045" cy="1190625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theory-based models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intra-nuclear cascade models (E</a:t>
            </a:r>
            <a:r>
              <a:rPr lang="en-US" baseline="-25000" dirty="0" smtClean="0">
                <a:sym typeface="Wingdings" pitchFamily="2" charset="2"/>
              </a:rPr>
              <a:t>CMS</a:t>
            </a:r>
            <a:r>
              <a:rPr lang="en-US" dirty="0" smtClean="0">
                <a:sym typeface="Wingdings" pitchFamily="2" charset="2"/>
              </a:rPr>
              <a:t>&lt;O(5GeV) 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Binary cascade model</a:t>
            </a:r>
          </a:p>
          <a:p>
            <a:pPr lvl="2"/>
            <a:r>
              <a:rPr lang="en-US" dirty="0" err="1" smtClean="0">
                <a:sym typeface="Wingdings" pitchFamily="2" charset="2"/>
              </a:rPr>
              <a:t>Bertini</a:t>
            </a:r>
            <a:r>
              <a:rPr lang="en-US" dirty="0" smtClean="0">
                <a:sym typeface="Wingdings" pitchFamily="2" charset="2"/>
              </a:rPr>
              <a:t> cascade model</a:t>
            </a:r>
          </a:p>
          <a:p>
            <a:pPr lvl="3"/>
            <a:r>
              <a:rPr lang="en-US" dirty="0" smtClean="0">
                <a:sym typeface="Wingdings" pitchFamily="2" charset="2"/>
              </a:rPr>
              <a:t>step-like concentric nuclear potential</a:t>
            </a:r>
          </a:p>
          <a:p>
            <a:pPr lvl="3"/>
            <a:r>
              <a:rPr lang="en-US" dirty="0" smtClean="0">
                <a:sym typeface="Wingdings" pitchFamily="2" charset="2"/>
              </a:rPr>
              <a:t>projectile transported along straight lines</a:t>
            </a:r>
          </a:p>
          <a:p>
            <a:pPr lvl="3"/>
            <a:r>
              <a:rPr lang="en-US" dirty="0" smtClean="0">
                <a:sym typeface="Wingdings" pitchFamily="2" charset="2"/>
              </a:rPr>
              <a:t>cross sections from data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for E</a:t>
            </a:r>
            <a:r>
              <a:rPr lang="en-US" baseline="-25000" dirty="0" smtClean="0">
                <a:sym typeface="Wingdings" pitchFamily="2" charset="2"/>
              </a:rPr>
              <a:t>CMS</a:t>
            </a:r>
            <a:r>
              <a:rPr lang="en-US" dirty="0" smtClean="0">
                <a:sym typeface="Wingdings" pitchFamily="2" charset="2"/>
              </a:rPr>
              <a:t>&lt;O(100 </a:t>
            </a:r>
            <a:r>
              <a:rPr lang="en-US" dirty="0" err="1" smtClean="0">
                <a:sym typeface="Wingdings" pitchFamily="2" charset="2"/>
              </a:rPr>
              <a:t>MeV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lvl="2"/>
            <a:r>
              <a:rPr lang="en-US" dirty="0" err="1" smtClean="0">
                <a:sym typeface="Wingdings" pitchFamily="2" charset="2"/>
              </a:rPr>
              <a:t>exciton</a:t>
            </a:r>
            <a:r>
              <a:rPr lang="en-US" dirty="0" smtClean="0">
                <a:sym typeface="Wingdings" pitchFamily="2" charset="2"/>
              </a:rPr>
              <a:t> based pre-compound models available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soften the steep quasi-elastic peaks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evaporation phase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models describe </a:t>
            </a:r>
            <a:r>
              <a:rPr lang="en-US" dirty="0" err="1" smtClean="0">
                <a:sym typeface="Wingdings" pitchFamily="2" charset="2"/>
              </a:rPr>
              <a:t>behaviour</a:t>
            </a:r>
            <a:r>
              <a:rPr lang="en-US" dirty="0" smtClean="0">
                <a:sym typeface="Wingdings" pitchFamily="2" charset="2"/>
              </a:rPr>
              <a:t> of excited, </a:t>
            </a:r>
            <a:r>
              <a:rPr lang="en-US" dirty="0" err="1" smtClean="0">
                <a:sym typeface="Wingdings" pitchFamily="2" charset="2"/>
              </a:rPr>
              <a:t>thermalised</a:t>
            </a:r>
            <a:r>
              <a:rPr lang="en-US" dirty="0" smtClean="0">
                <a:sym typeface="Wingdings" pitchFamily="2" charset="2"/>
              </a:rPr>
              <a:t> nuclei</a:t>
            </a:r>
          </a:p>
          <a:p>
            <a:pPr lvl="3"/>
            <a:r>
              <a:rPr lang="en-US" dirty="0" err="1" smtClean="0">
                <a:sym typeface="Wingdings" pitchFamily="2" charset="2"/>
              </a:rPr>
              <a:t>Weisskopf</a:t>
            </a:r>
            <a:r>
              <a:rPr lang="en-US" dirty="0" smtClean="0">
                <a:sym typeface="Wingdings" pitchFamily="2" charset="2"/>
              </a:rPr>
              <a:t>-Ewing model, Fermi breakup model, </a:t>
            </a:r>
            <a:r>
              <a:rPr lang="en-US" dirty="0" err="1" smtClean="0">
                <a:sym typeface="Wingdings" pitchFamily="2" charset="2"/>
              </a:rPr>
              <a:t>multifragmentation</a:t>
            </a:r>
            <a:r>
              <a:rPr lang="en-US" dirty="0" smtClean="0">
                <a:sym typeface="Wingdings" pitchFamily="2" charset="2"/>
              </a:rPr>
              <a:t>, fission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atomic relaxation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(alternative: CHIPS  thermodynamic approach for fragmentation of excited </a:t>
            </a:r>
            <a:r>
              <a:rPr lang="en-US" dirty="0" err="1" smtClean="0">
                <a:sym typeface="Wingdings" pitchFamily="2" charset="2"/>
              </a:rPr>
              <a:t>hadronic</a:t>
            </a:r>
            <a:r>
              <a:rPr lang="en-US" dirty="0" smtClean="0">
                <a:sym typeface="Wingdings" pitchFamily="2" charset="2"/>
              </a:rPr>
              <a:t> systems into hadrons)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Modeling of final states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pic>
        <p:nvPicPr>
          <p:cNvPr id="9" name="Picture 8" descr="cascadeMod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6534" y="2438400"/>
            <a:ext cx="1633066" cy="126562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1605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Geant4 </a:t>
            </a:r>
            <a:r>
              <a:rPr lang="en-US" dirty="0" smtClean="0">
                <a:sym typeface="Wingdings" pitchFamily="2" charset="2"/>
              </a:rPr>
              <a:t> photons with wavelength &gt;&gt; atomic spacing are called “optical”</a:t>
            </a:r>
          </a:p>
          <a:p>
            <a:r>
              <a:rPr lang="en-US" dirty="0" smtClean="0">
                <a:sym typeface="Wingdings" pitchFamily="2" charset="2"/>
              </a:rPr>
              <a:t>optical properties of a medium can be given as a function of photon wavelength</a:t>
            </a:r>
          </a:p>
          <a:p>
            <a:r>
              <a:rPr lang="en-US" dirty="0" smtClean="0">
                <a:sym typeface="Wingdings" pitchFamily="2" charset="2"/>
              </a:rPr>
              <a:t>implemented processes:</a:t>
            </a:r>
            <a:endParaRPr lang="en-US" dirty="0" smtClean="0"/>
          </a:p>
          <a:p>
            <a:pPr lvl="1"/>
            <a:r>
              <a:rPr lang="en-US" dirty="0" smtClean="0"/>
              <a:t>Cerenkov process</a:t>
            </a:r>
          </a:p>
          <a:p>
            <a:pPr lvl="1"/>
            <a:r>
              <a:rPr lang="en-US" dirty="0" smtClean="0"/>
              <a:t>Scintillation: user can define light yield, photon emission spectrum, ...</a:t>
            </a:r>
          </a:p>
          <a:p>
            <a:pPr lvl="1"/>
            <a:r>
              <a:rPr lang="en-US" dirty="0" smtClean="0"/>
              <a:t>Absorption and Rayleigh scattering</a:t>
            </a:r>
          </a:p>
          <a:p>
            <a:pPr lvl="1"/>
            <a:r>
              <a:rPr lang="en-US" dirty="0" smtClean="0"/>
              <a:t>Reflection and Refraction </a:t>
            </a:r>
            <a:r>
              <a:rPr lang="en-US" dirty="0" smtClean="0">
                <a:sym typeface="Wingdings" pitchFamily="2" charset="2"/>
              </a:rPr>
              <a:t> optical boundaries can be defined by the user</a:t>
            </a:r>
            <a:endParaRPr lang="en-US" dirty="0" smtClean="0"/>
          </a:p>
          <a:p>
            <a:pPr lvl="1"/>
            <a:r>
              <a:rPr lang="en-US" dirty="0" smtClean="0"/>
              <a:t>Transition radiation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processes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5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Physics processes, 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pic>
        <p:nvPicPr>
          <p:cNvPr id="7" name="Picture 6" descr="physicsLis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211879"/>
            <a:ext cx="6934200" cy="5188921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G4 collaboration provides compilations of consistent sets of models </a:t>
            </a:r>
            <a:r>
              <a:rPr lang="en-US" dirty="0" smtClean="0">
                <a:sym typeface="Wingdings" pitchFamily="2" charset="2"/>
              </a:rPr>
              <a:t> physics lists</a:t>
            </a:r>
          </a:p>
          <a:p>
            <a:r>
              <a:rPr lang="en-US" dirty="0" smtClean="0"/>
              <a:t>electromagnetic simulations well known </a:t>
            </a:r>
            <a:r>
              <a:rPr lang="en-US" dirty="0" smtClean="0">
                <a:sym typeface="Wingdings" pitchFamily="2" charset="2"/>
              </a:rPr>
              <a:t> accurate simulations</a:t>
            </a:r>
          </a:p>
          <a:p>
            <a:r>
              <a:rPr lang="en-US" dirty="0" smtClean="0">
                <a:sym typeface="Wingdings" pitchFamily="2" charset="2"/>
              </a:rPr>
              <a:t>modeling of hadrons worse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LEP and HEP used as fallback solutions and for particles and regions where no other models are defined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High energy  QGS, FTF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Transitions between models in different E-regions  smoothed out  continuous transition between models (e.g. QGS to </a:t>
            </a:r>
            <a:r>
              <a:rPr lang="en-US" dirty="0" err="1" smtClean="0">
                <a:sym typeface="Wingdings" pitchFamily="2" charset="2"/>
              </a:rPr>
              <a:t>Bertini</a:t>
            </a:r>
            <a:r>
              <a:rPr lang="en-US" dirty="0" smtClean="0">
                <a:sym typeface="Wingdings" pitchFamily="2" charset="2"/>
              </a:rPr>
              <a:t> cascade)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Physics lists to be mentioned: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LHEP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old G3 (GEISHA) </a:t>
            </a:r>
            <a:r>
              <a:rPr lang="en-US" dirty="0" err="1" smtClean="0">
                <a:sym typeface="Wingdings" pitchFamily="2" charset="2"/>
              </a:rPr>
              <a:t>parametrizations</a:t>
            </a:r>
            <a:r>
              <a:rPr lang="en-US" dirty="0" smtClean="0">
                <a:sym typeface="Wingdings" pitchFamily="2" charset="2"/>
              </a:rPr>
              <a:t>  problematic (energy in processes not conserved, etc.)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low energies: LEP, high energies: HEP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LCPhys</a:t>
            </a:r>
            <a:endParaRPr lang="en-US" dirty="0" smtClean="0">
              <a:sym typeface="Wingdings" pitchFamily="2" charset="2"/>
            </a:endParaRPr>
          </a:p>
          <a:p>
            <a:pPr lvl="2"/>
            <a:r>
              <a:rPr lang="en-US" dirty="0" smtClean="0">
                <a:sym typeface="Wingdings" pitchFamily="2" charset="2"/>
              </a:rPr>
              <a:t>QGS (with </a:t>
            </a:r>
            <a:r>
              <a:rPr lang="en-US" dirty="0" err="1" smtClean="0">
                <a:sym typeface="Wingdings" pitchFamily="2" charset="2"/>
              </a:rPr>
              <a:t>precompound</a:t>
            </a:r>
            <a:r>
              <a:rPr lang="en-US" dirty="0" smtClean="0">
                <a:sym typeface="Wingdings" pitchFamily="2" charset="2"/>
              </a:rPr>
              <a:t>) above 12 </a:t>
            </a:r>
            <a:r>
              <a:rPr lang="en-US" dirty="0" err="1" smtClean="0">
                <a:sym typeface="Wingdings" pitchFamily="2" charset="2"/>
              </a:rPr>
              <a:t>GeV</a:t>
            </a:r>
            <a:r>
              <a:rPr lang="en-US" dirty="0" smtClean="0">
                <a:sym typeface="Wingdings" pitchFamily="2" charset="2"/>
              </a:rPr>
              <a:t>, LEP between 9.5 to 25 </a:t>
            </a:r>
            <a:r>
              <a:rPr lang="en-US" dirty="0" err="1" smtClean="0">
                <a:sym typeface="Wingdings" pitchFamily="2" charset="2"/>
              </a:rPr>
              <a:t>GeV</a:t>
            </a:r>
            <a:r>
              <a:rPr lang="en-US" dirty="0" smtClean="0">
                <a:sym typeface="Wingdings" pitchFamily="2" charset="2"/>
              </a:rPr>
              <a:t>, 0-9.9 </a:t>
            </a:r>
            <a:r>
              <a:rPr lang="en-US" dirty="0" err="1" smtClean="0">
                <a:sym typeface="Wingdings" pitchFamily="2" charset="2"/>
              </a:rPr>
              <a:t>GeV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Bertini</a:t>
            </a:r>
            <a:r>
              <a:rPr lang="en-US" dirty="0" smtClean="0">
                <a:sym typeface="Wingdings" pitchFamily="2" charset="2"/>
              </a:rPr>
              <a:t> cascade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QGSP_BERT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QGS (with </a:t>
            </a:r>
            <a:r>
              <a:rPr lang="en-US" dirty="0" err="1" smtClean="0">
                <a:sym typeface="Wingdings" pitchFamily="2" charset="2"/>
              </a:rPr>
              <a:t>precompound</a:t>
            </a:r>
            <a:r>
              <a:rPr lang="en-US" dirty="0" smtClean="0">
                <a:sym typeface="Wingdings" pitchFamily="2" charset="2"/>
              </a:rPr>
              <a:t>) above 25 </a:t>
            </a:r>
            <a:r>
              <a:rPr lang="en-US" dirty="0" err="1" smtClean="0">
                <a:sym typeface="Wingdings" pitchFamily="2" charset="2"/>
              </a:rPr>
              <a:t>GeV</a:t>
            </a:r>
            <a:r>
              <a:rPr lang="en-US" dirty="0" smtClean="0">
                <a:sym typeface="Wingdings" pitchFamily="2" charset="2"/>
              </a:rPr>
              <a:t>, LEP between 25 and 10 </a:t>
            </a:r>
            <a:r>
              <a:rPr lang="en-US" dirty="0" err="1" smtClean="0">
                <a:sym typeface="Wingdings" pitchFamily="2" charset="2"/>
              </a:rPr>
              <a:t>GeV</a:t>
            </a:r>
            <a:r>
              <a:rPr lang="en-US" dirty="0" smtClean="0">
                <a:sym typeface="Wingdings" pitchFamily="2" charset="2"/>
              </a:rPr>
              <a:t>, below that: </a:t>
            </a:r>
            <a:r>
              <a:rPr lang="en-US" dirty="0" err="1" smtClean="0">
                <a:sym typeface="Wingdings" pitchFamily="2" charset="2"/>
              </a:rPr>
              <a:t>Bertini</a:t>
            </a:r>
            <a:r>
              <a:rPr lang="en-US" dirty="0" smtClean="0">
                <a:sym typeface="Wingdings" pitchFamily="2" charset="2"/>
              </a:rPr>
              <a:t> cascade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FTF_BIC</a:t>
            </a:r>
          </a:p>
          <a:p>
            <a:pPr lvl="2"/>
            <a:r>
              <a:rPr lang="en-US" dirty="0" err="1" smtClean="0"/>
              <a:t>Fritiof</a:t>
            </a:r>
            <a:r>
              <a:rPr lang="en-US" dirty="0" smtClean="0"/>
              <a:t> with </a:t>
            </a:r>
            <a:r>
              <a:rPr lang="en-US" dirty="0" err="1" smtClean="0"/>
              <a:t>precompound</a:t>
            </a:r>
            <a:r>
              <a:rPr lang="en-US" dirty="0" smtClean="0"/>
              <a:t> above 5 </a:t>
            </a:r>
            <a:r>
              <a:rPr lang="en-US" dirty="0" err="1" smtClean="0"/>
              <a:t>GeV</a:t>
            </a:r>
            <a:r>
              <a:rPr lang="en-US" dirty="0" smtClean="0"/>
              <a:t>, below that: Binary cascade </a:t>
            </a:r>
            <a:r>
              <a:rPr lang="en-US" dirty="0" smtClean="0">
                <a:sym typeface="Wingdings" pitchFamily="2" charset="2"/>
              </a:rPr>
              <a:t> no LEP, no HEP for pi and 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5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Physics lists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GEANT4 is very modular and flexible</a:t>
            </a:r>
          </a:p>
          <a:p>
            <a:pPr lvl="1"/>
            <a:r>
              <a:rPr lang="en-US" dirty="0" smtClean="0"/>
              <a:t>changes of models for physics processes possible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 but: should be done together with GEANT4 collaboration, since set of chosen models should be consistent</a:t>
            </a:r>
            <a:endParaRPr lang="en-US" dirty="0" smtClean="0"/>
          </a:p>
          <a:p>
            <a:r>
              <a:rPr lang="en-US" dirty="0" smtClean="0"/>
              <a:t>GEANT4 performs good for electromagnetic processes</a:t>
            </a:r>
          </a:p>
          <a:p>
            <a:r>
              <a:rPr lang="en-US" dirty="0" smtClean="0"/>
              <a:t>GEANT4 gives you results for </a:t>
            </a:r>
            <a:r>
              <a:rPr lang="en-US" dirty="0" err="1" smtClean="0"/>
              <a:t>hadronic</a:t>
            </a:r>
            <a:r>
              <a:rPr lang="en-US" dirty="0" smtClean="0"/>
              <a:t> processes</a:t>
            </a:r>
          </a:p>
          <a:p>
            <a:pPr lvl="1"/>
            <a:r>
              <a:rPr lang="en-US" dirty="0" smtClean="0"/>
              <a:t>certainly less accurate than for the </a:t>
            </a:r>
            <a:r>
              <a:rPr lang="en-US" dirty="0" err="1" smtClean="0"/>
              <a:t>electromag</a:t>
            </a:r>
            <a:r>
              <a:rPr lang="en-US" dirty="0" smtClean="0"/>
              <a:t>. processes</a:t>
            </a:r>
          </a:p>
          <a:p>
            <a:pPr lvl="1"/>
            <a:r>
              <a:rPr lang="en-US" dirty="0" smtClean="0"/>
              <a:t>has to be validated for the material which is used</a:t>
            </a:r>
          </a:p>
          <a:p>
            <a:pPr lvl="1"/>
            <a:r>
              <a:rPr lang="en-US" dirty="0" smtClean="0"/>
              <a:t>physics list? </a:t>
            </a:r>
            <a:r>
              <a:rPr lang="en-US" dirty="0" smtClean="0">
                <a:sym typeface="Wingdings" pitchFamily="2" charset="2"/>
              </a:rPr>
              <a:t> no clear </a:t>
            </a:r>
            <a:r>
              <a:rPr lang="en-US" dirty="0" err="1" smtClean="0">
                <a:sym typeface="Wingdings" pitchFamily="2" charset="2"/>
              </a:rPr>
              <a:t>favourite</a:t>
            </a:r>
            <a:r>
              <a:rPr lang="en-US" dirty="0" smtClean="0">
                <a:sym typeface="Wingdings" pitchFamily="2" charset="2"/>
              </a:rPr>
              <a:t>, ... again: validation necessary</a:t>
            </a:r>
          </a:p>
          <a:p>
            <a:r>
              <a:rPr lang="en-US" dirty="0" smtClean="0">
                <a:sym typeface="Wingdings" pitchFamily="2" charset="2"/>
              </a:rPr>
              <a:t>Which physics list to choose?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QGSP_BERT is  used the LHC-experiments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LCPhys</a:t>
            </a:r>
            <a:r>
              <a:rPr lang="en-US" dirty="0" smtClean="0">
                <a:sym typeface="Wingdings" pitchFamily="2" charset="2"/>
              </a:rPr>
              <a:t> is used in ILC community (seems to be rather similar to QGSP_BERT)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FTF_BIC is complementary to QGSP_BERT  </a:t>
            </a:r>
            <a:r>
              <a:rPr lang="en-US" smtClean="0">
                <a:sym typeface="Wingdings" pitchFamily="2" charset="2"/>
              </a:rPr>
              <a:t>good crosscheck</a:t>
            </a:r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Geometry</a:t>
            </a:r>
          </a:p>
          <a:p>
            <a:r>
              <a:rPr lang="en-US" dirty="0" smtClean="0"/>
              <a:t>Events</a:t>
            </a:r>
          </a:p>
          <a:p>
            <a:r>
              <a:rPr lang="en-US" dirty="0" smtClean="0"/>
              <a:t>Tracking</a:t>
            </a:r>
          </a:p>
          <a:p>
            <a:pPr lvl="1"/>
            <a:r>
              <a:rPr lang="en-US" dirty="0" smtClean="0"/>
              <a:t>Step length</a:t>
            </a:r>
          </a:p>
          <a:p>
            <a:pPr lvl="1"/>
            <a:r>
              <a:rPr lang="en-US" dirty="0" smtClean="0"/>
              <a:t>electromagnetic fields</a:t>
            </a:r>
          </a:p>
          <a:p>
            <a:pPr lvl="1"/>
            <a:r>
              <a:rPr lang="en-US" dirty="0" smtClean="0"/>
              <a:t>range cut</a:t>
            </a:r>
          </a:p>
          <a:p>
            <a:r>
              <a:rPr lang="en-US" dirty="0" smtClean="0"/>
              <a:t>Physics processes</a:t>
            </a:r>
          </a:p>
          <a:p>
            <a:pPr lvl="1"/>
            <a:r>
              <a:rPr lang="en-US" dirty="0" smtClean="0"/>
              <a:t>Electromagnetic processes</a:t>
            </a:r>
          </a:p>
          <a:p>
            <a:pPr lvl="2"/>
            <a:r>
              <a:rPr lang="en-US" dirty="0" smtClean="0"/>
              <a:t>Multiple scattering</a:t>
            </a:r>
          </a:p>
          <a:p>
            <a:pPr lvl="2"/>
            <a:r>
              <a:rPr lang="en-US" dirty="0" smtClean="0"/>
              <a:t>Energy loss</a:t>
            </a:r>
          </a:p>
          <a:p>
            <a:pPr lvl="1"/>
            <a:r>
              <a:rPr lang="en-US" dirty="0" err="1" smtClean="0"/>
              <a:t>Hadronic</a:t>
            </a:r>
            <a:r>
              <a:rPr lang="en-US" dirty="0" smtClean="0"/>
              <a:t> Processes</a:t>
            </a:r>
          </a:p>
          <a:p>
            <a:pPr lvl="2"/>
            <a:r>
              <a:rPr lang="en-US" dirty="0" smtClean="0"/>
              <a:t>Modeling of final states</a:t>
            </a:r>
          </a:p>
          <a:p>
            <a:r>
              <a:rPr lang="en-US" dirty="0" smtClean="0"/>
              <a:t>Physics lists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 / elements of GEANT4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Simulation of interactions of particles with matter</a:t>
            </a:r>
          </a:p>
          <a:p>
            <a:endParaRPr lang="en-US" dirty="0" smtClean="0"/>
          </a:p>
          <a:p>
            <a:r>
              <a:rPr lang="en-US" dirty="0" smtClean="0"/>
              <a:t>A toolkit </a:t>
            </a:r>
            <a:r>
              <a:rPr lang="en-US" dirty="0" smtClean="0">
                <a:sym typeface="Wingdings" pitchFamily="2" charset="2"/>
              </a:rPr>
              <a:t> (user has to wrap code around)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Geometry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Digitization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Aim of G4 design: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Flexibility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Customizable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extendable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Geant4?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Description of the detector</a:t>
            </a:r>
          </a:p>
          <a:p>
            <a:pPr lvl="1"/>
            <a:r>
              <a:rPr lang="en-US" dirty="0" smtClean="0"/>
              <a:t>efficient navigation of particles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Volumes defined by user with code</a:t>
            </a:r>
          </a:p>
          <a:p>
            <a:pPr lvl="1"/>
            <a:r>
              <a:rPr lang="en-US" dirty="0" smtClean="0"/>
              <a:t>typically experiments wrap interface around (e.g. compact.xml)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sensitive “logical volumes” for readout </a:t>
            </a:r>
            <a:r>
              <a:rPr lang="en-US" dirty="0" smtClean="0">
                <a:sym typeface="Wingdings" pitchFamily="2" charset="2"/>
              </a:rPr>
              <a:t> linked with user defined class for detector response (digitization)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6096000" y="3810000"/>
            <a:ext cx="2514600" cy="2362200"/>
          </a:xfrm>
          <a:prstGeom prst="rect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048000" y="3810000"/>
            <a:ext cx="2514600" cy="2362200"/>
          </a:xfrm>
          <a:prstGeom prst="rect">
            <a:avLst/>
          </a:prstGeom>
          <a:solidFill>
            <a:srgbClr val="FF0000">
              <a:alpha val="1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Geometry (detector description)</a:t>
            </a:r>
            <a:endParaRPr lang="en-US" dirty="0"/>
          </a:p>
        </p:txBody>
      </p:sp>
      <p:sp>
        <p:nvSpPr>
          <p:cNvPr id="4" name="Trapezoid 3"/>
          <p:cNvSpPr/>
          <p:nvPr/>
        </p:nvSpPr>
        <p:spPr>
          <a:xfrm rot="7218622">
            <a:off x="4251185" y="4115474"/>
            <a:ext cx="304800" cy="990600"/>
          </a:xfrm>
          <a:prstGeom prst="trapezoid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rapezoid 4"/>
          <p:cNvSpPr/>
          <p:nvPr/>
        </p:nvSpPr>
        <p:spPr>
          <a:xfrm rot="6715569">
            <a:off x="4144695" y="4323085"/>
            <a:ext cx="304800" cy="990600"/>
          </a:xfrm>
          <a:prstGeom prst="trapezoid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rapezoid 5"/>
          <p:cNvSpPr/>
          <p:nvPr/>
        </p:nvSpPr>
        <p:spPr>
          <a:xfrm rot="6091278">
            <a:off x="4097159" y="4553555"/>
            <a:ext cx="304800" cy="990600"/>
          </a:xfrm>
          <a:prstGeom prst="trapezoid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rapezoid 6"/>
          <p:cNvSpPr/>
          <p:nvPr/>
        </p:nvSpPr>
        <p:spPr>
          <a:xfrm rot="5550767">
            <a:off x="4089576" y="4766399"/>
            <a:ext cx="304800" cy="990600"/>
          </a:xfrm>
          <a:prstGeom prst="trapezoid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apezoid 7"/>
          <p:cNvSpPr/>
          <p:nvPr/>
        </p:nvSpPr>
        <p:spPr>
          <a:xfrm rot="4951438">
            <a:off x="4111910" y="5017361"/>
            <a:ext cx="304800" cy="990600"/>
          </a:xfrm>
          <a:prstGeom prst="trapezoid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rapezoid 8"/>
          <p:cNvSpPr/>
          <p:nvPr/>
        </p:nvSpPr>
        <p:spPr>
          <a:xfrm rot="7218622">
            <a:off x="7222986" y="4115475"/>
            <a:ext cx="304800" cy="990600"/>
          </a:xfrm>
          <a:prstGeom prst="trapezoid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rapezoid 9"/>
          <p:cNvSpPr/>
          <p:nvPr/>
        </p:nvSpPr>
        <p:spPr>
          <a:xfrm rot="6715569">
            <a:off x="7116496" y="4323086"/>
            <a:ext cx="304800" cy="990600"/>
          </a:xfrm>
          <a:prstGeom prst="trapezoid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rapezoid 10"/>
          <p:cNvSpPr/>
          <p:nvPr/>
        </p:nvSpPr>
        <p:spPr>
          <a:xfrm rot="6091278">
            <a:off x="7068960" y="4553556"/>
            <a:ext cx="304800" cy="990600"/>
          </a:xfrm>
          <a:prstGeom prst="trapezoid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rapezoid 11"/>
          <p:cNvSpPr/>
          <p:nvPr/>
        </p:nvSpPr>
        <p:spPr>
          <a:xfrm rot="5550767">
            <a:off x="7061377" y="4766400"/>
            <a:ext cx="304800" cy="990600"/>
          </a:xfrm>
          <a:prstGeom prst="trapezoid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apezoid 12"/>
          <p:cNvSpPr/>
          <p:nvPr/>
        </p:nvSpPr>
        <p:spPr>
          <a:xfrm rot="4951438">
            <a:off x="7083711" y="5017362"/>
            <a:ext cx="304800" cy="990600"/>
          </a:xfrm>
          <a:prstGeom prst="trapezoid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rapezoid 13"/>
          <p:cNvSpPr/>
          <p:nvPr/>
        </p:nvSpPr>
        <p:spPr>
          <a:xfrm rot="10800000">
            <a:off x="1295400" y="3657600"/>
            <a:ext cx="304800" cy="990600"/>
          </a:xfrm>
          <a:prstGeom prst="trapezoid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6967728" y="4608576"/>
            <a:ext cx="621792" cy="594360"/>
          </a:xfrm>
          <a:custGeom>
            <a:avLst/>
            <a:gdLst>
              <a:gd name="connsiteX0" fmla="*/ 109728 w 621792"/>
              <a:gd name="connsiteY0" fmla="*/ 0 h 594360"/>
              <a:gd name="connsiteX1" fmla="*/ 0 w 621792"/>
              <a:gd name="connsiteY1" fmla="*/ 228600 h 594360"/>
              <a:gd name="connsiteX2" fmla="*/ 283464 w 621792"/>
              <a:gd name="connsiteY2" fmla="*/ 338328 h 594360"/>
              <a:gd name="connsiteX3" fmla="*/ 265176 w 621792"/>
              <a:gd name="connsiteY3" fmla="*/ 585216 h 594360"/>
              <a:gd name="connsiteX4" fmla="*/ 566928 w 621792"/>
              <a:gd name="connsiteY4" fmla="*/ 594360 h 594360"/>
              <a:gd name="connsiteX5" fmla="*/ 585216 w 621792"/>
              <a:gd name="connsiteY5" fmla="*/ 384048 h 594360"/>
              <a:gd name="connsiteX6" fmla="*/ 621792 w 621792"/>
              <a:gd name="connsiteY6" fmla="*/ 228600 h 594360"/>
              <a:gd name="connsiteX7" fmla="*/ 109728 w 621792"/>
              <a:gd name="connsiteY7" fmla="*/ 0 h 5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1792" h="594360">
                <a:moveTo>
                  <a:pt x="109728" y="0"/>
                </a:moveTo>
                <a:lnTo>
                  <a:pt x="0" y="228600"/>
                </a:lnTo>
                <a:lnTo>
                  <a:pt x="283464" y="338328"/>
                </a:lnTo>
                <a:lnTo>
                  <a:pt x="265176" y="585216"/>
                </a:lnTo>
                <a:lnTo>
                  <a:pt x="566928" y="594360"/>
                </a:lnTo>
                <a:lnTo>
                  <a:pt x="585216" y="384048"/>
                </a:lnTo>
                <a:lnTo>
                  <a:pt x="621792" y="228600"/>
                </a:lnTo>
                <a:lnTo>
                  <a:pt x="109728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79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85800" y="3124200"/>
            <a:ext cx="1693156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Logical volume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933910" y="3745468"/>
            <a:ext cx="1704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Mother volume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524000" y="4038600"/>
            <a:ext cx="2590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1"/>
          </p:cNvCxnSpPr>
          <p:nvPr/>
        </p:nvCxnSpPr>
        <p:spPr>
          <a:xfrm>
            <a:off x="1562100" y="4152900"/>
            <a:ext cx="2400300" cy="495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524000" y="4267200"/>
            <a:ext cx="23622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524000" y="4343400"/>
            <a:ext cx="2438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524000" y="4419600"/>
            <a:ext cx="24384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048000" y="2438400"/>
            <a:ext cx="2514600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Logical volumes become “physical” when placed into a mother volume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943600" y="2286000"/>
            <a:ext cx="2819400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Readout structure can </a:t>
            </a:r>
          </a:p>
          <a:p>
            <a:r>
              <a:rPr lang="en-US" dirty="0" smtClean="0"/>
              <a:t>be different  from detector</a:t>
            </a:r>
          </a:p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943600" y="3352800"/>
            <a:ext cx="1974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structure</a:t>
            </a:r>
            <a:endParaRPr lang="en-US" dirty="0"/>
          </a:p>
        </p:txBody>
      </p:sp>
      <p:cxnSp>
        <p:nvCxnSpPr>
          <p:cNvPr id="38" name="Straight Arrow Connector 37"/>
          <p:cNvCxnSpPr>
            <a:stCxn id="37" idx="2"/>
          </p:cNvCxnSpPr>
          <p:nvPr/>
        </p:nvCxnSpPr>
        <p:spPr>
          <a:xfrm rot="16200000" flipH="1">
            <a:off x="6621847" y="4031047"/>
            <a:ext cx="1002268" cy="384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Date Placehold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6" name="Footer Placeholder 4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Event </a:t>
            </a:r>
            <a:r>
              <a:rPr lang="en-US" dirty="0" smtClean="0">
                <a:sym typeface="Wingdings" pitchFamily="2" charset="2"/>
              </a:rPr>
              <a:t> main unit of simulation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Before being processed: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Primary particles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Vertices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 Afterwards: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Hits</a:t>
            </a:r>
          </a:p>
          <a:p>
            <a:pPr lvl="1"/>
            <a:r>
              <a:rPr lang="en-US" dirty="0" err="1" smtClean="0">
                <a:sym typeface="Wingdings" pitchFamily="2" charset="2"/>
              </a:rPr>
              <a:t>Digitizations</a:t>
            </a:r>
            <a:r>
              <a:rPr lang="en-US" dirty="0" smtClean="0">
                <a:sym typeface="Wingdings" pitchFamily="2" charset="2"/>
              </a:rPr>
              <a:t> (response of parts of the detector)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(simulation truth)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86000"/>
            <a:ext cx="8458200" cy="4038600"/>
          </a:xfrm>
        </p:spPr>
        <p:txBody>
          <a:bodyPr>
            <a:normAutofit lnSpcReduction="10000"/>
          </a:bodyPr>
          <a:lstStyle/>
          <a:p>
            <a:r>
              <a:rPr lang="en-US" i="1" dirty="0" smtClean="0"/>
              <a:t>Event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consists of many tracks</a:t>
            </a:r>
            <a:endParaRPr lang="en-US" i="1" dirty="0" smtClean="0"/>
          </a:p>
          <a:p>
            <a:r>
              <a:rPr lang="en-US" i="1" dirty="0" smtClean="0"/>
              <a:t>Track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“a transported particle”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consists of many </a:t>
            </a:r>
            <a:r>
              <a:rPr lang="en-US" i="1" dirty="0" smtClean="0">
                <a:sym typeface="Wingdings" pitchFamily="2" charset="2"/>
              </a:rPr>
              <a:t>steps</a:t>
            </a:r>
          </a:p>
          <a:p>
            <a:r>
              <a:rPr lang="en-US" i="1" dirty="0" smtClean="0"/>
              <a:t>Step </a:t>
            </a:r>
            <a:r>
              <a:rPr lang="en-US" dirty="0" smtClean="0">
                <a:sym typeface="Wingdings" pitchFamily="2" charset="2"/>
              </a:rPr>
              <a:t> smallest unit</a:t>
            </a:r>
          </a:p>
          <a:p>
            <a:endParaRPr lang="en-US" i="1" dirty="0" smtClean="0"/>
          </a:p>
          <a:p>
            <a:r>
              <a:rPr lang="en-US" dirty="0" smtClean="0"/>
              <a:t>Particles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not “self moving”</a:t>
            </a:r>
          </a:p>
          <a:p>
            <a:pPr lvl="1"/>
            <a:r>
              <a:rPr lang="en-US" dirty="0" smtClean="0"/>
              <a:t>Particles are “transported”</a:t>
            </a:r>
          </a:p>
          <a:p>
            <a:pPr lvl="1"/>
            <a:r>
              <a:rPr lang="en-US" i="1" dirty="0" smtClean="0"/>
              <a:t>transportation</a:t>
            </a:r>
            <a:r>
              <a:rPr lang="en-US" dirty="0" smtClean="0"/>
              <a:t> is a (physics)</a:t>
            </a:r>
            <a:r>
              <a:rPr lang="en-US" i="1" dirty="0" smtClean="0"/>
              <a:t>process </a:t>
            </a:r>
            <a:r>
              <a:rPr lang="en-US" dirty="0" smtClean="0"/>
              <a:t>like decay, pair production, …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Tracking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511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Tracking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4/3/2009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D8C6EC-8C3A-473C-AB68-3BBC473778E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GEANT4 seminar, Peter Speckmayer</a:t>
            </a:r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740664" y="3319272"/>
            <a:ext cx="6345936" cy="557784"/>
          </a:xfrm>
          <a:custGeom>
            <a:avLst/>
            <a:gdLst>
              <a:gd name="connsiteX0" fmla="*/ 0 w 6345936"/>
              <a:gd name="connsiteY0" fmla="*/ 155448 h 557784"/>
              <a:gd name="connsiteX1" fmla="*/ 1627632 w 6345936"/>
              <a:gd name="connsiteY1" fmla="*/ 557784 h 557784"/>
              <a:gd name="connsiteX2" fmla="*/ 4142232 w 6345936"/>
              <a:gd name="connsiteY2" fmla="*/ 356616 h 557784"/>
              <a:gd name="connsiteX3" fmla="*/ 4992624 w 6345936"/>
              <a:gd name="connsiteY3" fmla="*/ 0 h 557784"/>
              <a:gd name="connsiteX4" fmla="*/ 6345936 w 6345936"/>
              <a:gd name="connsiteY4" fmla="*/ 137160 h 557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936" h="557784">
                <a:moveTo>
                  <a:pt x="0" y="155448"/>
                </a:moveTo>
                <a:lnTo>
                  <a:pt x="1627632" y="557784"/>
                </a:lnTo>
                <a:lnTo>
                  <a:pt x="4142232" y="356616"/>
                </a:lnTo>
                <a:lnTo>
                  <a:pt x="4992624" y="0"/>
                </a:lnTo>
                <a:lnTo>
                  <a:pt x="6345936" y="137160"/>
                </a:lnTo>
              </a:path>
            </a:pathLst>
          </a:cu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1"/>
          </p:cNvCxnSpPr>
          <p:nvPr/>
        </p:nvCxnSpPr>
        <p:spPr>
          <a:xfrm>
            <a:off x="2368296" y="3877056"/>
            <a:ext cx="451104" cy="69494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1"/>
          </p:cNvCxnSpPr>
          <p:nvPr/>
        </p:nvCxnSpPr>
        <p:spPr>
          <a:xfrm>
            <a:off x="2368296" y="3877056"/>
            <a:ext cx="908304" cy="46634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7" idx="1"/>
          </p:cNvCxnSpPr>
          <p:nvPr/>
        </p:nvCxnSpPr>
        <p:spPr>
          <a:xfrm flipV="1">
            <a:off x="2368296" y="3276600"/>
            <a:ext cx="908304" cy="60045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7" idx="2"/>
          </p:cNvCxnSpPr>
          <p:nvPr/>
        </p:nvCxnSpPr>
        <p:spPr>
          <a:xfrm>
            <a:off x="4882896" y="3675888"/>
            <a:ext cx="1289304" cy="667512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7" idx="2"/>
          </p:cNvCxnSpPr>
          <p:nvPr/>
        </p:nvCxnSpPr>
        <p:spPr>
          <a:xfrm>
            <a:off x="4882896" y="3675888"/>
            <a:ext cx="1365504" cy="286512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7" idx="3"/>
          </p:cNvCxnSpPr>
          <p:nvPr/>
        </p:nvCxnSpPr>
        <p:spPr>
          <a:xfrm flipV="1">
            <a:off x="5733288" y="2667000"/>
            <a:ext cx="743712" cy="652272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81000" y="1905000"/>
            <a:ext cx="2480359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Track: </a:t>
            </a:r>
          </a:p>
          <a:p>
            <a:r>
              <a:rPr lang="en-US" dirty="0" smtClean="0"/>
              <a:t>many subsequent steps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667000" y="5029200"/>
            <a:ext cx="1702710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Secondaries</a:t>
            </a:r>
            <a:r>
              <a:rPr lang="en-US" dirty="0" smtClean="0"/>
              <a:t>: </a:t>
            </a:r>
          </a:p>
          <a:p>
            <a:r>
              <a:rPr lang="en-US" dirty="0" smtClean="0"/>
              <a:t>put into a stack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19800" y="1600200"/>
            <a:ext cx="2841099" cy="92333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when one track is finished,</a:t>
            </a:r>
          </a:p>
          <a:p>
            <a:r>
              <a:rPr lang="en-US" dirty="0" smtClean="0"/>
              <a:t>next particle is taken from</a:t>
            </a:r>
          </a:p>
          <a:p>
            <a:r>
              <a:rPr lang="en-US" dirty="0" smtClean="0"/>
              <a:t>the stack</a:t>
            </a:r>
            <a:endParaRPr lang="en-US" dirty="0"/>
          </a:p>
        </p:txBody>
      </p:sp>
      <p:cxnSp>
        <p:nvCxnSpPr>
          <p:cNvPr id="31" name="Straight Arrow Connector 30"/>
          <p:cNvCxnSpPr>
            <a:stCxn id="27" idx="2"/>
          </p:cNvCxnSpPr>
          <p:nvPr/>
        </p:nvCxnSpPr>
        <p:spPr>
          <a:xfrm rot="16200000" flipH="1">
            <a:off x="1095656" y="3076855"/>
            <a:ext cx="1182471" cy="1314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8" idx="0"/>
          </p:cNvCxnSpPr>
          <p:nvPr/>
        </p:nvCxnSpPr>
        <p:spPr>
          <a:xfrm rot="16200000" flipV="1">
            <a:off x="2940282" y="4451127"/>
            <a:ext cx="762000" cy="3941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2590800" y="3048000"/>
            <a:ext cx="914400" cy="1676400"/>
          </a:xfrm>
          <a:prstGeom prst="ellipse">
            <a:avLst/>
          </a:prstGeom>
          <a:noFill/>
          <a:ln w="63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486400" y="3505200"/>
            <a:ext cx="914400" cy="1371600"/>
          </a:xfrm>
          <a:prstGeom prst="ellipse">
            <a:avLst/>
          </a:prstGeom>
          <a:noFill/>
          <a:ln w="63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>
            <a:stCxn id="28" idx="0"/>
            <a:endCxn id="38" idx="2"/>
          </p:cNvCxnSpPr>
          <p:nvPr/>
        </p:nvCxnSpPr>
        <p:spPr>
          <a:xfrm rot="5400000" flipH="1" flipV="1">
            <a:off x="4083277" y="3626078"/>
            <a:ext cx="838200" cy="19680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9" idx="2"/>
            <a:endCxn id="7" idx="4"/>
          </p:cNvCxnSpPr>
          <p:nvPr/>
        </p:nvCxnSpPr>
        <p:spPr>
          <a:xfrm rot="5400000">
            <a:off x="6797024" y="2813106"/>
            <a:ext cx="932902" cy="353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413975" y="5344180"/>
            <a:ext cx="4501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(three stacks: </a:t>
            </a:r>
            <a:r>
              <a:rPr lang="en-US" sz="1400" dirty="0" smtClean="0">
                <a:sym typeface="Wingdings" pitchFamily="2" charset="2"/>
              </a:rPr>
              <a:t> prioritize tracks</a:t>
            </a:r>
          </a:p>
          <a:p>
            <a:r>
              <a:rPr lang="en-US" sz="1400" dirty="0" smtClean="0">
                <a:sym typeface="Wingdings" pitchFamily="2" charset="2"/>
              </a:rPr>
              <a:t>uninteresting tracks can be suppressed  performance)</a:t>
            </a:r>
            <a:endParaRPr lang="en-US" sz="14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1756</TotalTime>
  <Words>1950</Words>
  <Application>Microsoft Office PowerPoint</Application>
  <PresentationFormat>On-screen Show (4:3)</PresentationFormat>
  <Paragraphs>417</Paragraphs>
  <Slides>29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Flow</vt:lpstr>
      <vt:lpstr>Equation</vt:lpstr>
      <vt:lpstr>Geant4 in a Nutshell</vt:lpstr>
      <vt:lpstr>How does Geant4 work?  What is simulated in there?</vt:lpstr>
      <vt:lpstr>Outline / elements of GEANT4</vt:lpstr>
      <vt:lpstr>What is Geant4?</vt:lpstr>
      <vt:lpstr>Geometry</vt:lpstr>
      <vt:lpstr>Geometry (detector description)</vt:lpstr>
      <vt:lpstr>Events</vt:lpstr>
      <vt:lpstr>Tracking</vt:lpstr>
      <vt:lpstr>Tracking</vt:lpstr>
      <vt:lpstr>Tracking / Step</vt:lpstr>
      <vt:lpstr>Tracking/ calculating the step length</vt:lpstr>
      <vt:lpstr>Tracking / electromagnetic fields / range-cut</vt:lpstr>
      <vt:lpstr>A real MC life example for one step</vt:lpstr>
      <vt:lpstr>Visible and invisible energy</vt:lpstr>
      <vt:lpstr>Physics processes and models</vt:lpstr>
      <vt:lpstr>Particle decays ...</vt:lpstr>
      <vt:lpstr>Electromagnetic processes</vt:lpstr>
      <vt:lpstr>Electromagnetic processes (2)</vt:lpstr>
      <vt:lpstr>Multiple scattering</vt:lpstr>
      <vt:lpstr>Energy loss</vt:lpstr>
      <vt:lpstr>Hadronic processes</vt:lpstr>
      <vt:lpstr>Modeling of final states</vt:lpstr>
      <vt:lpstr>Modeling of final states</vt:lpstr>
      <vt:lpstr>Modeling of final states</vt:lpstr>
      <vt:lpstr>Modeling of final states</vt:lpstr>
      <vt:lpstr>Optical processes</vt:lpstr>
      <vt:lpstr>Physics processes, overview</vt:lpstr>
      <vt:lpstr>Physics lists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Geant4 in a Nutshell</dc:title>
  <dc:creator>NICE</dc:creator>
  <cp:lastModifiedBy>NICE</cp:lastModifiedBy>
  <cp:revision>203</cp:revision>
  <dcterms:created xsi:type="dcterms:W3CDTF">2009-08-03T08:48:52Z</dcterms:created>
  <dcterms:modified xsi:type="dcterms:W3CDTF">2009-08-04T14:12:44Z</dcterms:modified>
</cp:coreProperties>
</file>