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8" r:id="rId10"/>
    <p:sldId id="264" r:id="rId11"/>
    <p:sldId id="266" r:id="rId12"/>
    <p:sldId id="265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27AA1-D631-1E4D-9932-2BD2B52BDC81}" type="datetimeFigureOut">
              <a:rPr lang="en-US" smtClean="0"/>
              <a:t>7/28/17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2D415-D950-6F4F-AA60-096AAC725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708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AF9B0-8C8F-9746-ABA4-8AE0BFD7AB02}" type="datetimeFigureOut">
              <a:rPr lang="en-US" smtClean="0"/>
              <a:t>7/28/17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0980F-8367-D543-AB00-447EE95DC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431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E352-B3F3-774C-89DF-9AB6D194639F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4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3B8A-0E88-BB49-A5B6-17277DBC66B8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7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B7F88-847A-6B4C-A014-77CE30F31788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DE4-3F4A-A54C-85D8-5A1C4EC6F21F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0F8D6-FAB4-8942-A426-97E9A96E487C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EBB8F-57A8-2446-AED7-7F4D7F156598}" type="datetime1">
              <a:rPr lang="en-US" smtClean="0"/>
              <a:t>7/28/17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0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14B4-3CEC-864C-BFB4-F97C6D7EDC21}" type="datetime1">
              <a:rPr lang="en-US" smtClean="0"/>
              <a:t>7/28/17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5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DBC-6BB8-F842-8384-A6C8966CB787}" type="datetime1">
              <a:rPr lang="en-US" smtClean="0"/>
              <a:t>7/28/17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7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6B49-EE66-9548-9043-5A4AAA26DB58}" type="datetime1">
              <a:rPr lang="en-US" smtClean="0"/>
              <a:t>7/28/17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3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5BE0-00DF-AC44-95C7-FF98A1D736C0}" type="datetime1">
              <a:rPr lang="en-US" smtClean="0"/>
              <a:t>7/28/17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8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83BB-CCBC-824D-804C-541BA0BF60E8}" type="datetime1">
              <a:rPr lang="en-US" smtClean="0"/>
              <a:t>7/28/17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1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6F529-0A71-DA42-B0B0-BDEB4A5D721C}" type="datetime1">
              <a:rPr lang="en-US" smtClean="0"/>
              <a:t>7/28/17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730B3-68F6-E843-80AB-88760E35B8F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74928"/>
            <a:ext cx="7315199" cy="8382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4C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3128"/>
            <a:ext cx="9131300" cy="521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&lt;#&gt;</a:t>
            </a:r>
            <a:endParaRPr lang="en-US" dirty="0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90600" cy="7029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305800" y="0"/>
            <a:ext cx="825500" cy="7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756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3625" y="34925"/>
            <a:ext cx="7191375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Tile Dual Readout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>and Beyond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11324"/>
            <a:ext cx="9144000" cy="4645025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David R Winn, Fairfield/CMS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Yasar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err="1" smtClean="0">
                <a:solidFill>
                  <a:srgbClr val="000090"/>
                </a:solidFill>
              </a:rPr>
              <a:t>Onel</a:t>
            </a:r>
            <a:r>
              <a:rPr lang="en-US" dirty="0" smtClean="0">
                <a:solidFill>
                  <a:srgbClr val="000090"/>
                </a:solidFill>
              </a:rPr>
              <a:t>, Iowa/CMS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endParaRPr lang="en-US" dirty="0">
              <a:solidFill>
                <a:srgbClr val="000090"/>
              </a:solidFill>
            </a:endParaRPr>
          </a:p>
          <a:p>
            <a:endParaRPr lang="en-US" dirty="0" smtClean="0">
              <a:solidFill>
                <a:srgbClr val="000090"/>
              </a:solidFill>
            </a:endParaRPr>
          </a:p>
          <a:p>
            <a:endParaRPr lang="en-US" dirty="0" smtClean="0">
              <a:solidFill>
                <a:srgbClr val="000090"/>
              </a:solidFill>
            </a:endParaRP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sz="2000" dirty="0" smtClean="0">
                <a:solidFill>
                  <a:srgbClr val="000090"/>
                </a:solidFill>
              </a:rPr>
              <a:t>                                                       </a:t>
            </a:r>
            <a:r>
              <a:rPr lang="en-US" sz="2000" dirty="0" smtClean="0"/>
              <a:t>(</a:t>
            </a:r>
            <a:r>
              <a:rPr lang="en-US" sz="2000" b="1" i="1" dirty="0" err="1" smtClean="0">
                <a:solidFill>
                  <a:srgbClr val="FF0000"/>
                </a:solidFill>
              </a:rPr>
              <a:t>Achtung</a:t>
            </a:r>
            <a:r>
              <a:rPr lang="en-US" sz="2000" b="1" i="1" dirty="0" smtClean="0">
                <a:solidFill>
                  <a:srgbClr val="FF0000"/>
                </a:solidFill>
              </a:rPr>
              <a:t>! Disclaimer: Not a CMS Presentation!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4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575" y="0"/>
            <a:ext cx="7146925" cy="857250"/>
          </a:xfrm>
        </p:spPr>
        <p:txBody>
          <a:bodyPr/>
          <a:lstStyle/>
          <a:p>
            <a:r>
              <a:rPr lang="en-US" dirty="0" smtClean="0"/>
              <a:t>Tile Dual Summary/Discussion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6000749"/>
          </a:xfrm>
        </p:spPr>
        <p:txBody>
          <a:bodyPr/>
          <a:lstStyle/>
          <a:p>
            <a:pPr lvl="1"/>
            <a:r>
              <a:rPr lang="en-US" sz="1800" b="1" dirty="0" smtClean="0"/>
              <a:t>Rules of Thumb:</a:t>
            </a:r>
          </a:p>
          <a:p>
            <a:r>
              <a:rPr lang="en-US" sz="1800" dirty="0" smtClean="0"/>
              <a:t>(</a:t>
            </a:r>
            <a:r>
              <a:rPr lang="en-US" sz="1800" dirty="0"/>
              <a:t>0) An intrinsic limit of normal hadron </a:t>
            </a:r>
            <a:r>
              <a:rPr lang="en-US" sz="1800" dirty="0" err="1" smtClean="0"/>
              <a:t>calorimetry</a:t>
            </a:r>
            <a:r>
              <a:rPr lang="en-US" sz="1800" dirty="0" smtClean="0"/>
              <a:t>: </a:t>
            </a:r>
            <a:r>
              <a:rPr lang="en-US" sz="1800" dirty="0" err="1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/>
              <a:t>E</a:t>
            </a:r>
            <a:r>
              <a:rPr lang="en-US" sz="1800" dirty="0"/>
              <a:t>/</a:t>
            </a:r>
            <a:r>
              <a:rPr lang="en-US" sz="1800" dirty="0" smtClean="0"/>
              <a:t>E &gt; 11-13</a:t>
            </a:r>
            <a:r>
              <a:rPr lang="en-US" sz="1800" dirty="0"/>
              <a:t>%/√E, given by the ratio of detectable neutron energy to the fluctuations in lost nuclear binding energy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(1) C</a:t>
            </a:r>
            <a:r>
              <a:rPr lang="en-US" sz="1800" dirty="0" smtClean="0"/>
              <a:t>ontrast </a:t>
            </a:r>
            <a:r>
              <a:rPr lang="en-US" sz="1800" dirty="0"/>
              <a:t>between </a:t>
            </a:r>
            <a:r>
              <a:rPr lang="en-US" sz="1800" dirty="0" smtClean="0"/>
              <a:t>h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/</a:t>
            </a:r>
            <a:r>
              <a:rPr lang="en-US" sz="1800" dirty="0" err="1"/>
              <a:t>e</a:t>
            </a:r>
            <a:r>
              <a:rPr lang="en-US" sz="1800" baseline="-25000" dirty="0" err="1"/>
              <a:t>i</a:t>
            </a:r>
            <a:r>
              <a:rPr lang="en-US" sz="1800" dirty="0"/>
              <a:t> (</a:t>
            </a:r>
            <a:r>
              <a:rPr lang="en-US" sz="1800" dirty="0" err="1"/>
              <a:t>i</a:t>
            </a:r>
            <a:r>
              <a:rPr lang="en-US" sz="1800" dirty="0"/>
              <a:t>=ionization) and </a:t>
            </a:r>
            <a:r>
              <a:rPr lang="en-US" sz="1800" dirty="0" err="1" smtClean="0"/>
              <a:t>h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/</a:t>
            </a:r>
            <a:r>
              <a:rPr lang="en-US" sz="1800" dirty="0" err="1"/>
              <a:t>e</a:t>
            </a:r>
            <a:r>
              <a:rPr lang="en-US" sz="1800" baseline="-25000" dirty="0" err="1"/>
              <a:t>C</a:t>
            </a:r>
            <a:r>
              <a:rPr lang="en-US" sz="1800" dirty="0"/>
              <a:t> (C=Cerenkov) for hadrons h and e-</a:t>
            </a:r>
            <a:r>
              <a:rPr lang="en-US" sz="1800" dirty="0" smtClean="0"/>
              <a:t>m energy:   the </a:t>
            </a:r>
            <a:r>
              <a:rPr lang="en-US" sz="1800" dirty="0"/>
              <a:t>ratio of ratios  [</a:t>
            </a:r>
            <a:r>
              <a:rPr lang="en-US" sz="1800" dirty="0" smtClean="0"/>
              <a:t>h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/</a:t>
            </a:r>
            <a:r>
              <a:rPr lang="en-US" sz="1800" dirty="0" err="1"/>
              <a:t>e</a:t>
            </a:r>
            <a:r>
              <a:rPr lang="en-US" sz="1800" baseline="-25000" dirty="0" err="1"/>
              <a:t>i</a:t>
            </a:r>
            <a:r>
              <a:rPr lang="en-US" sz="1800" dirty="0"/>
              <a:t>]/[</a:t>
            </a:r>
            <a:r>
              <a:rPr lang="en-US" sz="1800" dirty="0" err="1" smtClean="0"/>
              <a:t>h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/</a:t>
            </a:r>
            <a:r>
              <a:rPr lang="en-US" sz="1800" dirty="0" err="1"/>
              <a:t>e</a:t>
            </a:r>
            <a:r>
              <a:rPr lang="en-US" sz="1800" baseline="-25000" dirty="0" err="1"/>
              <a:t>C</a:t>
            </a:r>
            <a:r>
              <a:rPr lang="en-US" sz="1800" dirty="0"/>
              <a:t>] ≥ 4 in order to reach incident hadron energy resolutions below 30%/√E, with 18%/√E being a reasonable target to achieve using plastic scintillator and low index materials</a:t>
            </a:r>
            <a:r>
              <a:rPr lang="en-US" sz="1800" dirty="0" smtClean="0"/>
              <a:t>;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r>
              <a:rPr lang="en-US" sz="1800" dirty="0"/>
              <a:t>(2) </a:t>
            </a:r>
            <a:r>
              <a:rPr lang="en-US" sz="1800" dirty="0" smtClean="0"/>
              <a:t>h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/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i</a:t>
            </a:r>
            <a:r>
              <a:rPr lang="en-US" sz="1800" dirty="0" smtClean="0"/>
              <a:t>: </a:t>
            </a:r>
            <a:r>
              <a:rPr lang="en-US" sz="1800" dirty="0"/>
              <a:t>as large as possible </a:t>
            </a:r>
            <a:r>
              <a:rPr lang="en-US" sz="1800" dirty="0" smtClean="0"/>
              <a:t>-&gt; hydrogenous </a:t>
            </a:r>
            <a:r>
              <a:rPr lang="en-US" sz="1800" dirty="0"/>
              <a:t>or </a:t>
            </a:r>
            <a:r>
              <a:rPr lang="en-US" sz="1800" dirty="0" smtClean="0"/>
              <a:t>n-</a:t>
            </a:r>
            <a:r>
              <a:rPr lang="en-US" sz="1800" dirty="0"/>
              <a:t>sensitized ionization detection </a:t>
            </a:r>
            <a:r>
              <a:rPr lang="en-US" sz="1800" dirty="0" smtClean="0"/>
              <a:t>media. </a:t>
            </a:r>
          </a:p>
          <a:p>
            <a:endParaRPr lang="en-US" sz="1800" dirty="0"/>
          </a:p>
          <a:p>
            <a:r>
              <a:rPr lang="en-US" sz="1800" dirty="0"/>
              <a:t>(3) </a:t>
            </a:r>
            <a:r>
              <a:rPr lang="en-US" sz="1800" dirty="0" smtClean="0"/>
              <a:t>e</a:t>
            </a:r>
            <a:r>
              <a:rPr lang="en-US" sz="1800" dirty="0"/>
              <a:t>-m </a:t>
            </a:r>
            <a:r>
              <a:rPr lang="en-US" sz="1800" dirty="0" smtClean="0"/>
              <a:t>energy resolution in Cerenkov </a:t>
            </a:r>
            <a:r>
              <a:rPr lang="en-US" sz="1800" dirty="0"/>
              <a:t>light </a:t>
            </a:r>
            <a:r>
              <a:rPr lang="en-US" sz="1800" dirty="0" smtClean="0"/>
              <a:t>&lt; 70</a:t>
            </a:r>
            <a:r>
              <a:rPr lang="en-US" sz="1800" dirty="0"/>
              <a:t>%/√E </a:t>
            </a:r>
            <a:r>
              <a:rPr lang="en-US" sz="1800" dirty="0" smtClean="0"/>
              <a:t>to achieve &lt;20</a:t>
            </a:r>
            <a:r>
              <a:rPr lang="en-US" sz="1800" dirty="0"/>
              <a:t>%/√E;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(4 ) Resolution scales ~√(</a:t>
            </a:r>
            <a:r>
              <a:rPr lang="en-US" sz="1800" dirty="0" err="1"/>
              <a:t>f</a:t>
            </a:r>
            <a:r>
              <a:rPr lang="en-US" sz="1800" baseline="-25000" dirty="0" err="1"/>
              <a:t>sample</a:t>
            </a:r>
            <a:r>
              <a:rPr lang="en-US" sz="1800" dirty="0"/>
              <a:t>/</a:t>
            </a:r>
            <a:r>
              <a:rPr lang="en-US" sz="1800" dirty="0" err="1"/>
              <a:t>f</a:t>
            </a:r>
            <a:r>
              <a:rPr lang="en-US" sz="1800" baseline="-25000" dirty="0" err="1"/>
              <a:t>frequency</a:t>
            </a:r>
            <a:r>
              <a:rPr lang="en-US" sz="1800" dirty="0"/>
              <a:t>).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(5) Compensation can be achieved by enhancing </a:t>
            </a:r>
            <a:r>
              <a:rPr lang="en-US" sz="1800" dirty="0" smtClean="0"/>
              <a:t>neutron</a:t>
            </a:r>
            <a:r>
              <a:rPr lang="en-US" sz="1800" dirty="0" smtClean="0"/>
              <a:t>(hydrogenous or n-absorbing) </a:t>
            </a:r>
            <a:r>
              <a:rPr lang="en-US" sz="1800" dirty="0" smtClean="0"/>
              <a:t> </a:t>
            </a:r>
            <a:r>
              <a:rPr lang="en-US" sz="1800" dirty="0"/>
              <a:t>or ion fragment sensitivity </a:t>
            </a:r>
            <a:r>
              <a:rPr lang="en-US" sz="1800" dirty="0" smtClean="0"/>
              <a:t>and</a:t>
            </a:r>
            <a:r>
              <a:rPr lang="en-US" sz="1800" dirty="0"/>
              <a:t>/or by suppression electromagnetic component by tuning the absorber thickness relative to sampling media (</a:t>
            </a:r>
            <a:r>
              <a:rPr lang="en-US" sz="1800" dirty="0" err="1"/>
              <a:t>f</a:t>
            </a:r>
            <a:r>
              <a:rPr lang="en-US" sz="1800" baseline="-25000" dirty="0" err="1"/>
              <a:t>sample</a:t>
            </a:r>
            <a:r>
              <a:rPr lang="en-US" sz="1800" dirty="0"/>
              <a:t> typically ~1/</a:t>
            </a:r>
            <a:r>
              <a:rPr lang="en-US" sz="1800" dirty="0" smtClean="0"/>
              <a:t>10 </a:t>
            </a:r>
            <a:r>
              <a:rPr lang="en-US" sz="1800" dirty="0"/>
              <a:t>but at a loss of potential ultimate </a:t>
            </a:r>
            <a:r>
              <a:rPr lang="en-US" sz="1800" dirty="0" smtClean="0"/>
              <a:t>resolution). </a:t>
            </a:r>
            <a:endParaRPr lang="en-US" sz="1800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14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13"/>
            <a:ext cx="7388225" cy="503237"/>
          </a:xfrm>
        </p:spPr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7875"/>
            <a:ext cx="9144000" cy="6318250"/>
          </a:xfrm>
        </p:spPr>
        <p:txBody>
          <a:bodyPr/>
          <a:lstStyle/>
          <a:p>
            <a:r>
              <a:rPr lang="en-US" sz="2000" b="1" i="1" dirty="0" smtClean="0"/>
              <a:t>Adding sensor tiles </a:t>
            </a:r>
            <a:r>
              <a:rPr lang="en-US" sz="2000" dirty="0" smtClean="0"/>
              <a:t>relatively insensitive to MIPs, OR more sensitive to </a:t>
            </a:r>
            <a:r>
              <a:rPr lang="en-US" sz="2000" dirty="0" err="1" smtClean="0">
                <a:latin typeface="Symbol" charset="2"/>
                <a:cs typeface="Symbol" charset="2"/>
              </a:rPr>
              <a:t>gb</a:t>
            </a:r>
            <a:r>
              <a:rPr lang="en-US" sz="2000" dirty="0" smtClean="0"/>
              <a:t>-&gt;0 increases the contrast between e-m and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energy (enhancing the low energy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signal) – one such sensor is Secondary Emission; its signal scales as </a:t>
            </a:r>
            <a:r>
              <a:rPr lang="en-US" sz="2000" dirty="0" err="1" smtClean="0"/>
              <a:t>dE</a:t>
            </a:r>
            <a:r>
              <a:rPr lang="en-US" sz="2000" dirty="0" smtClean="0"/>
              <a:t>/dx, with a MIP SE signal ~100x less than that of the energy of the peak signal (peak signal for protons occurs at ~200KeV  - </a:t>
            </a:r>
            <a:r>
              <a:rPr lang="en-US" sz="2000" dirty="0" err="1" smtClean="0"/>
              <a:t>n+p</a:t>
            </a:r>
            <a:r>
              <a:rPr lang="en-US" sz="2000" dirty="0" smtClean="0"/>
              <a:t>-&gt;</a:t>
            </a:r>
            <a:r>
              <a:rPr lang="en-US" sz="2000" dirty="0" err="1" smtClean="0"/>
              <a:t>p+n</a:t>
            </a:r>
            <a:r>
              <a:rPr lang="en-US" sz="2000" dirty="0" smtClean="0"/>
              <a:t> knock-on protons).</a:t>
            </a:r>
          </a:p>
          <a:p>
            <a:r>
              <a:rPr lang="en-US" sz="2000" b="1" dirty="0"/>
              <a:t>H</a:t>
            </a:r>
            <a:r>
              <a:rPr lang="en-US" sz="2000" b="1" dirty="0" smtClean="0"/>
              <a:t>omogeneous non-hydrogenous dense inorganic scintillators </a:t>
            </a:r>
            <a:r>
              <a:rPr lang="en-US" sz="2000" dirty="0" smtClean="0"/>
              <a:t>(LYSO, PbWO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,CeF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 </a:t>
            </a:r>
          </a:p>
          <a:p>
            <a:pPr marL="0" indent="0">
              <a:buNone/>
            </a:pPr>
            <a:r>
              <a:rPr lang="en-US" sz="2000" dirty="0" smtClean="0"/>
              <a:t>		- h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~ 0.4 and </a:t>
            </a:r>
            <a:r>
              <a:rPr lang="en-US" sz="2000" dirty="0" err="1" smtClean="0"/>
              <a:t>h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~ 0.25, or [h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]/[</a:t>
            </a:r>
            <a:r>
              <a:rPr lang="en-US" sz="2000" dirty="0" err="1" smtClean="0"/>
              <a:t>h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] ~1.6: </a:t>
            </a:r>
          </a:p>
          <a:p>
            <a:pPr marL="0" indent="0">
              <a:buNone/>
            </a:pPr>
            <a:r>
              <a:rPr lang="en-US" sz="2000" i="1" dirty="0" smtClean="0"/>
              <a:t>     -&gt;  Homogeneous calorimeters cannot achieve dual readout compensation better than ~50-60%/√E on hadrons, even with perfect separation between scintillator &amp; Cerenkov light in the homogeneous detector</a:t>
            </a:r>
            <a:r>
              <a:rPr lang="en-US" sz="2000" dirty="0" smtClean="0"/>
              <a:t>. [Note: </a:t>
            </a:r>
            <a:r>
              <a:rPr lang="en-US" sz="2000" dirty="0" err="1" smtClean="0"/>
              <a:t>LAr</a:t>
            </a:r>
            <a:r>
              <a:rPr lang="en-US" sz="2000" dirty="0" smtClean="0"/>
              <a:t>/</a:t>
            </a:r>
            <a:r>
              <a:rPr lang="en-US" sz="2000" dirty="0" smtClean="0"/>
              <a:t>Ch4]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i="1" dirty="0"/>
              <a:t>T</a:t>
            </a:r>
            <a:r>
              <a:rPr lang="en-US" sz="2000" b="1" i="1" dirty="0" smtClean="0"/>
              <a:t>heoretical ~15%-18%/√E on jets: </a:t>
            </a:r>
            <a:r>
              <a:rPr lang="en-US" sz="2000" i="1" dirty="0" smtClean="0"/>
              <a:t>scintillator sensors with h</a:t>
            </a:r>
            <a:r>
              <a:rPr lang="en-US" sz="2000" i="1" baseline="-25000" dirty="0" smtClean="0"/>
              <a:t>i</a:t>
            </a:r>
            <a:r>
              <a:rPr lang="en-US" sz="2000" i="1" dirty="0" smtClean="0"/>
              <a:t>/</a:t>
            </a:r>
            <a:r>
              <a:rPr lang="en-US" sz="2000" i="1" dirty="0" err="1" smtClean="0"/>
              <a:t>e</a:t>
            </a:r>
            <a:r>
              <a:rPr lang="en-US" sz="2000" i="1" baseline="-25000" dirty="0" err="1" smtClean="0"/>
              <a:t>i</a:t>
            </a:r>
            <a:r>
              <a:rPr lang="en-US" sz="2000" i="1" dirty="0" smtClean="0"/>
              <a:t> ~ 0.6-0.8 (likely hydrogenous &amp; n-sensitive), and Cerenkov sensors with </a:t>
            </a:r>
            <a:r>
              <a:rPr lang="en-US" sz="2000" i="1" dirty="0" err="1" smtClean="0"/>
              <a:t>h</a:t>
            </a:r>
            <a:r>
              <a:rPr lang="en-US" sz="2000" i="1" baseline="-25000" dirty="0" err="1" smtClean="0"/>
              <a:t>C</a:t>
            </a:r>
            <a:r>
              <a:rPr lang="en-US" sz="2000" i="1" dirty="0" smtClean="0"/>
              <a:t>/</a:t>
            </a:r>
            <a:r>
              <a:rPr lang="en-US" sz="2000" i="1" dirty="0" err="1" smtClean="0"/>
              <a:t>e</a:t>
            </a:r>
            <a:r>
              <a:rPr lang="en-US" sz="2000" i="1" baseline="-25000" dirty="0" err="1" smtClean="0"/>
              <a:t>C</a:t>
            </a:r>
            <a:r>
              <a:rPr lang="en-US" sz="2000" i="1" dirty="0" smtClean="0"/>
              <a:t> ≤ 0.2 are needed. To achieve </a:t>
            </a:r>
            <a:r>
              <a:rPr lang="en-US" sz="2000" i="1" dirty="0" err="1" smtClean="0"/>
              <a:t>h</a:t>
            </a:r>
            <a:r>
              <a:rPr lang="en-US" sz="2000" i="1" baseline="-25000" dirty="0" err="1" smtClean="0"/>
              <a:t>C</a:t>
            </a:r>
            <a:r>
              <a:rPr lang="en-US" sz="2000" i="1" dirty="0" smtClean="0"/>
              <a:t>/</a:t>
            </a:r>
            <a:r>
              <a:rPr lang="en-US" sz="2000" i="1" dirty="0" err="1" smtClean="0"/>
              <a:t>e</a:t>
            </a:r>
            <a:r>
              <a:rPr lang="en-US" sz="2000" i="1" baseline="-25000" dirty="0" err="1" smtClean="0"/>
              <a:t>C</a:t>
            </a:r>
            <a:r>
              <a:rPr lang="en-US" sz="2000" i="1" dirty="0" smtClean="0"/>
              <a:t> &lt; 0.2, lower n(index of refraction) Cerenkov radiators are required(i.e. </a:t>
            </a:r>
            <a:r>
              <a:rPr lang="en-US" sz="2000" i="1" dirty="0" err="1" smtClean="0">
                <a:latin typeface="Symbol" charset="2"/>
                <a:cs typeface="Symbol" charset="2"/>
              </a:rPr>
              <a:t>b</a:t>
            </a:r>
            <a:r>
              <a:rPr lang="en-US" sz="2000" i="1" baseline="-25000" dirty="0" err="1" smtClean="0"/>
              <a:t>thresh</a:t>
            </a:r>
            <a:r>
              <a:rPr lang="en-US" sz="2000" i="1" dirty="0" smtClean="0"/>
              <a:t> -&gt;1), but require enough photons to achieve an e-m resolution &lt; 70%/√E(</a:t>
            </a:r>
            <a:r>
              <a:rPr lang="en-US" sz="2000" i="1" dirty="0" err="1" smtClean="0"/>
              <a:t>GeV</a:t>
            </a:r>
            <a:r>
              <a:rPr lang="en-US" sz="2000" i="1" dirty="0" smtClean="0"/>
              <a:t>) or </a:t>
            </a:r>
            <a:r>
              <a:rPr lang="en-US" sz="2000" i="1" dirty="0" err="1" smtClean="0"/>
              <a:t>N</a:t>
            </a:r>
            <a:r>
              <a:rPr lang="en-US" sz="2000" i="1" baseline="-25000" dirty="0" err="1" smtClean="0"/>
              <a:t>pe</a:t>
            </a:r>
            <a:r>
              <a:rPr lang="en-US" sz="2000" i="1" dirty="0" smtClean="0"/>
              <a:t>&gt; 2 </a:t>
            </a:r>
            <a:r>
              <a:rPr lang="en-US" sz="2000" i="1" dirty="0" err="1" smtClean="0"/>
              <a:t>pe</a:t>
            </a:r>
            <a:r>
              <a:rPr lang="en-US" sz="2000" i="1" dirty="0" smtClean="0"/>
              <a:t>/</a:t>
            </a:r>
            <a:r>
              <a:rPr lang="en-US" sz="2000" i="1" dirty="0" err="1" smtClean="0"/>
              <a:t>GeV</a:t>
            </a:r>
            <a:r>
              <a:rPr lang="en-US" sz="2000" i="1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43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31751"/>
            <a:ext cx="7162800" cy="750888"/>
          </a:xfrm>
        </p:spPr>
        <p:txBody>
          <a:bodyPr/>
          <a:lstStyle/>
          <a:p>
            <a:r>
              <a:rPr lang="en-US" sz="3600" dirty="0" smtClean="0"/>
              <a:t>Beyond/Extended Dual Readout -1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20749" y="782639"/>
            <a:ext cx="8001000" cy="375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   </a:t>
            </a:r>
            <a:r>
              <a:rPr lang="en-US" sz="2000" b="1" dirty="0" smtClean="0"/>
              <a:t>        Extend E-M Response by higher sensitivity to </a:t>
            </a:r>
            <a:r>
              <a:rPr lang="en-US" sz="2000" b="1" dirty="0" smtClean="0">
                <a:latin typeface="Symbol" charset="2"/>
                <a:cs typeface="Symbol" charset="2"/>
              </a:rPr>
              <a:t> b</a:t>
            </a:r>
            <a:r>
              <a:rPr lang="en-US" sz="2000" b="1" dirty="0" smtClean="0"/>
              <a:t>-&gt;1  </a:t>
            </a:r>
          </a:p>
          <a:p>
            <a:r>
              <a:rPr lang="en-US" sz="2000" b="1" dirty="0" smtClean="0"/>
              <a:t>               Results in  high contrast ratio with </a:t>
            </a:r>
            <a:r>
              <a:rPr lang="en-US" sz="2000" b="1" dirty="0" err="1" smtClean="0"/>
              <a:t>h</a:t>
            </a:r>
            <a:r>
              <a:rPr lang="en-US" sz="2000" b="1" baseline="-25000" dirty="0" err="1" smtClean="0"/>
              <a:t>C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e</a:t>
            </a:r>
            <a:r>
              <a:rPr lang="en-US" sz="2000" b="1" baseline="-25000" dirty="0" err="1" smtClean="0"/>
              <a:t>C</a:t>
            </a:r>
            <a:r>
              <a:rPr lang="en-US" sz="2000" b="1" dirty="0" smtClean="0"/>
              <a:t> &gt;0.15  (i.e. </a:t>
            </a:r>
            <a:r>
              <a:rPr lang="en-US" sz="2000" b="1" dirty="0" err="1" smtClean="0"/>
              <a:t>e</a:t>
            </a:r>
            <a:r>
              <a:rPr lang="en-US" sz="2000" b="1" baseline="-25000" dirty="0" err="1" smtClean="0"/>
              <a:t>C</a:t>
            </a:r>
            <a:r>
              <a:rPr lang="en-US" sz="2000" b="1" dirty="0" smtClean="0"/>
              <a:t>/ </a:t>
            </a:r>
            <a:r>
              <a:rPr lang="en-US" sz="2000" b="1" dirty="0" err="1" smtClean="0"/>
              <a:t>h</a:t>
            </a:r>
            <a:r>
              <a:rPr lang="en-US" sz="2000" b="1" baseline="-25000" dirty="0" err="1" smtClean="0"/>
              <a:t>C</a:t>
            </a:r>
            <a:r>
              <a:rPr lang="en-US" sz="2000" b="1" baseline="-25000" dirty="0" smtClean="0"/>
              <a:t> </a:t>
            </a:r>
            <a:r>
              <a:rPr lang="en-US" sz="2000" b="1" dirty="0" smtClean="0"/>
              <a:t>&gt; 6-7)</a:t>
            </a:r>
            <a:endParaRPr lang="en-US" sz="2000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( Lessens low energy Hadron, </a:t>
            </a:r>
            <a:r>
              <a:rPr lang="en-US" b="1" dirty="0" err="1" smtClean="0"/>
              <a:t>n,and</a:t>
            </a:r>
            <a:r>
              <a:rPr lang="en-US" b="1" dirty="0" smtClean="0"/>
              <a:t> nuclear fragment Sensitivity)</a:t>
            </a:r>
          </a:p>
          <a:p>
            <a:endParaRPr lang="en-US" b="1" dirty="0" smtClean="0"/>
          </a:p>
          <a:p>
            <a:r>
              <a:rPr lang="en-US" b="1" dirty="0" smtClean="0"/>
              <a:t>(A) TRD</a:t>
            </a:r>
          </a:p>
          <a:p>
            <a:pPr marL="1200150" lvl="2" indent="-285750">
              <a:buFontTx/>
              <a:buChar char="-"/>
            </a:pPr>
            <a:r>
              <a:rPr lang="en-US" dirty="0" smtClean="0"/>
              <a:t>Straw tubes,</a:t>
            </a:r>
            <a:r>
              <a:rPr lang="is-IS" dirty="0" smtClean="0"/>
              <a:t>…… Low mass issue for calorimetry)</a:t>
            </a:r>
            <a:endParaRPr lang="en-US" dirty="0" smtClean="0"/>
          </a:p>
          <a:p>
            <a:endParaRPr lang="en-US" b="1" dirty="0"/>
          </a:p>
          <a:p>
            <a:r>
              <a:rPr lang="en-US" b="1" dirty="0" smtClean="0"/>
              <a:t>(B) Low </a:t>
            </a:r>
            <a:r>
              <a:rPr lang="en-US" b="1" i="1" dirty="0" smtClean="0"/>
              <a:t>index  Tiles</a:t>
            </a:r>
          </a:p>
          <a:p>
            <a:r>
              <a:rPr lang="en-US" i="1" dirty="0" smtClean="0"/>
              <a:t>                   </a:t>
            </a:r>
            <a:r>
              <a:rPr lang="en-US" b="1" dirty="0"/>
              <a:t>(1.1&lt;n&lt;1.35) </a:t>
            </a:r>
            <a:r>
              <a:rPr lang="en-US" b="1" dirty="0" smtClean="0"/>
              <a:t>tiles 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 </a:t>
            </a:r>
            <a:r>
              <a:rPr lang="en-US" dirty="0"/>
              <a:t>silica aerogels (n=1.05-1.3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TeflonAF</a:t>
            </a:r>
            <a:r>
              <a:rPr lang="en-US" dirty="0" smtClean="0"/>
              <a:t> (n=1.29, 12 </a:t>
            </a:r>
            <a:r>
              <a:rPr lang="en-US" dirty="0" err="1" smtClean="0"/>
              <a:t>Mrad</a:t>
            </a:r>
            <a:r>
              <a:rPr lang="en-US" dirty="0" smtClean="0"/>
              <a:t>) (amorphous form; water-clear)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polysiloxanes</a:t>
            </a:r>
            <a:r>
              <a:rPr lang="en-US" dirty="0" smtClean="0"/>
              <a:t> </a:t>
            </a:r>
            <a:r>
              <a:rPr lang="en-US" dirty="0"/>
              <a:t>(n=1.35, 100 </a:t>
            </a:r>
            <a:r>
              <a:rPr lang="en-US" dirty="0" err="1" smtClean="0"/>
              <a:t>Mrad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MgF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(1.37</a:t>
            </a:r>
            <a:r>
              <a:rPr lang="en-US" dirty="0" smtClean="0"/>
              <a:t>); 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49" y="4480242"/>
            <a:ext cx="3097501" cy="2151041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3" y="4480242"/>
            <a:ext cx="3097502" cy="2241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705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763"/>
            <a:ext cx="7277100" cy="757237"/>
          </a:xfrm>
        </p:spPr>
        <p:txBody>
          <a:bodyPr/>
          <a:lstStyle/>
          <a:p>
            <a:r>
              <a:rPr lang="en-US" sz="3600" dirty="0" smtClean="0"/>
              <a:t>Beyond/Extended Dual Readout -2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1603300"/>
          </a:xfrm>
        </p:spPr>
        <p:txBody>
          <a:bodyPr/>
          <a:lstStyle/>
          <a:p>
            <a:r>
              <a:rPr lang="en-US" sz="2000" b="1" i="1" dirty="0" smtClean="0"/>
              <a:t>Secondary Emission (SE).</a:t>
            </a:r>
            <a:r>
              <a:rPr lang="en-US" sz="2000" dirty="0" smtClean="0"/>
              <a:t> Secondary Emission(SE) tiles are more sensitive to </a:t>
            </a:r>
            <a:r>
              <a:rPr lang="en-US" sz="2000" dirty="0" err="1" smtClean="0">
                <a:latin typeface="Symbol" charset="2"/>
                <a:cs typeface="Symbol" charset="2"/>
              </a:rPr>
              <a:t>gb</a:t>
            </a:r>
            <a:r>
              <a:rPr lang="en-US" sz="2000" dirty="0" smtClean="0"/>
              <a:t>-&gt;0 particles than to MIPs - scales as </a:t>
            </a:r>
            <a:r>
              <a:rPr lang="en-US" sz="2000" dirty="0" err="1" smtClean="0"/>
              <a:t>dE</a:t>
            </a:r>
            <a:r>
              <a:rPr lang="en-US" sz="2000" dirty="0" smtClean="0"/>
              <a:t>/dx. MIP SE signal~100-200x less than at peak  </a:t>
            </a:r>
            <a:r>
              <a:rPr lang="en-US" sz="2000" dirty="0" err="1" smtClean="0">
                <a:latin typeface="Symbol" charset="2"/>
                <a:cs typeface="Symbol" charset="2"/>
              </a:rPr>
              <a:t>gb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SE signal </a:t>
            </a:r>
            <a:r>
              <a:rPr lang="en-US" sz="2000" b="1" i="1" dirty="0" smtClean="0"/>
              <a:t>– the opposite of Cerenkov light</a:t>
            </a:r>
            <a:r>
              <a:rPr lang="en-US" sz="2000" dirty="0" smtClean="0"/>
              <a:t>. SE tiles for correction for heavy fragments, lost neutron energies, slow hadrons. (triple/quadruple readout.) 1-2 MeV alpha particle: secondary yield ~at max. </a:t>
            </a:r>
            <a:endParaRPr lang="en-US" sz="20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2365300"/>
            <a:ext cx="3340100" cy="219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4619625"/>
            <a:ext cx="3044574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lum bright="2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4619625"/>
            <a:ext cx="2832100" cy="2179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36" y="2365300"/>
            <a:ext cx="1466214" cy="18504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2381100"/>
            <a:ext cx="11207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LHC SE Monitors:</a:t>
            </a:r>
          </a:p>
          <a:p>
            <a:r>
              <a:rPr lang="en-US" sz="1400" dirty="0" smtClean="0"/>
              <a:t>SE Yield </a:t>
            </a:r>
            <a:r>
              <a:rPr lang="en-US" sz="1400" dirty="0" err="1" smtClean="0"/>
              <a:t>vs</a:t>
            </a:r>
            <a:endParaRPr lang="en-US" sz="1400" dirty="0" smtClean="0"/>
          </a:p>
          <a:p>
            <a:r>
              <a:rPr lang="en-US" sz="1400" dirty="0" err="1" smtClean="0"/>
              <a:t>Ep</a:t>
            </a:r>
            <a:r>
              <a:rPr lang="en-US" sz="1400" dirty="0" smtClean="0"/>
              <a:t> (</a:t>
            </a:r>
            <a:r>
              <a:rPr lang="en-US" sz="1400" dirty="0" err="1" smtClean="0"/>
              <a:t>KeV</a:t>
            </a:r>
            <a:r>
              <a:rPr lang="en-US" sz="1400" dirty="0" smtClean="0"/>
              <a:t>)</a:t>
            </a:r>
          </a:p>
          <a:p>
            <a:endParaRPr lang="en-US" sz="1400" dirty="0"/>
          </a:p>
          <a:p>
            <a:r>
              <a:rPr lang="en-US" sz="1400" dirty="0" smtClean="0"/>
              <a:t>10</a:t>
            </a:r>
            <a:r>
              <a:rPr lang="en-US" sz="1400" baseline="30000" dirty="0" smtClean="0"/>
              <a:t>20</a:t>
            </a:r>
            <a:r>
              <a:rPr lang="en-US" sz="1400" dirty="0" smtClean="0"/>
              <a:t> p/cm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!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270750" y="2809875"/>
            <a:ext cx="187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12x12 MCP</a:t>
            </a:r>
          </a:p>
          <a:p>
            <a:r>
              <a:rPr lang="en-US" dirty="0" smtClean="0"/>
              <a:t>FNAL Test Beam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937500" y="4794250"/>
            <a:ext cx="12158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B-doped</a:t>
            </a:r>
          </a:p>
          <a:p>
            <a:r>
              <a:rPr lang="en-US" dirty="0" err="1" smtClean="0"/>
              <a:t>Nanoxtal</a:t>
            </a:r>
            <a:endParaRPr lang="en-US" dirty="0" smtClean="0"/>
          </a:p>
          <a:p>
            <a:r>
              <a:rPr lang="en-US" dirty="0" smtClean="0"/>
              <a:t>Diamond</a:t>
            </a:r>
          </a:p>
          <a:p>
            <a:r>
              <a:rPr lang="en-US" dirty="0" smtClean="0"/>
              <a:t>1µm thick</a:t>
            </a:r>
          </a:p>
          <a:p>
            <a:r>
              <a:rPr lang="en-US" dirty="0" smtClean="0"/>
              <a:t>On dynode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9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763"/>
            <a:ext cx="7356475" cy="646112"/>
          </a:xfrm>
        </p:spPr>
        <p:txBody>
          <a:bodyPr/>
          <a:lstStyle/>
          <a:p>
            <a:r>
              <a:rPr lang="en-US" dirty="0" smtClean="0"/>
              <a:t>N-Readout &amp;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0876"/>
            <a:ext cx="9144000" cy="6207124"/>
          </a:xfrm>
        </p:spPr>
        <p:txBody>
          <a:bodyPr/>
          <a:lstStyle/>
          <a:p>
            <a:r>
              <a:rPr lang="en-US" sz="2000" b="1" i="1" dirty="0"/>
              <a:t>Triple Readout and beyond:</a:t>
            </a:r>
            <a:r>
              <a:rPr lang="en-US" sz="2000" dirty="0"/>
              <a:t> </a:t>
            </a:r>
            <a:r>
              <a:rPr lang="en-US" sz="2000" dirty="0" smtClean="0"/>
              <a:t>3 tiles to </a:t>
            </a:r>
            <a:r>
              <a:rPr lang="en-US" sz="2000" dirty="0"/>
              <a:t>improve dual readout: non-hydrogenous scintillator, </a:t>
            </a:r>
            <a:r>
              <a:rPr lang="en-US" sz="2000" dirty="0" smtClean="0"/>
              <a:t>hydrogenous/neutron</a:t>
            </a:r>
            <a:r>
              <a:rPr lang="en-US" sz="2000" dirty="0"/>
              <a:t>-sensitive scintillator, </a:t>
            </a:r>
            <a:r>
              <a:rPr lang="en-US" sz="2000" dirty="0" smtClean="0"/>
              <a:t>2 </a:t>
            </a:r>
            <a:r>
              <a:rPr lang="en-US" sz="2000" dirty="0"/>
              <a:t>indices of Cerenkov tile(s), </a:t>
            </a:r>
            <a:r>
              <a:rPr lang="en-US" sz="2000" dirty="0" smtClean="0"/>
              <a:t>SE tiles</a:t>
            </a:r>
            <a:r>
              <a:rPr lang="is-IS" sz="2000" dirty="0" smtClean="0"/>
              <a:t>…</a:t>
            </a:r>
            <a:r>
              <a:rPr lang="en-US" sz="2000" dirty="0" smtClean="0"/>
              <a:t>. Compare less</a:t>
            </a:r>
            <a:r>
              <a:rPr lang="en-US" sz="2000" dirty="0"/>
              <a:t>-sensitive neutron scintillators </a:t>
            </a:r>
            <a:r>
              <a:rPr lang="en-US" sz="2000" dirty="0" smtClean="0"/>
              <a:t>[non</a:t>
            </a:r>
            <a:r>
              <a:rPr lang="en-US" sz="2000" dirty="0"/>
              <a:t>-hydrogenous </a:t>
            </a:r>
            <a:r>
              <a:rPr lang="en-US" sz="2000" dirty="0" smtClean="0"/>
              <a:t>scintillators; inorganic </a:t>
            </a:r>
            <a:r>
              <a:rPr lang="en-US" sz="2000" dirty="0"/>
              <a:t>and </a:t>
            </a:r>
            <a:r>
              <a:rPr lang="en-US" sz="2000" dirty="0" err="1" smtClean="0"/>
              <a:t>perfluorcompounds</a:t>
            </a:r>
            <a:r>
              <a:rPr lang="en-US" sz="2000" dirty="0" smtClean="0"/>
              <a:t>] </a:t>
            </a:r>
            <a:r>
              <a:rPr lang="en-US" sz="2000" dirty="0"/>
              <a:t>to more neutron-sensitive </a:t>
            </a:r>
            <a:r>
              <a:rPr lang="en-US" sz="2000" dirty="0" smtClean="0"/>
              <a:t>H or n-absorbing/converting scintillator </a:t>
            </a:r>
            <a:r>
              <a:rPr lang="en-US" sz="2000" dirty="0"/>
              <a:t>tiles.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b="1" i="1" dirty="0"/>
              <a:t>Combined Dual/Triple Readout with Particle Flow:</a:t>
            </a:r>
            <a:r>
              <a:rPr lang="en-US" sz="2000" dirty="0"/>
              <a:t> </a:t>
            </a:r>
            <a:r>
              <a:rPr lang="en-US" sz="2000" dirty="0" smtClean="0"/>
              <a:t>Add Cerenkov </a:t>
            </a:r>
            <a:r>
              <a:rPr lang="en-US" sz="2000" dirty="0"/>
              <a:t>tiles, TRD tiles, SE tiles, or others to existing Particle/Energy flow calorimeter prototypes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b="1" i="1" dirty="0" smtClean="0"/>
              <a:t>Neutron</a:t>
            </a:r>
            <a:r>
              <a:rPr lang="en-US" sz="2000" b="1" i="1" dirty="0"/>
              <a:t>-enhanced detecting scintillator tiles </a:t>
            </a:r>
            <a:r>
              <a:rPr lang="en-US" sz="2000" dirty="0" smtClean="0"/>
              <a:t>thin </a:t>
            </a:r>
            <a:r>
              <a:rPr lang="en-US" sz="2000" dirty="0"/>
              <a:t>film coatings - </a:t>
            </a:r>
            <a:r>
              <a:rPr lang="en-US" sz="2000" baseline="30000" dirty="0"/>
              <a:t>10</a:t>
            </a:r>
            <a:r>
              <a:rPr lang="en-US" sz="2000" dirty="0"/>
              <a:t>B, </a:t>
            </a:r>
            <a:r>
              <a:rPr lang="en-US" sz="2000" baseline="30000" dirty="0"/>
              <a:t>6</a:t>
            </a:r>
            <a:r>
              <a:rPr lang="en-US" sz="2000" dirty="0"/>
              <a:t>Li, hydrogenous </a:t>
            </a:r>
            <a:r>
              <a:rPr lang="en-US" sz="2000" dirty="0" smtClean="0"/>
              <a:t>materials [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LiH] – thin clear </a:t>
            </a:r>
            <a:r>
              <a:rPr lang="en-US" sz="2000" dirty="0"/>
              <a:t>film, buffered </a:t>
            </a:r>
            <a:r>
              <a:rPr lang="en-US" sz="2000" dirty="0" smtClean="0"/>
              <a:t>w/ </a:t>
            </a:r>
            <a:r>
              <a:rPr lang="en-US" sz="2000" dirty="0"/>
              <a:t>alumina films; </a:t>
            </a:r>
            <a:r>
              <a:rPr lang="en-US" sz="2000" dirty="0" smtClean="0"/>
              <a:t>interesting: Li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B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</a:t>
            </a:r>
            <a:r>
              <a:rPr lang="en-US" sz="2000" dirty="0"/>
              <a:t>which would be transparent if deposited as thin films between clear buffers. 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B SE yield dynodes.</a:t>
            </a:r>
          </a:p>
          <a:p>
            <a:endParaRPr lang="en-US" sz="2000" dirty="0" smtClean="0"/>
          </a:p>
          <a:p>
            <a:r>
              <a:rPr lang="en-US" sz="2000" b="1" i="1" dirty="0"/>
              <a:t>Liquids:</a:t>
            </a:r>
            <a:r>
              <a:rPr lang="en-US" sz="2000" dirty="0"/>
              <a:t> </a:t>
            </a:r>
            <a:r>
              <a:rPr lang="en-US" sz="2000" dirty="0" smtClean="0"/>
              <a:t>very large homogeneous detectors: LB, </a:t>
            </a:r>
            <a:r>
              <a:rPr lang="en-US" sz="2000" dirty="0"/>
              <a:t>cosmic </a:t>
            </a:r>
            <a:r>
              <a:rPr lang="en-US" sz="2000" dirty="0" smtClean="0"/>
              <a:t>neutrinos or </a:t>
            </a:r>
            <a:r>
              <a:rPr lang="en-US" sz="2000" dirty="0" err="1" smtClean="0"/>
              <a:t>prot</a:t>
            </a:r>
            <a:r>
              <a:rPr lang="en-US" sz="2000" dirty="0" smtClean="0"/>
              <a:t>-rot.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1</a:t>
            </a:r>
            <a:r>
              <a:rPr lang="en-US" sz="2000" dirty="0"/>
              <a:t>) </a:t>
            </a:r>
            <a:r>
              <a:rPr lang="en-US" sz="2000" dirty="0" smtClean="0"/>
              <a:t>water “tiles”(n=1.29-1.31 </a:t>
            </a:r>
            <a:r>
              <a:rPr lang="en-US" sz="2000" dirty="0" err="1" smtClean="0"/>
              <a:t>TeflonAF</a:t>
            </a:r>
            <a:r>
              <a:rPr lang="en-US" sz="2000" dirty="0" smtClean="0"/>
              <a:t> light pipe) + LS  tiles – no absorber</a:t>
            </a:r>
          </a:p>
          <a:p>
            <a:pPr>
              <a:buFontTx/>
              <a:buChar char="-"/>
            </a:pPr>
            <a:r>
              <a:rPr lang="en-US" sz="2000" dirty="0" smtClean="0"/>
              <a:t>2) </a:t>
            </a:r>
            <a:r>
              <a:rPr lang="en-US" sz="2000" dirty="0" err="1" smtClean="0"/>
              <a:t>LArgon</a:t>
            </a:r>
            <a:r>
              <a:rPr lang="en-US" sz="2000" dirty="0" smtClean="0"/>
              <a:t> </a:t>
            </a:r>
            <a:r>
              <a:rPr lang="en-US" sz="2000" dirty="0"/>
              <a:t>drifted ions </a:t>
            </a:r>
            <a:r>
              <a:rPr lang="en-US" sz="2000" dirty="0" smtClean="0"/>
              <a:t>+ Cerenkov </a:t>
            </a:r>
            <a:r>
              <a:rPr lang="en-US" sz="2000" dirty="0"/>
              <a:t>light detection. The index </a:t>
            </a:r>
            <a:r>
              <a:rPr lang="en-US" sz="2000" dirty="0" smtClean="0"/>
              <a:t>n good </a:t>
            </a:r>
            <a:r>
              <a:rPr lang="en-US" sz="2000" dirty="0"/>
              <a:t>e/h </a:t>
            </a:r>
            <a:r>
              <a:rPr lang="en-US" sz="2000" dirty="0" smtClean="0"/>
              <a:t>contrast; scintillation </a:t>
            </a:r>
            <a:r>
              <a:rPr lang="en-US" sz="2000" dirty="0"/>
              <a:t>light at 128nm will not penetrate PMT windows.</a:t>
            </a:r>
          </a:p>
          <a:p>
            <a:pPr marL="0" indent="0">
              <a:buNone/>
            </a:pPr>
            <a:r>
              <a:rPr lang="en-US" sz="2000" dirty="0" smtClean="0"/>
              <a:t>-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32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4763"/>
            <a:ext cx="7226300" cy="709612"/>
          </a:xfrm>
        </p:spPr>
        <p:txBody>
          <a:bodyPr/>
          <a:lstStyle/>
          <a:p>
            <a:r>
              <a:rPr lang="en-US" sz="3600" dirty="0" smtClean="0"/>
              <a:t>One Physics Example: Precision jets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" y="869950"/>
            <a:ext cx="9118600" cy="5988050"/>
          </a:xfrm>
        </p:spPr>
        <p:txBody>
          <a:bodyPr/>
          <a:lstStyle/>
          <a:p>
            <a:r>
              <a:rPr lang="en-US" sz="2000" b="1" i="1" dirty="0" smtClean="0"/>
              <a:t>- </a:t>
            </a:r>
            <a:r>
              <a:rPr lang="en-US" sz="2000" b="1" i="1" dirty="0"/>
              <a:t>Jet-Jet masses:</a:t>
            </a:r>
            <a:r>
              <a:rPr lang="en-US" sz="2000" dirty="0"/>
              <a:t> G</a:t>
            </a:r>
            <a:r>
              <a:rPr lang="en-US" sz="2000" dirty="0" smtClean="0"/>
              <a:t>oal </a:t>
            </a:r>
            <a:r>
              <a:rPr lang="en-US" sz="2000" dirty="0"/>
              <a:t>for future </a:t>
            </a:r>
            <a:r>
              <a:rPr lang="en-US" sz="2000" dirty="0" smtClean="0"/>
              <a:t>experiments: SM </a:t>
            </a:r>
            <a:r>
              <a:rPr lang="en-US" sz="2000" dirty="0" smtClean="0"/>
              <a:t> Z-&gt;</a:t>
            </a:r>
            <a:r>
              <a:rPr lang="en-US" sz="2000" dirty="0" err="1" smtClean="0"/>
              <a:t>jetjet</a:t>
            </a:r>
            <a:r>
              <a:rPr lang="en-US" sz="2000" dirty="0" smtClean="0"/>
              <a:t>; </a:t>
            </a:r>
            <a:r>
              <a:rPr lang="en-US" sz="2000" dirty="0" smtClean="0"/>
              <a:t>W-&gt;</a:t>
            </a:r>
            <a:r>
              <a:rPr lang="en-US" sz="2000" dirty="0" err="1" smtClean="0"/>
              <a:t>jetjet</a:t>
            </a:r>
            <a:endParaRPr lang="en-US" sz="2000" dirty="0" smtClean="0"/>
          </a:p>
          <a:p>
            <a:r>
              <a:rPr lang="en-US" sz="2000" dirty="0" smtClean="0"/>
              <a:t>                               Ratio W,Z-&gt;</a:t>
            </a:r>
            <a:r>
              <a:rPr lang="en-US" sz="2000" dirty="0" err="1" smtClean="0"/>
              <a:t>jj</a:t>
            </a:r>
            <a:r>
              <a:rPr lang="en-US" sz="2000"/>
              <a:t> </a:t>
            </a:r>
            <a:r>
              <a:rPr lang="en-US" sz="2000" smtClean="0"/>
              <a:t>to </a:t>
            </a:r>
            <a:r>
              <a:rPr lang="en-US" sz="2000" smtClean="0"/>
              <a:t>W</a:t>
            </a:r>
            <a:r>
              <a:rPr lang="en-US" sz="2000" dirty="0" smtClean="0"/>
              <a:t>,Z-&gt;leptons ~ 6-7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R</a:t>
            </a:r>
            <a:r>
              <a:rPr lang="en-US" sz="2000" dirty="0" smtClean="0"/>
              <a:t>econstruct AND Separate(+SM,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Tmiss</a:t>
            </a:r>
            <a:r>
              <a:rPr lang="en-US" sz="2000" dirty="0" smtClean="0"/>
              <a:t>, </a:t>
            </a:r>
            <a:r>
              <a:rPr lang="en-US" sz="2000" dirty="0"/>
              <a:t>jet </a:t>
            </a:r>
            <a:r>
              <a:rPr lang="en-US" sz="2000" dirty="0" smtClean="0"/>
              <a:t>tags, V-V scattering, BSM, W’, Z’</a:t>
            </a:r>
            <a:r>
              <a:rPr lang="is-IS" sz="2000" dirty="0" smtClean="0"/>
              <a:t>…</a:t>
            </a:r>
            <a:r>
              <a:rPr lang="en-US" sz="2000" dirty="0" smtClean="0"/>
              <a:t>)  </a:t>
            </a:r>
          </a:p>
          <a:p>
            <a:r>
              <a:rPr lang="en-US" sz="2000" dirty="0" smtClean="0"/>
              <a:t>Separation of W from Z: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Ejet</a:t>
            </a:r>
            <a:r>
              <a:rPr lang="en-US" sz="2000" dirty="0" smtClean="0"/>
              <a:t>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jet</a:t>
            </a:r>
            <a:r>
              <a:rPr lang="en-US" sz="2000" dirty="0" smtClean="0"/>
              <a:t> </a:t>
            </a:r>
            <a:r>
              <a:rPr lang="en-US" sz="2000" b="1" dirty="0" smtClean="0"/>
              <a:t>~</a:t>
            </a:r>
            <a:r>
              <a:rPr lang="en-US" sz="2000" dirty="0" smtClean="0"/>
              <a:t>3% necessary at 100 </a:t>
            </a:r>
            <a:r>
              <a:rPr lang="en-US" sz="2000" dirty="0" err="1" smtClean="0"/>
              <a:t>GeV</a:t>
            </a:r>
            <a:r>
              <a:rPr lang="en-US" sz="2000" dirty="0" smtClean="0"/>
              <a:t>, with typical single particle energies ~10 </a:t>
            </a:r>
            <a:r>
              <a:rPr lang="en-US" sz="2000" dirty="0" err="1" smtClean="0"/>
              <a:t>GeV</a:t>
            </a:r>
            <a:r>
              <a:rPr lang="en-US" sz="2000" dirty="0"/>
              <a:t> </a:t>
            </a:r>
            <a:r>
              <a:rPr lang="en-US" sz="2000" dirty="0" smtClean="0"/>
              <a:t>[</a:t>
            </a:r>
            <a:r>
              <a:rPr lang="en-US" sz="1800" i="1" dirty="0" smtClean="0"/>
              <a:t>ASIDE: </a:t>
            </a:r>
            <a:r>
              <a:rPr lang="en-US" sz="1600" i="1" dirty="0" smtClean="0"/>
              <a:t>during collision crossing times which may be a small as ~10’s of ns, pileup events ~200/crossing and </a:t>
            </a:r>
            <a:r>
              <a:rPr lang="en-US" sz="1600" i="1" dirty="0" err="1" smtClean="0"/>
              <a:t>raddam</a:t>
            </a:r>
            <a:r>
              <a:rPr lang="en-US" sz="1600" i="1" dirty="0" smtClean="0"/>
              <a:t> exceeding 50-100MRad</a:t>
            </a:r>
            <a:r>
              <a:rPr lang="en-US" sz="1600" dirty="0" smtClean="0"/>
              <a:t>.]  </a:t>
            </a:r>
            <a:r>
              <a:rPr lang="en-US" sz="2000" dirty="0" smtClean="0"/>
              <a:t>A 3%-4% jet energy resolution from 50-500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gives 2.6-2.3σ W/Z separation. J-J </a:t>
            </a:r>
            <a:r>
              <a:rPr lang="en-US" sz="2000" dirty="0" smtClean="0"/>
              <a:t>mass resolution is very important</a:t>
            </a:r>
            <a:r>
              <a:rPr lang="en-US" sz="2000" dirty="0" smtClean="0"/>
              <a:t> In searches for heavy W’/Z’, vector boson scattering, triple VVV</a:t>
            </a:r>
            <a:r>
              <a:rPr lang="is-IS" sz="2000" dirty="0" smtClean="0"/>
              <a:t>…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W</a:t>
            </a:r>
            <a:r>
              <a:rPr lang="en-US" sz="2000" dirty="0"/>
              <a:t>/</a:t>
            </a:r>
            <a:r>
              <a:rPr lang="en-US" sz="2000" dirty="0" smtClean="0"/>
              <a:t>Z-&gt;jet</a:t>
            </a:r>
            <a:r>
              <a:rPr lang="en-US" sz="2000" dirty="0"/>
              <a:t>-jet </a:t>
            </a:r>
            <a:r>
              <a:rPr lang="en-US" sz="2000" dirty="0" smtClean="0"/>
              <a:t>separation</a:t>
            </a:r>
            <a:r>
              <a:rPr lang="en-US" sz="2000" dirty="0"/>
              <a:t>: </a:t>
            </a:r>
            <a:r>
              <a:rPr lang="en-US" sz="2000" b="1" i="1" dirty="0" smtClean="0"/>
              <a:t>Left</a:t>
            </a:r>
            <a:r>
              <a:rPr lang="en-US" sz="2000" dirty="0" smtClean="0"/>
              <a:t> </a:t>
            </a:r>
            <a:r>
              <a:rPr lang="en-US" sz="2000" dirty="0"/>
              <a:t>- </a:t>
            </a:r>
            <a:r>
              <a:rPr lang="en-US" sz="2000" dirty="0" smtClean="0"/>
              <a:t>calorimeter </a:t>
            </a:r>
            <a:r>
              <a:rPr lang="en-US" sz="2000" dirty="0" err="1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/>
              <a:t>E</a:t>
            </a:r>
            <a:r>
              <a:rPr lang="en-US" sz="2000" dirty="0"/>
              <a:t>/E=60%/√E; </a:t>
            </a:r>
            <a:r>
              <a:rPr lang="en-US" sz="2000" b="1" i="1" dirty="0" smtClean="0"/>
              <a:t>Middle</a:t>
            </a:r>
            <a:r>
              <a:rPr lang="en-US" sz="2000" dirty="0" smtClean="0"/>
              <a:t> </a:t>
            </a:r>
            <a:r>
              <a:rPr lang="en-US" sz="2000" dirty="0" err="1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/>
              <a:t>E</a:t>
            </a:r>
            <a:r>
              <a:rPr lang="en-US" sz="2000" dirty="0"/>
              <a:t>/E </a:t>
            </a:r>
            <a:r>
              <a:rPr lang="en-US" sz="2000" dirty="0" smtClean="0"/>
              <a:t>22%/√E (</a:t>
            </a:r>
            <a:r>
              <a:rPr lang="en-US" sz="2000" dirty="0" smtClean="0"/>
              <a:t>3% @ 50 </a:t>
            </a:r>
            <a:r>
              <a:rPr lang="en-US" sz="2000" dirty="0" err="1" smtClean="0"/>
              <a:t>GeV</a:t>
            </a:r>
            <a:r>
              <a:rPr lang="en-US" sz="2000" dirty="0"/>
              <a:t>)</a:t>
            </a:r>
            <a:r>
              <a:rPr lang="en-US" sz="2000" dirty="0" smtClean="0"/>
              <a:t> </a:t>
            </a:r>
            <a:r>
              <a:rPr lang="en-US" sz="2000" dirty="0"/>
              <a:t>~2.6σ separation</a:t>
            </a:r>
            <a:r>
              <a:rPr lang="en-US" sz="2000" dirty="0" smtClean="0"/>
              <a:t>; </a:t>
            </a:r>
            <a:r>
              <a:rPr lang="en-US" sz="2000" b="1" i="1" dirty="0"/>
              <a:t>R</a:t>
            </a:r>
            <a:r>
              <a:rPr lang="en-US" sz="2000" b="1" i="1" dirty="0" smtClean="0"/>
              <a:t>ight</a:t>
            </a:r>
            <a:r>
              <a:rPr lang="en-US" sz="2000" b="1" dirty="0" smtClean="0"/>
              <a:t> </a:t>
            </a:r>
            <a:r>
              <a:rPr lang="en-US" sz="2000" dirty="0"/>
              <a:t>-perfect resolution: ~4.5σ separation.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" y="3571875"/>
            <a:ext cx="7910156" cy="216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4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115888"/>
            <a:ext cx="7191375" cy="884237"/>
          </a:xfrm>
        </p:spPr>
        <p:txBody>
          <a:bodyPr/>
          <a:lstStyle/>
          <a:p>
            <a:r>
              <a:rPr lang="en-US" sz="3200" dirty="0" smtClean="0"/>
              <a:t>Dual Readout: Cerenkov Compensation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4" y="1000126"/>
            <a:ext cx="9020175" cy="5857874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Quantitative MC Study:</a:t>
            </a:r>
          </a:p>
          <a:p>
            <a:pPr lvl="1"/>
            <a:r>
              <a:rPr lang="en-US" dirty="0" smtClean="0"/>
              <a:t>	</a:t>
            </a:r>
            <a:r>
              <a:rPr lang="en-US" sz="2000" dirty="0" smtClean="0"/>
              <a:t>GEANT MC in 1988 </a:t>
            </a:r>
            <a:r>
              <a:rPr lang="en-US" sz="1800" i="1" dirty="0" smtClean="0"/>
              <a:t>[Compensating Hadron Calorimeters with Cerenkov Light, D.R. Winn, </a:t>
            </a:r>
            <a:r>
              <a:rPr lang="en-US" sz="1800" i="1" dirty="0" err="1" smtClean="0"/>
              <a:t>W.Worstell</a:t>
            </a:r>
            <a:r>
              <a:rPr lang="en-US" sz="1800" i="1" dirty="0" smtClean="0"/>
              <a:t>, IEEE Trans. </a:t>
            </a:r>
            <a:r>
              <a:rPr lang="en-US" sz="1800" i="1" dirty="0" err="1" smtClean="0"/>
              <a:t>Nuc</a:t>
            </a:r>
            <a:r>
              <a:rPr lang="en-US" sz="1800" i="1" dirty="0" smtClean="0"/>
              <a:t>. Sci.,V1 NS-36, 334(1989)]</a:t>
            </a:r>
          </a:p>
          <a:p>
            <a:pPr lvl="2"/>
            <a:r>
              <a:rPr lang="en-US" dirty="0" smtClean="0"/>
              <a:t>Idea: Use differences in response to e-m fluctuations between  - Cerenkov Medium(transparent – </a:t>
            </a:r>
            <a:r>
              <a:rPr lang="en-US" dirty="0" err="1" smtClean="0"/>
              <a:t>LAr</a:t>
            </a:r>
            <a:r>
              <a:rPr lang="en-US" dirty="0" smtClean="0"/>
              <a:t>, H</a:t>
            </a:r>
            <a:r>
              <a:rPr lang="en-US" baseline="-25000" dirty="0" smtClean="0"/>
              <a:t>2</a:t>
            </a:r>
            <a:r>
              <a:rPr lang="en-US" dirty="0" smtClean="0"/>
              <a:t>O, SiO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is-IS" dirty="0" smtClean="0"/>
              <a:t>….</a:t>
            </a:r>
            <a:r>
              <a:rPr lang="en-US" dirty="0" smtClean="0"/>
              <a:t>) </a:t>
            </a:r>
            <a:r>
              <a:rPr lang="en-US" dirty="0" err="1" smtClean="0"/>
              <a:t>vs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- Ionization Medium (scintillator, </a:t>
            </a:r>
            <a:r>
              <a:rPr lang="en-US" dirty="0" err="1" smtClean="0"/>
              <a:t>LAr</a:t>
            </a:r>
            <a:r>
              <a:rPr lang="en-US" dirty="0" smtClean="0"/>
              <a:t> ion collection,..)</a:t>
            </a:r>
          </a:p>
          <a:p>
            <a:pPr marL="914400" lvl="2" indent="0">
              <a:buNone/>
            </a:pPr>
            <a:r>
              <a:rPr lang="en-US" dirty="0" smtClean="0"/>
              <a:t> to reduce hadron shower fluctuations and make e/h-&gt; 1</a:t>
            </a:r>
          </a:p>
          <a:p>
            <a:r>
              <a:rPr lang="en-US" dirty="0" smtClean="0"/>
              <a:t> DREAM Collaboration/Richard </a:t>
            </a:r>
            <a:r>
              <a:rPr lang="en-US" dirty="0" err="1" smtClean="0"/>
              <a:t>Wigmans</a:t>
            </a:r>
            <a:r>
              <a:rPr lang="en-US" dirty="0" smtClean="0"/>
              <a:t> et al.</a:t>
            </a:r>
          </a:p>
          <a:p>
            <a:pPr lvl="1"/>
            <a:r>
              <a:rPr lang="en-US" dirty="0" smtClean="0"/>
              <a:t>Excellent progress in real tests!</a:t>
            </a:r>
          </a:p>
          <a:p>
            <a:pPr lvl="1"/>
            <a:r>
              <a:rPr lang="en-US" dirty="0" smtClean="0"/>
              <a:t>Thorough Analysis of Dual Parallel Fiber Calorimeters!</a:t>
            </a:r>
          </a:p>
          <a:p>
            <a:r>
              <a:rPr lang="en-US" dirty="0" smtClean="0"/>
              <a:t>MC: 18%/√E seems possible. </a:t>
            </a:r>
          </a:p>
          <a:p>
            <a:r>
              <a:rPr lang="en-US" dirty="0" smtClean="0"/>
              <a:t>DREAM: 30%/√</a:t>
            </a:r>
            <a:r>
              <a:rPr lang="en-US" dirty="0" err="1" smtClean="0"/>
              <a:t>E:Parallel</a:t>
            </a:r>
            <a:r>
              <a:rPr lang="en-US" dirty="0" smtClean="0"/>
              <a:t> </a:t>
            </a:r>
            <a:r>
              <a:rPr lang="en-US" dirty="0" err="1" smtClean="0"/>
              <a:t>Scintillating+Q</a:t>
            </a:r>
            <a:r>
              <a:rPr lang="en-US" dirty="0" smtClean="0"/>
              <a:t> Fibers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647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1"/>
            <a:ext cx="7270750" cy="762000"/>
          </a:xfrm>
        </p:spPr>
        <p:txBody>
          <a:bodyPr/>
          <a:lstStyle/>
          <a:p>
            <a:r>
              <a:rPr lang="en-US" dirty="0" smtClean="0"/>
              <a:t>Parallel Fiber Dual Deficits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1"/>
            <a:ext cx="9144000" cy="5959474"/>
          </a:xfrm>
        </p:spPr>
        <p:txBody>
          <a:bodyPr/>
          <a:lstStyle/>
          <a:p>
            <a:r>
              <a:rPr lang="en-US" sz="2000" b="1" i="1" dirty="0"/>
              <a:t>1. Constant Term </a:t>
            </a:r>
            <a:r>
              <a:rPr lang="en-US" sz="2000" i="1" dirty="0"/>
              <a:t>– </a:t>
            </a:r>
            <a:r>
              <a:rPr lang="en-US" sz="2000" b="1" i="1" dirty="0"/>
              <a:t>unavoidable issue </a:t>
            </a:r>
            <a:r>
              <a:rPr lang="en-US" sz="2000" dirty="0" smtClean="0"/>
              <a:t>– scintillator </a:t>
            </a:r>
            <a:r>
              <a:rPr lang="en-US" sz="2000" dirty="0"/>
              <a:t>light </a:t>
            </a:r>
            <a:r>
              <a:rPr lang="en-US" sz="2000" dirty="0" smtClean="0"/>
              <a:t>attenuation ~2+ </a:t>
            </a:r>
            <a:r>
              <a:rPr lang="en-US" sz="2000" dirty="0"/>
              <a:t>m of fiber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b="1" i="1" dirty="0"/>
              <a:t>2. </a:t>
            </a:r>
            <a:r>
              <a:rPr lang="en-US" sz="2000" b="1" i="1" dirty="0" smtClean="0"/>
              <a:t>Pointing/Projective  </a:t>
            </a:r>
            <a:r>
              <a:rPr lang="en-US" sz="2000" b="1" i="1" dirty="0"/>
              <a:t>Geometry</a:t>
            </a:r>
            <a:r>
              <a:rPr lang="en-US" sz="2000" b="1" dirty="0"/>
              <a:t> </a:t>
            </a:r>
            <a:r>
              <a:rPr lang="en-US" sz="2000" b="1" dirty="0" smtClean="0"/>
              <a:t>problematic </a:t>
            </a:r>
            <a:r>
              <a:rPr lang="en-US" sz="2000" dirty="0" smtClean="0"/>
              <a:t>in </a:t>
            </a:r>
            <a:r>
              <a:rPr lang="en-US" sz="2000" dirty="0"/>
              <a:t>a practical parallel fiber calorimeter over a substantial solid </a:t>
            </a:r>
            <a:r>
              <a:rPr lang="en-US" sz="2000" dirty="0" smtClean="0"/>
              <a:t>angle. </a:t>
            </a:r>
            <a:r>
              <a:rPr lang="en-US" sz="2000" dirty="0"/>
              <a:t>The mechanics </a:t>
            </a:r>
            <a:r>
              <a:rPr lang="en-US" sz="2000" dirty="0" smtClean="0"/>
              <a:t>+ fiber </a:t>
            </a:r>
            <a:r>
              <a:rPr lang="en-US" sz="2000" dirty="0"/>
              <a:t>packing of fully projective (</a:t>
            </a:r>
            <a:r>
              <a:rPr lang="en-US" sz="2000" dirty="0" err="1">
                <a:latin typeface="Symbol" charset="2"/>
                <a:cs typeface="Symbol" charset="2"/>
              </a:rPr>
              <a:t>q,f</a:t>
            </a:r>
            <a:r>
              <a:rPr lang="en-US" sz="2000" dirty="0"/>
              <a:t>) </a:t>
            </a:r>
            <a:r>
              <a:rPr lang="en-US" sz="2000" dirty="0" smtClean="0"/>
              <a:t>very difficult </a:t>
            </a:r>
            <a:r>
              <a:rPr lang="en-US" sz="2000" dirty="0"/>
              <a:t>for </a:t>
            </a:r>
            <a:r>
              <a:rPr lang="en-US" sz="2000" dirty="0" smtClean="0"/>
              <a:t>(</a:t>
            </a:r>
            <a:r>
              <a:rPr lang="en-US" sz="2000" dirty="0" err="1" smtClean="0"/>
              <a:t>pitch</a:t>
            </a:r>
            <a:r>
              <a:rPr lang="en-US" sz="2000" dirty="0" err="1"/>
              <a:t>,</a:t>
            </a:r>
            <a:r>
              <a:rPr lang="en-US" sz="2000" dirty="0" err="1" smtClean="0"/>
              <a:t>yaw</a:t>
            </a:r>
            <a:r>
              <a:rPr lang="en-US" sz="2000" dirty="0" smtClean="0"/>
              <a:t>) </a:t>
            </a:r>
            <a:r>
              <a:rPr lang="en-US" sz="2000" dirty="0"/>
              <a:t>more than ~5°. Streaming down </a:t>
            </a:r>
            <a:r>
              <a:rPr lang="en-US" sz="2000" dirty="0" smtClean="0"/>
              <a:t>fiber </a:t>
            </a:r>
            <a:r>
              <a:rPr lang="en-US" sz="2000" dirty="0"/>
              <a:t>holes lowered the resolution in </a:t>
            </a:r>
            <a:r>
              <a:rPr lang="en-US" sz="2000" dirty="0" smtClean="0"/>
              <a:t>DREAM, </a:t>
            </a:r>
            <a:r>
              <a:rPr lang="en-US" sz="2000" dirty="0"/>
              <a:t>even at a 2° pitch. </a:t>
            </a:r>
            <a:r>
              <a:rPr lang="en-US" sz="2000" dirty="0" smtClean="0"/>
              <a:t>Packing extra fibers from the back or conical fibers: -&gt;Constant term, -&gt;Calibration Issues</a:t>
            </a:r>
            <a:endParaRPr lang="en-US" sz="2000" dirty="0"/>
          </a:p>
          <a:p>
            <a:r>
              <a:rPr lang="en-US" sz="2000" b="1" i="1" dirty="0"/>
              <a:t>3</a:t>
            </a:r>
            <a:r>
              <a:rPr lang="en-US" sz="2000" b="1" i="1" dirty="0" smtClean="0"/>
              <a:t>. Scintillator Fiber &amp; </a:t>
            </a:r>
            <a:r>
              <a:rPr lang="en-US" sz="2000" b="1" i="1" dirty="0" err="1" smtClean="0"/>
              <a:t>Photodetector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Raddam</a:t>
            </a:r>
            <a:r>
              <a:rPr lang="en-US" sz="2000" i="1" dirty="0" smtClean="0"/>
              <a:t>:</a:t>
            </a:r>
            <a:r>
              <a:rPr lang="en-US" sz="2000" dirty="0" smtClean="0"/>
              <a:t> At present, there are no good examples of scintillator fibers which have proven sufficient </a:t>
            </a:r>
            <a:r>
              <a:rPr lang="en-US" sz="2000" dirty="0" err="1" smtClean="0"/>
              <a:t>raddam</a:t>
            </a:r>
            <a:r>
              <a:rPr lang="en-US" sz="2000" dirty="0" smtClean="0"/>
              <a:t> resistance or speed to be useful for hadron </a:t>
            </a:r>
            <a:r>
              <a:rPr lang="en-US" sz="2000" dirty="0" err="1" smtClean="0"/>
              <a:t>calorimetry</a:t>
            </a:r>
            <a:r>
              <a:rPr lang="en-US" sz="2000" dirty="0" smtClean="0"/>
              <a:t> at most future colliders.</a:t>
            </a:r>
          </a:p>
          <a:p>
            <a:r>
              <a:rPr lang="en-US" sz="2000" b="1" i="1" dirty="0"/>
              <a:t>4</a:t>
            </a:r>
            <a:r>
              <a:rPr lang="en-US" sz="2000" b="1" i="1" dirty="0" smtClean="0"/>
              <a:t>. Fiber Bundle &amp; </a:t>
            </a:r>
            <a:r>
              <a:rPr lang="en-US" sz="2000" b="1" i="1" dirty="0" err="1" smtClean="0"/>
              <a:t>Photodetector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Punchthrough</a:t>
            </a:r>
            <a:r>
              <a:rPr lang="en-US" sz="2000" b="1" i="1" dirty="0" smtClean="0"/>
              <a:t>:</a:t>
            </a:r>
            <a:r>
              <a:rPr lang="en-US" sz="2000" b="1" dirty="0" smtClean="0"/>
              <a:t> </a:t>
            </a:r>
            <a:r>
              <a:rPr lang="en-US" sz="2000" dirty="0" smtClean="0"/>
              <a:t>Huge fiber bundles, &gt;33% of the back of the fiber dual calorimeter area, are directly behind the calorimeter. Large </a:t>
            </a:r>
            <a:r>
              <a:rPr lang="en-US" sz="2000" dirty="0" err="1" smtClean="0"/>
              <a:t>punchthrough</a:t>
            </a:r>
            <a:r>
              <a:rPr lang="en-US" sz="2000" dirty="0" smtClean="0"/>
              <a:t> backgrounds are generated by these fibers, </a:t>
            </a:r>
            <a:r>
              <a:rPr lang="en-US" sz="2000" dirty="0" err="1" smtClean="0"/>
              <a:t>photodetectors</a:t>
            </a:r>
            <a:r>
              <a:rPr lang="en-US" sz="2000" dirty="0" smtClean="0"/>
              <a:t> (~1/800 incident π/K quasi-elastic scatter through a 10 Lint calorimeter).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5127629"/>
            <a:ext cx="2478063" cy="17303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250088" y="5023964"/>
            <a:ext cx="1705752" cy="1913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875" y="5127626"/>
            <a:ext cx="2450898" cy="170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8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2388"/>
            <a:ext cx="7118350" cy="646112"/>
          </a:xfrm>
        </p:spPr>
        <p:txBody>
          <a:bodyPr/>
          <a:lstStyle/>
          <a:p>
            <a:r>
              <a:rPr lang="en-US" dirty="0" smtClean="0"/>
              <a:t>Parallel Fiber Dual Deficits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8500"/>
            <a:ext cx="9020175" cy="5797550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i="1" dirty="0" smtClean="0"/>
              <a:t>4. E-M and </a:t>
            </a:r>
            <a:r>
              <a:rPr lang="en-US" sz="2000" b="1" i="1" dirty="0" err="1" smtClean="0"/>
              <a:t>Hadronic</a:t>
            </a:r>
            <a:r>
              <a:rPr lang="en-US" sz="2000" b="1" i="1" dirty="0" smtClean="0"/>
              <a:t> Components of Incident Jets:</a:t>
            </a:r>
            <a:r>
              <a:rPr lang="en-US" sz="2000" b="1" dirty="0" smtClean="0"/>
              <a:t> </a:t>
            </a:r>
            <a:r>
              <a:rPr lang="en-US" sz="2000" dirty="0" smtClean="0"/>
              <a:t>Parallel fibers ~no ability to detect + separate incident </a:t>
            </a:r>
            <a:r>
              <a:rPr lang="en-US" sz="2000" i="1" dirty="0" smtClean="0"/>
              <a:t>direct e-m component inside of a jet, since there is no longitudinal segmentation.</a:t>
            </a:r>
          </a:p>
          <a:p>
            <a:r>
              <a:rPr lang="en-US" sz="2000" b="1" i="1" dirty="0" smtClean="0"/>
              <a:t>5. High Resolution EM Front End.</a:t>
            </a:r>
            <a:r>
              <a:rPr lang="en-US" sz="2000" b="1" dirty="0" smtClean="0"/>
              <a:t> </a:t>
            </a:r>
            <a:r>
              <a:rPr lang="en-US" sz="2000" dirty="0" smtClean="0"/>
              <a:t>The parallel fiber dual readout jet </a:t>
            </a:r>
            <a:r>
              <a:rPr lang="en-US" sz="2000" dirty="0" err="1" smtClean="0"/>
              <a:t>calo</a:t>
            </a:r>
            <a:r>
              <a:rPr lang="en-US" sz="2000" dirty="0" smtClean="0"/>
              <a:t> </a:t>
            </a:r>
            <a:r>
              <a:rPr lang="en-US" sz="2000" dirty="0"/>
              <a:t>~</a:t>
            </a:r>
            <a:r>
              <a:rPr lang="en-US" sz="2000" dirty="0" smtClean="0"/>
              <a:t>no ability to make a </a:t>
            </a:r>
            <a:r>
              <a:rPr lang="en-US" sz="2000" i="1" dirty="0" smtClean="0"/>
              <a:t>compensated </a:t>
            </a:r>
            <a:r>
              <a:rPr lang="en-US" sz="2000" dirty="0" smtClean="0"/>
              <a:t>high-Z high sampling EM front end. </a:t>
            </a:r>
          </a:p>
          <a:p>
            <a:r>
              <a:rPr lang="en-US" sz="2000" b="1" i="1" dirty="0" smtClean="0"/>
              <a:t>6</a:t>
            </a:r>
            <a:r>
              <a:rPr lang="en-US" sz="2000" b="1" i="1" dirty="0" smtClean="0"/>
              <a:t>. Calibration: </a:t>
            </a:r>
            <a:r>
              <a:rPr lang="en-US" sz="2000" dirty="0"/>
              <a:t>P</a:t>
            </a:r>
            <a:r>
              <a:rPr lang="en-US" sz="2000" dirty="0" smtClean="0"/>
              <a:t>arallel fiber geometry difficult to calibrate, as radiation damage &amp; attenuation varies w/ length.  (Contrast w/ longitudinally segmented calorimeters)</a:t>
            </a:r>
          </a:p>
          <a:p>
            <a:r>
              <a:rPr lang="en-US" sz="2000" b="1" i="1" dirty="0" smtClean="0"/>
              <a:t>7. Timing &amp; Pileup:</a:t>
            </a:r>
            <a:r>
              <a:rPr lang="en-US" sz="2000" b="1" dirty="0" smtClean="0"/>
              <a:t> </a:t>
            </a:r>
            <a:r>
              <a:rPr lang="en-US" sz="2000" dirty="0"/>
              <a:t>L</a:t>
            </a:r>
            <a:r>
              <a:rPr lang="en-US" sz="2000" dirty="0" smtClean="0"/>
              <a:t>ongitudinal fibers store the information of jet/</a:t>
            </a:r>
            <a:r>
              <a:rPr lang="en-US" sz="2000" dirty="0" err="1" smtClean="0"/>
              <a:t>em</a:t>
            </a:r>
            <a:r>
              <a:rPr lang="en-US" sz="2000" dirty="0" smtClean="0"/>
              <a:t> showers: the signal is over the time for the light to traverse the fibers. The light generated </a:t>
            </a:r>
            <a:r>
              <a:rPr lang="en-US" sz="2000" i="1" dirty="0" smtClean="0"/>
              <a:t>at the back of the calorimeter</a:t>
            </a:r>
            <a:r>
              <a:rPr lang="en-US" sz="2000" dirty="0" smtClean="0"/>
              <a:t> </a:t>
            </a:r>
            <a:r>
              <a:rPr lang="en-US" sz="2000" i="1" dirty="0" smtClean="0"/>
              <a:t>arrives at the </a:t>
            </a:r>
            <a:r>
              <a:rPr lang="en-US" sz="2000" i="1" dirty="0" err="1" smtClean="0"/>
              <a:t>photodetector</a:t>
            </a:r>
            <a:r>
              <a:rPr lang="en-US" sz="2000" i="1" dirty="0" smtClean="0"/>
              <a:t> first</a:t>
            </a:r>
            <a:r>
              <a:rPr lang="en-US" sz="2000" dirty="0" smtClean="0"/>
              <a:t>. Fiber  calorimeters measure the falling edge of the shower, a less precise measurement</a:t>
            </a:r>
          </a:p>
          <a:p>
            <a:r>
              <a:rPr lang="en-US" sz="2000" b="1" i="1" dirty="0" smtClean="0"/>
              <a:t>8. Longitudinal Segmentation:</a:t>
            </a:r>
            <a:r>
              <a:rPr lang="en-US" sz="2000" b="1" dirty="0" smtClean="0"/>
              <a:t> </a:t>
            </a:r>
            <a:r>
              <a:rPr lang="en-US" sz="2000" dirty="0" smtClean="0"/>
              <a:t>Fiber dual readout is incompatible with true longitudinal segmentation even with waveform electronics, and cannot be easily rebuilt for front </a:t>
            </a:r>
            <a:r>
              <a:rPr lang="en-US" sz="2000" dirty="0" err="1" smtClean="0"/>
              <a:t>raddam</a:t>
            </a:r>
            <a:r>
              <a:rPr lang="en-US" sz="2000" dirty="0" smtClean="0"/>
              <a:t> or implement 4,5 above.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98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467600" cy="677862"/>
          </a:xfrm>
        </p:spPr>
        <p:txBody>
          <a:bodyPr/>
          <a:lstStyle/>
          <a:p>
            <a:r>
              <a:rPr lang="en-US" dirty="0" smtClean="0"/>
              <a:t>Parallel Fiber Dual Deficits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7861"/>
            <a:ext cx="9144000" cy="6043613"/>
          </a:xfrm>
        </p:spPr>
        <p:txBody>
          <a:bodyPr/>
          <a:lstStyle/>
          <a:p>
            <a:r>
              <a:rPr lang="en-US" sz="2000" b="1" i="1" dirty="0" smtClean="0"/>
              <a:t>19. Cerenkov (Fiber)Index of Refraction: </a:t>
            </a:r>
            <a:r>
              <a:rPr lang="en-US" sz="2000" dirty="0" smtClean="0"/>
              <a:t>High Radiation </a:t>
            </a:r>
            <a:r>
              <a:rPr lang="en-US" sz="2000" dirty="0" smtClean="0"/>
              <a:t>Resistant Cerenkov</a:t>
            </a:r>
            <a:r>
              <a:rPr lang="en-US" sz="2000" dirty="0" smtClean="0"/>
              <a:t> fibers limited to quartz, with n=1.46 – h/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~0.25-0.20 – limiting resolution. Low n tiles</a:t>
            </a:r>
            <a:r>
              <a:rPr lang="en-US" sz="2000" dirty="0" smtClean="0"/>
              <a:t>: even </a:t>
            </a:r>
            <a:r>
              <a:rPr lang="en-US" sz="2000" dirty="0" smtClean="0"/>
              <a:t>lower h/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ratio (aerogels, Teflon AF, </a:t>
            </a:r>
            <a:r>
              <a:rPr lang="en-US" sz="2000" dirty="0" err="1" smtClean="0"/>
              <a:t>Siloxanes</a:t>
            </a:r>
            <a:r>
              <a:rPr lang="en-US" sz="2000" dirty="0" smtClean="0"/>
              <a:t>, Fluoride glasses,</a:t>
            </a:r>
            <a:r>
              <a:rPr lang="is-IS" sz="2000" dirty="0" smtClean="0"/>
              <a:t>….)</a:t>
            </a:r>
            <a:endParaRPr lang="en-US" sz="2000" dirty="0" smtClean="0"/>
          </a:p>
          <a:p>
            <a:r>
              <a:rPr lang="en-US" sz="2000" b="1" i="1" dirty="0" smtClean="0"/>
              <a:t>10. Particle Flow/Energy Flow </a:t>
            </a:r>
            <a:r>
              <a:rPr lang="en-US" sz="2000" b="1" i="1" dirty="0" err="1" smtClean="0"/>
              <a:t>Calorimetry</a:t>
            </a:r>
            <a:r>
              <a:rPr lang="en-US" sz="2000" b="1" i="1" dirty="0" smtClean="0"/>
              <a:t>: </a:t>
            </a:r>
            <a:r>
              <a:rPr lang="en-US" sz="2000" dirty="0" smtClean="0"/>
              <a:t>improving jet </a:t>
            </a:r>
            <a:r>
              <a:rPr lang="en-US" sz="2000" dirty="0" err="1" smtClean="0">
                <a:latin typeface="Symbol" charset="2"/>
                <a:cs typeface="Symbol" charset="2"/>
              </a:rPr>
              <a:t>dq</a:t>
            </a:r>
            <a:r>
              <a:rPr lang="en-US" sz="2000" dirty="0" smtClean="0">
                <a:latin typeface="Symbol" charset="2"/>
                <a:cs typeface="Symbol" charset="2"/>
              </a:rPr>
              <a:t>/q</a:t>
            </a:r>
            <a:r>
              <a:rPr lang="en-US" sz="2000" dirty="0" smtClean="0">
                <a:latin typeface="Symbol" charset="2"/>
                <a:cs typeface="Symbol" charset="2"/>
              </a:rPr>
              <a:t>,</a:t>
            </a:r>
            <a:r>
              <a:rPr lang="en-US" sz="2000" dirty="0" smtClean="0"/>
              <a:t> core ID of jets, isolation/ID of leptons/photons in jets and pileup, and neutral particle (K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, n) ID, all especially under pileup. </a:t>
            </a:r>
            <a:r>
              <a:rPr lang="en-US" sz="2000" i="1" dirty="0" smtClean="0"/>
              <a:t>Tile </a:t>
            </a:r>
            <a:r>
              <a:rPr lang="en-US" sz="2000" dirty="0" smtClean="0"/>
              <a:t>dual readout is fully compatible, and can be easily added to particle flow calorimeters </a:t>
            </a:r>
          </a:p>
          <a:p>
            <a:r>
              <a:rPr lang="en-US" sz="2000" b="1" i="1" dirty="0" smtClean="0"/>
              <a:t>11. Other Sensors/Dual, Triple:</a:t>
            </a:r>
            <a:r>
              <a:rPr lang="en-US" sz="2000" b="1" dirty="0" smtClean="0"/>
              <a:t> </a:t>
            </a:r>
            <a:r>
              <a:rPr lang="en-US" sz="2000" dirty="0" smtClean="0"/>
              <a:t>Parallel fibers especially cannot readily use other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or n-enhanced sensors, and e-m energy sensors. Examples: ionization detectors (solid – Si, Diamond, </a:t>
            </a:r>
            <a:r>
              <a:rPr lang="en-US" sz="2000" dirty="0" err="1" smtClean="0"/>
              <a:t>GaAs</a:t>
            </a:r>
            <a:r>
              <a:rPr lang="en-US" sz="2000" dirty="0" smtClean="0"/>
              <a:t>; liquid- </a:t>
            </a:r>
            <a:r>
              <a:rPr lang="en-US" sz="2000" dirty="0" err="1" smtClean="0"/>
              <a:t>LArgon</a:t>
            </a:r>
            <a:r>
              <a:rPr lang="en-US" sz="2000" dirty="0" smtClean="0"/>
              <a:t>; gasses – </a:t>
            </a:r>
            <a:r>
              <a:rPr lang="en-US" sz="2000" dirty="0" err="1" smtClean="0"/>
              <a:t>micromegas</a:t>
            </a:r>
            <a:r>
              <a:rPr lang="en-US" sz="2000" dirty="0" smtClean="0"/>
              <a:t>..</a:t>
            </a:r>
            <a:r>
              <a:rPr lang="en-US" sz="2000" dirty="0" smtClean="0"/>
              <a:t>); </a:t>
            </a:r>
            <a:r>
              <a:rPr lang="en-US" sz="2000" dirty="0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-&gt;1 sensitive detectors such TRD, or ultra-low-index materials(aerogels, MgF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water, </a:t>
            </a:r>
            <a:r>
              <a:rPr lang="en-US" sz="2000" dirty="0" err="1" smtClean="0"/>
              <a:t>perfluoros</a:t>
            </a:r>
            <a:r>
              <a:rPr lang="en-US" sz="2000" dirty="0" smtClean="0"/>
              <a:t>, silicones,..); secondary emission sensors with higher response to slow particles </a:t>
            </a:r>
            <a:r>
              <a:rPr lang="en-US" sz="2000" dirty="0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-&gt;0 and minimal response to minimum ionizing energy (new large MCP); inorganic non-hydrogenous scintillators (LYSO, PbWO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et al.), and 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Li, 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B or 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He containing materials.</a:t>
            </a:r>
          </a:p>
          <a:p>
            <a:r>
              <a:rPr lang="en-US" sz="2000" b="1" i="1" dirty="0" smtClean="0"/>
              <a:t>12. Cost:</a:t>
            </a:r>
            <a:r>
              <a:rPr lang="en-US" sz="2000" b="1" dirty="0" smtClean="0"/>
              <a:t> </a:t>
            </a:r>
            <a:r>
              <a:rPr lang="en-US" sz="2000" dirty="0" smtClean="0"/>
              <a:t>the cost of tiles is significantly less per mass or volume of sensitive material than that of fibers, and the cost of a fabricated tile absorber matrix is considerably less than the parallel fiber Swiss cheese.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83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13"/>
            <a:ext cx="7261225" cy="693737"/>
          </a:xfrm>
        </p:spPr>
        <p:txBody>
          <a:bodyPr/>
          <a:lstStyle/>
          <a:p>
            <a:r>
              <a:rPr lang="en-US" dirty="0" smtClean="0"/>
              <a:t>MC Study: Tile Dual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0249"/>
            <a:ext cx="9144000" cy="5991225"/>
          </a:xfrm>
        </p:spPr>
        <p:txBody>
          <a:bodyPr/>
          <a:lstStyle/>
          <a:p>
            <a:r>
              <a:rPr lang="en-US" sz="2000" dirty="0" smtClean="0"/>
              <a:t>GEANT4 </a:t>
            </a:r>
            <a:r>
              <a:rPr lang="en-US" sz="2000" dirty="0"/>
              <a:t>MC on a simple tile </a:t>
            </a:r>
            <a:r>
              <a:rPr lang="en-US" sz="2000" dirty="0" smtClean="0"/>
              <a:t>calorimeter: 0.5 </a:t>
            </a:r>
            <a:r>
              <a:rPr lang="en-US" sz="2000" dirty="0"/>
              <a:t>cm thick each of </a:t>
            </a:r>
            <a:r>
              <a:rPr lang="en-US" sz="2000" dirty="0" smtClean="0"/>
              <a:t>quartz, </a:t>
            </a:r>
            <a:r>
              <a:rPr lang="en-US" sz="2000" dirty="0"/>
              <a:t>plastic </a:t>
            </a:r>
            <a:r>
              <a:rPr lang="en-US" sz="2000" dirty="0" smtClean="0"/>
              <a:t>scintillator, </a:t>
            </a:r>
            <a:r>
              <a:rPr lang="en-US" sz="2000" dirty="0"/>
              <a:t>and Cu absorber tiles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Two energies (50, 100 </a:t>
            </a:r>
            <a:r>
              <a:rPr lang="en-US" sz="2000" dirty="0" err="1"/>
              <a:t>GeV</a:t>
            </a:r>
            <a:r>
              <a:rPr lang="en-US" sz="2000" dirty="0"/>
              <a:t>) each of 1000 electrons (red dots) and of ~800-1000 </a:t>
            </a:r>
            <a:r>
              <a:rPr lang="en-US" sz="2000" dirty="0" err="1"/>
              <a:t>pions</a:t>
            </a:r>
            <a:r>
              <a:rPr lang="en-US" sz="2000" dirty="0"/>
              <a:t> (blue dots</a:t>
            </a:r>
            <a:r>
              <a:rPr lang="en-US" sz="2000" dirty="0" smtClean="0"/>
              <a:t>)] </a:t>
            </a:r>
            <a:r>
              <a:rPr lang="en-US" sz="2000" dirty="0"/>
              <a:t>were sent into the </a:t>
            </a:r>
            <a:r>
              <a:rPr lang="en-US" sz="2000" dirty="0" smtClean="0"/>
              <a:t>50x50 </a:t>
            </a:r>
            <a:r>
              <a:rPr lang="en-US" sz="2000" dirty="0"/>
              <a:t>cm calorimeter, 12 Lint deep.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Nphotons</a:t>
            </a:r>
            <a:r>
              <a:rPr lang="en-US" sz="2000" dirty="0" smtClean="0"/>
              <a:t> 325</a:t>
            </a:r>
            <a:r>
              <a:rPr lang="en-US" sz="2000" dirty="0"/>
              <a:t>-650nm generated in the Cerenkov and in the scintillator tiles were </a:t>
            </a:r>
            <a:r>
              <a:rPr lang="en-US" sz="2000" dirty="0" smtClean="0"/>
              <a:t>counted. 0.5</a:t>
            </a:r>
            <a:r>
              <a:rPr lang="en-US" sz="2000" dirty="0"/>
              <a:t>% at random were </a:t>
            </a:r>
            <a:r>
              <a:rPr lang="en-US" sz="2000" dirty="0" smtClean="0"/>
              <a:t>assigned as converted </a:t>
            </a:r>
            <a:r>
              <a:rPr lang="en-US" sz="2000" dirty="0"/>
              <a:t>to </a:t>
            </a:r>
            <a:r>
              <a:rPr lang="en-US" sz="2000" dirty="0" err="1"/>
              <a:t>p.e</a:t>
            </a:r>
            <a:r>
              <a:rPr lang="en-US" sz="2000" dirty="0" err="1" smtClean="0"/>
              <a:t>.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/>
              <a:t>S</a:t>
            </a:r>
            <a:r>
              <a:rPr lang="en-US" sz="2000" dirty="0" smtClean="0"/>
              <a:t>cintillator photons ~120x Cerenkov photons; </a:t>
            </a:r>
            <a:r>
              <a:rPr lang="en-US" sz="2000" dirty="0" err="1" smtClean="0"/>
              <a:t>photostatistics</a:t>
            </a:r>
            <a:r>
              <a:rPr lang="en-US" sz="2000" dirty="0" smtClean="0"/>
              <a:t> not limiting </a:t>
            </a:r>
            <a:r>
              <a:rPr lang="en-US" sz="2000" dirty="0"/>
              <a:t>factors.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Means </a:t>
            </a:r>
            <a:r>
              <a:rPr lang="en-US" sz="2000" dirty="0"/>
              <a:t>of </a:t>
            </a:r>
            <a:r>
              <a:rPr lang="en-US" sz="2000" dirty="0" smtClean="0"/>
              <a:t>histograms </a:t>
            </a:r>
            <a:r>
              <a:rPr lang="en-US" sz="2000" dirty="0"/>
              <a:t>of the electron shower </a:t>
            </a:r>
            <a:r>
              <a:rPr lang="en-US" sz="2000" dirty="0" err="1"/>
              <a:t>p.e.</a:t>
            </a:r>
            <a:r>
              <a:rPr lang="en-US" sz="2000" dirty="0"/>
              <a:t> in quartz and in scintillator were used to convert/normalize the number of collected </a:t>
            </a:r>
            <a:r>
              <a:rPr lang="en-US" sz="2000" dirty="0" err="1"/>
              <a:t>p.e.</a:t>
            </a:r>
            <a:r>
              <a:rPr lang="en-US" sz="2000" dirty="0"/>
              <a:t> in Cerenkov light and in Scintillator light to </a:t>
            </a:r>
            <a:r>
              <a:rPr lang="en-US" sz="2000" dirty="0" err="1" smtClean="0"/>
              <a:t>normaized</a:t>
            </a:r>
            <a:r>
              <a:rPr lang="en-US" sz="2000" dirty="0" smtClean="0"/>
              <a:t> energies </a:t>
            </a:r>
            <a:r>
              <a:rPr lang="en-US" sz="2000" dirty="0" err="1"/>
              <a:t>E</a:t>
            </a:r>
            <a:r>
              <a:rPr lang="en-US" sz="2000" baseline="-25000" dirty="0" err="1"/>
              <a:t>Cerenkov</a:t>
            </a:r>
            <a:r>
              <a:rPr lang="en-US" sz="2000" dirty="0"/>
              <a:t> and </a:t>
            </a:r>
            <a:r>
              <a:rPr lang="en-US" sz="2000" dirty="0" err="1"/>
              <a:t>E</a:t>
            </a:r>
            <a:r>
              <a:rPr lang="en-US" sz="2000" baseline="-25000" dirty="0" err="1"/>
              <a:t>Scintillator</a:t>
            </a:r>
            <a:r>
              <a:rPr lang="en-US" sz="2000" dirty="0"/>
              <a:t>, and then plotted as a scatter plot of E</a:t>
            </a:r>
            <a:r>
              <a:rPr lang="en-US" sz="2000" baseline="-25000" dirty="0"/>
              <a:t>C</a:t>
            </a:r>
            <a:r>
              <a:rPr lang="en-US" sz="2000" dirty="0"/>
              <a:t> </a:t>
            </a:r>
            <a:r>
              <a:rPr lang="en-US" sz="2000" dirty="0" err="1"/>
              <a:t>vs</a:t>
            </a:r>
            <a:r>
              <a:rPr lang="en-US" sz="2000" dirty="0"/>
              <a:t> E</a:t>
            </a:r>
            <a:r>
              <a:rPr lang="en-US" sz="2000" baseline="-25000" dirty="0"/>
              <a:t>S</a:t>
            </a:r>
            <a:r>
              <a:rPr lang="en-US" sz="2000" dirty="0"/>
              <a:t> for each </a:t>
            </a:r>
            <a:r>
              <a:rPr lang="en-US" sz="2000" dirty="0" smtClean="0"/>
              <a:t>electron.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Pions</a:t>
            </a:r>
            <a:r>
              <a:rPr lang="en-US" sz="2000" dirty="0" smtClean="0"/>
              <a:t> of 50, 100 </a:t>
            </a:r>
            <a:r>
              <a:rPr lang="en-US" sz="2000" dirty="0" err="1" smtClean="0"/>
              <a:t>GeV</a:t>
            </a:r>
            <a:r>
              <a:rPr lang="en-US" sz="2000" dirty="0" smtClean="0"/>
              <a:t> were then simulated, converted to E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E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31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19500"/>
            <a:ext cx="9144000" cy="273685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b="1" dirty="0" smtClean="0"/>
              <a:t>S</a:t>
            </a:r>
            <a:r>
              <a:rPr lang="en-US" sz="2000" b="1" dirty="0" smtClean="0"/>
              <a:t>catter plots:                                          E</a:t>
            </a:r>
            <a:r>
              <a:rPr lang="en-US" sz="2000" b="1" baseline="-25000" dirty="0" smtClean="0"/>
              <a:t>S </a:t>
            </a:r>
            <a:r>
              <a:rPr lang="en-US" sz="2000" b="1" dirty="0" err="1" smtClean="0"/>
              <a:t>GeV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i="1" dirty="0" smtClean="0"/>
              <a:t>Electrons: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 (red) lie along line shown schematically as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=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i="1" dirty="0" err="1" smtClean="0"/>
              <a:t>Pions</a:t>
            </a:r>
            <a:r>
              <a:rPr lang="en-US" sz="2000" i="1" dirty="0" smtClean="0"/>
              <a:t>: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 scatter-plotted (blue) lie mainly below the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=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  electron line with correlation between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</a:t>
            </a:r>
            <a:r>
              <a:rPr lang="en-US" sz="2000" dirty="0"/>
              <a:t> </a:t>
            </a:r>
            <a:r>
              <a:rPr lang="en-US" sz="2000" dirty="0" smtClean="0"/>
              <a:t>fitted as a line (green, shown only 50 </a:t>
            </a:r>
            <a:r>
              <a:rPr lang="en-US" sz="2000" dirty="0" err="1" smtClean="0"/>
              <a:t>GeV</a:t>
            </a:r>
            <a:r>
              <a:rPr lang="en-US" sz="2000" dirty="0" smtClean="0"/>
              <a:t> points). </a:t>
            </a:r>
          </a:p>
          <a:p>
            <a:pPr marL="0" indent="0">
              <a:buNone/>
            </a:pPr>
            <a:r>
              <a:rPr lang="en-US" sz="2000" b="1" dirty="0" smtClean="0"/>
              <a:t>                  - </a:t>
            </a:r>
            <a:r>
              <a:rPr lang="en-US" sz="2000" b="1" i="1" dirty="0" smtClean="0"/>
              <a:t>As the shower fluctuates more to hadrons, </a:t>
            </a:r>
            <a:r>
              <a:rPr lang="en-US" sz="2000" b="1" i="1" dirty="0" err="1" smtClean="0"/>
              <a:t>E</a:t>
            </a:r>
            <a:r>
              <a:rPr lang="en-US" sz="2000" b="1" i="1" baseline="-25000" dirty="0" err="1" smtClean="0"/>
              <a:t>c</a:t>
            </a:r>
            <a:r>
              <a:rPr lang="en-US" sz="2000" b="1" i="1" dirty="0" smtClean="0"/>
              <a:t> falls faster than </a:t>
            </a:r>
            <a:r>
              <a:rPr lang="en-US" sz="2000" b="1" i="1" dirty="0" err="1" smtClean="0"/>
              <a:t>E</a:t>
            </a:r>
            <a:r>
              <a:rPr lang="en-US" sz="2000" b="1" i="1" baseline="-25000" dirty="0" err="1" smtClean="0"/>
              <a:t>s</a:t>
            </a:r>
            <a:r>
              <a:rPr lang="en-US" sz="2000" b="1" i="1" dirty="0" smtClean="0"/>
              <a:t>.</a:t>
            </a:r>
          </a:p>
          <a:p>
            <a:pPr marL="0" indent="0">
              <a:buNone/>
            </a:pPr>
            <a:r>
              <a:rPr lang="en-US" sz="2000" b="1" i="1" dirty="0" smtClean="0"/>
              <a:t>- A S</a:t>
            </a:r>
            <a:r>
              <a:rPr lang="en-US" sz="2000" b="1" i="1" dirty="0" smtClean="0"/>
              <a:t>imple analysis</a:t>
            </a:r>
            <a:r>
              <a:rPr lang="en-US" sz="2000" b="1" i="1" dirty="0"/>
              <a:t>:</a:t>
            </a:r>
            <a:r>
              <a:rPr lang="en-US" sz="2000" b="1" i="1" dirty="0" smtClean="0"/>
              <a:t> </a:t>
            </a:r>
            <a:r>
              <a:rPr lang="en-US" sz="2000" dirty="0" smtClean="0"/>
              <a:t>L</a:t>
            </a:r>
            <a:r>
              <a:rPr lang="en-US" sz="2000" dirty="0" smtClean="0"/>
              <a:t>inear fit to hadron scatter points (Green line), with slope R, corrects the energy: Project the scatter points as a histogram perpendicular to the linear correlation, the energy distribution becomes Gaussian &amp; narrower.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07" b="1720"/>
          <a:stretch/>
        </p:blipFill>
        <p:spPr bwMode="auto">
          <a:xfrm>
            <a:off x="1873251" y="47625"/>
            <a:ext cx="4679950" cy="35718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8063" y="1793874"/>
            <a:ext cx="1031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E</a:t>
            </a:r>
            <a:r>
              <a:rPr lang="en-US" sz="2000" b="1" baseline="-25000" dirty="0" err="1"/>
              <a:t>c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GeV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61647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20638"/>
            <a:ext cx="7277100" cy="693737"/>
          </a:xfrm>
        </p:spPr>
        <p:txBody>
          <a:bodyPr/>
          <a:lstStyle/>
          <a:p>
            <a:r>
              <a:rPr lang="en-US" dirty="0" smtClean="0"/>
              <a:t>Dual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76"/>
            <a:ext cx="9144000" cy="614362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• Pion Energy E (</a:t>
            </a:r>
            <a:r>
              <a:rPr lang="en-US" sz="1800" i="1" dirty="0" smtClean="0"/>
              <a:t>first order)</a:t>
            </a:r>
            <a:r>
              <a:rPr lang="en-US" sz="1800" dirty="0" smtClean="0"/>
              <a:t>:E=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+ [a correction term proportional to the difference 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)] </a:t>
            </a:r>
          </a:p>
          <a:p>
            <a:pPr marL="0" indent="0">
              <a:buNone/>
            </a:pPr>
            <a:r>
              <a:rPr lang="en-US" sz="1800" dirty="0" smtClean="0"/>
              <a:t>                     E =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+</a:t>
            </a:r>
            <a:r>
              <a:rPr lang="en-US" sz="1800" dirty="0" smtClean="0">
                <a:latin typeface="Symbol" charset="2"/>
                <a:cs typeface="Symbol" charset="2"/>
              </a:rPr>
              <a:t> a</a:t>
            </a:r>
            <a:r>
              <a:rPr lang="en-US" sz="1800" dirty="0" smtClean="0"/>
              <a:t>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 with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dirty="0"/>
              <a:t> </a:t>
            </a:r>
            <a:r>
              <a:rPr lang="en-US" sz="1800" dirty="0" smtClean="0"/>
              <a:t>given by slope R as</a:t>
            </a:r>
            <a:r>
              <a:rPr lang="en-US" sz="1800" dirty="0" smtClean="0"/>
              <a:t>  R=(1+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dirty="0" smtClean="0"/>
              <a:t>)/</a:t>
            </a:r>
            <a:r>
              <a:rPr lang="en-US" sz="1800" dirty="0" smtClean="0">
                <a:latin typeface="Symbol" charset="2"/>
                <a:cs typeface="Symbol" charset="2"/>
              </a:rPr>
              <a:t>a </a:t>
            </a:r>
            <a:r>
              <a:rPr lang="en-US" sz="1800" dirty="0" smtClean="0"/>
              <a:t>or  =1/(1-R). </a:t>
            </a:r>
          </a:p>
          <a:p>
            <a:pPr marL="0" indent="0">
              <a:buNone/>
            </a:pPr>
            <a:r>
              <a:rPr lang="en-US" sz="1800" dirty="0" smtClean="0"/>
              <a:t>                        -  The a</a:t>
            </a:r>
            <a:r>
              <a:rPr lang="en-US" sz="1800" dirty="0" smtClean="0"/>
              <a:t>ngle between the line E</a:t>
            </a:r>
            <a:r>
              <a:rPr lang="en-US" sz="1800" baseline="-25000" dirty="0" smtClean="0"/>
              <a:t>C</a:t>
            </a:r>
            <a:r>
              <a:rPr lang="en-US" sz="1800" dirty="0" smtClean="0"/>
              <a:t>=E</a:t>
            </a:r>
            <a:r>
              <a:rPr lang="en-US" sz="1800" baseline="-25000" dirty="0" smtClean="0"/>
              <a:t>S</a:t>
            </a:r>
            <a:r>
              <a:rPr lang="en-US" sz="1800" dirty="0" smtClean="0"/>
              <a:t> and fitted π scatter plot line:  </a:t>
            </a:r>
            <a:r>
              <a:rPr lang="en-US" sz="1800" dirty="0" smtClean="0">
                <a:latin typeface="Symbol" charset="2"/>
                <a:cs typeface="Symbol" charset="2"/>
              </a:rPr>
              <a:t>q</a:t>
            </a:r>
            <a:r>
              <a:rPr lang="en-US" sz="1800" dirty="0" smtClean="0"/>
              <a:t>= </a:t>
            </a:r>
            <a:r>
              <a:rPr lang="en-US" sz="1800" dirty="0" err="1" smtClean="0"/>
              <a:t>arctan</a:t>
            </a:r>
            <a:r>
              <a:rPr lang="en-US" sz="1800" dirty="0" smtClean="0"/>
              <a:t>(R)–π/4.</a:t>
            </a:r>
          </a:p>
          <a:p>
            <a:pPr marL="0" indent="0">
              <a:buNone/>
            </a:pPr>
            <a:r>
              <a:rPr lang="en-US" sz="1800" dirty="0" smtClean="0"/>
              <a:t>• </a:t>
            </a:r>
            <a:r>
              <a:rPr lang="en-US" sz="1800" dirty="0" smtClean="0"/>
              <a:t>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 grows as shower fluctuates into nuclear/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energies.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• </a:t>
            </a:r>
            <a:r>
              <a:rPr lang="en-US" sz="1800" dirty="0" smtClean="0"/>
              <a:t>As slope R gets steeper, the correction term</a:t>
            </a:r>
            <a:r>
              <a:rPr lang="en-US" sz="1800" dirty="0" smtClean="0">
                <a:latin typeface="Symbol" charset="2"/>
                <a:cs typeface="Symbol" charset="2"/>
              </a:rPr>
              <a:t> a</a:t>
            </a:r>
            <a:r>
              <a:rPr lang="en-US" sz="1800" dirty="0" smtClean="0"/>
              <a:t>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 becomes more important. When Cerenkov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is the same as scintillation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(e’s or π’s exchange to π</a:t>
            </a:r>
            <a:r>
              <a:rPr lang="en-US" sz="1800" baseline="30000" dirty="0" smtClean="0"/>
              <a:t>o</a:t>
            </a:r>
            <a:r>
              <a:rPr lang="en-US" sz="1800" dirty="0" smtClean="0"/>
              <a:t>’s), then 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)~0, E=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.</a:t>
            </a:r>
            <a:endParaRPr lang="en-US" sz="1800" b="1" dirty="0" smtClean="0"/>
          </a:p>
          <a:p>
            <a:pPr marL="0" indent="0">
              <a:buNone/>
            </a:pPr>
            <a:endParaRPr lang="en-US" sz="1800" b="1" i="1" dirty="0" smtClean="0"/>
          </a:p>
          <a:p>
            <a:pPr marL="0" indent="0">
              <a:buNone/>
            </a:pPr>
            <a:endParaRPr lang="en-US" sz="1800" b="1" i="1" dirty="0" smtClean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 smtClean="0"/>
          </a:p>
          <a:p>
            <a:pPr marL="0" indent="0">
              <a:buNone/>
            </a:pPr>
            <a:endParaRPr lang="en-US" sz="1800" b="1" i="1" dirty="0" smtClean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 smtClean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r>
              <a:rPr lang="en-US" sz="1800" b="1" i="1" dirty="0" smtClean="0"/>
              <a:t> </a:t>
            </a:r>
          </a:p>
          <a:p>
            <a:pPr marL="0" indent="0">
              <a:buNone/>
            </a:pPr>
            <a:r>
              <a:rPr lang="en-US" sz="1800" b="1" i="1" dirty="0" smtClean="0"/>
              <a:t>(mean, </a:t>
            </a:r>
            <a:r>
              <a:rPr lang="en-US" sz="1800" b="1" i="1" dirty="0" err="1" smtClean="0"/>
              <a:t>rms</a:t>
            </a:r>
            <a:r>
              <a:rPr lang="en-US" sz="1800" b="1" i="1" dirty="0" smtClean="0"/>
              <a:t>) = (100, 2.66) </a:t>
            </a:r>
            <a:r>
              <a:rPr lang="en-US" sz="1800" b="1" i="1" dirty="0" err="1" smtClean="0"/>
              <a:t>GeV</a:t>
            </a:r>
            <a:r>
              <a:rPr lang="en-US" sz="1800" b="1" i="1" dirty="0" smtClean="0"/>
              <a:t> energy resolution that could enable W -&gt; jet-jet; Z -&gt; jet-jet</a:t>
            </a:r>
          </a:p>
          <a:p>
            <a:pPr marL="0" indent="0">
              <a:buNone/>
            </a:pPr>
            <a:r>
              <a:rPr lang="en-US" sz="1800" dirty="0" smtClean="0"/>
              <a:t>•</a:t>
            </a:r>
            <a:r>
              <a:rPr lang="en-US" sz="1800" b="1" dirty="0" smtClean="0"/>
              <a:t> Higher order terms</a:t>
            </a:r>
            <a:r>
              <a:rPr lang="en-US" sz="1800" dirty="0" smtClean="0"/>
              <a:t>-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+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(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-E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)</a:t>
            </a:r>
            <a:r>
              <a:rPr lang="en-US" sz="1800" baseline="30000" dirty="0" smtClean="0"/>
              <a:t>3 </a:t>
            </a:r>
            <a:r>
              <a:rPr lang="en-US" sz="1800" dirty="0" smtClean="0"/>
              <a:t>+.. and energy dependent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baseline="-25000" dirty="0" smtClean="0">
                <a:cs typeface="Symbol" charset="2"/>
              </a:rPr>
              <a:t>n</a:t>
            </a:r>
            <a:r>
              <a:rPr lang="en-US" sz="1800" dirty="0" smtClean="0"/>
              <a:t> – there is a continuous mapping(vector field) of the points in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space to the line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=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</a:t>
            </a:r>
            <a:r>
              <a:rPr lang="en-US" sz="1800" dirty="0"/>
              <a:t> </a:t>
            </a:r>
            <a:r>
              <a:rPr lang="en-US" sz="1800" dirty="0" smtClean="0"/>
              <a:t>= E.</a:t>
            </a: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730B3-68F6-E843-80AB-88760E35B8F8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" r="-1" b="3465"/>
          <a:stretch/>
        </p:blipFill>
        <p:spPr bwMode="auto">
          <a:xfrm>
            <a:off x="2508249" y="2730500"/>
            <a:ext cx="4044951" cy="2841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6419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4627</TotalTime>
  <Words>2375</Words>
  <Application>Microsoft Macintosh PowerPoint</Application>
  <PresentationFormat>On-screen Show (4:3)</PresentationFormat>
  <Paragraphs>161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Tile Dual Readout and Beyond</vt:lpstr>
      <vt:lpstr>One Physics Example: Precision jets</vt:lpstr>
      <vt:lpstr>Dual Readout: Cerenkov Compensation</vt:lpstr>
      <vt:lpstr>Parallel Fiber Dual Deficits - 1</vt:lpstr>
      <vt:lpstr>Parallel Fiber Dual Deficits - 2</vt:lpstr>
      <vt:lpstr>Parallel Fiber Dual Deficits - 3</vt:lpstr>
      <vt:lpstr>MC Study: Tile Dual Readout</vt:lpstr>
      <vt:lpstr>PowerPoint Presentation</vt:lpstr>
      <vt:lpstr>Dual Correction</vt:lpstr>
      <vt:lpstr>Tile Dual Summary/Discussion</vt:lpstr>
      <vt:lpstr>FUTURE</vt:lpstr>
      <vt:lpstr>Beyond/Extended Dual Readout -1</vt:lpstr>
      <vt:lpstr>Beyond/Extended Dual Readout -2</vt:lpstr>
      <vt:lpstr>N-Readout &amp; Beyond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Tile Dual Readout and Beyond</dc:title>
  <dc:creator>David Winn</dc:creator>
  <cp:lastModifiedBy>David Winn</cp:lastModifiedBy>
  <cp:revision>44</cp:revision>
  <dcterms:created xsi:type="dcterms:W3CDTF">2017-07-28T09:06:08Z</dcterms:created>
  <dcterms:modified xsi:type="dcterms:W3CDTF">2017-07-31T14:13:33Z</dcterms:modified>
</cp:coreProperties>
</file>