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770" r:id="rId1"/>
  </p:sldMasterIdLst>
  <p:notesMasterIdLst>
    <p:notesMasterId r:id="rId39"/>
  </p:notesMasterIdLst>
  <p:handoutMasterIdLst>
    <p:handoutMasterId r:id="rId40"/>
  </p:handoutMasterIdLst>
  <p:sldIdLst>
    <p:sldId id="256" r:id="rId2"/>
    <p:sldId id="755" r:id="rId3"/>
    <p:sldId id="717" r:id="rId4"/>
    <p:sldId id="754" r:id="rId5"/>
    <p:sldId id="718" r:id="rId6"/>
    <p:sldId id="719" r:id="rId7"/>
    <p:sldId id="774" r:id="rId8"/>
    <p:sldId id="716" r:id="rId9"/>
    <p:sldId id="751" r:id="rId10"/>
    <p:sldId id="721" r:id="rId11"/>
    <p:sldId id="757" r:id="rId12"/>
    <p:sldId id="722" r:id="rId13"/>
    <p:sldId id="737" r:id="rId14"/>
    <p:sldId id="738" r:id="rId15"/>
    <p:sldId id="723" r:id="rId16"/>
    <p:sldId id="683" r:id="rId17"/>
    <p:sldId id="708" r:id="rId18"/>
    <p:sldId id="709" r:id="rId19"/>
    <p:sldId id="725" r:id="rId20"/>
    <p:sldId id="760" r:id="rId21"/>
    <p:sldId id="736" r:id="rId22"/>
    <p:sldId id="761" r:id="rId23"/>
    <p:sldId id="765" r:id="rId24"/>
    <p:sldId id="769" r:id="rId25"/>
    <p:sldId id="770" r:id="rId26"/>
    <p:sldId id="763" r:id="rId27"/>
    <p:sldId id="768" r:id="rId28"/>
    <p:sldId id="771" r:id="rId29"/>
    <p:sldId id="767" r:id="rId30"/>
    <p:sldId id="764" r:id="rId31"/>
    <p:sldId id="772" r:id="rId32"/>
    <p:sldId id="773" r:id="rId33"/>
    <p:sldId id="775" r:id="rId34"/>
    <p:sldId id="759" r:id="rId35"/>
    <p:sldId id="728" r:id="rId36"/>
    <p:sldId id="758" r:id="rId37"/>
    <p:sldId id="756" r:id="rId38"/>
  </p:sldIdLst>
  <p:sldSz cx="9144000" cy="6858000" type="screen4x3"/>
  <p:notesSz cx="6858000" cy="9144000"/>
  <p:custDataLst>
    <p:tags r:id="rId41"/>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6600"/>
    <a:srgbClr val="FF3399"/>
    <a:srgbClr val="FF0066"/>
    <a:srgbClr val="00A84C"/>
    <a:srgbClr val="CC3399"/>
    <a:srgbClr val="C0C0C0"/>
    <a:srgbClr val="009999"/>
    <a:srgbClr val="AC248F"/>
    <a:srgbClr val="C981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92243" autoAdjust="0"/>
  </p:normalViewPr>
  <p:slideViewPr>
    <p:cSldViewPr snapToGrid="0">
      <p:cViewPr varScale="1">
        <p:scale>
          <a:sx n="127" d="100"/>
          <a:sy n="127" d="100"/>
        </p:scale>
        <p:origin x="1440" y="90"/>
      </p:cViewPr>
      <p:guideLst>
        <p:guide orient="horz" pos="2160"/>
        <p:guide pos="2880"/>
      </p:guideLst>
    </p:cSldViewPr>
  </p:slideViewPr>
  <p:outlineViewPr>
    <p:cViewPr>
      <p:scale>
        <a:sx n="33" d="100"/>
        <a:sy n="33" d="100"/>
      </p:scale>
      <p:origin x="0" y="198"/>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4" d="100"/>
          <a:sy n="84" d="100"/>
        </p:scale>
        <p:origin x="-1692"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FBD6A1AE-BE14-4C5F-B987-611E0E8AB395}" type="datetimeFigureOut">
              <a:rPr lang="en-US"/>
              <a:pPr>
                <a:defRPr/>
              </a:pPr>
              <a:t>7/31/2017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3E194A7E-434A-4B8E-B70B-7D86CFED8A89}" type="slidenum">
              <a:rPr lang="en-US"/>
              <a:pPr>
                <a:defRPr/>
              </a:pPr>
              <a:t>‹#›</a:t>
            </a:fld>
            <a:endParaRPr lang="en-US"/>
          </a:p>
        </p:txBody>
      </p:sp>
    </p:spTree>
    <p:extLst>
      <p:ext uri="{BB962C8B-B14F-4D97-AF65-F5344CB8AC3E}">
        <p14:creationId xmlns:p14="http://schemas.microsoft.com/office/powerpoint/2010/main" val="9425788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it-IT"/>
          </a:p>
        </p:txBody>
      </p:sp>
      <p:sp>
        <p:nvSpPr>
          <p:cNvPr id="137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it-IT"/>
          </a:p>
        </p:txBody>
      </p:sp>
      <p:sp>
        <p:nvSpPr>
          <p:cNvPr id="297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7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137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it-IT"/>
          </a:p>
        </p:txBody>
      </p:sp>
      <p:sp>
        <p:nvSpPr>
          <p:cNvPr id="137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F6BFB09-542C-4DC6-96D2-3693323AE3B0}" type="slidenum">
              <a:rPr lang="it-IT"/>
              <a:pPr>
                <a:defRPr/>
              </a:pPr>
              <a:t>‹#›</a:t>
            </a:fld>
            <a:endParaRPr lang="it-IT"/>
          </a:p>
        </p:txBody>
      </p:sp>
    </p:spTree>
    <p:extLst>
      <p:ext uri="{BB962C8B-B14F-4D97-AF65-F5344CB8AC3E}">
        <p14:creationId xmlns:p14="http://schemas.microsoft.com/office/powerpoint/2010/main" val="100824802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FE00691D-7DC6-4002-85DC-97DE6CF90E9D}" type="slidenum">
              <a:rPr lang="it-IT" smtClean="0"/>
              <a:pPr/>
              <a:t>1</a:t>
            </a:fld>
            <a:endParaRPr lang="it-IT"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it-IT" dirty="0" smtClean="0"/>
          </a:p>
        </p:txBody>
      </p:sp>
    </p:spTree>
    <p:extLst>
      <p:ext uri="{BB962C8B-B14F-4D97-AF65-F5344CB8AC3E}">
        <p14:creationId xmlns:p14="http://schemas.microsoft.com/office/powerpoint/2010/main" val="1764781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10</a:t>
            </a:fld>
            <a:endParaRPr lang="it-IT"/>
          </a:p>
        </p:txBody>
      </p:sp>
    </p:spTree>
    <p:extLst>
      <p:ext uri="{BB962C8B-B14F-4D97-AF65-F5344CB8AC3E}">
        <p14:creationId xmlns:p14="http://schemas.microsoft.com/office/powerpoint/2010/main" val="1757028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11</a:t>
            </a:fld>
            <a:endParaRPr lang="it-IT"/>
          </a:p>
        </p:txBody>
      </p:sp>
    </p:spTree>
    <p:extLst>
      <p:ext uri="{BB962C8B-B14F-4D97-AF65-F5344CB8AC3E}">
        <p14:creationId xmlns:p14="http://schemas.microsoft.com/office/powerpoint/2010/main" val="9471496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12</a:t>
            </a:fld>
            <a:endParaRPr lang="it-IT"/>
          </a:p>
        </p:txBody>
      </p:sp>
    </p:spTree>
    <p:extLst>
      <p:ext uri="{BB962C8B-B14F-4D97-AF65-F5344CB8AC3E}">
        <p14:creationId xmlns:p14="http://schemas.microsoft.com/office/powerpoint/2010/main" val="1724386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13</a:t>
            </a:fld>
            <a:endParaRPr lang="it-IT"/>
          </a:p>
        </p:txBody>
      </p:sp>
    </p:spTree>
    <p:extLst>
      <p:ext uri="{BB962C8B-B14F-4D97-AF65-F5344CB8AC3E}">
        <p14:creationId xmlns:p14="http://schemas.microsoft.com/office/powerpoint/2010/main" val="2838017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14</a:t>
            </a:fld>
            <a:endParaRPr lang="it-IT"/>
          </a:p>
        </p:txBody>
      </p:sp>
    </p:spTree>
    <p:extLst>
      <p:ext uri="{BB962C8B-B14F-4D97-AF65-F5344CB8AC3E}">
        <p14:creationId xmlns:p14="http://schemas.microsoft.com/office/powerpoint/2010/main" val="21504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15</a:t>
            </a:fld>
            <a:endParaRPr lang="it-IT"/>
          </a:p>
        </p:txBody>
      </p:sp>
    </p:spTree>
    <p:extLst>
      <p:ext uri="{BB962C8B-B14F-4D97-AF65-F5344CB8AC3E}">
        <p14:creationId xmlns:p14="http://schemas.microsoft.com/office/powerpoint/2010/main" val="2625134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16</a:t>
            </a:fld>
            <a:endParaRPr lang="it-IT"/>
          </a:p>
        </p:txBody>
      </p:sp>
    </p:spTree>
    <p:extLst>
      <p:ext uri="{BB962C8B-B14F-4D97-AF65-F5344CB8AC3E}">
        <p14:creationId xmlns:p14="http://schemas.microsoft.com/office/powerpoint/2010/main" val="27245005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17</a:t>
            </a:fld>
            <a:endParaRPr lang="it-IT"/>
          </a:p>
        </p:txBody>
      </p:sp>
    </p:spTree>
    <p:extLst>
      <p:ext uri="{BB962C8B-B14F-4D97-AF65-F5344CB8AC3E}">
        <p14:creationId xmlns:p14="http://schemas.microsoft.com/office/powerpoint/2010/main" val="3966905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18</a:t>
            </a:fld>
            <a:endParaRPr lang="it-IT"/>
          </a:p>
        </p:txBody>
      </p:sp>
    </p:spTree>
    <p:extLst>
      <p:ext uri="{BB962C8B-B14F-4D97-AF65-F5344CB8AC3E}">
        <p14:creationId xmlns:p14="http://schemas.microsoft.com/office/powerpoint/2010/main" val="40288378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19</a:t>
            </a:fld>
            <a:endParaRPr lang="it-IT"/>
          </a:p>
        </p:txBody>
      </p:sp>
    </p:spTree>
    <p:extLst>
      <p:ext uri="{BB962C8B-B14F-4D97-AF65-F5344CB8AC3E}">
        <p14:creationId xmlns:p14="http://schemas.microsoft.com/office/powerpoint/2010/main" val="2908466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a:t>
            </a:fld>
            <a:endParaRPr lang="it-IT"/>
          </a:p>
        </p:txBody>
      </p:sp>
    </p:spTree>
    <p:extLst>
      <p:ext uri="{BB962C8B-B14F-4D97-AF65-F5344CB8AC3E}">
        <p14:creationId xmlns:p14="http://schemas.microsoft.com/office/powerpoint/2010/main" val="1364378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20</a:t>
            </a:fld>
            <a:endParaRPr lang="it-IT"/>
          </a:p>
        </p:txBody>
      </p:sp>
    </p:spTree>
    <p:extLst>
      <p:ext uri="{BB962C8B-B14F-4D97-AF65-F5344CB8AC3E}">
        <p14:creationId xmlns:p14="http://schemas.microsoft.com/office/powerpoint/2010/main" val="3013794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21</a:t>
            </a:fld>
            <a:endParaRPr lang="it-IT"/>
          </a:p>
        </p:txBody>
      </p:sp>
    </p:spTree>
    <p:extLst>
      <p:ext uri="{BB962C8B-B14F-4D97-AF65-F5344CB8AC3E}">
        <p14:creationId xmlns:p14="http://schemas.microsoft.com/office/powerpoint/2010/main" val="39771581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22</a:t>
            </a:fld>
            <a:endParaRPr lang="it-IT"/>
          </a:p>
        </p:txBody>
      </p:sp>
    </p:spTree>
    <p:extLst>
      <p:ext uri="{BB962C8B-B14F-4D97-AF65-F5344CB8AC3E}">
        <p14:creationId xmlns:p14="http://schemas.microsoft.com/office/powerpoint/2010/main" val="16590649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23</a:t>
            </a:fld>
            <a:endParaRPr lang="it-IT"/>
          </a:p>
        </p:txBody>
      </p:sp>
    </p:spTree>
    <p:extLst>
      <p:ext uri="{BB962C8B-B14F-4D97-AF65-F5344CB8AC3E}">
        <p14:creationId xmlns:p14="http://schemas.microsoft.com/office/powerpoint/2010/main" val="23870154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24</a:t>
            </a:fld>
            <a:endParaRPr lang="it-IT"/>
          </a:p>
        </p:txBody>
      </p:sp>
    </p:spTree>
    <p:extLst>
      <p:ext uri="{BB962C8B-B14F-4D97-AF65-F5344CB8AC3E}">
        <p14:creationId xmlns:p14="http://schemas.microsoft.com/office/powerpoint/2010/main" val="4500915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25</a:t>
            </a:fld>
            <a:endParaRPr lang="it-IT"/>
          </a:p>
        </p:txBody>
      </p:sp>
    </p:spTree>
    <p:extLst>
      <p:ext uri="{BB962C8B-B14F-4D97-AF65-F5344CB8AC3E}">
        <p14:creationId xmlns:p14="http://schemas.microsoft.com/office/powerpoint/2010/main" val="33385028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26</a:t>
            </a:fld>
            <a:endParaRPr lang="it-IT"/>
          </a:p>
        </p:txBody>
      </p:sp>
    </p:spTree>
    <p:extLst>
      <p:ext uri="{BB962C8B-B14F-4D97-AF65-F5344CB8AC3E}">
        <p14:creationId xmlns:p14="http://schemas.microsoft.com/office/powerpoint/2010/main" val="2134464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27</a:t>
            </a:fld>
            <a:endParaRPr lang="it-IT"/>
          </a:p>
        </p:txBody>
      </p:sp>
    </p:spTree>
    <p:extLst>
      <p:ext uri="{BB962C8B-B14F-4D97-AF65-F5344CB8AC3E}">
        <p14:creationId xmlns:p14="http://schemas.microsoft.com/office/powerpoint/2010/main" val="29741090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28</a:t>
            </a:fld>
            <a:endParaRPr lang="it-IT"/>
          </a:p>
        </p:txBody>
      </p:sp>
    </p:spTree>
    <p:extLst>
      <p:ext uri="{BB962C8B-B14F-4D97-AF65-F5344CB8AC3E}">
        <p14:creationId xmlns:p14="http://schemas.microsoft.com/office/powerpoint/2010/main" val="4344321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29</a:t>
            </a:fld>
            <a:endParaRPr lang="it-IT"/>
          </a:p>
        </p:txBody>
      </p:sp>
    </p:spTree>
    <p:extLst>
      <p:ext uri="{BB962C8B-B14F-4D97-AF65-F5344CB8AC3E}">
        <p14:creationId xmlns:p14="http://schemas.microsoft.com/office/powerpoint/2010/main" val="614964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3</a:t>
            </a:fld>
            <a:endParaRPr lang="it-IT"/>
          </a:p>
        </p:txBody>
      </p:sp>
    </p:spTree>
    <p:extLst>
      <p:ext uri="{BB962C8B-B14F-4D97-AF65-F5344CB8AC3E}">
        <p14:creationId xmlns:p14="http://schemas.microsoft.com/office/powerpoint/2010/main" val="192670278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30</a:t>
            </a:fld>
            <a:endParaRPr lang="it-IT"/>
          </a:p>
        </p:txBody>
      </p:sp>
    </p:spTree>
    <p:extLst>
      <p:ext uri="{BB962C8B-B14F-4D97-AF65-F5344CB8AC3E}">
        <p14:creationId xmlns:p14="http://schemas.microsoft.com/office/powerpoint/2010/main" val="41709304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31</a:t>
            </a:fld>
            <a:endParaRPr lang="it-IT"/>
          </a:p>
        </p:txBody>
      </p:sp>
    </p:spTree>
    <p:extLst>
      <p:ext uri="{BB962C8B-B14F-4D97-AF65-F5344CB8AC3E}">
        <p14:creationId xmlns:p14="http://schemas.microsoft.com/office/powerpoint/2010/main" val="21067640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32</a:t>
            </a:fld>
            <a:endParaRPr lang="it-IT"/>
          </a:p>
        </p:txBody>
      </p:sp>
    </p:spTree>
    <p:extLst>
      <p:ext uri="{BB962C8B-B14F-4D97-AF65-F5344CB8AC3E}">
        <p14:creationId xmlns:p14="http://schemas.microsoft.com/office/powerpoint/2010/main" val="12644734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33</a:t>
            </a:fld>
            <a:endParaRPr lang="it-IT"/>
          </a:p>
        </p:txBody>
      </p:sp>
    </p:spTree>
    <p:extLst>
      <p:ext uri="{BB962C8B-B14F-4D97-AF65-F5344CB8AC3E}">
        <p14:creationId xmlns:p14="http://schemas.microsoft.com/office/powerpoint/2010/main" val="11504088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34</a:t>
            </a:fld>
            <a:endParaRPr lang="it-IT"/>
          </a:p>
        </p:txBody>
      </p:sp>
    </p:spTree>
    <p:extLst>
      <p:ext uri="{BB962C8B-B14F-4D97-AF65-F5344CB8AC3E}">
        <p14:creationId xmlns:p14="http://schemas.microsoft.com/office/powerpoint/2010/main" val="6269146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35</a:t>
            </a:fld>
            <a:endParaRPr lang="it-IT"/>
          </a:p>
        </p:txBody>
      </p:sp>
    </p:spTree>
    <p:extLst>
      <p:ext uri="{BB962C8B-B14F-4D97-AF65-F5344CB8AC3E}">
        <p14:creationId xmlns:p14="http://schemas.microsoft.com/office/powerpoint/2010/main" val="25316476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36</a:t>
            </a:fld>
            <a:endParaRPr lang="it-IT"/>
          </a:p>
        </p:txBody>
      </p:sp>
    </p:spTree>
    <p:extLst>
      <p:ext uri="{BB962C8B-B14F-4D97-AF65-F5344CB8AC3E}">
        <p14:creationId xmlns:p14="http://schemas.microsoft.com/office/powerpoint/2010/main" val="16465887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37</a:t>
            </a:fld>
            <a:endParaRPr lang="it-IT"/>
          </a:p>
        </p:txBody>
      </p:sp>
    </p:spTree>
    <p:extLst>
      <p:ext uri="{BB962C8B-B14F-4D97-AF65-F5344CB8AC3E}">
        <p14:creationId xmlns:p14="http://schemas.microsoft.com/office/powerpoint/2010/main" val="1118526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4</a:t>
            </a:fld>
            <a:endParaRPr lang="it-IT"/>
          </a:p>
        </p:txBody>
      </p:sp>
    </p:spTree>
    <p:extLst>
      <p:ext uri="{BB962C8B-B14F-4D97-AF65-F5344CB8AC3E}">
        <p14:creationId xmlns:p14="http://schemas.microsoft.com/office/powerpoint/2010/main" val="2954994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5</a:t>
            </a:fld>
            <a:endParaRPr lang="it-IT"/>
          </a:p>
        </p:txBody>
      </p:sp>
    </p:spTree>
    <p:extLst>
      <p:ext uri="{BB962C8B-B14F-4D97-AF65-F5344CB8AC3E}">
        <p14:creationId xmlns:p14="http://schemas.microsoft.com/office/powerpoint/2010/main" val="3307587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6</a:t>
            </a:fld>
            <a:endParaRPr lang="it-IT"/>
          </a:p>
        </p:txBody>
      </p:sp>
    </p:spTree>
    <p:extLst>
      <p:ext uri="{BB962C8B-B14F-4D97-AF65-F5344CB8AC3E}">
        <p14:creationId xmlns:p14="http://schemas.microsoft.com/office/powerpoint/2010/main" val="1475809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7</a:t>
            </a:fld>
            <a:endParaRPr lang="it-IT"/>
          </a:p>
        </p:txBody>
      </p:sp>
    </p:spTree>
    <p:extLst>
      <p:ext uri="{BB962C8B-B14F-4D97-AF65-F5344CB8AC3E}">
        <p14:creationId xmlns:p14="http://schemas.microsoft.com/office/powerpoint/2010/main" val="2687114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8</a:t>
            </a:fld>
            <a:endParaRPr lang="it-IT"/>
          </a:p>
        </p:txBody>
      </p:sp>
    </p:spTree>
    <p:extLst>
      <p:ext uri="{BB962C8B-B14F-4D97-AF65-F5344CB8AC3E}">
        <p14:creationId xmlns:p14="http://schemas.microsoft.com/office/powerpoint/2010/main" val="684902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F6BFB09-542C-4DC6-96D2-3693323AE3B0}" type="slidenum">
              <a:rPr lang="it-IT" smtClean="0"/>
              <a:pPr>
                <a:defRPr/>
              </a:pPr>
              <a:t>9</a:t>
            </a:fld>
            <a:endParaRPr lang="it-IT"/>
          </a:p>
        </p:txBody>
      </p:sp>
    </p:spTree>
    <p:extLst>
      <p:ext uri="{BB962C8B-B14F-4D97-AF65-F5344CB8AC3E}">
        <p14:creationId xmlns:p14="http://schemas.microsoft.com/office/powerpoint/2010/main" val="3498485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7" name="Title 6"/>
          <p:cNvSpPr>
            <a:spLocks noGrp="1"/>
          </p:cNvSpPr>
          <p:nvPr>
            <p:ph type="title"/>
          </p:nvPr>
        </p:nvSpPr>
        <p:spPr>
          <a:xfrm>
            <a:off x="609600" y="2133600"/>
            <a:ext cx="8229600" cy="1143000"/>
          </a:xfrm>
        </p:spPr>
        <p:txBody>
          <a:bodyPr/>
          <a:lstStyle/>
          <a:p>
            <a:r>
              <a:rPr lang="en-US" smtClean="0"/>
              <a:t>Click to edit Master title style</a:t>
            </a:r>
            <a:endParaRPr lang="en-US"/>
          </a:p>
        </p:txBody>
      </p:sp>
      <p:sp>
        <p:nvSpPr>
          <p:cNvPr id="4"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5" name="Slide Number Placeholder 5"/>
          <p:cNvSpPr>
            <a:spLocks noGrp="1"/>
          </p:cNvSpPr>
          <p:nvPr>
            <p:ph type="sldNum" sz="quarter" idx="11"/>
          </p:nvPr>
        </p:nvSpPr>
        <p:spPr/>
        <p:txBody>
          <a:bodyPr/>
          <a:lstStyle>
            <a:lvl1pPr>
              <a:defRPr/>
            </a:lvl1pPr>
          </a:lstStyle>
          <a:p>
            <a:pPr>
              <a:defRPr/>
            </a:pPr>
            <a:fld id="{1045097D-9CEE-4470-BA8B-8F49C0F92653}"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8" name="Slide Number Placeholder 5"/>
          <p:cNvSpPr>
            <a:spLocks noGrp="1"/>
          </p:cNvSpPr>
          <p:nvPr>
            <p:ph type="sldNum" sz="quarter" idx="12"/>
          </p:nvPr>
        </p:nvSpPr>
        <p:spPr/>
        <p:txBody>
          <a:bodyPr/>
          <a:lstStyle>
            <a:lvl1pPr>
              <a:defRPr/>
            </a:lvl1pPr>
          </a:lstStyle>
          <a:p>
            <a:pPr>
              <a:defRPr/>
            </a:pPr>
            <a:fld id="{CF71BAED-5660-4CD1-BFA2-F854491D5985}" type="slidenum">
              <a:rPr lang="it-IT"/>
              <a:pPr>
                <a:defRPr/>
              </a:pPr>
              <a:t>‹#›</a:t>
            </a:fld>
            <a:endParaRPr lang="it-IT"/>
          </a:p>
        </p:txBody>
      </p:sp>
      <p:sp>
        <p:nvSpPr>
          <p:cNvPr id="9"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err="1" smtClean="0"/>
              <a:t>Run</a:t>
            </a:r>
            <a:r>
              <a:rPr lang="it-IT" dirty="0" smtClean="0"/>
              <a:t> Meeting, 18/05/10</a:t>
            </a:r>
            <a:endParaRPr lang="it-I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7" name="Slide Number Placeholder 5"/>
          <p:cNvSpPr>
            <a:spLocks noGrp="1"/>
          </p:cNvSpPr>
          <p:nvPr>
            <p:ph type="sldNum" sz="quarter" idx="12"/>
          </p:nvPr>
        </p:nvSpPr>
        <p:spPr/>
        <p:txBody>
          <a:bodyPr/>
          <a:lstStyle>
            <a:lvl1pPr>
              <a:defRPr/>
            </a:lvl1pPr>
          </a:lstStyle>
          <a:p>
            <a:pPr>
              <a:defRPr/>
            </a:pPr>
            <a:fld id="{45833651-05BB-4190-9908-EC5D81CF3698}" type="slidenum">
              <a:rPr lang="it-IT"/>
              <a:pPr>
                <a:defRPr/>
              </a:pPr>
              <a:t>‹#›</a:t>
            </a:fld>
            <a:endParaRPr lang="it-IT"/>
          </a:p>
        </p:txBody>
      </p:sp>
      <p:sp>
        <p:nvSpPr>
          <p:cNvPr id="8"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err="1" smtClean="0"/>
              <a:t>Run</a:t>
            </a:r>
            <a:r>
              <a:rPr lang="it-IT" dirty="0" smtClean="0"/>
              <a:t> Meeting, 18/05/10</a:t>
            </a:r>
            <a:endParaRPr lang="it-IT"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7" name="Slide Number Placeholder 5"/>
          <p:cNvSpPr>
            <a:spLocks noGrp="1"/>
          </p:cNvSpPr>
          <p:nvPr>
            <p:ph type="sldNum" sz="quarter" idx="12"/>
          </p:nvPr>
        </p:nvSpPr>
        <p:spPr/>
        <p:txBody>
          <a:bodyPr/>
          <a:lstStyle>
            <a:lvl1pPr>
              <a:defRPr/>
            </a:lvl1pPr>
          </a:lstStyle>
          <a:p>
            <a:pPr>
              <a:defRPr/>
            </a:pPr>
            <a:fld id="{1BFC9CE7-7715-40F7-81A3-A46B12693720}" type="slidenum">
              <a:rPr lang="it-IT"/>
              <a:pPr>
                <a:defRPr/>
              </a:pPr>
              <a:t>‹#›</a:t>
            </a:fld>
            <a:endParaRPr lang="it-IT"/>
          </a:p>
        </p:txBody>
      </p:sp>
      <p:sp>
        <p:nvSpPr>
          <p:cNvPr id="9"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err="1" smtClean="0"/>
              <a:t>Run</a:t>
            </a:r>
            <a:r>
              <a:rPr lang="it-IT" dirty="0" smtClean="0"/>
              <a:t> Meeting, 18/05/10</a:t>
            </a:r>
            <a:endParaRPr lang="it-I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smtClean="0"/>
              <a:t>MiniDAQ workshop, 31/07/17</a:t>
            </a:r>
            <a:endParaRPr lang="it-IT"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a:xfrm>
            <a:off x="7196138" y="6340475"/>
            <a:ext cx="1123950" cy="365125"/>
          </a:xfrm>
          <a:prstGeom prst="rect">
            <a:avLst/>
          </a:prstGeom>
        </p:spPr>
        <p:txBody>
          <a:bodyPr/>
          <a:lstStyle>
            <a:lvl1pPr>
              <a:defRPr>
                <a:solidFill>
                  <a:schemeClr val="bg1">
                    <a:lumMod val="75000"/>
                  </a:schemeClr>
                </a:solidFill>
              </a:defRPr>
            </a:lvl1pPr>
          </a:lstStyle>
          <a:p>
            <a:pPr>
              <a:defRPr/>
            </a:pPr>
            <a:endParaRPr lang="it-IT"/>
          </a:p>
        </p:txBody>
      </p:sp>
      <p:sp>
        <p:nvSpPr>
          <p:cNvPr id="8" name="Date Placeholder 3"/>
          <p:cNvSpPr txBox="1">
            <a:spLocks/>
          </p:cNvSpPr>
          <p:nvPr userDrawn="1"/>
        </p:nvSpPr>
        <p:spPr>
          <a:xfrm>
            <a:off x="4684294" y="6342043"/>
            <a:ext cx="2260314" cy="365125"/>
          </a:xfrm>
          <a:prstGeom prst="rect">
            <a:avLst/>
          </a:prstGeom>
        </p:spPr>
        <p:txBody>
          <a:bodyPr anchor="ctr"/>
          <a:lstStyle>
            <a:lvl1pPr algn="l">
              <a:defRPr sz="1200">
                <a:solidFill>
                  <a:schemeClr val="tx1">
                    <a:tint val="75000"/>
                  </a:schemeClr>
                </a:solidFill>
              </a:defRPr>
            </a:lvl1pPr>
          </a:lstStyle>
          <a:p>
            <a:pPr>
              <a:defRPr/>
            </a:pPr>
            <a:r>
              <a:rPr lang="it-IT" dirty="0" smtClean="0"/>
              <a:t>F. Alessio</a:t>
            </a:r>
            <a:endParaRPr lang="it-IT" dirty="0"/>
          </a:p>
        </p:txBody>
      </p:sp>
      <p:sp>
        <p:nvSpPr>
          <p:cNvPr id="7" name="Slide Number Placeholder 5"/>
          <p:cNvSpPr>
            <a:spLocks noGrp="1"/>
          </p:cNvSpPr>
          <p:nvPr>
            <p:ph type="sldNum" sz="quarter" idx="12"/>
          </p:nvPr>
        </p:nvSpPr>
        <p:spPr>
          <a:xfrm>
            <a:off x="6564313" y="6345238"/>
            <a:ext cx="2133600" cy="365125"/>
          </a:xfrm>
        </p:spPr>
        <p:txBody>
          <a:bodyPr/>
          <a:lstStyle>
            <a:lvl1pPr>
              <a:defRPr/>
            </a:lvl1pPr>
          </a:lstStyle>
          <a:p>
            <a:pPr>
              <a:defRPr/>
            </a:pPr>
            <a:fld id="{0F5A5EED-9FB1-4459-B5F3-AC706BA41046}"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smtClean="0"/>
              <a:t>LHCb </a:t>
            </a:r>
            <a:r>
              <a:rPr lang="it-IT" dirty="0" err="1" smtClean="0"/>
              <a:t>Electronics</a:t>
            </a:r>
            <a:r>
              <a:rPr lang="it-IT" dirty="0" smtClean="0"/>
              <a:t> Upgrade Meeting, 26/07/12</a:t>
            </a:r>
            <a:endParaRPr lang="it-IT"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a:xfrm>
            <a:off x="7196138" y="6340475"/>
            <a:ext cx="1123950" cy="365125"/>
          </a:xfrm>
          <a:prstGeom prst="rect">
            <a:avLst/>
          </a:prstGeom>
        </p:spPr>
        <p:txBody>
          <a:bodyPr/>
          <a:lstStyle>
            <a:lvl1pPr>
              <a:defRPr>
                <a:solidFill>
                  <a:schemeClr val="bg1">
                    <a:lumMod val="75000"/>
                  </a:schemeClr>
                </a:solidFill>
              </a:defRPr>
            </a:lvl1pPr>
          </a:lstStyle>
          <a:p>
            <a:pPr>
              <a:defRPr/>
            </a:pPr>
            <a:endParaRPr lang="it-IT"/>
          </a:p>
        </p:txBody>
      </p:sp>
      <p:sp>
        <p:nvSpPr>
          <p:cNvPr id="8" name="Date Placeholder 3"/>
          <p:cNvSpPr txBox="1">
            <a:spLocks/>
          </p:cNvSpPr>
          <p:nvPr userDrawn="1"/>
        </p:nvSpPr>
        <p:spPr>
          <a:xfrm>
            <a:off x="4677030" y="6342043"/>
            <a:ext cx="2031714" cy="365125"/>
          </a:xfrm>
          <a:prstGeom prst="rect">
            <a:avLst/>
          </a:prstGeom>
        </p:spPr>
        <p:txBody>
          <a:bodyPr anchor="ctr"/>
          <a:lstStyle>
            <a:lvl1pPr algn="l">
              <a:defRPr sz="1200">
                <a:solidFill>
                  <a:schemeClr val="tx1">
                    <a:tint val="75000"/>
                  </a:schemeClr>
                </a:solidFill>
              </a:defRPr>
            </a:lvl1pPr>
          </a:lstStyle>
          <a:p>
            <a:pPr>
              <a:defRPr/>
            </a:pPr>
            <a:r>
              <a:rPr lang="it-IT" dirty="0" smtClean="0"/>
              <a:t>F. Alessio, R. Jacobsson</a:t>
            </a:r>
            <a:endParaRPr lang="it-IT" dirty="0"/>
          </a:p>
        </p:txBody>
      </p:sp>
      <p:sp>
        <p:nvSpPr>
          <p:cNvPr id="7" name="Slide Number Placeholder 5"/>
          <p:cNvSpPr>
            <a:spLocks noGrp="1"/>
          </p:cNvSpPr>
          <p:nvPr>
            <p:ph type="sldNum" sz="quarter" idx="12"/>
          </p:nvPr>
        </p:nvSpPr>
        <p:spPr>
          <a:xfrm>
            <a:off x="6564313" y="6345238"/>
            <a:ext cx="2133600" cy="365125"/>
          </a:xfrm>
        </p:spPr>
        <p:txBody>
          <a:bodyPr/>
          <a:lstStyle>
            <a:lvl1pPr>
              <a:defRPr/>
            </a:lvl1pPr>
          </a:lstStyle>
          <a:p>
            <a:pPr>
              <a:defRPr/>
            </a:pPr>
            <a:fld id="{0F5A5EED-9FB1-4459-B5F3-AC706BA41046}" type="slidenum">
              <a:rPr lang="it-IT"/>
              <a:pPr>
                <a:defRPr/>
              </a:pPr>
              <a:t>‹#›</a:t>
            </a:fld>
            <a:endParaRPr lang="it-IT"/>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7" name="Slide Number Placeholder 5"/>
          <p:cNvSpPr>
            <a:spLocks noGrp="1"/>
          </p:cNvSpPr>
          <p:nvPr>
            <p:ph type="sldNum" sz="quarter" idx="12"/>
          </p:nvPr>
        </p:nvSpPr>
        <p:spPr/>
        <p:txBody>
          <a:bodyPr/>
          <a:lstStyle>
            <a:lvl1pPr>
              <a:defRPr/>
            </a:lvl1pPr>
          </a:lstStyle>
          <a:p>
            <a:pPr>
              <a:defRPr/>
            </a:pPr>
            <a:fld id="{3A15AE4E-8C63-4293-99C6-BEC90ABDA9DC}" type="slidenum">
              <a:rPr lang="it-IT"/>
              <a:pPr>
                <a:defRPr/>
              </a:pPr>
              <a:t>‹#›</a:t>
            </a:fld>
            <a:endParaRPr lang="it-IT"/>
          </a:p>
        </p:txBody>
      </p:sp>
      <p:sp>
        <p:nvSpPr>
          <p:cNvPr id="8"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err="1" smtClean="0"/>
              <a:t>Run</a:t>
            </a:r>
            <a:r>
              <a:rPr lang="it-IT" dirty="0" smtClean="0"/>
              <a:t> Meeting, 18/05/10</a:t>
            </a:r>
            <a:endParaRPr lang="it-IT"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8" name="Slide Number Placeholder 5"/>
          <p:cNvSpPr>
            <a:spLocks noGrp="1"/>
          </p:cNvSpPr>
          <p:nvPr>
            <p:ph type="sldNum" sz="quarter" idx="12"/>
          </p:nvPr>
        </p:nvSpPr>
        <p:spPr/>
        <p:txBody>
          <a:bodyPr/>
          <a:lstStyle>
            <a:lvl1pPr>
              <a:defRPr/>
            </a:lvl1pPr>
          </a:lstStyle>
          <a:p>
            <a:pPr>
              <a:defRPr/>
            </a:pPr>
            <a:fld id="{F874D0FD-218C-41BD-A55A-797309976A0E}" type="slidenum">
              <a:rPr lang="it-IT"/>
              <a:pPr>
                <a:defRPr/>
              </a:pPr>
              <a:t>‹#›</a:t>
            </a:fld>
            <a:endParaRPr lang="it-IT"/>
          </a:p>
        </p:txBody>
      </p:sp>
      <p:sp>
        <p:nvSpPr>
          <p:cNvPr id="10"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err="1" smtClean="0"/>
              <a:t>Run</a:t>
            </a:r>
            <a:r>
              <a:rPr lang="it-IT" dirty="0" smtClean="0"/>
              <a:t> Meeting, 18/05/10</a:t>
            </a:r>
            <a:endParaRPr lang="it-IT"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10" name="Slide Number Placeholder 5"/>
          <p:cNvSpPr>
            <a:spLocks noGrp="1"/>
          </p:cNvSpPr>
          <p:nvPr>
            <p:ph type="sldNum" sz="quarter" idx="12"/>
          </p:nvPr>
        </p:nvSpPr>
        <p:spPr/>
        <p:txBody>
          <a:bodyPr/>
          <a:lstStyle>
            <a:lvl1pPr>
              <a:defRPr/>
            </a:lvl1pPr>
          </a:lstStyle>
          <a:p>
            <a:pPr>
              <a:defRPr/>
            </a:pPr>
            <a:fld id="{37D3E50A-B3CD-457C-A384-CB2CE354FBDC}" type="slidenum">
              <a:rPr lang="it-IT"/>
              <a:pPr>
                <a:defRPr/>
              </a:pPr>
              <a:t>‹#›</a:t>
            </a:fld>
            <a:endParaRPr lang="it-IT"/>
          </a:p>
        </p:txBody>
      </p:sp>
      <p:sp>
        <p:nvSpPr>
          <p:cNvPr id="12"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err="1" smtClean="0"/>
              <a:t>Run</a:t>
            </a:r>
            <a:r>
              <a:rPr lang="it-IT" dirty="0" smtClean="0"/>
              <a:t> Meeting, 18/05/10</a:t>
            </a:r>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6" name="Slide Number Placeholder 5"/>
          <p:cNvSpPr>
            <a:spLocks noGrp="1"/>
          </p:cNvSpPr>
          <p:nvPr>
            <p:ph type="sldNum" sz="quarter" idx="12"/>
          </p:nvPr>
        </p:nvSpPr>
        <p:spPr/>
        <p:txBody>
          <a:bodyPr/>
          <a:lstStyle>
            <a:lvl1pPr>
              <a:defRPr/>
            </a:lvl1pPr>
          </a:lstStyle>
          <a:p>
            <a:pPr>
              <a:defRPr/>
            </a:pPr>
            <a:fld id="{344DC82E-DF55-4672-BBF6-ACDD4EBAD76D}" type="slidenum">
              <a:rPr lang="it-IT"/>
              <a:pPr>
                <a:defRPr/>
              </a:pPr>
              <a:t>‹#›</a:t>
            </a:fld>
            <a:endParaRPr lang="it-IT"/>
          </a:p>
        </p:txBody>
      </p:sp>
      <p:sp>
        <p:nvSpPr>
          <p:cNvPr id="7"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err="1" smtClean="0"/>
              <a:t>Run</a:t>
            </a:r>
            <a:r>
              <a:rPr lang="it-IT" dirty="0" smtClean="0"/>
              <a:t> Meeting, 18/05/10</a:t>
            </a:r>
            <a:endParaRPr lang="it-I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5" name="Slide Number Placeholder 5"/>
          <p:cNvSpPr>
            <a:spLocks noGrp="1"/>
          </p:cNvSpPr>
          <p:nvPr>
            <p:ph type="sldNum" sz="quarter" idx="12"/>
          </p:nvPr>
        </p:nvSpPr>
        <p:spPr/>
        <p:txBody>
          <a:bodyPr/>
          <a:lstStyle>
            <a:lvl1pPr>
              <a:defRPr/>
            </a:lvl1pPr>
          </a:lstStyle>
          <a:p>
            <a:pPr>
              <a:defRPr/>
            </a:pPr>
            <a:fld id="{7FC8D61B-7AC0-427F-A269-ED74EE1EE6D9}" type="slidenum">
              <a:rPr lang="it-IT"/>
              <a:pPr>
                <a:defRPr/>
              </a:pPr>
              <a:t>‹#›</a:t>
            </a:fld>
            <a:endParaRPr lang="it-IT"/>
          </a:p>
        </p:txBody>
      </p:sp>
      <p:sp>
        <p:nvSpPr>
          <p:cNvPr id="6"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err="1" smtClean="0"/>
              <a:t>Run</a:t>
            </a:r>
            <a:r>
              <a:rPr lang="it-IT" dirty="0" smtClean="0"/>
              <a:t> Meeting, 18/05/10</a:t>
            </a:r>
            <a:endParaRPr lang="it-I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3"/>
          <p:cNvSpPr>
            <a:spLocks noGrp="1"/>
          </p:cNvSpPr>
          <p:nvPr>
            <p:ph type="dt" sz="half" idx="10"/>
          </p:nvPr>
        </p:nvSpPr>
        <p:spPr>
          <a:xfrm>
            <a:off x="7196138" y="6340475"/>
            <a:ext cx="1123950" cy="365125"/>
          </a:xfrm>
          <a:prstGeom prst="rect">
            <a:avLst/>
          </a:prstGeom>
        </p:spPr>
        <p:txBody>
          <a:bodyPr/>
          <a:lstStyle>
            <a:lvl1pPr>
              <a:defRPr/>
            </a:lvl1pPr>
          </a:lstStyle>
          <a:p>
            <a:pPr>
              <a:defRPr/>
            </a:pPr>
            <a:endParaRPr lang="it-IT"/>
          </a:p>
        </p:txBody>
      </p:sp>
      <p:sp>
        <p:nvSpPr>
          <p:cNvPr id="8" name="Slide Number Placeholder 5"/>
          <p:cNvSpPr>
            <a:spLocks noGrp="1"/>
          </p:cNvSpPr>
          <p:nvPr>
            <p:ph type="sldNum" sz="quarter" idx="12"/>
          </p:nvPr>
        </p:nvSpPr>
        <p:spPr/>
        <p:txBody>
          <a:bodyPr/>
          <a:lstStyle>
            <a:lvl1pPr>
              <a:defRPr/>
            </a:lvl1pPr>
          </a:lstStyle>
          <a:p>
            <a:pPr>
              <a:defRPr/>
            </a:pPr>
            <a:fld id="{502A6413-21A4-455F-A2EC-4A9C7ECBC4FD}" type="slidenum">
              <a:rPr lang="it-IT"/>
              <a:pPr>
                <a:defRPr/>
              </a:pPr>
              <a:t>‹#›</a:t>
            </a:fld>
            <a:endParaRPr lang="it-IT"/>
          </a:p>
        </p:txBody>
      </p:sp>
      <p:sp>
        <p:nvSpPr>
          <p:cNvPr id="9" name="Date Placeholder 3"/>
          <p:cNvSpPr txBox="1">
            <a:spLocks/>
          </p:cNvSpPr>
          <p:nvPr userDrawn="1"/>
        </p:nvSpPr>
        <p:spPr>
          <a:xfrm>
            <a:off x="457200" y="6340475"/>
            <a:ext cx="4114800" cy="365125"/>
          </a:xfrm>
          <a:prstGeom prst="rect">
            <a:avLst/>
          </a:prstGeom>
        </p:spPr>
        <p:txBody>
          <a:bodyPr anchor="ctr"/>
          <a:lstStyle>
            <a:lvl1pPr algn="l">
              <a:defRPr sz="1200">
                <a:solidFill>
                  <a:schemeClr val="tx1">
                    <a:tint val="75000"/>
                  </a:schemeClr>
                </a:solidFill>
              </a:defRPr>
            </a:lvl1pPr>
          </a:lstStyle>
          <a:p>
            <a:pPr>
              <a:defRPr/>
            </a:pPr>
            <a:r>
              <a:rPr lang="it-IT" dirty="0" err="1" smtClean="0"/>
              <a:t>Run</a:t>
            </a:r>
            <a:r>
              <a:rPr lang="it-IT" dirty="0" smtClean="0"/>
              <a:t> Meeting, 18/05/10</a:t>
            </a:r>
            <a:endParaRPr lang="it-IT"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7" descr="CERNLogoGiga"/>
          <p:cNvPicPr>
            <a:picLocks noChangeAspect="1" noChangeArrowheads="1"/>
          </p:cNvPicPr>
          <p:nvPr/>
        </p:nvPicPr>
        <p:blipFill>
          <a:blip r:embed="rId14" cstate="print">
            <a:clrChange>
              <a:clrFrom>
                <a:srgbClr val="000000"/>
              </a:clrFrom>
              <a:clrTo>
                <a:srgbClr val="000000">
                  <a:alpha val="0"/>
                </a:srgbClr>
              </a:clrTo>
            </a:clrChange>
            <a:lum contrast="12000"/>
          </a:blip>
          <a:srcRect/>
          <a:stretch>
            <a:fillRect/>
          </a:stretch>
        </p:blipFill>
        <p:spPr bwMode="auto">
          <a:xfrm>
            <a:off x="0" y="0"/>
            <a:ext cx="9144000" cy="7458075"/>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Slide Number Placeholder 5"/>
          <p:cNvSpPr>
            <a:spLocks noGrp="1"/>
          </p:cNvSpPr>
          <p:nvPr>
            <p:ph type="sldNum" sz="quarter" idx="4"/>
          </p:nvPr>
        </p:nvSpPr>
        <p:spPr>
          <a:xfrm>
            <a:off x="6553200" y="634523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7E97BE10-A81B-47F8-AE02-EC3DF549A6B8}" type="slidenum">
              <a:rPr lang="it-IT"/>
              <a:pPr>
                <a:defRPr/>
              </a:pPr>
              <a:t>‹#›</a:t>
            </a:fld>
            <a:endParaRPr lang="it-IT" dirty="0"/>
          </a:p>
        </p:txBody>
      </p:sp>
      <p:sp>
        <p:nvSpPr>
          <p:cNvPr id="8" name="Line 10"/>
          <p:cNvSpPr>
            <a:spLocks noChangeShapeType="1"/>
          </p:cNvSpPr>
          <p:nvPr/>
        </p:nvSpPr>
        <p:spPr bwMode="auto">
          <a:xfrm>
            <a:off x="457200" y="6324600"/>
            <a:ext cx="8229600" cy="0"/>
          </a:xfrm>
          <a:prstGeom prst="line">
            <a:avLst/>
          </a:prstGeom>
          <a:noFill/>
          <a:ln w="28575">
            <a:solidFill>
              <a:srgbClr val="3366FF"/>
            </a:solidFill>
            <a:round/>
            <a:headEnd type="none" w="sm" len="sm"/>
            <a:tailEnd type="none" w="sm" len="sm"/>
          </a:ln>
        </p:spPr>
        <p:txBody>
          <a:bodyPr/>
          <a:lstStyle/>
          <a:p>
            <a:pPr>
              <a:defRPr/>
            </a:pPr>
            <a:endParaRPr lang="en-US"/>
          </a:p>
        </p:txBody>
      </p:sp>
      <p:pic>
        <p:nvPicPr>
          <p:cNvPr id="1036" name="Picture 5" descr="LHCb"/>
          <p:cNvPicPr>
            <a:picLocks noChangeAspect="1" noChangeArrowheads="1"/>
          </p:cNvPicPr>
          <p:nvPr/>
        </p:nvPicPr>
        <p:blipFill>
          <a:blip r:embed="rId15" cstate="print"/>
          <a:srcRect/>
          <a:stretch>
            <a:fillRect/>
          </a:stretch>
        </p:blipFill>
        <p:spPr bwMode="auto">
          <a:xfrm>
            <a:off x="457200" y="304800"/>
            <a:ext cx="1095375" cy="825500"/>
          </a:xfrm>
          <a:prstGeom prst="rect">
            <a:avLst/>
          </a:prstGeom>
          <a:noFill/>
          <a:ln w="9525">
            <a:noFill/>
            <a:miter lim="800000"/>
            <a:headEnd/>
            <a:tailEnd/>
          </a:ln>
        </p:spPr>
      </p:pic>
      <p:sp>
        <p:nvSpPr>
          <p:cNvPr id="11" name="Line 8"/>
          <p:cNvSpPr>
            <a:spLocks noChangeShapeType="1"/>
          </p:cNvSpPr>
          <p:nvPr/>
        </p:nvSpPr>
        <p:spPr bwMode="auto">
          <a:xfrm>
            <a:off x="381000" y="228600"/>
            <a:ext cx="8305800" cy="0"/>
          </a:xfrm>
          <a:prstGeom prst="line">
            <a:avLst/>
          </a:prstGeom>
          <a:noFill/>
          <a:ln w="28575">
            <a:solidFill>
              <a:srgbClr val="3366FF"/>
            </a:solidFill>
            <a:round/>
            <a:headEnd type="none" w="sm" len="sm"/>
            <a:tailEnd type="none" w="sm" len="sm"/>
          </a:ln>
        </p:spPr>
        <p:txBody>
          <a:bodyPr/>
          <a:lstStyle/>
          <a:p>
            <a:pPr>
              <a:defRPr/>
            </a:pPr>
            <a:endParaRPr lang="en-US"/>
          </a:p>
        </p:txBody>
      </p:sp>
      <p:sp>
        <p:nvSpPr>
          <p:cNvPr id="12" name="Line 9"/>
          <p:cNvSpPr>
            <a:spLocks noChangeShapeType="1"/>
          </p:cNvSpPr>
          <p:nvPr/>
        </p:nvSpPr>
        <p:spPr bwMode="auto">
          <a:xfrm flipV="1">
            <a:off x="381000" y="228600"/>
            <a:ext cx="0" cy="1066800"/>
          </a:xfrm>
          <a:prstGeom prst="line">
            <a:avLst/>
          </a:prstGeom>
          <a:noFill/>
          <a:ln w="28575">
            <a:solidFill>
              <a:srgbClr val="3366FF"/>
            </a:solidFill>
            <a:round/>
            <a:headEnd type="none" w="sm" len="sm"/>
            <a:tailEnd type="none" w="sm" len="sm"/>
          </a:ln>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4616" r:id="rId1"/>
    <p:sldLayoutId id="2147484617" r:id="rId2"/>
    <p:sldLayoutId id="2147484627" r:id="rId3"/>
    <p:sldLayoutId id="2147484618" r:id="rId4"/>
    <p:sldLayoutId id="2147484619" r:id="rId5"/>
    <p:sldLayoutId id="2147484620" r:id="rId6"/>
    <p:sldLayoutId id="2147484621" r:id="rId7"/>
    <p:sldLayoutId id="2147484622" r:id="rId8"/>
    <p:sldLayoutId id="2147484623" r:id="rId9"/>
    <p:sldLayoutId id="2147484624" r:id="rId10"/>
    <p:sldLayoutId id="2147484625" r:id="rId11"/>
    <p:sldLayoutId id="2147484626" r:id="rId12"/>
  </p:sldLayoutIdLst>
  <p:timing>
    <p:tnLst>
      <p:par>
        <p:cTn id="1" dur="indefinite" restart="never" nodeType="tmRoot"/>
      </p:par>
    </p:tnLst>
  </p:timing>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14"/>
          <p:cNvSpPr>
            <a:spLocks noChangeShapeType="1"/>
          </p:cNvSpPr>
          <p:nvPr/>
        </p:nvSpPr>
        <p:spPr bwMode="auto">
          <a:xfrm>
            <a:off x="1981200" y="4038600"/>
            <a:ext cx="6324600" cy="0"/>
          </a:xfrm>
          <a:prstGeom prst="line">
            <a:avLst/>
          </a:prstGeom>
          <a:noFill/>
          <a:ln w="28575">
            <a:solidFill>
              <a:srgbClr val="3366FF"/>
            </a:solidFill>
            <a:round/>
            <a:headEnd type="none" w="sm" len="sm"/>
            <a:tailEnd type="none" w="sm" len="sm"/>
          </a:ln>
        </p:spPr>
        <p:txBody>
          <a:bodyPr/>
          <a:lstStyle/>
          <a:p>
            <a:endParaRPr lang="en-US" dirty="0"/>
          </a:p>
        </p:txBody>
      </p:sp>
      <p:sp>
        <p:nvSpPr>
          <p:cNvPr id="7" name="Text Box 11"/>
          <p:cNvSpPr txBox="1">
            <a:spLocks noChangeArrowheads="1"/>
          </p:cNvSpPr>
          <p:nvPr/>
        </p:nvSpPr>
        <p:spPr bwMode="auto">
          <a:xfrm>
            <a:off x="1981200" y="1053295"/>
            <a:ext cx="6653349" cy="584775"/>
          </a:xfrm>
          <a:prstGeom prst="rect">
            <a:avLst/>
          </a:prstGeom>
          <a:noFill/>
          <a:ln w="12700">
            <a:noFill/>
            <a:miter lim="800000"/>
            <a:headEnd type="none" w="sm" len="sm"/>
            <a:tailEnd type="none" w="sm" len="sm"/>
          </a:ln>
        </p:spPr>
        <p:txBody>
          <a:bodyPr wrap="square">
            <a:spAutoFit/>
          </a:bodyPr>
          <a:lstStyle/>
          <a:p>
            <a:pPr algn="ctr">
              <a:spcBef>
                <a:spcPts val="0"/>
              </a:spcBef>
              <a:defRPr/>
            </a:pPr>
            <a:r>
              <a:rPr lang="it-IT" sz="3200" dirty="0" smtClean="0">
                <a:latin typeface="Arial Unicode MS" pitchFamily="34" charset="-128"/>
              </a:rPr>
              <a:t>Controlling TFC</a:t>
            </a:r>
          </a:p>
        </p:txBody>
      </p:sp>
      <p:sp>
        <p:nvSpPr>
          <p:cNvPr id="5" name="Rectangle 3"/>
          <p:cNvSpPr txBox="1">
            <a:spLocks noChangeArrowheads="1"/>
          </p:cNvSpPr>
          <p:nvPr/>
        </p:nvSpPr>
        <p:spPr bwMode="auto">
          <a:xfrm>
            <a:off x="1981200" y="3252006"/>
            <a:ext cx="6324600" cy="8964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eaLnBrk="1" hangingPunct="1">
              <a:defRPr/>
            </a:pPr>
            <a:r>
              <a:rPr lang="it-IT" sz="2000" dirty="0" smtClean="0">
                <a:solidFill>
                  <a:srgbClr val="0066FF"/>
                </a:solidFill>
                <a:latin typeface="Arial Unicode MS" pitchFamily="34" charset="-128"/>
              </a:rPr>
              <a:t>MiniDAQ workshop</a:t>
            </a:r>
          </a:p>
          <a:p>
            <a:pPr eaLnBrk="1" hangingPunct="1">
              <a:defRPr/>
            </a:pPr>
            <a:r>
              <a:rPr lang="it-IT" sz="2000" dirty="0" smtClean="0">
                <a:solidFill>
                  <a:srgbClr val="0066FF"/>
                </a:solidFill>
                <a:latin typeface="Arial Unicode MS" pitchFamily="34" charset="-128"/>
              </a:rPr>
              <a:t>31 July 2017</a:t>
            </a:r>
          </a:p>
        </p:txBody>
      </p:sp>
      <p:sp>
        <p:nvSpPr>
          <p:cNvPr id="6" name="Rectangle 3"/>
          <p:cNvSpPr txBox="1">
            <a:spLocks noChangeArrowheads="1"/>
          </p:cNvSpPr>
          <p:nvPr/>
        </p:nvSpPr>
        <p:spPr bwMode="auto">
          <a:xfrm>
            <a:off x="2133600" y="4556550"/>
            <a:ext cx="6324600" cy="8964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r" eaLnBrk="1" hangingPunct="1">
              <a:defRPr/>
            </a:pPr>
            <a:r>
              <a:rPr lang="it-IT" sz="2000" dirty="0" smtClean="0">
                <a:solidFill>
                  <a:srgbClr val="0066FF"/>
                </a:solidFill>
                <a:latin typeface="Arial Unicode MS" pitchFamily="34" charset="-128"/>
              </a:rPr>
              <a:t>F. Alessio, CERN</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commands to FE, list</a:t>
            </a:r>
            <a:endParaRPr lang="it-IT" sz="2800" dirty="0">
              <a:latin typeface="Arial Unicode MS" pitchFamily="34" charset="-128"/>
            </a:endParaRPr>
          </a:p>
        </p:txBody>
      </p:sp>
      <p:sp>
        <p:nvSpPr>
          <p:cNvPr id="7" name="Text Box 11"/>
          <p:cNvSpPr txBox="1">
            <a:spLocks noChangeArrowheads="1"/>
          </p:cNvSpPr>
          <p:nvPr/>
        </p:nvSpPr>
        <p:spPr bwMode="auto">
          <a:xfrm>
            <a:off x="398080" y="1299045"/>
            <a:ext cx="8271414" cy="369332"/>
          </a:xfrm>
          <a:prstGeom prst="rect">
            <a:avLst/>
          </a:prstGeom>
          <a:noFill/>
          <a:ln w="12700">
            <a:noFill/>
            <a:miter lim="800000"/>
            <a:headEnd type="none" w="sm" len="sm"/>
            <a:tailEnd type="none" w="sm" len="sm"/>
          </a:ln>
        </p:spPr>
        <p:txBody>
          <a:bodyPr wrap="square">
            <a:spAutoFit/>
          </a:bodyPr>
          <a:lstStyle/>
          <a:p>
            <a:pPr>
              <a:spcBef>
                <a:spcPts val="0"/>
              </a:spcBef>
              <a:defRPr/>
            </a:pPr>
            <a:r>
              <a:rPr lang="it-IT" dirty="0" smtClean="0">
                <a:solidFill>
                  <a:srgbClr val="0066FF"/>
                </a:solidFill>
                <a:latin typeface="Arial Unicode MS" pitchFamily="34" charset="-128"/>
                <a:sym typeface="Wingdings" pitchFamily="2" charset="2"/>
              </a:rPr>
              <a:t>Protocol on information to FE for </a:t>
            </a:r>
            <a:r>
              <a:rPr lang="it-IT" dirty="0" smtClean="0">
                <a:solidFill>
                  <a:srgbClr val="FF0000"/>
                </a:solidFill>
                <a:latin typeface="Arial Unicode MS" pitchFamily="34" charset="-128"/>
                <a:sym typeface="Wingdings" pitchFamily="2" charset="2"/>
              </a:rPr>
              <a:t>flow control:</a:t>
            </a:r>
            <a:endParaRPr lang="it-IT" sz="1600" dirty="0" smtClean="0">
              <a:solidFill>
                <a:srgbClr val="FF0000"/>
              </a:solidFill>
              <a:latin typeface="Arial Unicode MS" pitchFamily="34" charset="-128"/>
              <a:sym typeface="Wingdings" pitchFamily="2" charset="2"/>
            </a:endParaRPr>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670" y="1764169"/>
            <a:ext cx="8326659" cy="780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389994" y="2682952"/>
            <a:ext cx="8364010" cy="2862322"/>
          </a:xfrm>
          <a:prstGeom prst="rect">
            <a:avLst/>
          </a:prstGeom>
        </p:spPr>
        <p:txBody>
          <a:bodyPr wrap="square">
            <a:spAutoFit/>
          </a:bodyPr>
          <a:lstStyle/>
          <a:p>
            <a:r>
              <a:rPr lang="it-IT" dirty="0" smtClean="0">
                <a:solidFill>
                  <a:srgbClr val="FF0000"/>
                </a:solidFill>
                <a:latin typeface="Arial Unicode MS" pitchFamily="34" charset="-128"/>
                <a:ea typeface="Arial Unicode MS" pitchFamily="34" charset="-128"/>
                <a:cs typeface="Arial Unicode MS" pitchFamily="34" charset="-128"/>
              </a:rPr>
              <a:t>Each command should have a local configurable delay </a:t>
            </a:r>
          </a:p>
          <a:p>
            <a:pPr marL="742950" lvl="1" indent="-285750">
              <a:buFont typeface="Wingdings"/>
              <a:buChar char="à"/>
            </a:pPr>
            <a:r>
              <a:rPr lang="it-IT" dirty="0" smtClean="0">
                <a:solidFill>
                  <a:srgbClr val="0066FF"/>
                </a:solidFill>
                <a:latin typeface="Arial Unicode MS" pitchFamily="34" charset="-128"/>
                <a:ea typeface="Arial Unicode MS" pitchFamily="34" charset="-128"/>
                <a:cs typeface="Arial Unicode MS" pitchFamily="34" charset="-128"/>
              </a:rPr>
              <a:t>GBT does not support individual delays (only global delay)</a:t>
            </a:r>
          </a:p>
          <a:p>
            <a:pPr marL="742950" lvl="1" indent="-285750">
              <a:buFont typeface="Wingdings"/>
              <a:buChar char="à"/>
            </a:pPr>
            <a:r>
              <a:rPr lang="it-IT" dirty="0" err="1" smtClean="0">
                <a:solidFill>
                  <a:srgbClr val="0066FF"/>
                </a:solidFill>
                <a:latin typeface="Arial Unicode MS" pitchFamily="34" charset="-128"/>
                <a:ea typeface="Arial Unicode MS" pitchFamily="34" charset="-128"/>
                <a:cs typeface="Arial Unicode MS" pitchFamily="34" charset="-128"/>
              </a:rPr>
              <a:t>Need</a:t>
            </a:r>
            <a:r>
              <a:rPr lang="it-IT" dirty="0" smtClean="0">
                <a:solidFill>
                  <a:srgbClr val="0066FF"/>
                </a:solidFill>
                <a:latin typeface="Arial Unicode MS" pitchFamily="34" charset="-128"/>
                <a:ea typeface="Arial Unicode MS" pitchFamily="34" charset="-128"/>
                <a:cs typeface="Arial Unicode MS" pitchFamily="34" charset="-128"/>
              </a:rPr>
              <a:t> for «</a:t>
            </a:r>
            <a:r>
              <a:rPr lang="it-IT" dirty="0" err="1" smtClean="0">
                <a:solidFill>
                  <a:srgbClr val="0066FF"/>
                </a:solidFill>
                <a:latin typeface="Arial Unicode MS" pitchFamily="34" charset="-128"/>
                <a:ea typeface="Arial Unicode MS" pitchFamily="34" charset="-128"/>
                <a:cs typeface="Arial Unicode MS" pitchFamily="34" charset="-128"/>
              </a:rPr>
              <a:t>local</a:t>
            </a:r>
            <a:r>
              <a:rPr lang="it-IT" dirty="0" smtClean="0">
                <a:solidFill>
                  <a:srgbClr val="0066FF"/>
                </a:solidFill>
                <a:latin typeface="Arial Unicode MS" pitchFamily="34" charset="-128"/>
                <a:ea typeface="Arial Unicode MS" pitchFamily="34" charset="-128"/>
                <a:cs typeface="Arial Unicode MS" pitchFamily="34" charset="-128"/>
              </a:rPr>
              <a:t>» pipelining: detector </a:t>
            </a:r>
            <a:r>
              <a:rPr lang="it-IT" dirty="0" err="1" smtClean="0">
                <a:solidFill>
                  <a:srgbClr val="0066FF"/>
                </a:solidFill>
                <a:latin typeface="Arial Unicode MS" pitchFamily="34" charset="-128"/>
                <a:ea typeface="Arial Unicode MS" pitchFamily="34" charset="-128"/>
                <a:cs typeface="Arial Unicode MS" pitchFamily="34" charset="-128"/>
              </a:rPr>
              <a:t>delays+cables+operational</a:t>
            </a:r>
            <a:r>
              <a:rPr lang="it-IT" dirty="0" smtClean="0">
                <a:solidFill>
                  <a:srgbClr val="0066FF"/>
                </a:solidFill>
                <a:latin typeface="Arial Unicode MS" pitchFamily="34" charset="-128"/>
                <a:ea typeface="Arial Unicode MS" pitchFamily="34" charset="-128"/>
                <a:cs typeface="Arial Unicode MS" pitchFamily="34" charset="-128"/>
              </a:rPr>
              <a:t> </a:t>
            </a:r>
            <a:r>
              <a:rPr lang="it-IT" dirty="0" err="1" smtClean="0">
                <a:solidFill>
                  <a:srgbClr val="0066FF"/>
                </a:solidFill>
                <a:latin typeface="Arial Unicode MS" pitchFamily="34" charset="-128"/>
                <a:ea typeface="Arial Unicode MS" pitchFamily="34" charset="-128"/>
                <a:cs typeface="Arial Unicode MS" pitchFamily="34" charset="-128"/>
              </a:rPr>
              <a:t>logic</a:t>
            </a:r>
            <a:r>
              <a:rPr lang="it-IT" dirty="0" smtClean="0">
                <a:solidFill>
                  <a:srgbClr val="0066FF"/>
                </a:solidFill>
                <a:latin typeface="Arial Unicode MS" pitchFamily="34" charset="-128"/>
                <a:ea typeface="Arial Unicode MS" pitchFamily="34" charset="-128"/>
                <a:cs typeface="Arial Unicode MS" pitchFamily="34" charset="-128"/>
              </a:rPr>
              <a:t> (i.e. laser pulse? Calibration?)</a:t>
            </a:r>
          </a:p>
          <a:p>
            <a:pPr marL="742950" lvl="1" indent="-285750">
              <a:buFont typeface="Wingdings"/>
              <a:buChar char="à"/>
            </a:pPr>
            <a:endParaRPr lang="it-IT" dirty="0" smtClean="0">
              <a:latin typeface="Arial Unicode MS" pitchFamily="34" charset="-128"/>
              <a:ea typeface="Arial Unicode MS" pitchFamily="34" charset="-128"/>
              <a:cs typeface="Arial Unicode MS" pitchFamily="34" charset="-128"/>
            </a:endParaRPr>
          </a:p>
          <a:p>
            <a:r>
              <a:rPr lang="it-IT" dirty="0">
                <a:solidFill>
                  <a:srgbClr val="FF0000"/>
                </a:solidFill>
                <a:latin typeface="Arial Unicode MS" pitchFamily="34" charset="-128"/>
                <a:ea typeface="Arial Unicode MS" pitchFamily="34" charset="-128"/>
                <a:cs typeface="Arial Unicode MS" pitchFamily="34" charset="-128"/>
              </a:rPr>
              <a:t>To </a:t>
            </a:r>
            <a:r>
              <a:rPr lang="it-IT" dirty="0" err="1">
                <a:solidFill>
                  <a:srgbClr val="FF0000"/>
                </a:solidFill>
                <a:latin typeface="Arial Unicode MS" pitchFamily="34" charset="-128"/>
                <a:ea typeface="Arial Unicode MS" pitchFamily="34" charset="-128"/>
                <a:cs typeface="Arial Unicode MS" pitchFamily="34" charset="-128"/>
              </a:rPr>
              <a:t>allow</a:t>
            </a:r>
            <a:r>
              <a:rPr lang="it-IT" dirty="0">
                <a:solidFill>
                  <a:srgbClr val="FF0000"/>
                </a:solidFill>
                <a:latin typeface="Arial Unicode MS" pitchFamily="34" charset="-128"/>
                <a:ea typeface="Arial Unicode MS" pitchFamily="34" charset="-128"/>
                <a:cs typeface="Arial Unicode MS" pitchFamily="34" charset="-128"/>
              </a:rPr>
              <a:t> use of </a:t>
            </a:r>
            <a:r>
              <a:rPr lang="it-IT" dirty="0" err="1">
                <a:solidFill>
                  <a:srgbClr val="FF0000"/>
                </a:solidFill>
                <a:latin typeface="Arial Unicode MS" pitchFamily="34" charset="-128"/>
                <a:ea typeface="Arial Unicode MS" pitchFamily="34" charset="-128"/>
                <a:cs typeface="Arial Unicode MS" pitchFamily="34" charset="-128"/>
              </a:rPr>
              <a:t>commands</a:t>
            </a:r>
            <a:r>
              <a:rPr lang="it-IT" dirty="0">
                <a:solidFill>
                  <a:srgbClr val="FF0000"/>
                </a:solidFill>
                <a:latin typeface="Arial Unicode MS" pitchFamily="34" charset="-128"/>
                <a:ea typeface="Arial Unicode MS" pitchFamily="34" charset="-128"/>
                <a:cs typeface="Arial Unicode MS" pitchFamily="34" charset="-128"/>
              </a:rPr>
              <a:t>/</a:t>
            </a:r>
            <a:r>
              <a:rPr lang="it-IT" dirty="0" err="1">
                <a:solidFill>
                  <a:srgbClr val="FF0000"/>
                </a:solidFill>
                <a:latin typeface="Arial Unicode MS" pitchFamily="34" charset="-128"/>
                <a:ea typeface="Arial Unicode MS" pitchFamily="34" charset="-128"/>
                <a:cs typeface="Arial Unicode MS" pitchFamily="34" charset="-128"/>
              </a:rPr>
              <a:t>resets</a:t>
            </a:r>
            <a:r>
              <a:rPr lang="it-IT" dirty="0">
                <a:solidFill>
                  <a:srgbClr val="FF0000"/>
                </a:solidFill>
                <a:latin typeface="Arial Unicode MS" pitchFamily="34" charset="-128"/>
                <a:ea typeface="Arial Unicode MS" pitchFamily="34" charset="-128"/>
                <a:cs typeface="Arial Unicode MS" pitchFamily="34" charset="-128"/>
              </a:rPr>
              <a:t> for </a:t>
            </a:r>
            <a:r>
              <a:rPr lang="it-IT" dirty="0" err="1">
                <a:solidFill>
                  <a:srgbClr val="FF0000"/>
                </a:solidFill>
                <a:latin typeface="Arial Unicode MS" pitchFamily="34" charset="-128"/>
                <a:ea typeface="Arial Unicode MS" pitchFamily="34" charset="-128"/>
                <a:cs typeface="Arial Unicode MS" pitchFamily="34" charset="-128"/>
              </a:rPr>
              <a:t>particular</a:t>
            </a:r>
            <a:r>
              <a:rPr lang="it-IT" dirty="0">
                <a:solidFill>
                  <a:srgbClr val="FF0000"/>
                </a:solidFill>
                <a:latin typeface="Arial Unicode MS" pitchFamily="34" charset="-128"/>
                <a:ea typeface="Arial Unicode MS" pitchFamily="34" charset="-128"/>
                <a:cs typeface="Arial Unicode MS" pitchFamily="34" charset="-128"/>
              </a:rPr>
              <a:t> BXID, TFC word </a:t>
            </a:r>
            <a:r>
              <a:rPr lang="it-IT" dirty="0" err="1">
                <a:solidFill>
                  <a:srgbClr val="FF0000"/>
                </a:solidFill>
                <a:latin typeface="Arial Unicode MS" pitchFamily="34" charset="-128"/>
                <a:ea typeface="Arial Unicode MS" pitchFamily="34" charset="-128"/>
                <a:cs typeface="Arial Unicode MS" pitchFamily="34" charset="-128"/>
              </a:rPr>
              <a:t>will</a:t>
            </a:r>
            <a:r>
              <a:rPr lang="it-IT" dirty="0">
                <a:solidFill>
                  <a:srgbClr val="FF0000"/>
                </a:solidFill>
                <a:latin typeface="Arial Unicode MS" pitchFamily="34" charset="-128"/>
                <a:ea typeface="Arial Unicode MS" pitchFamily="34" charset="-128"/>
                <a:cs typeface="Arial Unicode MS" pitchFamily="34" charset="-128"/>
              </a:rPr>
              <a:t> </a:t>
            </a:r>
            <a:r>
              <a:rPr lang="it-IT" dirty="0" err="1">
                <a:solidFill>
                  <a:srgbClr val="FF0000"/>
                </a:solidFill>
                <a:latin typeface="Arial Unicode MS" pitchFamily="34" charset="-128"/>
                <a:ea typeface="Arial Unicode MS" pitchFamily="34" charset="-128"/>
                <a:cs typeface="Arial Unicode MS" pitchFamily="34" charset="-128"/>
              </a:rPr>
              <a:t>arrive</a:t>
            </a:r>
            <a:r>
              <a:rPr lang="it-IT" dirty="0">
                <a:solidFill>
                  <a:srgbClr val="FF0000"/>
                </a:solidFill>
                <a:latin typeface="Arial Unicode MS" pitchFamily="34" charset="-128"/>
                <a:ea typeface="Arial Unicode MS" pitchFamily="34" charset="-128"/>
                <a:cs typeface="Arial Unicode MS" pitchFamily="34" charset="-128"/>
              </a:rPr>
              <a:t> </a:t>
            </a:r>
            <a:r>
              <a:rPr lang="it-IT" dirty="0" err="1">
                <a:solidFill>
                  <a:srgbClr val="FF0000"/>
                </a:solidFill>
                <a:latin typeface="Arial Unicode MS" pitchFamily="34" charset="-128"/>
                <a:ea typeface="Arial Unicode MS" pitchFamily="34" charset="-128"/>
                <a:cs typeface="Arial Unicode MS" pitchFamily="34" charset="-128"/>
              </a:rPr>
              <a:t>before</a:t>
            </a:r>
            <a:r>
              <a:rPr lang="it-IT" dirty="0">
                <a:solidFill>
                  <a:srgbClr val="FF0000"/>
                </a:solidFill>
                <a:latin typeface="Arial Unicode MS" pitchFamily="34" charset="-128"/>
                <a:ea typeface="Arial Unicode MS" pitchFamily="34" charset="-128"/>
                <a:cs typeface="Arial Unicode MS" pitchFamily="34" charset="-128"/>
              </a:rPr>
              <a:t> the </a:t>
            </a:r>
            <a:r>
              <a:rPr lang="it-IT" dirty="0" err="1">
                <a:solidFill>
                  <a:srgbClr val="FF0000"/>
                </a:solidFill>
                <a:latin typeface="Arial Unicode MS" pitchFamily="34" charset="-128"/>
                <a:ea typeface="Arial Unicode MS" pitchFamily="34" charset="-128"/>
                <a:cs typeface="Arial Unicode MS" pitchFamily="34" charset="-128"/>
              </a:rPr>
              <a:t>actual</a:t>
            </a:r>
            <a:r>
              <a:rPr lang="it-IT" dirty="0">
                <a:solidFill>
                  <a:srgbClr val="FF0000"/>
                </a:solidFill>
                <a:latin typeface="Arial Unicode MS" pitchFamily="34" charset="-128"/>
                <a:ea typeface="Arial Unicode MS" pitchFamily="34" charset="-128"/>
                <a:cs typeface="Arial Unicode MS" pitchFamily="34" charset="-128"/>
              </a:rPr>
              <a:t> </a:t>
            </a:r>
            <a:r>
              <a:rPr lang="it-IT" dirty="0" err="1">
                <a:solidFill>
                  <a:srgbClr val="FF0000"/>
                </a:solidFill>
                <a:latin typeface="Arial Unicode MS" pitchFamily="34" charset="-128"/>
                <a:ea typeface="Arial Unicode MS" pitchFamily="34" charset="-128"/>
                <a:cs typeface="Arial Unicode MS" pitchFamily="34" charset="-128"/>
              </a:rPr>
              <a:t>event</a:t>
            </a:r>
            <a:r>
              <a:rPr lang="it-IT" dirty="0">
                <a:solidFill>
                  <a:srgbClr val="FF0000"/>
                </a:solidFill>
                <a:latin typeface="Arial Unicode MS" pitchFamily="34" charset="-128"/>
                <a:ea typeface="Arial Unicode MS" pitchFamily="34" charset="-128"/>
                <a:cs typeface="Arial Unicode MS" pitchFamily="34" charset="-128"/>
              </a:rPr>
              <a:t> </a:t>
            </a:r>
            <a:r>
              <a:rPr lang="it-IT" dirty="0" err="1">
                <a:solidFill>
                  <a:srgbClr val="FF0000"/>
                </a:solidFill>
                <a:latin typeface="Arial Unicode MS" pitchFamily="34" charset="-128"/>
                <a:ea typeface="Arial Unicode MS" pitchFamily="34" charset="-128"/>
                <a:cs typeface="Arial Unicode MS" pitchFamily="34" charset="-128"/>
              </a:rPr>
              <a:t>takes</a:t>
            </a:r>
            <a:r>
              <a:rPr lang="it-IT" dirty="0">
                <a:solidFill>
                  <a:srgbClr val="FF0000"/>
                </a:solidFill>
                <a:latin typeface="Arial Unicode MS" pitchFamily="34" charset="-128"/>
                <a:ea typeface="Arial Unicode MS" pitchFamily="34" charset="-128"/>
                <a:cs typeface="Arial Unicode MS" pitchFamily="34" charset="-128"/>
              </a:rPr>
              <a:t> </a:t>
            </a:r>
            <a:r>
              <a:rPr lang="it-IT" dirty="0" err="1">
                <a:solidFill>
                  <a:srgbClr val="FF0000"/>
                </a:solidFill>
                <a:latin typeface="Arial Unicode MS" pitchFamily="34" charset="-128"/>
                <a:ea typeface="Arial Unicode MS" pitchFamily="34" charset="-128"/>
                <a:cs typeface="Arial Unicode MS" pitchFamily="34" charset="-128"/>
              </a:rPr>
              <a:t>place</a:t>
            </a:r>
            <a:endParaRPr lang="it-IT" dirty="0">
              <a:solidFill>
                <a:srgbClr val="FF0000"/>
              </a:solidFill>
              <a:latin typeface="Arial Unicode MS" pitchFamily="34" charset="-128"/>
              <a:ea typeface="Arial Unicode MS" pitchFamily="34" charset="-128"/>
              <a:cs typeface="Arial Unicode MS" pitchFamily="34" charset="-128"/>
            </a:endParaRPr>
          </a:p>
          <a:p>
            <a:pPr marL="742950" lvl="1" indent="-285750">
              <a:buFont typeface="Wingdings"/>
              <a:buChar char="à"/>
            </a:pPr>
            <a:r>
              <a:rPr lang="it-IT" dirty="0">
                <a:solidFill>
                  <a:srgbClr val="0066FF"/>
                </a:solidFill>
                <a:latin typeface="Arial Unicode MS" pitchFamily="34" charset="-128"/>
                <a:ea typeface="Arial Unicode MS" pitchFamily="34" charset="-128"/>
                <a:cs typeface="Arial Unicode MS" pitchFamily="34" charset="-128"/>
                <a:sym typeface="Wingdings" pitchFamily="2" charset="2"/>
              </a:rPr>
              <a:t>Accounting of delays in </a:t>
            </a:r>
            <a:r>
              <a:rPr lang="it-IT" dirty="0" smtClean="0">
                <a:solidFill>
                  <a:srgbClr val="0066FF"/>
                </a:solidFill>
                <a:latin typeface="Arial Unicode MS" pitchFamily="34" charset="-128"/>
                <a:ea typeface="Arial Unicode MS" pitchFamily="34" charset="-128"/>
                <a:cs typeface="Arial Unicode MS" pitchFamily="34" charset="-128"/>
                <a:sym typeface="Wingdings" pitchFamily="2" charset="2"/>
              </a:rPr>
              <a:t>SODIN</a:t>
            </a:r>
            <a:r>
              <a:rPr lang="it-IT" dirty="0">
                <a:solidFill>
                  <a:srgbClr val="0066FF"/>
                </a:solidFill>
                <a:latin typeface="Arial Unicode MS" pitchFamily="34" charset="-128"/>
                <a:ea typeface="Arial Unicode MS" pitchFamily="34" charset="-128"/>
                <a:cs typeface="Arial Unicode MS" pitchFamily="34" charset="-128"/>
                <a:sym typeface="Wingdings" pitchFamily="2" charset="2"/>
              </a:rPr>
              <a:t>: for now, 16 clock cycles </a:t>
            </a:r>
            <a:r>
              <a:rPr lang="it-IT" dirty="0" smtClean="0">
                <a:solidFill>
                  <a:srgbClr val="0066FF"/>
                </a:solidFill>
                <a:latin typeface="Arial Unicode MS" pitchFamily="34" charset="-128"/>
                <a:ea typeface="Arial Unicode MS" pitchFamily="34" charset="-128"/>
                <a:cs typeface="Arial Unicode MS" pitchFamily="34" charset="-128"/>
                <a:sym typeface="Wingdings" pitchFamily="2" charset="2"/>
              </a:rPr>
              <a:t>earlier + time to receive</a:t>
            </a:r>
            <a:endParaRPr lang="it-IT" dirty="0">
              <a:solidFill>
                <a:srgbClr val="0066FF"/>
              </a:solidFill>
              <a:latin typeface="Arial Unicode MS" pitchFamily="34" charset="-128"/>
              <a:ea typeface="Arial Unicode MS" pitchFamily="34" charset="-128"/>
              <a:cs typeface="Arial Unicode MS" pitchFamily="34" charset="-128"/>
              <a:sym typeface="Wingdings" pitchFamily="2" charset="2"/>
            </a:endParaRPr>
          </a:p>
          <a:p>
            <a:pPr marL="742950" lvl="1" indent="-285750">
              <a:buFont typeface="Wingdings"/>
              <a:buChar char="à"/>
            </a:pPr>
            <a:r>
              <a:rPr lang="it-IT" dirty="0" err="1">
                <a:solidFill>
                  <a:srgbClr val="0066FF"/>
                </a:solidFill>
                <a:latin typeface="Arial Unicode MS" pitchFamily="34" charset="-128"/>
                <a:ea typeface="Arial Unicode MS" pitchFamily="34" charset="-128"/>
                <a:cs typeface="Arial Unicode MS" pitchFamily="34" charset="-128"/>
                <a:sym typeface="Wingdings" pitchFamily="2" charset="2"/>
              </a:rPr>
              <a:t>Aligned</a:t>
            </a:r>
            <a:r>
              <a:rPr lang="it-IT" dirty="0">
                <a:solidFill>
                  <a:srgbClr val="0066FF"/>
                </a:solidFill>
                <a:latin typeface="Arial Unicode MS" pitchFamily="34" charset="-128"/>
                <a:ea typeface="Arial Unicode MS" pitchFamily="34" charset="-128"/>
                <a:cs typeface="Arial Unicode MS" pitchFamily="34" charset="-128"/>
                <a:sym typeface="Wingdings" pitchFamily="2" charset="2"/>
              </a:rPr>
              <a:t> to the </a:t>
            </a:r>
            <a:r>
              <a:rPr lang="it-IT"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furthest</a:t>
            </a:r>
            <a:r>
              <a:rPr lang="it-IT" dirty="0" smtClean="0">
                <a:solidFill>
                  <a:srgbClr val="0066FF"/>
                </a:solidFill>
                <a:latin typeface="Arial Unicode MS" pitchFamily="34" charset="-128"/>
                <a:ea typeface="Arial Unicode MS" pitchFamily="34" charset="-128"/>
                <a:cs typeface="Arial Unicode MS" pitchFamily="34" charset="-128"/>
                <a:sym typeface="Wingdings" pitchFamily="2" charset="2"/>
              </a:rPr>
              <a:t> FE</a:t>
            </a:r>
            <a:endParaRPr lang="it-IT" dirty="0">
              <a:solidFill>
                <a:srgbClr val="0066FF"/>
              </a:solidFill>
              <a:latin typeface="Arial Unicode MS" pitchFamily="34" charset="-128"/>
              <a:ea typeface="Arial Unicode MS" pitchFamily="34" charset="-128"/>
              <a:cs typeface="Arial Unicode MS" pitchFamily="34" charset="-128"/>
            </a:endParaRPr>
          </a:p>
        </p:txBody>
      </p:sp>
      <p:sp>
        <p:nvSpPr>
          <p:cNvPr id="22" name="Rectangle 21"/>
          <p:cNvSpPr/>
          <p:nvPr/>
        </p:nvSpPr>
        <p:spPr>
          <a:xfrm>
            <a:off x="387650" y="5566294"/>
            <a:ext cx="8439570" cy="646331"/>
          </a:xfrm>
          <a:prstGeom prst="rect">
            <a:avLst/>
          </a:prstGeom>
        </p:spPr>
        <p:txBody>
          <a:bodyPr wrap="square">
            <a:spAutoFit/>
          </a:bodyPr>
          <a:lstStyle/>
          <a:p>
            <a:r>
              <a:rPr lang="it-IT" dirty="0" smtClean="0">
                <a:solidFill>
                  <a:srgbClr val="FF0000"/>
                </a:solidFill>
                <a:latin typeface="Arial Unicode MS" pitchFamily="34" charset="-128"/>
                <a:ea typeface="Arial Unicode MS" pitchFamily="34" charset="-128"/>
                <a:cs typeface="Arial Unicode MS" pitchFamily="34" charset="-128"/>
              </a:rPr>
              <a:t>Each sub-detector can choose whichever set of TFC commands they need and in which specific position (e-link) </a:t>
            </a:r>
            <a:r>
              <a:rPr lang="it-IT" dirty="0"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 configurable mapping done in SOL40</a:t>
            </a:r>
            <a:endParaRPr lang="it-IT" dirty="0" smtClean="0">
              <a:solidFill>
                <a:srgbClr val="FF0000"/>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1170928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8" name="Text Box 11"/>
          <p:cNvSpPr txBox="1">
            <a:spLocks noChangeArrowheads="1"/>
          </p:cNvSpPr>
          <p:nvPr/>
        </p:nvSpPr>
        <p:spPr bwMode="auto">
          <a:xfrm>
            <a:off x="1550504" y="381000"/>
            <a:ext cx="7060096" cy="523220"/>
          </a:xfrm>
          <a:prstGeom prst="rect">
            <a:avLst/>
          </a:prstGeom>
          <a:noFill/>
          <a:ln w="12700">
            <a:noFill/>
            <a:miter lim="800000"/>
            <a:headEnd type="none" w="sm" len="sm"/>
            <a:tailEnd type="none" w="sm" len="sm"/>
          </a:ln>
        </p:spPr>
        <p:txBody>
          <a:bodyPr wrap="square">
            <a:spAutoFit/>
          </a:bodyPr>
          <a:lstStyle/>
          <a:p>
            <a:pPr algn="ctr"/>
            <a:r>
              <a:rPr lang="en-US" sz="2800" dirty="0" smtClean="0"/>
              <a:t>The TFC+ECS GBT protocol to FE</a:t>
            </a:r>
            <a:endParaRPr lang="it-IT" sz="2800" dirty="0">
              <a:latin typeface="Arial Unicode MS" pitchFamily="34" charset="-128"/>
            </a:endParaRPr>
          </a:p>
        </p:txBody>
      </p: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275" y="820138"/>
            <a:ext cx="7701455" cy="347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 Box 11"/>
          <p:cNvSpPr txBox="1">
            <a:spLocks noChangeArrowheads="1"/>
          </p:cNvSpPr>
          <p:nvPr/>
        </p:nvSpPr>
        <p:spPr bwMode="auto">
          <a:xfrm>
            <a:off x="318401" y="4262034"/>
            <a:ext cx="8552329" cy="2062103"/>
          </a:xfrm>
          <a:prstGeom prst="rect">
            <a:avLst/>
          </a:prstGeom>
          <a:noFill/>
          <a:ln w="12700">
            <a:noFill/>
            <a:miter lim="800000"/>
            <a:headEnd type="none" w="sm" len="sm"/>
            <a:tailEnd type="none" w="sm" len="sm"/>
          </a:ln>
        </p:spPr>
        <p:txBody>
          <a:bodyPr wrap="square">
            <a:spAutoFit/>
          </a:bodyPr>
          <a:lstStyle/>
          <a:p>
            <a:pPr marL="285750" indent="-285750">
              <a:spcBef>
                <a:spcPts val="0"/>
              </a:spcBef>
              <a:buFont typeface="Wingdings" panose="05000000000000000000" pitchFamily="2" charset="2"/>
              <a:buChar char="à"/>
              <a:defRPr/>
            </a:pPr>
            <a:r>
              <a:rPr lang="it-IT" sz="1600" dirty="0" smtClean="0">
                <a:solidFill>
                  <a:srgbClr val="FF0000"/>
                </a:solidFill>
                <a:latin typeface="Arial Unicode MS" pitchFamily="34" charset="-128"/>
                <a:sym typeface="Wingdings" panose="05000000000000000000" pitchFamily="2" charset="2"/>
              </a:rPr>
              <a:t>Mapping of TFC commands on GBT bits can be customized to your needs</a:t>
            </a:r>
          </a:p>
          <a:p>
            <a:pPr marL="742950" lvl="1"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Number of SCAs, speed of e-link and position</a:t>
            </a:r>
          </a:p>
          <a:p>
            <a:pPr marL="742950" lvl="1"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Also which TFC commands and their position and if they need to be copied many times </a:t>
            </a:r>
          </a:p>
          <a:p>
            <a:pPr marL="742950" lvl="1"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Make you sure you get your mapping right</a:t>
            </a:r>
          </a:p>
          <a:p>
            <a:pPr marL="285750" indent="-285750">
              <a:spcBef>
                <a:spcPts val="0"/>
              </a:spcBef>
              <a:buFont typeface="Wingdings" panose="05000000000000000000" pitchFamily="2" charset="2"/>
              <a:buChar char="à"/>
              <a:defRPr/>
            </a:pPr>
            <a:r>
              <a:rPr lang="it-IT" sz="1600" dirty="0" smtClean="0">
                <a:solidFill>
                  <a:srgbClr val="0066FF"/>
                </a:solidFill>
                <a:latin typeface="Arial Unicode MS" pitchFamily="34" charset="-128"/>
                <a:sym typeface="Wingdings" panose="05000000000000000000" pitchFamily="2" charset="2"/>
              </a:rPr>
              <a:t>Come to me and let’s add it in the SOL40 firmware, this is needed to compile a firmware and see how many FPGA resources it may take</a:t>
            </a:r>
          </a:p>
          <a:p>
            <a:pPr marL="285750" indent="-285750">
              <a:spcBef>
                <a:spcPts val="0"/>
              </a:spcBef>
              <a:buFont typeface="Wingdings" panose="05000000000000000000" pitchFamily="2" charset="2"/>
              <a:buChar char="à"/>
              <a:defRPr/>
            </a:pPr>
            <a:r>
              <a:rPr lang="it-IT" sz="1600" dirty="0" smtClean="0">
                <a:solidFill>
                  <a:srgbClr val="0066FF"/>
                </a:solidFill>
                <a:latin typeface="Arial Unicode MS" pitchFamily="34" charset="-128"/>
                <a:sym typeface="Wingdings" panose="05000000000000000000" pitchFamily="2" charset="2"/>
              </a:rPr>
              <a:t>It may have an impact on how many SOL40 you need</a:t>
            </a:r>
            <a:endParaRPr lang="it-IT" sz="1600" dirty="0">
              <a:solidFill>
                <a:srgbClr val="0066FF"/>
              </a:solidFill>
              <a:latin typeface="Arial Unicode MS" pitchFamily="34" charset="-128"/>
              <a:sym typeface="Wingdings" pitchFamily="2" charset="2"/>
            </a:endParaRPr>
          </a:p>
        </p:txBody>
      </p:sp>
    </p:spTree>
    <p:extLst>
      <p:ext uri="{BB962C8B-B14F-4D97-AF65-F5344CB8AC3E}">
        <p14:creationId xmlns:p14="http://schemas.microsoft.com/office/powerpoint/2010/main" val="21094025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commands to FE explained</a:t>
            </a:r>
            <a:endParaRPr lang="it-IT" sz="2800" dirty="0">
              <a:latin typeface="Arial Unicode MS" pitchFamily="34" charset="-128"/>
            </a:endParaRPr>
          </a:p>
        </p:txBody>
      </p:sp>
      <p:sp>
        <p:nvSpPr>
          <p:cNvPr id="8" name="Content Placeholder 2"/>
          <p:cNvSpPr txBox="1">
            <a:spLocks/>
          </p:cNvSpPr>
          <p:nvPr/>
        </p:nvSpPr>
        <p:spPr bwMode="auto">
          <a:xfrm>
            <a:off x="294291" y="3004687"/>
            <a:ext cx="8849710" cy="1552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“FE RESET”</a:t>
            </a:r>
          </a:p>
          <a:p>
            <a:pPr>
              <a:spcBef>
                <a:spcPts val="0"/>
              </a:spcBef>
              <a:buFont typeface="Wingdings"/>
              <a:buChar char="à"/>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Bit set for one clock cycle in TFC word sent to FE and TELL40</a:t>
            </a:r>
          </a:p>
          <a:p>
            <a:pPr>
              <a:spcBef>
                <a:spcPts val="0"/>
              </a:spcBef>
              <a:buFont typeface="Wingdings"/>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Reset of FE operational logic for data processing, formatting, transmission…</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Should not touch the internal bunch counter</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FE electronics should be back as soon as possible: SODIN will ensure no data is being accepted during the FE reset process (by setting Header Only and veto trigger).</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Reset TELL40 data input logic: the same bit is sent to TELL40 for same BXID. </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Followed by a SYNCH command.</a:t>
            </a:r>
          </a:p>
          <a:p>
            <a:pPr>
              <a:spcBef>
                <a:spcPts val="0"/>
              </a:spcBef>
              <a:buFont typeface="Wingdings"/>
              <a:buChar char="à"/>
            </a:pPr>
            <a:endParaRPr lang="en-US" sz="1600" dirty="0" smtClean="0">
              <a:latin typeface="Arial Unicode MS" pitchFamily="34" charset="-128"/>
              <a:ea typeface="Arial Unicode MS" pitchFamily="34" charset="-128"/>
              <a:cs typeface="Arial Unicode MS" pitchFamily="34" charset="-128"/>
              <a:sym typeface="Wingdings" pitchFamily="2" charset="2"/>
            </a:endParaRPr>
          </a:p>
          <a:p>
            <a:pPr>
              <a:spcBef>
                <a:spcPts val="0"/>
              </a:spcBef>
              <a:buFont typeface="Wingdings"/>
              <a:buChar char="à"/>
            </a:pPr>
            <a:endParaRPr lang="en-US" sz="1600" dirty="0" smtClean="0">
              <a:latin typeface="Arial Unicode MS" pitchFamily="34" charset="-128"/>
              <a:ea typeface="Arial Unicode MS" pitchFamily="34" charset="-128"/>
              <a:cs typeface="Arial Unicode MS" pitchFamily="34" charset="-128"/>
            </a:endParaRPr>
          </a:p>
        </p:txBody>
      </p:sp>
      <p:sp>
        <p:nvSpPr>
          <p:cNvPr id="11" name="Content Placeholder 2"/>
          <p:cNvSpPr txBox="1">
            <a:spLocks/>
          </p:cNvSpPr>
          <p:nvPr/>
        </p:nvSpPr>
        <p:spPr bwMode="auto">
          <a:xfrm>
            <a:off x="294291" y="1244207"/>
            <a:ext cx="8404205" cy="11378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“BXID” and “BXID Reset”</a:t>
            </a:r>
          </a:p>
          <a:p>
            <a:pPr>
              <a:spcBef>
                <a:spcPts val="0"/>
              </a:spcBef>
              <a:buFont typeface="Wingdings"/>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Every TFC word carries a BXID for synchronicity checks of the system</a:t>
            </a:r>
          </a:p>
          <a:p>
            <a:pPr>
              <a:spcBef>
                <a:spcPts val="0"/>
              </a:spcBef>
              <a:buFont typeface="Wingdings"/>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A BXID Reset is sent at every turn of the LHC (orbit pulse)</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Only reset the internal bunch counter of the FE</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This must be in your FE chip</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BXID can be ignored by sub-detectors if this is compensated by a mean to check the synchronicity of the system</a:t>
            </a:r>
          </a:p>
          <a:p>
            <a:pPr>
              <a:spcBef>
                <a:spcPts val="0"/>
              </a:spcBef>
              <a:buFont typeface="Wingdings"/>
              <a:buChar char="à"/>
            </a:pPr>
            <a:endParaRPr lang="en-US" sz="1600" dirty="0" smtClean="0">
              <a:latin typeface="Arial Unicode MS" pitchFamily="34" charset="-128"/>
              <a:ea typeface="Arial Unicode MS" pitchFamily="34" charset="-128"/>
              <a:cs typeface="Arial Unicode MS" pitchFamily="34" charset="-128"/>
              <a:sym typeface="Wingdings" pitchFamily="2" charset="2"/>
            </a:endParaRPr>
          </a:p>
        </p:txBody>
      </p:sp>
      <p:sp>
        <p:nvSpPr>
          <p:cNvPr id="10" name="Content Placeholder 2"/>
          <p:cNvSpPr txBox="1">
            <a:spLocks/>
          </p:cNvSpPr>
          <p:nvPr/>
        </p:nvSpPr>
        <p:spPr bwMode="auto">
          <a:xfrm>
            <a:off x="294291" y="4700918"/>
            <a:ext cx="8849710" cy="15521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“BE RESET”</a:t>
            </a:r>
          </a:p>
          <a:p>
            <a:pPr>
              <a:spcBef>
                <a:spcPts val="0"/>
              </a:spcBef>
              <a:buFont typeface="Wingdings"/>
              <a:buChar char="à"/>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Bit set for one clock cycle in TFC word, only to TELL40</a:t>
            </a:r>
          </a:p>
          <a:p>
            <a:pPr>
              <a:spcBef>
                <a:spcPts val="0"/>
              </a:spcBef>
              <a:buFont typeface="Wingdings"/>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Reset of TELL40 operational logic for data processing, formatting, transmission…</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TELL40 should be back as soon as possible: SODIN will ensure no data is being accepted during the BE reset process </a:t>
            </a:r>
            <a:r>
              <a:rPr lang="en-US" sz="1200" dirty="0">
                <a:solidFill>
                  <a:srgbClr val="0066FF"/>
                </a:solidFill>
                <a:latin typeface="Arial Unicode MS" pitchFamily="34" charset="-128"/>
                <a:ea typeface="Arial Unicode MS" pitchFamily="34" charset="-128"/>
                <a:cs typeface="Arial Unicode MS" pitchFamily="34" charset="-128"/>
                <a:sym typeface="Wingdings" pitchFamily="2" charset="2"/>
              </a:rPr>
              <a:t>(by setting Header Only and veto trigger</a:t>
            </a: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May be or may not be followed by a SYNCH command. In principle is not needed if TELL40 can still monitor the BXID at the input</a:t>
            </a:r>
            <a:r>
              <a:rPr lang="en-US" sz="800" dirty="0" smtClean="0">
                <a:solidFill>
                  <a:srgbClr val="0066FF"/>
                </a:solidFill>
                <a:latin typeface="Arial Unicode MS" pitchFamily="34" charset="-128"/>
                <a:ea typeface="Arial Unicode MS" pitchFamily="34" charset="-128"/>
                <a:cs typeface="Arial Unicode MS" pitchFamily="34" charset="-128"/>
                <a:sym typeface="Wingdings" pitchFamily="2" charset="2"/>
              </a:rPr>
              <a:t>.</a:t>
            </a:r>
          </a:p>
          <a:p>
            <a:pPr>
              <a:spcBef>
                <a:spcPts val="0"/>
              </a:spcBef>
              <a:buFont typeface="Wingdings"/>
              <a:buChar char="à"/>
            </a:pPr>
            <a:endParaRPr lang="en-US" sz="1600" dirty="0" smtClean="0">
              <a:solidFill>
                <a:schemeClr val="bg1">
                  <a:lumMod val="65000"/>
                </a:schemeClr>
              </a:solidFill>
              <a:latin typeface="Arial Unicode MS" pitchFamily="34" charset="-128"/>
              <a:ea typeface="Arial Unicode MS" pitchFamily="34" charset="-128"/>
              <a:cs typeface="Arial Unicode MS" pitchFamily="34" charset="-128"/>
              <a:sym typeface="Wingdings" pitchFamily="2" charset="2"/>
            </a:endParaRPr>
          </a:p>
          <a:p>
            <a:pPr>
              <a:spcBef>
                <a:spcPts val="0"/>
              </a:spcBef>
              <a:buFont typeface="Wingdings"/>
              <a:buChar char="à"/>
            </a:pPr>
            <a:endParaRPr lang="en-US" sz="1600" dirty="0" smtClean="0">
              <a:solidFill>
                <a:schemeClr val="bg1">
                  <a:lumMod val="65000"/>
                </a:schemeClr>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11292945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Content Placeholder 2"/>
          <p:cNvSpPr txBox="1">
            <a:spLocks/>
          </p:cNvSpPr>
          <p:nvPr/>
        </p:nvSpPr>
        <p:spPr bwMode="auto">
          <a:xfrm>
            <a:off x="285458" y="2861928"/>
            <a:ext cx="8392509" cy="12143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“BX VETO”</a:t>
            </a:r>
          </a:p>
          <a:p>
            <a:pPr>
              <a:spcBef>
                <a:spcPts val="0"/>
              </a:spcBef>
              <a:buFont typeface="Wingdings"/>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Based </a:t>
            </a: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exclusively</a:t>
            </a: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 </a:t>
            </a: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on filling scheme</a:t>
            </a:r>
          </a:p>
          <a:p>
            <a:pPr lvl="1">
              <a:spcBef>
                <a:spcPts val="0"/>
              </a:spcBef>
              <a:buFont typeface="Wingdings" pitchFamily="2" charset="2"/>
              <a:buChar char="ü"/>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Only header </a:t>
            </a: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(or few bits) </a:t>
            </a: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in data word if this bit is set</a:t>
            </a:r>
          </a:p>
          <a:p>
            <a:pPr lvl="1">
              <a:spcBef>
                <a:spcPts val="0"/>
              </a:spcBef>
              <a:buFont typeface="Wingdings" pitchFamily="2" charset="2"/>
              <a:buChar char="ü"/>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Allows “recuperating” buffer space in a LHC-synchronous way</a:t>
            </a:r>
          </a:p>
          <a:p>
            <a:pPr lvl="1">
              <a:spcBef>
                <a:spcPts val="0"/>
              </a:spcBef>
              <a:buFont typeface="Wingdings" pitchFamily="2" charset="2"/>
              <a:buChar char="ü"/>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Load filling scheme in SODIN, then apply recipe (which BX Type to keep, can also define a specific rate for it)</a:t>
            </a:r>
          </a:p>
        </p:txBody>
      </p:sp>
      <p:sp>
        <p:nvSpPr>
          <p:cNvPr id="12" name="Content Placeholder 2"/>
          <p:cNvSpPr txBox="1">
            <a:spLocks/>
          </p:cNvSpPr>
          <p:nvPr/>
        </p:nvSpPr>
        <p:spPr bwMode="auto">
          <a:xfrm>
            <a:off x="285458" y="1455869"/>
            <a:ext cx="8573084" cy="20073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“HEADER ONLY”</a:t>
            </a:r>
          </a:p>
          <a:p>
            <a:pPr>
              <a:spcBef>
                <a:spcPts val="0"/>
              </a:spcBef>
              <a:buFont typeface="Wingdings" pitchFamily="2" charset="2"/>
              <a:buChar char="à"/>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Idling the system: </a:t>
            </a: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only header </a:t>
            </a: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(or few bits)</a:t>
            </a: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 in data word if this bit is set</a:t>
            </a:r>
          </a:p>
          <a:p>
            <a:pPr lvl="1">
              <a:spcBef>
                <a:spcPts val="0"/>
              </a:spcBef>
              <a:buFont typeface="Wingdings" pitchFamily="2" charset="2"/>
              <a:buChar char="ü"/>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Multiple purposes: set it during reset sequence, during NZS transmission, during TAE mode…</a:t>
            </a:r>
          </a:p>
          <a:p>
            <a:pPr lvl="1">
              <a:spcBef>
                <a:spcPts val="0"/>
              </a:spcBef>
              <a:buFont typeface="Wingdings" pitchFamily="2" charset="2"/>
              <a:buChar char="ü"/>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Header Only also can be set in case of back-pressure. If rate regulation is applied it could be chosen to sent also Header Only to FE</a:t>
            </a:r>
            <a:endParaRPr lang="en-US" sz="1400" dirty="0" smtClean="0">
              <a:solidFill>
                <a:srgbClr val="0066FF"/>
              </a:solidFill>
              <a:latin typeface="Arial Unicode MS" pitchFamily="34" charset="-128"/>
              <a:ea typeface="Arial Unicode MS" pitchFamily="34" charset="-128"/>
              <a:cs typeface="Arial Unicode MS" pitchFamily="34" charset="-128"/>
            </a:endParaRPr>
          </a:p>
        </p:txBody>
      </p:sp>
      <p:sp>
        <p:nvSpPr>
          <p:cNvPr id="2" name="Rectangle 1"/>
          <p:cNvSpPr/>
          <p:nvPr/>
        </p:nvSpPr>
        <p:spPr>
          <a:xfrm>
            <a:off x="305987" y="4431708"/>
            <a:ext cx="8838013" cy="369332"/>
          </a:xfrm>
          <a:prstGeom prst="rect">
            <a:avLst/>
          </a:prstGeom>
        </p:spPr>
        <p:txBody>
          <a:bodyPr wrap="square">
            <a:spAutoFit/>
          </a:bodyPr>
          <a:lstStyle/>
          <a:p>
            <a:pPr marL="285750" indent="-285750">
              <a:spcBef>
                <a:spcPts val="0"/>
              </a:spcBef>
              <a:buFont typeface="Wingdings" panose="05000000000000000000" pitchFamily="2" charset="2"/>
              <a:buChar char="ü"/>
              <a:defRPr/>
            </a:pPr>
            <a:r>
              <a:rPr lang="it-IT" dirty="0">
                <a:solidFill>
                  <a:srgbClr val="0066FF"/>
                </a:solidFill>
                <a:latin typeface="Arial Unicode MS" pitchFamily="34" charset="-128"/>
                <a:sym typeface="Wingdings" pitchFamily="2" charset="2"/>
              </a:rPr>
              <a:t>BX Veto and Header Only commands are identical from FE point of view  </a:t>
            </a:r>
            <a:r>
              <a:rPr lang="it-IT" i="1" dirty="0">
                <a:solidFill>
                  <a:srgbClr val="FF0000"/>
                </a:solidFill>
                <a:latin typeface="Arial Unicode MS" pitchFamily="34" charset="-128"/>
                <a:sym typeface="Wingdings" pitchFamily="2" charset="2"/>
              </a:rPr>
              <a:t>ORed</a:t>
            </a:r>
            <a:endParaRPr lang="it-IT" i="1" dirty="0">
              <a:solidFill>
                <a:srgbClr val="0066FF"/>
              </a:solidFill>
              <a:latin typeface="Arial Unicode MS" pitchFamily="34" charset="-128"/>
              <a:sym typeface="Wingdings" pitchFamily="2" charset="2"/>
            </a:endParaRPr>
          </a:p>
        </p:txBody>
      </p:sp>
      <p:sp>
        <p:nvSpPr>
          <p:cNvPr id="13" name="Content Placeholder 2"/>
          <p:cNvSpPr txBox="1">
            <a:spLocks/>
          </p:cNvSpPr>
          <p:nvPr/>
        </p:nvSpPr>
        <p:spPr bwMode="auto">
          <a:xfrm>
            <a:off x="305987" y="5018527"/>
            <a:ext cx="8573084" cy="20073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“EID RESET”</a:t>
            </a:r>
          </a:p>
          <a:p>
            <a:pPr>
              <a:spcBef>
                <a:spcPts val="0"/>
              </a:spcBef>
              <a:buFont typeface="Wingdings" pitchFamily="2" charset="2"/>
              <a:buChar char="à"/>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Reset the Event Counter ID (64 bits), only sent to TELL40</a:t>
            </a:r>
          </a:p>
          <a:p>
            <a:pPr lvl="1">
              <a:spcBef>
                <a:spcPts val="0"/>
              </a:spcBef>
              <a:buFont typeface="Wingdings" panose="05000000000000000000"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This is the only unambiguous identifier of an event and its fragments</a:t>
            </a:r>
          </a:p>
          <a:p>
            <a:pPr lvl="1">
              <a:spcBef>
                <a:spcPts val="0"/>
              </a:spcBef>
              <a:buFont typeface="Wingdings" panose="05000000000000000000"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EID monotonically increases every time an event is accepted</a:t>
            </a:r>
          </a:p>
          <a:p>
            <a:pPr lvl="1">
              <a:spcBef>
                <a:spcPts val="0"/>
              </a:spcBef>
              <a:buFont typeface="Wingdings" panose="05000000000000000000"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Reset only if Run number changes or if triggered via ECS</a:t>
            </a:r>
          </a:p>
        </p:txBody>
      </p:sp>
      <p:sp>
        <p:nvSpPr>
          <p:cNvPr id="10"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commands to FE explained</a:t>
            </a:r>
            <a:endParaRPr lang="it-IT" sz="2800" dirty="0">
              <a:latin typeface="Arial Unicode MS" pitchFamily="34" charset="-128"/>
            </a:endParaRPr>
          </a:p>
        </p:txBody>
      </p:sp>
    </p:spTree>
    <p:extLst>
      <p:ext uri="{BB962C8B-B14F-4D97-AF65-F5344CB8AC3E}">
        <p14:creationId xmlns:p14="http://schemas.microsoft.com/office/powerpoint/2010/main" val="24352177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A word on the Event ID</a:t>
            </a:r>
            <a:endParaRPr lang="it-IT" sz="2800" dirty="0">
              <a:latin typeface="Arial Unicode MS" pitchFamily="34" charset="-128"/>
            </a:endParaRPr>
          </a:p>
        </p:txBody>
      </p:sp>
      <p:sp>
        <p:nvSpPr>
          <p:cNvPr id="12" name="Content Placeholder 2"/>
          <p:cNvSpPr txBox="1">
            <a:spLocks/>
          </p:cNvSpPr>
          <p:nvPr/>
        </p:nvSpPr>
        <p:spPr bwMode="auto">
          <a:xfrm>
            <a:off x="246581" y="1373676"/>
            <a:ext cx="8825500" cy="20073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The Event ID (64 bits) is the unique identifier of an event for the “time it is sitting in the system”</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Events are recorded asynchronously, so event fragments (MEPs) can come out of the TELL40 at very different times  this is the only way an event is uniquely identified</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Event ID shall increase monotonically for each run. </a:t>
            </a:r>
          </a:p>
          <a:p>
            <a:pPr lvl="1">
              <a:spcBef>
                <a:spcPts val="0"/>
              </a:spcBef>
              <a:buFont typeface="Wingdings" panose="05000000000000000000"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Only the Reset issued by SODIN resets it.</a:t>
            </a:r>
          </a:p>
          <a:p>
            <a:pPr lvl="1">
              <a:spcBef>
                <a:spcPts val="0"/>
              </a:spcBef>
              <a:buFont typeface="Wingdings" panose="05000000000000000000"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And the process is triggered by either ECS (asynchronously) or by a change run (STOP Trigger/START Trigger)</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First Event ID is </a:t>
            </a:r>
            <a:r>
              <a:rPr lang="en-US" sz="1600" dirty="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0</a:t>
            </a:r>
            <a:endPar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endParaRPr>
          </a:p>
          <a:p>
            <a:pPr>
              <a:spcBef>
                <a:spcPts val="0"/>
              </a:spcBef>
              <a:buFont typeface="Wingdings" panose="05000000000000000000" pitchFamily="2" charset="2"/>
              <a:buChar char="à"/>
            </a:pPr>
            <a:endParaRPr lang="en-US" sz="1600" dirty="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The Event ID should be in the header of the MEP packet sent out to a destination</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All other events in the MEP will have Event ID reconstructed by knowing its position in the MEP  can reduce overhead by packing a lot of fragments in a MEP (O(1000))</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All other events in the MEP carry a BXID which wraps around every orbit</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The TELL40 simply relays the BXID received from FE</a:t>
            </a:r>
          </a:p>
          <a:p>
            <a:pPr lvl="1">
              <a:spcBef>
                <a:spcPts val="0"/>
              </a:spcBef>
              <a:buFont typeface="Wingdings" panose="05000000000000000000"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If it’s wrong at the FE, it is wrong at the TELL40 and will be wrong in the DAQ!</a:t>
            </a:r>
          </a:p>
          <a:p>
            <a:pPr lvl="1">
              <a:spcBef>
                <a:spcPts val="0"/>
              </a:spcBef>
              <a:buFont typeface="Wingdings" panose="05000000000000000000"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It’s the role of the FE to maintain synchronicity, TELL40 can only monitor and possibly recuperate few clock cycles (16), but not more.</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In current system its size is reduced in TELL1 packets to cover for the time it sits in the system</a:t>
            </a:r>
          </a:p>
          <a:p>
            <a:pPr lvl="1">
              <a:spcBef>
                <a:spcPts val="0"/>
              </a:spcBef>
              <a:buFont typeface="Wingdings" panose="05000000000000000000" pitchFamily="2" charset="2"/>
              <a:buChar char="à"/>
            </a:pPr>
            <a:r>
              <a:rPr lang="en-US" sz="12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A simple calculation shows that keeping it to 64 bits would be advisable (even @ 28 MHz, it needs at least 35 bits..)</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Only SODIN transmits the full 64 bits Event ID together with all the information of that event (trigger - event - calibration type, UTC timestamp, orbit number, run number, </a:t>
            </a:r>
            <a:r>
              <a:rPr lang="en-US" sz="1600" dirty="0" err="1"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etc</a:t>
            </a: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a:t>
            </a:r>
            <a:endParaRPr lang="en-US" sz="1600" dirty="0" smtClean="0">
              <a:solidFill>
                <a:srgbClr val="0066FF"/>
              </a:solidFill>
              <a:latin typeface="Arial Unicode MS" pitchFamily="34" charset="-128"/>
              <a:ea typeface="Arial Unicode MS" pitchFamily="34" charset="-128"/>
              <a:cs typeface="Arial Unicode MS" pitchFamily="34" charset="-128"/>
            </a:endParaRPr>
          </a:p>
          <a:p>
            <a:pPr>
              <a:spcBef>
                <a:spcPts val="0"/>
              </a:spcBef>
              <a:buFont typeface="Arial" charset="0"/>
              <a:buNone/>
            </a:pPr>
            <a:endParaRPr lang="en-US" sz="1400" dirty="0" smtClean="0">
              <a:solidFill>
                <a:srgbClr val="0066FF"/>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22902785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0" name="Content Placeholder 2"/>
          <p:cNvSpPr txBox="1">
            <a:spLocks/>
          </p:cNvSpPr>
          <p:nvPr/>
        </p:nvSpPr>
        <p:spPr bwMode="auto">
          <a:xfrm>
            <a:off x="361422" y="1386111"/>
            <a:ext cx="8219871" cy="18052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“CALIBRATION TYPE”</a:t>
            </a:r>
          </a:p>
          <a:p>
            <a:pPr>
              <a:spcBef>
                <a:spcPts val="0"/>
              </a:spcBef>
              <a:buFont typeface="Wingdings"/>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Used to take data with special trigger pulses (periodic, calibration)</a:t>
            </a:r>
          </a:p>
          <a:p>
            <a:pPr lvl="1">
              <a:spcBef>
                <a:spcPts val="0"/>
              </a:spcBef>
              <a:buFont typeface="Wingdings" pitchFamily="2" charset="2"/>
              <a:buChar char="ü"/>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Dedicated 4 bits: i.e. 4 different calibration commands possible</a:t>
            </a:r>
          </a:p>
          <a:p>
            <a:pPr lvl="1">
              <a:spcBef>
                <a:spcPts val="0"/>
              </a:spcBef>
              <a:buFont typeface="Wingdings" pitchFamily="2" charset="2"/>
              <a:buChar char="ü"/>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Dynamic association to be used for calibration and monitoring</a:t>
            </a:r>
            <a:endPar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endParaRPr>
          </a:p>
          <a:p>
            <a:pPr lvl="2">
              <a:spcBef>
                <a:spcPts val="0"/>
              </a:spcBef>
              <a:buFont typeface="Arial" pitchFamily="34" charset="0"/>
              <a:buChar char="•"/>
            </a:pPr>
            <a:r>
              <a:rPr lang="en-US" sz="1200" dirty="0" smtClean="0">
                <a:solidFill>
                  <a:srgbClr val="FF0000"/>
                </a:solidFill>
                <a:latin typeface="Arial Unicode MS" pitchFamily="34" charset="-128"/>
                <a:ea typeface="Arial Unicode MS" pitchFamily="34" charset="-128"/>
                <a:cs typeface="Arial Unicode MS" pitchFamily="34" charset="-128"/>
                <a:sym typeface="Wingdings" pitchFamily="2" charset="2"/>
              </a:rPr>
              <a:t>Absolute need of delays to account for each individual delay in the detectors</a:t>
            </a:r>
          </a:p>
          <a:p>
            <a:pPr lvl="1">
              <a:spcBef>
                <a:spcPts val="0"/>
              </a:spcBef>
              <a:buFont typeface="Wingdings" pitchFamily="2" charset="2"/>
              <a:buChar char="ü"/>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SODIN overrides internal trigger decision at TELL40</a:t>
            </a:r>
          </a:p>
          <a:p>
            <a:pPr lvl="2">
              <a:spcBef>
                <a:spcPts val="0"/>
              </a:spcBef>
              <a:buFont typeface="Arial" pitchFamily="34" charset="0"/>
              <a:buChar char="•"/>
            </a:pPr>
            <a:r>
              <a:rPr lang="en-US" sz="1200" dirty="0">
                <a:solidFill>
                  <a:srgbClr val="0066FF"/>
                </a:solidFill>
                <a:latin typeface="Arial Unicode MS" pitchFamily="34" charset="-128"/>
                <a:ea typeface="Arial Unicode MS" pitchFamily="34" charset="-128"/>
                <a:cs typeface="Arial Unicode MS" pitchFamily="34" charset="-128"/>
                <a:sym typeface="Wingdings" pitchFamily="2" charset="2"/>
              </a:rPr>
              <a:t>P</a:t>
            </a: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eriodic or calibration higher priority, can also have a fast rate, programmable</a:t>
            </a:r>
            <a:endParaRPr lang="en-US" sz="1200" dirty="0" smtClean="0">
              <a:solidFill>
                <a:srgbClr val="0066FF"/>
              </a:solidFill>
              <a:latin typeface="Arial Unicode MS" pitchFamily="34" charset="-128"/>
              <a:ea typeface="Arial Unicode MS" pitchFamily="34" charset="-128"/>
              <a:cs typeface="Arial Unicode MS" pitchFamily="34" charset="-128"/>
            </a:endParaRPr>
          </a:p>
        </p:txBody>
      </p:sp>
      <p:sp>
        <p:nvSpPr>
          <p:cNvPr id="13" name="Content Placeholder 2"/>
          <p:cNvSpPr txBox="1">
            <a:spLocks/>
          </p:cNvSpPr>
          <p:nvPr/>
        </p:nvSpPr>
        <p:spPr bwMode="auto">
          <a:xfrm>
            <a:off x="361422" y="2960787"/>
            <a:ext cx="8219871" cy="20076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“NZS MODE”</a:t>
            </a:r>
          </a:p>
          <a:p>
            <a:pPr>
              <a:spcBef>
                <a:spcPts val="0"/>
              </a:spcBef>
              <a:buFont typeface="Wingdings"/>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Read out (all) FE channels non-zero suppressed</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Packing of full set of bits in many consecutive GBT frames: </a:t>
            </a:r>
            <a:r>
              <a:rPr lang="en-US" sz="1200" u="sng" dirty="0" smtClean="0">
                <a:solidFill>
                  <a:srgbClr val="0066FF"/>
                </a:solidFill>
                <a:latin typeface="Arial Unicode MS" pitchFamily="34" charset="-128"/>
                <a:ea typeface="Arial Unicode MS" pitchFamily="34" charset="-128"/>
                <a:cs typeface="Arial Unicode MS" pitchFamily="34" charset="-128"/>
                <a:sym typeface="Wingdings" pitchFamily="2" charset="2"/>
              </a:rPr>
              <a:t>needs buffering</a:t>
            </a:r>
          </a:p>
          <a:p>
            <a:pPr>
              <a:spcBef>
                <a:spcPts val="0"/>
              </a:spcBef>
              <a:buFont typeface="Wingdings"/>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Possible to have also multi-NZS readout: </a:t>
            </a:r>
            <a:r>
              <a:rPr lang="en-US" sz="1600" i="1" dirty="0" smtClean="0">
                <a:solidFill>
                  <a:srgbClr val="0066FF"/>
                </a:solidFill>
                <a:latin typeface="Arial Unicode MS" pitchFamily="34" charset="-128"/>
                <a:ea typeface="Arial Unicode MS" pitchFamily="34" charset="-128"/>
                <a:cs typeface="Arial Unicode MS" pitchFamily="34" charset="-128"/>
                <a:sym typeface="Wingdings" pitchFamily="2" charset="2"/>
              </a:rPr>
              <a:t>consecutive NZS events</a:t>
            </a:r>
          </a:p>
          <a:p>
            <a:pPr lvl="1">
              <a:spcBef>
                <a:spcPts val="0"/>
              </a:spcBef>
              <a:buFont typeface="Wingdings" pitchFamily="2" charset="2"/>
              <a:buChar char="ü"/>
            </a:pP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SODIN will take care of sending Header Only for a defined set of clock cycles later to allow recuperating buffer space  </a:t>
            </a:r>
            <a:r>
              <a:rPr lang="it-IT"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(programmable as well, to the slowest of the detector)</a:t>
            </a:r>
          </a:p>
          <a:p>
            <a:pPr lvl="1">
              <a:spcBef>
                <a:spcPts val="0"/>
              </a:spcBef>
              <a:buFont typeface="Wingdings" pitchFamily="2" charset="2"/>
              <a:buChar char="ü"/>
            </a:pPr>
            <a:r>
              <a:rPr lang="it-IT"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And reject events thereafter to avoid creating bottlenecks</a:t>
            </a:r>
          </a:p>
        </p:txBody>
      </p:sp>
      <p:sp>
        <p:nvSpPr>
          <p:cNvPr id="14" name="Content Placeholder 2"/>
          <p:cNvSpPr txBox="1">
            <a:spLocks/>
          </p:cNvSpPr>
          <p:nvPr/>
        </p:nvSpPr>
        <p:spPr bwMode="auto">
          <a:xfrm>
            <a:off x="361422" y="4596962"/>
            <a:ext cx="8219871" cy="13001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“SNAPSHOT”</a:t>
            </a:r>
          </a:p>
          <a:p>
            <a:pPr>
              <a:spcBef>
                <a:spcPts val="0"/>
              </a:spcBef>
              <a:buFont typeface="Wingdings"/>
              <a:buChar char="à"/>
            </a:pPr>
            <a:r>
              <a:rPr lang="en-US" sz="1600" dirty="0">
                <a:solidFill>
                  <a:srgbClr val="0066FF"/>
                </a:solidFill>
                <a:latin typeface="Arial Unicode MS" pitchFamily="34" charset="-128"/>
                <a:ea typeface="Arial Unicode MS" pitchFamily="34" charset="-128"/>
                <a:cs typeface="Arial Unicode MS" pitchFamily="34" charset="-128"/>
                <a:sym typeface="Wingdings" pitchFamily="2" charset="2"/>
              </a:rPr>
              <a:t>R</a:t>
            </a: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ead out all status and counter registers in a “latched” way</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Latch monitoring registers on snapshot bit, which is set periodically (programmable) and also single shot</a:t>
            </a:r>
          </a:p>
          <a:p>
            <a:pPr lvl="1">
              <a:spcBef>
                <a:spcPts val="0"/>
              </a:spcBef>
              <a:buFont typeface="Wingdings" pitchFamily="2" charset="2"/>
              <a:buChar char="ü"/>
            </a:pPr>
            <a:r>
              <a:rPr lang="en-US" sz="1200" dirty="0" smtClean="0">
                <a:solidFill>
                  <a:srgbClr val="0066FF"/>
                </a:solidFill>
                <a:latin typeface="Arial Unicode MS" pitchFamily="34" charset="-128"/>
                <a:ea typeface="Arial Unicode MS" pitchFamily="34" charset="-128"/>
                <a:cs typeface="Arial Unicode MS" pitchFamily="34" charset="-128"/>
                <a:sym typeface="Wingdings" pitchFamily="2" charset="2"/>
              </a:rPr>
              <a:t>When snapshot bit is received, send all data via ECS field in TFC</a:t>
            </a:r>
          </a:p>
          <a:p>
            <a:pPr>
              <a:spcBef>
                <a:spcPts val="0"/>
              </a:spcBef>
              <a:buFont typeface="Wingdings" pitchFamily="2" charset="2"/>
              <a:buChar char="ü"/>
            </a:pPr>
            <a:endParaRPr lang="en-US" sz="1600" dirty="0">
              <a:solidFill>
                <a:srgbClr val="0066FF"/>
              </a:solidFill>
              <a:latin typeface="Arial Unicode MS" pitchFamily="34" charset="-128"/>
              <a:ea typeface="Arial Unicode MS" pitchFamily="34" charset="-128"/>
              <a:cs typeface="Arial Unicode MS" pitchFamily="34" charset="-128"/>
              <a:sym typeface="Wingdings" pitchFamily="2" charset="2"/>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“SYNCH”</a:t>
            </a: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	</a:t>
            </a:r>
          </a:p>
          <a:p>
            <a:pPr marL="0" indent="0">
              <a:spcBef>
                <a:spcPts val="0"/>
              </a:spcBef>
              <a:buNone/>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 See after </a:t>
            </a:r>
            <a:endParaRPr lang="en-US" sz="1600" dirty="0">
              <a:solidFill>
                <a:srgbClr val="0066FF"/>
              </a:solidFill>
              <a:latin typeface="Arial Unicode MS" pitchFamily="34" charset="-128"/>
              <a:ea typeface="Arial Unicode MS" pitchFamily="34" charset="-128"/>
              <a:cs typeface="Arial Unicode MS" pitchFamily="34" charset="-128"/>
              <a:sym typeface="Wingdings" pitchFamily="2" charset="2"/>
            </a:endParaRPr>
          </a:p>
        </p:txBody>
      </p:sp>
      <p:sp>
        <p:nvSpPr>
          <p:cNvPr id="11"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commands to FE explained</a:t>
            </a:r>
            <a:endParaRPr lang="it-IT" sz="2800" dirty="0">
              <a:latin typeface="Arial Unicode MS" pitchFamily="34" charset="-128"/>
            </a:endParaRPr>
          </a:p>
        </p:txBody>
      </p:sp>
    </p:spTree>
    <p:extLst>
      <p:ext uri="{BB962C8B-B14F-4D97-AF65-F5344CB8AC3E}">
        <p14:creationId xmlns:p14="http://schemas.microsoft.com/office/powerpoint/2010/main" val="28585166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0" name="Text Box 11"/>
          <p:cNvSpPr txBox="1">
            <a:spLocks noChangeArrowheads="1"/>
          </p:cNvSpPr>
          <p:nvPr/>
        </p:nvSpPr>
        <p:spPr bwMode="auto">
          <a:xfrm>
            <a:off x="332763" y="1374696"/>
            <a:ext cx="8533484" cy="5201424"/>
          </a:xfrm>
          <a:prstGeom prst="rect">
            <a:avLst/>
          </a:prstGeom>
          <a:noFill/>
          <a:ln w="12700">
            <a:noFill/>
            <a:miter lim="800000"/>
            <a:headEnd type="none" w="sm" len="sm"/>
            <a:tailEnd type="none" w="sm" len="sm"/>
          </a:ln>
        </p:spPr>
        <p:txBody>
          <a:bodyPr wrap="square">
            <a:spAutoFit/>
          </a:bodyPr>
          <a:lstStyle/>
          <a:p>
            <a:pPr marL="285750"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TFC commands are </a:t>
            </a:r>
            <a:r>
              <a:rPr lang="it-IT" sz="1600" dirty="0" smtClean="0">
                <a:solidFill>
                  <a:srgbClr val="FF0000"/>
                </a:solidFill>
                <a:latin typeface="Arial Unicode MS" pitchFamily="34" charset="-128"/>
                <a:sym typeface="Wingdings" pitchFamily="2" charset="2"/>
              </a:rPr>
              <a:t>synchronous wrt to BXID Reset</a:t>
            </a:r>
          </a:p>
          <a:p>
            <a:pPr marL="742950" lvl="1" indent="-285750">
              <a:spcBef>
                <a:spcPts val="0"/>
              </a:spcBef>
              <a:buFont typeface="Wingdings"/>
              <a:buChar char="à"/>
              <a:defRPr/>
            </a:pPr>
            <a:r>
              <a:rPr lang="it-IT" sz="1400" dirty="0" smtClean="0">
                <a:solidFill>
                  <a:srgbClr val="0066FF"/>
                </a:solidFill>
                <a:latin typeface="Arial Unicode MS" pitchFamily="34" charset="-128"/>
                <a:sym typeface="Wingdings" pitchFamily="2" charset="2"/>
              </a:rPr>
              <a:t>once </a:t>
            </a:r>
            <a:r>
              <a:rPr lang="it-IT" sz="1400" dirty="0" err="1" smtClean="0">
                <a:solidFill>
                  <a:srgbClr val="0066FF"/>
                </a:solidFill>
                <a:latin typeface="Arial Unicode MS" pitchFamily="34" charset="-128"/>
                <a:sym typeface="Wingdings" pitchFamily="2" charset="2"/>
              </a:rPr>
              <a:t>we</a:t>
            </a:r>
            <a:r>
              <a:rPr lang="it-IT" sz="1400" dirty="0" smtClean="0">
                <a:solidFill>
                  <a:srgbClr val="0066FF"/>
                </a:solidFill>
                <a:latin typeface="Arial Unicode MS" pitchFamily="34" charset="-128"/>
                <a:sym typeface="Wingdings" pitchFamily="2" charset="2"/>
              </a:rPr>
              <a:t> </a:t>
            </a:r>
            <a:r>
              <a:rPr lang="it-IT" sz="1400" dirty="0" err="1" smtClean="0">
                <a:solidFill>
                  <a:srgbClr val="0066FF"/>
                </a:solidFill>
                <a:latin typeface="Arial Unicode MS" pitchFamily="34" charset="-128"/>
                <a:sym typeface="Wingdings" pitchFamily="2" charset="2"/>
              </a:rPr>
              <a:t>align</a:t>
            </a:r>
            <a:r>
              <a:rPr lang="it-IT" sz="1400" dirty="0" smtClean="0">
                <a:solidFill>
                  <a:srgbClr val="0066FF"/>
                </a:solidFill>
                <a:latin typeface="Arial Unicode MS" pitchFamily="34" charset="-128"/>
                <a:sym typeface="Wingdings" pitchFamily="2" charset="2"/>
              </a:rPr>
              <a:t> BXID Reset with </a:t>
            </a:r>
            <a:r>
              <a:rPr lang="it-IT" sz="1400" dirty="0" err="1" smtClean="0">
                <a:solidFill>
                  <a:srgbClr val="0066FF"/>
                </a:solidFill>
                <a:latin typeface="Arial Unicode MS" pitchFamily="34" charset="-128"/>
                <a:sym typeface="Wingdings" pitchFamily="2" charset="2"/>
              </a:rPr>
              <a:t>beam</a:t>
            </a:r>
            <a:r>
              <a:rPr lang="it-IT" sz="1400" dirty="0" smtClean="0">
                <a:solidFill>
                  <a:srgbClr val="0066FF"/>
                </a:solidFill>
                <a:latin typeface="Arial Unicode MS" pitchFamily="34" charset="-128"/>
                <a:sym typeface="Wingdings" pitchFamily="2" charset="2"/>
              </a:rPr>
              <a:t>, TFC </a:t>
            </a:r>
            <a:r>
              <a:rPr lang="it-IT" sz="1400" dirty="0" err="1" smtClean="0">
                <a:solidFill>
                  <a:srgbClr val="0066FF"/>
                </a:solidFill>
                <a:latin typeface="Arial Unicode MS" pitchFamily="34" charset="-128"/>
                <a:sym typeface="Wingdings" pitchFamily="2" charset="2"/>
              </a:rPr>
              <a:t>commands</a:t>
            </a:r>
            <a:r>
              <a:rPr lang="it-IT" sz="1400" dirty="0" smtClean="0">
                <a:solidFill>
                  <a:srgbClr val="0066FF"/>
                </a:solidFill>
                <a:latin typeface="Arial Unicode MS" pitchFamily="34" charset="-128"/>
                <a:sym typeface="Wingdings" pitchFamily="2" charset="2"/>
              </a:rPr>
              <a:t> come </a:t>
            </a:r>
            <a:r>
              <a:rPr lang="it-IT" sz="1400" dirty="0" smtClean="0">
                <a:solidFill>
                  <a:srgbClr val="FF0000"/>
                </a:solidFill>
                <a:latin typeface="Arial Unicode MS" pitchFamily="34" charset="-128"/>
                <a:sym typeface="Wingdings" pitchFamily="2" charset="2"/>
              </a:rPr>
              <a:t>ALWAYS </a:t>
            </a:r>
            <a:r>
              <a:rPr lang="it-IT" sz="1400" dirty="0" err="1" smtClean="0">
                <a:solidFill>
                  <a:srgbClr val="FF0000"/>
                </a:solidFill>
                <a:latin typeface="Arial Unicode MS" pitchFamily="34" charset="-128"/>
                <a:sym typeface="Wingdings" pitchFamily="2" charset="2"/>
              </a:rPr>
              <a:t>at</a:t>
            </a:r>
            <a:r>
              <a:rPr lang="it-IT" sz="1400" dirty="0" smtClean="0">
                <a:solidFill>
                  <a:srgbClr val="FF0000"/>
                </a:solidFill>
                <a:latin typeface="Arial Unicode MS" pitchFamily="34" charset="-128"/>
                <a:sym typeface="Wingdings" pitchFamily="2" charset="2"/>
              </a:rPr>
              <a:t> the </a:t>
            </a:r>
            <a:r>
              <a:rPr lang="it-IT" sz="1400" dirty="0" err="1" smtClean="0">
                <a:solidFill>
                  <a:srgbClr val="FF0000"/>
                </a:solidFill>
                <a:latin typeface="Arial Unicode MS" pitchFamily="34" charset="-128"/>
                <a:sym typeface="Wingdings" pitchFamily="2" charset="2"/>
              </a:rPr>
              <a:t>same</a:t>
            </a:r>
            <a:r>
              <a:rPr lang="it-IT" sz="1400" dirty="0" smtClean="0">
                <a:solidFill>
                  <a:srgbClr val="FF0000"/>
                </a:solidFill>
                <a:latin typeface="Arial Unicode MS" pitchFamily="34" charset="-128"/>
                <a:sym typeface="Wingdings" pitchFamily="2" charset="2"/>
              </a:rPr>
              <a:t> </a:t>
            </a:r>
            <a:r>
              <a:rPr lang="it-IT" sz="1400" dirty="0" err="1" smtClean="0">
                <a:solidFill>
                  <a:srgbClr val="FF0000"/>
                </a:solidFill>
                <a:latin typeface="Arial Unicode MS" pitchFamily="34" charset="-128"/>
                <a:sym typeface="Wingdings" pitchFamily="2" charset="2"/>
              </a:rPr>
              <a:t>latency</a:t>
            </a:r>
            <a:r>
              <a:rPr lang="it-IT" sz="1400" dirty="0" smtClean="0">
                <a:solidFill>
                  <a:srgbClr val="FF0000"/>
                </a:solidFill>
                <a:latin typeface="Arial Unicode MS" pitchFamily="34" charset="-128"/>
                <a:sym typeface="Wingdings" pitchFamily="2" charset="2"/>
              </a:rPr>
              <a:t> </a:t>
            </a:r>
          </a:p>
          <a:p>
            <a:pPr marL="1200150" lvl="2" indent="-285750">
              <a:spcBef>
                <a:spcPts val="0"/>
              </a:spcBef>
              <a:buFont typeface="Arial" pitchFamily="34" charset="0"/>
              <a:buChar char="•"/>
              <a:defRPr/>
            </a:pPr>
            <a:r>
              <a:rPr lang="it-IT" sz="1200" dirty="0" smtClean="0">
                <a:solidFill>
                  <a:srgbClr val="0066FF"/>
                </a:solidFill>
                <a:latin typeface="Arial Unicode MS" pitchFamily="34" charset="-128"/>
                <a:sym typeface="Wingdings" pitchFamily="2" charset="2"/>
              </a:rPr>
              <a:t>(</a:t>
            </a:r>
            <a:r>
              <a:rPr lang="it-IT" sz="1200" dirty="0" err="1" smtClean="0">
                <a:solidFill>
                  <a:srgbClr val="0066FF"/>
                </a:solidFill>
                <a:latin typeface="Arial Unicode MS" pitchFamily="34" charset="-128"/>
                <a:sym typeface="Wingdings" pitchFamily="2" charset="2"/>
              </a:rPr>
              <a:t>wrt</a:t>
            </a:r>
            <a:r>
              <a:rPr lang="it-IT" sz="1200" dirty="0" smtClean="0">
                <a:solidFill>
                  <a:srgbClr val="0066FF"/>
                </a:solidFill>
                <a:latin typeface="Arial Unicode MS" pitchFamily="34" charset="-128"/>
                <a:sym typeface="Wingdings" pitchFamily="2" charset="2"/>
              </a:rPr>
              <a:t> to BXID Reset, </a:t>
            </a:r>
            <a:r>
              <a:rPr lang="it-IT" sz="1200" dirty="0" err="1" smtClean="0">
                <a:solidFill>
                  <a:srgbClr val="0066FF"/>
                </a:solidFill>
                <a:latin typeface="Arial Unicode MS" pitchFamily="34" charset="-128"/>
                <a:sym typeface="Wingdings" pitchFamily="2" charset="2"/>
              </a:rPr>
              <a:t>hence</a:t>
            </a:r>
            <a:r>
              <a:rPr lang="it-IT" sz="1200" dirty="0" smtClean="0">
                <a:solidFill>
                  <a:srgbClr val="0066FF"/>
                </a:solidFill>
                <a:latin typeface="Arial Unicode MS" pitchFamily="34" charset="-128"/>
                <a:sym typeface="Wingdings" pitchFamily="2" charset="2"/>
              </a:rPr>
              <a:t> BXID)!</a:t>
            </a:r>
          </a:p>
          <a:p>
            <a:pPr marL="742950" lvl="1" indent="-285750">
              <a:spcBef>
                <a:spcPts val="0"/>
              </a:spcBef>
              <a:buFont typeface="Wingdings"/>
              <a:buChar char="à"/>
              <a:defRPr/>
            </a:pPr>
            <a:r>
              <a:rPr lang="it-IT" sz="1400" dirty="0" err="1" smtClean="0">
                <a:solidFill>
                  <a:srgbClr val="0066FF"/>
                </a:solidFill>
                <a:latin typeface="Arial Unicode MS" pitchFamily="34" charset="-128"/>
                <a:sym typeface="Wingdings" pitchFamily="2" charset="2"/>
              </a:rPr>
              <a:t>Compression</a:t>
            </a:r>
            <a:r>
              <a:rPr lang="it-IT" sz="1400" dirty="0" smtClean="0">
                <a:solidFill>
                  <a:srgbClr val="0066FF"/>
                </a:solidFill>
                <a:latin typeface="Arial Unicode MS" pitchFamily="34" charset="-128"/>
                <a:sym typeface="Wingdings" pitchFamily="2" charset="2"/>
              </a:rPr>
              <a:t>/</a:t>
            </a:r>
            <a:r>
              <a:rPr lang="it-IT" sz="1400" dirty="0" err="1" smtClean="0">
                <a:solidFill>
                  <a:srgbClr val="0066FF"/>
                </a:solidFill>
                <a:latin typeface="Arial Unicode MS" pitchFamily="34" charset="-128"/>
                <a:sym typeface="Wingdings" pitchFamily="2" charset="2"/>
              </a:rPr>
              <a:t>suppression</a:t>
            </a:r>
            <a:r>
              <a:rPr lang="it-IT" sz="1400" dirty="0" smtClean="0">
                <a:solidFill>
                  <a:srgbClr val="0066FF"/>
                </a:solidFill>
                <a:latin typeface="Arial Unicode MS" pitchFamily="34" charset="-128"/>
                <a:sym typeface="Wingdings" pitchFamily="2" charset="2"/>
              </a:rPr>
              <a:t> </a:t>
            </a:r>
            <a:r>
              <a:rPr lang="it-IT" sz="1400" dirty="0" err="1" smtClean="0">
                <a:solidFill>
                  <a:srgbClr val="0066FF"/>
                </a:solidFill>
                <a:latin typeface="Arial Unicode MS" pitchFamily="34" charset="-128"/>
                <a:sym typeface="Wingdings" pitchFamily="2" charset="2"/>
              </a:rPr>
              <a:t>logic</a:t>
            </a:r>
            <a:r>
              <a:rPr lang="it-IT" sz="1400" dirty="0" smtClean="0">
                <a:solidFill>
                  <a:srgbClr val="0066FF"/>
                </a:solidFill>
                <a:latin typeface="Arial Unicode MS" pitchFamily="34" charset="-128"/>
                <a:sym typeface="Wingdings" pitchFamily="2" charset="2"/>
              </a:rPr>
              <a:t> </a:t>
            </a:r>
            <a:r>
              <a:rPr lang="it-IT" sz="1400" dirty="0" err="1" smtClean="0">
                <a:solidFill>
                  <a:srgbClr val="0066FF"/>
                </a:solidFill>
                <a:latin typeface="Arial Unicode MS" pitchFamily="34" charset="-128"/>
                <a:sym typeface="Wingdings" pitchFamily="2" charset="2"/>
              </a:rPr>
              <a:t>should</a:t>
            </a:r>
            <a:r>
              <a:rPr lang="it-IT" sz="1400" dirty="0" smtClean="0">
                <a:solidFill>
                  <a:srgbClr val="0066FF"/>
                </a:solidFill>
                <a:latin typeface="Arial Unicode MS" pitchFamily="34" charset="-128"/>
                <a:sym typeface="Wingdings" pitchFamily="2" charset="2"/>
              </a:rPr>
              <a:t> </a:t>
            </a:r>
            <a:r>
              <a:rPr lang="it-IT" sz="1400" dirty="0" err="1" smtClean="0">
                <a:solidFill>
                  <a:srgbClr val="0066FF"/>
                </a:solidFill>
                <a:latin typeface="Arial Unicode MS" pitchFamily="34" charset="-128"/>
                <a:sym typeface="Wingdings" pitchFamily="2" charset="2"/>
              </a:rPr>
              <a:t>act</a:t>
            </a:r>
            <a:r>
              <a:rPr lang="it-IT" sz="1400" dirty="0" smtClean="0">
                <a:solidFill>
                  <a:srgbClr val="0066FF"/>
                </a:solidFill>
                <a:latin typeface="Arial Unicode MS" pitchFamily="34" charset="-128"/>
                <a:sym typeface="Wingdings" pitchFamily="2" charset="2"/>
              </a:rPr>
              <a:t> </a:t>
            </a:r>
            <a:r>
              <a:rPr lang="it-IT" sz="1400" dirty="0" err="1" smtClean="0">
                <a:solidFill>
                  <a:srgbClr val="0066FF"/>
                </a:solidFill>
                <a:latin typeface="Arial Unicode MS" pitchFamily="34" charset="-128"/>
                <a:sym typeface="Wingdings" pitchFamily="2" charset="2"/>
              </a:rPr>
              <a:t>accordingly</a:t>
            </a:r>
            <a:r>
              <a:rPr lang="it-IT" sz="1400" dirty="0" smtClean="0">
                <a:solidFill>
                  <a:srgbClr val="0066FF"/>
                </a:solidFill>
                <a:latin typeface="Arial Unicode MS" pitchFamily="34" charset="-128"/>
                <a:sym typeface="Wingdings" pitchFamily="2" charset="2"/>
              </a:rPr>
              <a:t> to TFC </a:t>
            </a:r>
            <a:r>
              <a:rPr lang="it-IT" sz="1400" dirty="0" err="1" smtClean="0">
                <a:solidFill>
                  <a:srgbClr val="0066FF"/>
                </a:solidFill>
                <a:latin typeface="Arial Unicode MS" pitchFamily="34" charset="-128"/>
                <a:sym typeface="Wingdings" pitchFamily="2" charset="2"/>
              </a:rPr>
              <a:t>command</a:t>
            </a:r>
            <a:endParaRPr lang="it-IT" sz="1400" dirty="0" smtClean="0">
              <a:solidFill>
                <a:srgbClr val="0066FF"/>
              </a:solidFill>
              <a:latin typeface="Arial Unicode MS" pitchFamily="34" charset="-128"/>
              <a:sym typeface="Wingdings" pitchFamily="2" charset="2"/>
            </a:endParaRPr>
          </a:p>
          <a:p>
            <a:pPr marL="1200150" lvl="2" indent="-285750">
              <a:spcBef>
                <a:spcPts val="0"/>
              </a:spcBef>
              <a:buFont typeface="Arial" pitchFamily="34" charset="0"/>
              <a:buChar char="•"/>
              <a:defRPr/>
            </a:pPr>
            <a:r>
              <a:rPr lang="it-IT" sz="1200" dirty="0" smtClean="0">
                <a:solidFill>
                  <a:srgbClr val="0066FF"/>
                </a:solidFill>
                <a:latin typeface="Arial Unicode MS" pitchFamily="34" charset="-128"/>
                <a:sym typeface="Wingdings" pitchFamily="2" charset="2"/>
              </a:rPr>
              <a:t>(</a:t>
            </a:r>
            <a:r>
              <a:rPr lang="it-IT" sz="1200" dirty="0" err="1">
                <a:solidFill>
                  <a:srgbClr val="0066FF"/>
                </a:solidFill>
                <a:latin typeface="Arial Unicode MS" pitchFamily="34" charset="-128"/>
                <a:sym typeface="Wingdings" pitchFamily="2" charset="2"/>
              </a:rPr>
              <a:t>w</a:t>
            </a:r>
            <a:r>
              <a:rPr lang="it-IT" sz="1200" dirty="0" err="1" smtClean="0">
                <a:solidFill>
                  <a:srgbClr val="0066FF"/>
                </a:solidFill>
                <a:latin typeface="Arial Unicode MS" pitchFamily="34" charset="-128"/>
                <a:sym typeface="Wingdings" pitchFamily="2" charset="2"/>
              </a:rPr>
              <a:t>hy</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would</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you</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want</a:t>
            </a:r>
            <a:r>
              <a:rPr lang="it-IT" sz="1200" dirty="0" smtClean="0">
                <a:solidFill>
                  <a:srgbClr val="0066FF"/>
                </a:solidFill>
                <a:latin typeface="Arial Unicode MS" pitchFamily="34" charset="-128"/>
                <a:sym typeface="Wingdings" pitchFamily="2" charset="2"/>
              </a:rPr>
              <a:t> to </a:t>
            </a:r>
            <a:r>
              <a:rPr lang="it-IT" sz="1200" dirty="0" err="1" smtClean="0">
                <a:solidFill>
                  <a:srgbClr val="0066FF"/>
                </a:solidFill>
                <a:latin typeface="Arial Unicode MS" pitchFamily="34" charset="-128"/>
                <a:sym typeface="Wingdings" pitchFamily="2" charset="2"/>
              </a:rPr>
              <a:t>compress</a:t>
            </a:r>
            <a:r>
              <a:rPr lang="it-IT" sz="1200" dirty="0" smtClean="0">
                <a:solidFill>
                  <a:srgbClr val="0066FF"/>
                </a:solidFill>
                <a:latin typeface="Arial Unicode MS" pitchFamily="34" charset="-128"/>
                <a:sym typeface="Wingdings" pitchFamily="2" charset="2"/>
              </a:rPr>
              <a:t>/</a:t>
            </a:r>
            <a:r>
              <a:rPr lang="it-IT" sz="1200" dirty="0" err="1" smtClean="0">
                <a:solidFill>
                  <a:srgbClr val="0066FF"/>
                </a:solidFill>
                <a:latin typeface="Arial Unicode MS" pitchFamily="34" charset="-128"/>
                <a:sym typeface="Wingdings" pitchFamily="2" charset="2"/>
              </a:rPr>
              <a:t>suppress</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if</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that</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crossing</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is</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rejected</a:t>
            </a:r>
            <a:r>
              <a:rPr lang="it-IT" sz="1200" dirty="0" smtClean="0">
                <a:solidFill>
                  <a:srgbClr val="0066FF"/>
                </a:solidFill>
                <a:latin typeface="Arial Unicode MS" pitchFamily="34" charset="-128"/>
                <a:sym typeface="Wingdings" pitchFamily="2" charset="2"/>
              </a:rPr>
              <a:t> a priori? </a:t>
            </a:r>
          </a:p>
          <a:p>
            <a:pPr lvl="2">
              <a:spcBef>
                <a:spcPts val="0"/>
              </a:spcBef>
              <a:defRPr/>
            </a:pPr>
            <a:r>
              <a:rPr lang="it-IT" sz="1200" dirty="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Especially</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if</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your</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pre</a:t>
            </a:r>
            <a:r>
              <a:rPr lang="it-IT" sz="1200" dirty="0" smtClean="0">
                <a:solidFill>
                  <a:srgbClr val="0066FF"/>
                </a:solidFill>
                <a:latin typeface="Arial Unicode MS" pitchFamily="34" charset="-128"/>
                <a:sym typeface="Wingdings" pitchFamily="2" charset="2"/>
              </a:rPr>
              <a:t>-processing </a:t>
            </a:r>
            <a:r>
              <a:rPr lang="it-IT" sz="1200" dirty="0" err="1" smtClean="0">
                <a:solidFill>
                  <a:srgbClr val="0066FF"/>
                </a:solidFill>
                <a:latin typeface="Arial Unicode MS" pitchFamily="34" charset="-128"/>
                <a:sym typeface="Wingdings" pitchFamily="2" charset="2"/>
              </a:rPr>
              <a:t>is</a:t>
            </a:r>
            <a:r>
              <a:rPr lang="it-IT" sz="1200" dirty="0" smtClean="0">
                <a:solidFill>
                  <a:srgbClr val="0066FF"/>
                </a:solidFill>
                <a:latin typeface="Arial Unicode MS" pitchFamily="34" charset="-128"/>
                <a:sym typeface="Wingdings" pitchFamily="2" charset="2"/>
              </a:rPr>
              <a:t> </a:t>
            </a:r>
            <a:r>
              <a:rPr lang="it-IT" sz="1200" dirty="0" err="1" smtClean="0">
                <a:solidFill>
                  <a:srgbClr val="0066FF"/>
                </a:solidFill>
                <a:latin typeface="Arial Unicode MS" pitchFamily="34" charset="-128"/>
                <a:sym typeface="Wingdings" pitchFamily="2" charset="2"/>
              </a:rPr>
              <a:t>dynamic</a:t>
            </a:r>
            <a:r>
              <a:rPr lang="it-IT" sz="1200" dirty="0" smtClean="0">
                <a:solidFill>
                  <a:srgbClr val="0066FF"/>
                </a:solidFill>
                <a:latin typeface="Arial Unicode MS" pitchFamily="34" charset="-128"/>
                <a:sym typeface="Wingdings" pitchFamily="2" charset="2"/>
              </a:rPr>
              <a:t>…)</a:t>
            </a:r>
          </a:p>
          <a:p>
            <a:pPr lvl="2">
              <a:spcBef>
                <a:spcPts val="0"/>
              </a:spcBef>
              <a:defRPr/>
            </a:pPr>
            <a:endParaRPr lang="it-IT" sz="1200" dirty="0" smtClean="0">
              <a:solidFill>
                <a:srgbClr val="0066FF"/>
              </a:solidFill>
              <a:latin typeface="Arial Unicode MS" pitchFamily="34" charset="-128"/>
              <a:sym typeface="Wingdings" pitchFamily="2" charset="2"/>
            </a:endParaRPr>
          </a:p>
          <a:p>
            <a:pPr lvl="2">
              <a:spcBef>
                <a:spcPts val="0"/>
              </a:spcBef>
              <a:defRPr/>
            </a:pPr>
            <a:endParaRPr lang="it-IT" sz="1200" dirty="0">
              <a:solidFill>
                <a:srgbClr val="0066FF"/>
              </a:solidFill>
              <a:latin typeface="Arial Unicode MS" pitchFamily="34" charset="-128"/>
              <a:sym typeface="Wingdings" pitchFamily="2" charset="2"/>
            </a:endParaRPr>
          </a:p>
          <a:p>
            <a:pPr lvl="2">
              <a:spcBef>
                <a:spcPts val="0"/>
              </a:spcBef>
              <a:defRPr/>
            </a:pPr>
            <a:endParaRPr lang="it-IT" sz="1200" dirty="0" smtClean="0">
              <a:solidFill>
                <a:srgbClr val="0066FF"/>
              </a:solidFill>
              <a:latin typeface="Arial Unicode MS" pitchFamily="34" charset="-128"/>
              <a:sym typeface="Wingdings" pitchFamily="2" charset="2"/>
            </a:endParaRPr>
          </a:p>
          <a:p>
            <a:pPr lvl="2">
              <a:spcBef>
                <a:spcPts val="0"/>
              </a:spcBef>
              <a:defRPr/>
            </a:pPr>
            <a:endParaRPr lang="it-IT" sz="1400" dirty="0">
              <a:solidFill>
                <a:srgbClr val="0066FF"/>
              </a:solidFill>
              <a:latin typeface="Arial Unicode MS" pitchFamily="34" charset="-128"/>
              <a:sym typeface="Wingdings" pitchFamily="2" charset="2"/>
            </a:endParaRPr>
          </a:p>
          <a:p>
            <a:pPr marL="1200150" lvl="2" indent="-285750">
              <a:spcBef>
                <a:spcPts val="0"/>
              </a:spcBef>
              <a:buFont typeface="Arial" pitchFamily="34" charset="0"/>
              <a:buChar char="•"/>
              <a:defRPr/>
            </a:pPr>
            <a:endParaRPr lang="it-IT" sz="1400" dirty="0" smtClean="0">
              <a:solidFill>
                <a:srgbClr val="0066FF"/>
              </a:solidFill>
              <a:latin typeface="Arial Unicode MS" pitchFamily="34" charset="-128"/>
              <a:sym typeface="Wingdings" pitchFamily="2" charset="2"/>
            </a:endParaRPr>
          </a:p>
          <a:p>
            <a:pPr marL="1200150" lvl="2" indent="-285750">
              <a:spcBef>
                <a:spcPts val="0"/>
              </a:spcBef>
              <a:buFont typeface="Arial" pitchFamily="34" charset="0"/>
              <a:buChar char="•"/>
              <a:defRPr/>
            </a:pPr>
            <a:endParaRPr lang="it-IT" sz="1400" dirty="0" smtClean="0">
              <a:solidFill>
                <a:srgbClr val="0066FF"/>
              </a:solidFill>
              <a:latin typeface="Arial Unicode MS" pitchFamily="34" charset="-128"/>
              <a:sym typeface="Wingdings" pitchFamily="2" charset="2"/>
            </a:endParaRPr>
          </a:p>
          <a:p>
            <a:pPr marL="1200150" lvl="2" indent="-285750">
              <a:spcBef>
                <a:spcPts val="0"/>
              </a:spcBef>
              <a:buFont typeface="Arial" pitchFamily="34" charset="0"/>
              <a:buChar char="•"/>
              <a:defRPr/>
            </a:pPr>
            <a:endParaRPr lang="it-IT" sz="1400" dirty="0">
              <a:solidFill>
                <a:srgbClr val="0066FF"/>
              </a:solidFill>
              <a:latin typeface="Arial Unicode MS" pitchFamily="34" charset="-128"/>
              <a:sym typeface="Wingdings" pitchFamily="2" charset="2"/>
            </a:endParaRPr>
          </a:p>
          <a:p>
            <a:pPr marL="1200150" lvl="2" indent="-285750">
              <a:spcBef>
                <a:spcPts val="0"/>
              </a:spcBef>
              <a:buFont typeface="Arial" pitchFamily="34" charset="0"/>
              <a:buChar char="•"/>
              <a:defRPr/>
            </a:pPr>
            <a:endParaRPr lang="it-IT" sz="1400" dirty="0" smtClean="0">
              <a:solidFill>
                <a:srgbClr val="0066FF"/>
              </a:solidFill>
              <a:latin typeface="Arial Unicode MS" pitchFamily="34" charset="-128"/>
              <a:sym typeface="Wingdings" pitchFamily="2" charset="2"/>
            </a:endParaRPr>
          </a:p>
          <a:p>
            <a:pPr marL="1200150" lvl="2" indent="-285750">
              <a:spcBef>
                <a:spcPts val="0"/>
              </a:spcBef>
              <a:buFont typeface="Arial" pitchFamily="34" charset="0"/>
              <a:buChar char="•"/>
              <a:defRPr/>
            </a:pPr>
            <a:endParaRPr lang="it-IT" sz="1400" dirty="0">
              <a:solidFill>
                <a:srgbClr val="0066FF"/>
              </a:solidFill>
              <a:latin typeface="Arial Unicode MS" pitchFamily="34" charset="-128"/>
              <a:sym typeface="Wingdings" pitchFamily="2" charset="2"/>
            </a:endParaRPr>
          </a:p>
          <a:p>
            <a:pPr marL="1200150" lvl="2" indent="-285750">
              <a:spcBef>
                <a:spcPts val="0"/>
              </a:spcBef>
              <a:buFont typeface="Arial" pitchFamily="34" charset="0"/>
              <a:buChar char="•"/>
              <a:defRPr/>
            </a:pPr>
            <a:endParaRPr lang="it-IT" sz="1400" dirty="0" smtClean="0">
              <a:solidFill>
                <a:srgbClr val="0066FF"/>
              </a:solidFill>
              <a:latin typeface="Arial Unicode MS" pitchFamily="34" charset="-128"/>
              <a:sym typeface="Wingdings" pitchFamily="2" charset="2"/>
            </a:endParaRPr>
          </a:p>
          <a:p>
            <a:pPr marL="285750" indent="-285750">
              <a:spcBef>
                <a:spcPts val="0"/>
              </a:spcBef>
              <a:buFontTx/>
              <a:buChar char="-"/>
              <a:defRPr/>
            </a:pPr>
            <a:endParaRPr lang="it-IT" sz="1400" dirty="0" smtClean="0">
              <a:solidFill>
                <a:srgbClr val="0066FF"/>
              </a:solidFill>
              <a:latin typeface="Arial Unicode MS" pitchFamily="34" charset="-128"/>
              <a:sym typeface="Wingdings" pitchFamily="2" charset="2"/>
            </a:endParaRPr>
          </a:p>
          <a:p>
            <a:pPr marL="285750" indent="-285750">
              <a:spcBef>
                <a:spcPts val="0"/>
              </a:spcBef>
              <a:buFontTx/>
              <a:buChar char="-"/>
              <a:defRPr/>
            </a:pPr>
            <a:endParaRPr lang="it-IT" sz="1400" dirty="0" smtClean="0">
              <a:solidFill>
                <a:srgbClr val="0066FF"/>
              </a:solidFill>
              <a:latin typeface="Arial Unicode MS" pitchFamily="34" charset="-128"/>
              <a:sym typeface="Wingdings" pitchFamily="2" charset="2"/>
            </a:endParaRPr>
          </a:p>
          <a:p>
            <a:pPr marL="285750" indent="-285750">
              <a:spcBef>
                <a:spcPts val="0"/>
              </a:spcBef>
              <a:buFontTx/>
              <a:buChar char="-"/>
              <a:defRPr/>
            </a:pPr>
            <a:endParaRPr lang="it-IT" sz="1400" dirty="0" smtClean="0">
              <a:solidFill>
                <a:srgbClr val="0066FF"/>
              </a:solidFill>
              <a:latin typeface="Arial Unicode MS" pitchFamily="34" charset="-128"/>
              <a:sym typeface="Wingdings" pitchFamily="2" charset="2"/>
            </a:endParaRPr>
          </a:p>
          <a:p>
            <a:pPr marL="285750" indent="-285750">
              <a:spcBef>
                <a:spcPts val="0"/>
              </a:spcBef>
              <a:buFont typeface="Arial" panose="020B0604020202020204" pitchFamily="34" charset="0"/>
              <a:buChar char="•"/>
              <a:defRPr/>
            </a:pPr>
            <a:endParaRPr lang="it-IT" sz="1600" dirty="0" smtClean="0">
              <a:solidFill>
                <a:srgbClr val="0066FF"/>
              </a:solidFill>
              <a:latin typeface="Arial Unicode MS" pitchFamily="34" charset="-128"/>
              <a:sym typeface="Wingdings" pitchFamily="2" charset="2"/>
            </a:endParaRPr>
          </a:p>
          <a:p>
            <a:pPr marL="285750"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Data is filtered according to TFC commands and the FE buffer status</a:t>
            </a:r>
            <a:endParaRPr lang="it-IT" sz="1600" dirty="0">
              <a:solidFill>
                <a:srgbClr val="0066FF"/>
              </a:solidFill>
              <a:latin typeface="Arial Unicode MS" pitchFamily="34" charset="-128"/>
              <a:sym typeface="Wingdings" pitchFamily="2" charset="2"/>
            </a:endParaRPr>
          </a:p>
          <a:p>
            <a:pPr marL="285750"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Data </a:t>
            </a:r>
            <a:r>
              <a:rPr lang="it-IT" sz="1600" dirty="0" err="1" smtClean="0">
                <a:solidFill>
                  <a:srgbClr val="0066FF"/>
                </a:solidFill>
                <a:latin typeface="Arial Unicode MS" pitchFamily="34" charset="-128"/>
                <a:sym typeface="Wingdings" pitchFamily="2" charset="2"/>
              </a:rPr>
              <a:t>is</a:t>
            </a:r>
            <a:r>
              <a:rPr lang="it-IT" sz="1600" dirty="0" smtClean="0">
                <a:solidFill>
                  <a:srgbClr val="0066FF"/>
                </a:solidFill>
                <a:latin typeface="Arial Unicode MS" pitchFamily="34" charset="-128"/>
                <a:sym typeface="Wingdings" pitchFamily="2" charset="2"/>
              </a:rPr>
              <a:t> </a:t>
            </a:r>
            <a:r>
              <a:rPr lang="it-IT" sz="1600" dirty="0" err="1" smtClean="0">
                <a:solidFill>
                  <a:srgbClr val="0066FF"/>
                </a:solidFill>
                <a:latin typeface="Arial Unicode MS" pitchFamily="34" charset="-128"/>
                <a:sym typeface="Wingdings" pitchFamily="2" charset="2"/>
              </a:rPr>
              <a:t>packed</a:t>
            </a:r>
            <a:r>
              <a:rPr lang="it-IT" sz="1600" dirty="0" smtClean="0">
                <a:solidFill>
                  <a:srgbClr val="0066FF"/>
                </a:solidFill>
                <a:latin typeface="Arial Unicode MS" pitchFamily="34" charset="-128"/>
                <a:sym typeface="Wingdings" pitchFamily="2" charset="2"/>
              </a:rPr>
              <a:t> </a:t>
            </a:r>
            <a:r>
              <a:rPr lang="it-IT" sz="1600" dirty="0" err="1" smtClean="0">
                <a:solidFill>
                  <a:srgbClr val="0066FF"/>
                </a:solidFill>
                <a:latin typeface="Arial Unicode MS" pitchFamily="34" charset="-128"/>
                <a:sym typeface="Wingdings" pitchFamily="2" charset="2"/>
              </a:rPr>
              <a:t>onto</a:t>
            </a:r>
            <a:r>
              <a:rPr lang="it-IT" sz="1600" dirty="0" smtClean="0">
                <a:solidFill>
                  <a:srgbClr val="0066FF"/>
                </a:solidFill>
                <a:latin typeface="Arial Unicode MS" pitchFamily="34" charset="-128"/>
                <a:sym typeface="Wingdings" pitchFamily="2" charset="2"/>
              </a:rPr>
              <a:t> the GBT link in a </a:t>
            </a:r>
            <a:r>
              <a:rPr lang="it-IT" sz="1600" dirty="0" err="1" smtClean="0">
                <a:solidFill>
                  <a:srgbClr val="0066FF"/>
                </a:solidFill>
                <a:latin typeface="Arial Unicode MS" pitchFamily="34" charset="-128"/>
                <a:sym typeface="Wingdings" pitchFamily="2" charset="2"/>
              </a:rPr>
              <a:t>continuous</a:t>
            </a:r>
            <a:r>
              <a:rPr lang="it-IT" sz="1600" dirty="0" smtClean="0">
                <a:solidFill>
                  <a:srgbClr val="0066FF"/>
                </a:solidFill>
                <a:latin typeface="Arial Unicode MS" pitchFamily="34" charset="-128"/>
                <a:sym typeface="Wingdings" pitchFamily="2" charset="2"/>
              </a:rPr>
              <a:t> fashion</a:t>
            </a:r>
          </a:p>
          <a:p>
            <a:pPr marL="285750" indent="-285750">
              <a:spcBef>
                <a:spcPts val="0"/>
              </a:spcBef>
              <a:buFontTx/>
              <a:buChar char="-"/>
              <a:defRPr/>
            </a:pPr>
            <a:endParaRPr lang="it-IT" sz="1400" dirty="0" smtClean="0">
              <a:solidFill>
                <a:srgbClr val="0066FF"/>
              </a:solidFill>
              <a:latin typeface="Arial Unicode MS" pitchFamily="34" charset="-128"/>
              <a:sym typeface="Wingdings" pitchFamily="2" charset="2"/>
            </a:endParaRPr>
          </a:p>
          <a:p>
            <a:pPr marL="1200150" lvl="2" indent="-285750">
              <a:spcBef>
                <a:spcPts val="0"/>
              </a:spcBef>
              <a:buFont typeface="Wingdings"/>
              <a:buChar char="à"/>
              <a:defRPr/>
            </a:pPr>
            <a:endParaRPr lang="it-IT" sz="1400" dirty="0" smtClean="0">
              <a:solidFill>
                <a:srgbClr val="0066FF"/>
              </a:solidFill>
              <a:latin typeface="Arial Unicode MS" pitchFamily="34" charset="-128"/>
              <a:sym typeface="Wingdings" pitchFamily="2" charset="2"/>
            </a:endParaRPr>
          </a:p>
        </p:txBody>
      </p:sp>
      <p:sp>
        <p:nvSpPr>
          <p:cNvPr id="8"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Data flow control scheme</a:t>
            </a:r>
            <a:endParaRPr lang="it-IT" sz="2800" dirty="0">
              <a:latin typeface="Arial Unicode MS" pitchFamily="34" charset="-128"/>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325" y="2916295"/>
            <a:ext cx="8103475" cy="2635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73346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err="1" smtClean="0">
                <a:latin typeface="Arial Unicode MS" pitchFamily="34" charset="-128"/>
              </a:rPr>
              <a:t>What</a:t>
            </a:r>
            <a:r>
              <a:rPr lang="it-IT" sz="2800" dirty="0" smtClean="0">
                <a:latin typeface="Arial Unicode MS" pitchFamily="34" charset="-128"/>
              </a:rPr>
              <a:t> to do on SYNCH </a:t>
            </a:r>
            <a:r>
              <a:rPr lang="it-IT" sz="2800" dirty="0" err="1" smtClean="0">
                <a:latin typeface="Arial Unicode MS" pitchFamily="34" charset="-128"/>
              </a:rPr>
              <a:t>command</a:t>
            </a:r>
            <a:r>
              <a:rPr lang="it-IT" sz="2800" dirty="0" smtClean="0">
                <a:latin typeface="Arial Unicode MS" pitchFamily="34" charset="-128"/>
              </a:rPr>
              <a:t>?</a:t>
            </a:r>
            <a:endParaRPr lang="it-IT" sz="2800" dirty="0">
              <a:latin typeface="Arial Unicode MS" pitchFamily="34" charset="-128"/>
            </a:endParaRPr>
          </a:p>
        </p:txBody>
      </p:sp>
      <p:sp>
        <p:nvSpPr>
          <p:cNvPr id="17" name="Text Box 11"/>
          <p:cNvSpPr txBox="1">
            <a:spLocks noChangeArrowheads="1"/>
          </p:cNvSpPr>
          <p:nvPr/>
        </p:nvSpPr>
        <p:spPr bwMode="auto">
          <a:xfrm>
            <a:off x="281531" y="2218928"/>
            <a:ext cx="8580938" cy="4216539"/>
          </a:xfrm>
          <a:prstGeom prst="rect">
            <a:avLst/>
          </a:prstGeom>
          <a:noFill/>
          <a:ln w="12700">
            <a:noFill/>
            <a:miter lim="800000"/>
            <a:headEnd type="none" w="sm" len="sm"/>
            <a:tailEnd type="none" w="sm" len="sm"/>
          </a:ln>
        </p:spPr>
        <p:txBody>
          <a:bodyPr wrap="square">
            <a:spAutoFit/>
          </a:bodyPr>
          <a:lstStyle/>
          <a:p>
            <a:pPr>
              <a:spcBef>
                <a:spcPts val="0"/>
              </a:spcBef>
              <a:defRPr/>
            </a:pPr>
            <a:r>
              <a:rPr lang="it-IT" sz="1600" dirty="0" smtClean="0">
                <a:solidFill>
                  <a:srgbClr val="FF0000"/>
                </a:solidFill>
                <a:latin typeface="Arial Unicode MS" pitchFamily="34" charset="-128"/>
                <a:sym typeface="Wingdings" pitchFamily="2" charset="2"/>
              </a:rPr>
              <a:t>Synch command is meant to be sure that system is synchronized… in a synchronous way! </a:t>
            </a:r>
          </a:p>
          <a:p>
            <a:pPr>
              <a:spcBef>
                <a:spcPts val="0"/>
              </a:spcBef>
              <a:defRPr/>
            </a:pPr>
            <a:endParaRPr lang="it-IT" sz="1400" dirty="0">
              <a:solidFill>
                <a:srgbClr val="0066FF"/>
              </a:solidFill>
              <a:latin typeface="Arial Unicode MS" pitchFamily="34" charset="-128"/>
              <a:sym typeface="Wingdings" pitchFamily="2" charset="2"/>
            </a:endParaRPr>
          </a:p>
          <a:p>
            <a:pPr>
              <a:spcBef>
                <a:spcPts val="0"/>
              </a:spcBef>
              <a:defRPr/>
            </a:pPr>
            <a:r>
              <a:rPr lang="it-IT" sz="1400" dirty="0" smtClean="0">
                <a:solidFill>
                  <a:srgbClr val="0066FF"/>
                </a:solidFill>
                <a:latin typeface="Arial Unicode MS" pitchFamily="34" charset="-128"/>
                <a:sym typeface="Wingdings" pitchFamily="2" charset="2"/>
              </a:rPr>
              <a:t>Double </a:t>
            </a:r>
            <a:r>
              <a:rPr lang="it-IT" sz="1400" dirty="0" err="1" smtClean="0">
                <a:solidFill>
                  <a:srgbClr val="0066FF"/>
                </a:solidFill>
                <a:latin typeface="Arial Unicode MS" pitchFamily="34" charset="-128"/>
                <a:sym typeface="Wingdings" pitchFamily="2" charset="2"/>
              </a:rPr>
              <a:t>usage</a:t>
            </a:r>
            <a:r>
              <a:rPr lang="it-IT" sz="1400" dirty="0" smtClean="0">
                <a:solidFill>
                  <a:srgbClr val="0066FF"/>
                </a:solidFill>
                <a:latin typeface="Arial Unicode MS" pitchFamily="34" charset="-128"/>
                <a:sym typeface="Wingdings" pitchFamily="2" charset="2"/>
              </a:rPr>
              <a:t> (in AND or in OR):</a:t>
            </a:r>
          </a:p>
          <a:p>
            <a:pPr marL="342900" indent="-342900">
              <a:spcBef>
                <a:spcPts val="0"/>
              </a:spcBef>
              <a:buAutoNum type="arabicPeriod"/>
              <a:defRPr/>
            </a:pPr>
            <a:r>
              <a:rPr lang="it-IT" sz="1400" i="1" dirty="0" smtClean="0">
                <a:solidFill>
                  <a:srgbClr val="FF0000"/>
                </a:solidFill>
                <a:latin typeface="Arial Unicode MS" pitchFamily="34" charset="-128"/>
                <a:sym typeface="Wingdings" pitchFamily="2" charset="2"/>
              </a:rPr>
              <a:t>Periodically:</a:t>
            </a:r>
            <a:r>
              <a:rPr lang="it-IT" sz="1400" dirty="0" smtClean="0">
                <a:solidFill>
                  <a:srgbClr val="0066FF"/>
                </a:solidFill>
                <a:latin typeface="Arial Unicode MS" pitchFamily="34" charset="-128"/>
                <a:sym typeface="Wingdings" pitchFamily="2" charset="2"/>
              </a:rPr>
              <a:t> i.e., SYNCH command sent every </a:t>
            </a:r>
            <a:r>
              <a:rPr lang="it-IT" sz="1400" i="1" dirty="0" smtClean="0">
                <a:solidFill>
                  <a:srgbClr val="0066FF"/>
                </a:solidFill>
                <a:latin typeface="Arial Unicode MS" pitchFamily="34" charset="-128"/>
                <a:sym typeface="Wingdings" pitchFamily="2" charset="2"/>
              </a:rPr>
              <a:t>n</a:t>
            </a:r>
            <a:r>
              <a:rPr lang="it-IT" sz="1400" dirty="0" smtClean="0">
                <a:solidFill>
                  <a:srgbClr val="0066FF"/>
                </a:solidFill>
                <a:latin typeface="Arial Unicode MS" pitchFamily="34" charset="-128"/>
                <a:sym typeface="Wingdings" pitchFamily="2" charset="2"/>
              </a:rPr>
              <a:t> Hz </a:t>
            </a:r>
          </a:p>
          <a:p>
            <a:pPr lvl="1">
              <a:spcBef>
                <a:spcPts val="0"/>
              </a:spcBef>
              <a:defRPr/>
            </a:pPr>
            <a:r>
              <a:rPr lang="it-IT" sz="1400" dirty="0">
                <a:solidFill>
                  <a:srgbClr val="0066FF"/>
                </a:solidFill>
                <a:latin typeface="Arial Unicode MS" pitchFamily="34" charset="-128"/>
                <a:sym typeface="Wingdings" pitchFamily="2" charset="2"/>
              </a:rPr>
              <a:t>	</a:t>
            </a:r>
            <a:r>
              <a:rPr lang="it-IT" sz="1400" dirty="0" smtClean="0">
                <a:solidFill>
                  <a:srgbClr val="0066FF"/>
                </a:solidFill>
                <a:latin typeface="Arial Unicode MS" pitchFamily="34" charset="-128"/>
                <a:sym typeface="Wingdings" panose="05000000000000000000" pitchFamily="2" charset="2"/>
              </a:rPr>
              <a:t> this is intended as a safe synchronicity check!</a:t>
            </a:r>
          </a:p>
          <a:p>
            <a:pPr>
              <a:spcBef>
                <a:spcPts val="0"/>
              </a:spcBef>
              <a:defRPr/>
            </a:pPr>
            <a:r>
              <a:rPr lang="it-IT" sz="1400" dirty="0">
                <a:solidFill>
                  <a:srgbClr val="0066FF"/>
                </a:solidFill>
                <a:latin typeface="Arial Unicode MS" pitchFamily="34" charset="-128"/>
                <a:sym typeface="Wingdings" pitchFamily="2" charset="2"/>
              </a:rPr>
              <a:t>	</a:t>
            </a:r>
          </a:p>
          <a:p>
            <a:pPr marL="342900" indent="-342900">
              <a:spcBef>
                <a:spcPts val="0"/>
              </a:spcBef>
              <a:buAutoNum type="arabicPeriod" startAt="2"/>
              <a:defRPr/>
            </a:pPr>
            <a:r>
              <a:rPr lang="it-IT" sz="1400" i="1" dirty="0" err="1" smtClean="0">
                <a:solidFill>
                  <a:srgbClr val="FF0000"/>
                </a:solidFill>
                <a:latin typeface="Arial Unicode MS" pitchFamily="34" charset="-128"/>
                <a:sym typeface="Wingdings" pitchFamily="2" charset="2"/>
              </a:rPr>
              <a:t>Asynchronously</a:t>
            </a:r>
            <a:r>
              <a:rPr lang="it-IT" sz="1400" dirty="0" smtClean="0">
                <a:solidFill>
                  <a:srgbClr val="FF0000"/>
                </a:solidFill>
                <a:latin typeface="Arial Unicode MS" pitchFamily="34" charset="-128"/>
                <a:sym typeface="Wingdings" pitchFamily="2" charset="2"/>
              </a:rPr>
              <a:t>: </a:t>
            </a:r>
            <a:r>
              <a:rPr lang="it-IT" sz="1400" dirty="0" smtClean="0">
                <a:solidFill>
                  <a:srgbClr val="0066FF"/>
                </a:solidFill>
                <a:latin typeface="Arial Unicode MS" pitchFamily="34" charset="-128"/>
                <a:sym typeface="Wingdings" pitchFamily="2" charset="2"/>
              </a:rPr>
              <a:t>i.e. when a desynch is detected</a:t>
            </a:r>
          </a:p>
          <a:p>
            <a:pPr>
              <a:spcBef>
                <a:spcPts val="0"/>
              </a:spcBef>
              <a:defRPr/>
            </a:pPr>
            <a:r>
              <a:rPr lang="it-IT" sz="1400" dirty="0">
                <a:solidFill>
                  <a:srgbClr val="0066FF"/>
                </a:solidFill>
                <a:latin typeface="Arial Unicode MS" pitchFamily="34" charset="-128"/>
                <a:sym typeface="Wingdings" pitchFamily="2" charset="2"/>
              </a:rPr>
              <a:t>	</a:t>
            </a:r>
            <a:r>
              <a:rPr lang="it-IT" sz="1400" dirty="0" smtClean="0">
                <a:solidFill>
                  <a:srgbClr val="0066FF"/>
                </a:solidFill>
                <a:latin typeface="Arial Unicode MS" pitchFamily="34" charset="-128"/>
                <a:sym typeface="Wingdings" panose="05000000000000000000" pitchFamily="2" charset="2"/>
              </a:rPr>
              <a:t> TELL40 detects wrong frames, wrong packing, fast diagnostics in TELL40 specific sub-	detectors’ codes.</a:t>
            </a:r>
          </a:p>
          <a:p>
            <a:pPr marL="1200150" lvl="2" indent="-285750">
              <a:spcBef>
                <a:spcPts val="0"/>
              </a:spcBef>
              <a:buFont typeface="Wingdings"/>
              <a:buChar char="à"/>
              <a:defRPr/>
            </a:pPr>
            <a:r>
              <a:rPr lang="it-IT" sz="1400" dirty="0" err="1">
                <a:solidFill>
                  <a:srgbClr val="0066FF"/>
                </a:solidFill>
                <a:latin typeface="Arial Unicode MS" pitchFamily="34" charset="-128"/>
                <a:sym typeface="Wingdings" pitchFamily="2" charset="2"/>
              </a:rPr>
              <a:t>m</a:t>
            </a:r>
            <a:r>
              <a:rPr lang="it-IT" sz="1400" dirty="0" err="1" smtClean="0">
                <a:solidFill>
                  <a:srgbClr val="0066FF"/>
                </a:solidFill>
                <a:latin typeface="Arial Unicode MS" pitchFamily="34" charset="-128"/>
                <a:sym typeface="Wingdings" pitchFamily="2" charset="2"/>
              </a:rPr>
              <a:t>akes</a:t>
            </a:r>
            <a:r>
              <a:rPr lang="it-IT" sz="1400" dirty="0" smtClean="0">
                <a:solidFill>
                  <a:srgbClr val="0066FF"/>
                </a:solidFill>
                <a:latin typeface="Arial Unicode MS" pitchFamily="34" charset="-128"/>
                <a:sym typeface="Wingdings" pitchFamily="2" charset="2"/>
              </a:rPr>
              <a:t> </a:t>
            </a:r>
            <a:r>
              <a:rPr lang="it-IT" sz="1400" dirty="0" err="1" smtClean="0">
                <a:solidFill>
                  <a:srgbClr val="0066FF"/>
                </a:solidFill>
                <a:latin typeface="Arial Unicode MS" pitchFamily="34" charset="-128"/>
                <a:sym typeface="Wingdings" pitchFamily="2" charset="2"/>
              </a:rPr>
              <a:t>sense</a:t>
            </a:r>
            <a:r>
              <a:rPr lang="it-IT" sz="1400" dirty="0" smtClean="0">
                <a:solidFill>
                  <a:srgbClr val="0066FF"/>
                </a:solidFill>
                <a:latin typeface="Arial Unicode MS" pitchFamily="34" charset="-128"/>
                <a:sym typeface="Wingdings" pitchFamily="2" charset="2"/>
              </a:rPr>
              <a:t> to </a:t>
            </a:r>
            <a:r>
              <a:rPr lang="it-IT" sz="1400" dirty="0" err="1" smtClean="0">
                <a:solidFill>
                  <a:srgbClr val="0066FF"/>
                </a:solidFill>
                <a:latin typeface="Arial Unicode MS" pitchFamily="34" charset="-128"/>
                <a:sym typeface="Wingdings" pitchFamily="2" charset="2"/>
              </a:rPr>
              <a:t>clear</a:t>
            </a:r>
            <a:r>
              <a:rPr lang="it-IT" sz="1400" dirty="0" smtClean="0">
                <a:solidFill>
                  <a:srgbClr val="0066FF"/>
                </a:solidFill>
                <a:latin typeface="Arial Unicode MS" pitchFamily="34" charset="-128"/>
                <a:sym typeface="Wingdings" pitchFamily="2" charset="2"/>
              </a:rPr>
              <a:t> the FE buffer</a:t>
            </a:r>
          </a:p>
          <a:p>
            <a:pPr marL="1200150" lvl="2" indent="-285750">
              <a:spcBef>
                <a:spcPts val="0"/>
              </a:spcBef>
              <a:buFont typeface="Wingdings"/>
              <a:buChar char="à"/>
              <a:defRPr/>
            </a:pPr>
            <a:r>
              <a:rPr lang="it-IT" sz="1400" dirty="0" err="1">
                <a:solidFill>
                  <a:srgbClr val="0066FF"/>
                </a:solidFill>
                <a:latin typeface="Arial Unicode MS" pitchFamily="34" charset="-128"/>
                <a:sym typeface="Wingdings" pitchFamily="2" charset="2"/>
              </a:rPr>
              <a:t>c</a:t>
            </a:r>
            <a:r>
              <a:rPr lang="it-IT" sz="1400" dirty="0" err="1" smtClean="0">
                <a:solidFill>
                  <a:srgbClr val="0066FF"/>
                </a:solidFill>
                <a:latin typeface="Arial Unicode MS" pitchFamily="34" charset="-128"/>
                <a:sym typeface="Wingdings" pitchFamily="2" charset="2"/>
              </a:rPr>
              <a:t>ould</a:t>
            </a:r>
            <a:r>
              <a:rPr lang="it-IT" sz="1400" dirty="0" smtClean="0">
                <a:solidFill>
                  <a:srgbClr val="0066FF"/>
                </a:solidFill>
                <a:latin typeface="Arial Unicode MS" pitchFamily="34" charset="-128"/>
                <a:sym typeface="Wingdings" pitchFamily="2" charset="2"/>
              </a:rPr>
              <a:t> be </a:t>
            </a:r>
            <a:r>
              <a:rPr lang="it-IT" sz="1400" dirty="0" err="1" smtClean="0">
                <a:solidFill>
                  <a:srgbClr val="0066FF"/>
                </a:solidFill>
                <a:latin typeface="Arial Unicode MS" pitchFamily="34" charset="-128"/>
                <a:sym typeface="Wingdings" pitchFamily="2" charset="2"/>
              </a:rPr>
              <a:t>sent</a:t>
            </a:r>
            <a:r>
              <a:rPr lang="it-IT" sz="1400" dirty="0" smtClean="0">
                <a:solidFill>
                  <a:srgbClr val="0066FF"/>
                </a:solidFill>
                <a:latin typeface="Arial Unicode MS" pitchFamily="34" charset="-128"/>
                <a:sym typeface="Wingdings" pitchFamily="2" charset="2"/>
              </a:rPr>
              <a:t> </a:t>
            </a:r>
            <a:r>
              <a:rPr lang="it-IT" sz="1400" dirty="0" err="1" smtClean="0">
                <a:solidFill>
                  <a:srgbClr val="0066FF"/>
                </a:solidFill>
                <a:latin typeface="Arial Unicode MS" pitchFamily="34" charset="-128"/>
                <a:sym typeface="Wingdings" pitchFamily="2" charset="2"/>
              </a:rPr>
              <a:t>only</a:t>
            </a:r>
            <a:r>
              <a:rPr lang="it-IT" sz="1400" dirty="0" smtClean="0">
                <a:solidFill>
                  <a:srgbClr val="0066FF"/>
                </a:solidFill>
                <a:latin typeface="Arial Unicode MS" pitchFamily="34" charset="-128"/>
                <a:sym typeface="Wingdings" pitchFamily="2" charset="2"/>
              </a:rPr>
              <a:t> for a </a:t>
            </a:r>
            <a:r>
              <a:rPr lang="it-IT" sz="1400" dirty="0" err="1" smtClean="0">
                <a:solidFill>
                  <a:srgbClr val="0066FF"/>
                </a:solidFill>
                <a:latin typeface="Arial Unicode MS" pitchFamily="34" charset="-128"/>
                <a:sym typeface="Wingdings" pitchFamily="2" charset="2"/>
              </a:rPr>
              <a:t>local</a:t>
            </a:r>
            <a:r>
              <a:rPr lang="it-IT" sz="1400" dirty="0" smtClean="0">
                <a:solidFill>
                  <a:srgbClr val="0066FF"/>
                </a:solidFill>
                <a:latin typeface="Arial Unicode MS" pitchFamily="34" charset="-128"/>
                <a:sym typeface="Wingdings" pitchFamily="2" charset="2"/>
              </a:rPr>
              <a:t> sub-detector from SOL40 </a:t>
            </a:r>
          </a:p>
          <a:p>
            <a:pPr marL="1657350" lvl="3" indent="-285750">
              <a:spcBef>
                <a:spcPts val="0"/>
              </a:spcBef>
              <a:buFont typeface="Arial" pitchFamily="34" charset="0"/>
              <a:buChar char="•"/>
              <a:defRPr/>
            </a:pPr>
            <a:r>
              <a:rPr lang="it-IT" sz="1400" dirty="0" smtClean="0">
                <a:solidFill>
                  <a:srgbClr val="0066FF"/>
                </a:solidFill>
                <a:latin typeface="Arial Unicode MS" pitchFamily="34" charset="-128"/>
                <a:sym typeface="Wingdings" pitchFamily="2" charset="2"/>
              </a:rPr>
              <a:t>i.e. could be fast triggered either by ECS or by TELL40 via SODIN through SOL40….</a:t>
            </a:r>
          </a:p>
          <a:p>
            <a:pPr>
              <a:spcBef>
                <a:spcPts val="0"/>
              </a:spcBef>
              <a:defRPr/>
            </a:pPr>
            <a:endParaRPr lang="it-IT" sz="1400" dirty="0">
              <a:solidFill>
                <a:srgbClr val="0066FF"/>
              </a:solidFill>
              <a:latin typeface="Arial Unicode MS" pitchFamily="34" charset="-128"/>
              <a:sym typeface="Wingdings" pitchFamily="2" charset="2"/>
            </a:endParaRPr>
          </a:p>
          <a:p>
            <a:pPr marL="285750" indent="-285750">
              <a:spcBef>
                <a:spcPts val="0"/>
              </a:spcBef>
              <a:buFont typeface="Wingdings"/>
              <a:buChar char="à"/>
              <a:defRPr/>
            </a:pPr>
            <a:r>
              <a:rPr lang="it-IT" sz="1400" dirty="0" smtClean="0">
                <a:solidFill>
                  <a:srgbClr val="FF0000"/>
                </a:solidFill>
                <a:latin typeface="Arial Unicode MS" pitchFamily="34" charset="-128"/>
                <a:sym typeface="Wingdings" pitchFamily="2" charset="2"/>
              </a:rPr>
              <a:t>FEs send Synch Pattern for </a:t>
            </a:r>
            <a:r>
              <a:rPr lang="it-IT" sz="1400" dirty="0">
                <a:solidFill>
                  <a:srgbClr val="FF0000"/>
                </a:solidFill>
                <a:latin typeface="Arial Unicode MS" pitchFamily="34" charset="-128"/>
                <a:sym typeface="Wingdings" pitchFamily="2" charset="2"/>
              </a:rPr>
              <a:t>the same BXIDs everywhere</a:t>
            </a:r>
          </a:p>
          <a:p>
            <a:pPr marL="742950" lvl="1" indent="-285750">
              <a:spcBef>
                <a:spcPts val="0"/>
              </a:spcBef>
              <a:buFont typeface="Arial" pitchFamily="34" charset="0"/>
              <a:buChar char="•"/>
              <a:defRPr/>
            </a:pPr>
            <a:r>
              <a:rPr lang="it-IT" sz="1400" dirty="0">
                <a:solidFill>
                  <a:srgbClr val="0066FF"/>
                </a:solidFill>
                <a:latin typeface="Arial Unicode MS" pitchFamily="34" charset="-128"/>
                <a:sym typeface="Wingdings" pitchFamily="2" charset="2"/>
              </a:rPr>
              <a:t>TELL40 </a:t>
            </a:r>
            <a:r>
              <a:rPr lang="it-IT" sz="1400" dirty="0" smtClean="0">
                <a:solidFill>
                  <a:srgbClr val="0066FF"/>
                </a:solidFill>
                <a:latin typeface="Arial Unicode MS" pitchFamily="34" charset="-128"/>
                <a:sym typeface="Wingdings" pitchFamily="2" charset="2"/>
              </a:rPr>
              <a:t>aligns </a:t>
            </a:r>
            <a:r>
              <a:rPr lang="it-IT" sz="1400" dirty="0">
                <a:solidFill>
                  <a:srgbClr val="0066FF"/>
                </a:solidFill>
                <a:latin typeface="Arial Unicode MS" pitchFamily="34" charset="-128"/>
                <a:sym typeface="Wingdings" pitchFamily="2" charset="2"/>
              </a:rPr>
              <a:t>to corresponding frame and BXID</a:t>
            </a:r>
          </a:p>
          <a:p>
            <a:pPr marL="742950" lvl="1" indent="-285750">
              <a:spcBef>
                <a:spcPts val="0"/>
              </a:spcBef>
              <a:buFont typeface="Arial" pitchFamily="34" charset="0"/>
              <a:buChar char="•"/>
              <a:defRPr/>
            </a:pPr>
            <a:r>
              <a:rPr lang="it-IT" sz="1400" dirty="0">
                <a:solidFill>
                  <a:srgbClr val="0066FF"/>
                </a:solidFill>
                <a:latin typeface="Arial Unicode MS" pitchFamily="34" charset="-128"/>
                <a:sym typeface="Wingdings" pitchFamily="2" charset="2"/>
              </a:rPr>
              <a:t>FE </a:t>
            </a:r>
            <a:r>
              <a:rPr lang="it-IT" sz="1400" dirty="0" err="1">
                <a:solidFill>
                  <a:srgbClr val="0066FF"/>
                </a:solidFill>
                <a:latin typeface="Arial Unicode MS" pitchFamily="34" charset="-128"/>
                <a:sym typeface="Wingdings" pitchFamily="2" charset="2"/>
              </a:rPr>
              <a:t>frees</a:t>
            </a:r>
            <a:r>
              <a:rPr lang="it-IT" sz="1400" dirty="0">
                <a:solidFill>
                  <a:srgbClr val="0066FF"/>
                </a:solidFill>
                <a:latin typeface="Arial Unicode MS" pitchFamily="34" charset="-128"/>
                <a:sym typeface="Wingdings" pitchFamily="2" charset="2"/>
              </a:rPr>
              <a:t> </a:t>
            </a:r>
            <a:r>
              <a:rPr lang="it-IT" sz="1400" dirty="0" err="1">
                <a:solidFill>
                  <a:srgbClr val="0066FF"/>
                </a:solidFill>
                <a:latin typeface="Arial Unicode MS" pitchFamily="34" charset="-128"/>
                <a:sym typeface="Wingdings" pitchFamily="2" charset="2"/>
              </a:rPr>
              <a:t>its</a:t>
            </a:r>
            <a:r>
              <a:rPr lang="it-IT" sz="1400" dirty="0">
                <a:solidFill>
                  <a:srgbClr val="0066FF"/>
                </a:solidFill>
                <a:latin typeface="Arial Unicode MS" pitchFamily="34" charset="-128"/>
                <a:sym typeface="Wingdings" pitchFamily="2" charset="2"/>
              </a:rPr>
              <a:t> </a:t>
            </a:r>
            <a:r>
              <a:rPr lang="it-IT" sz="1400" dirty="0" err="1">
                <a:solidFill>
                  <a:srgbClr val="0066FF"/>
                </a:solidFill>
                <a:latin typeface="Arial Unicode MS" pitchFamily="34" charset="-128"/>
                <a:sym typeface="Wingdings" pitchFamily="2" charset="2"/>
              </a:rPr>
              <a:t>memory</a:t>
            </a:r>
            <a:r>
              <a:rPr lang="it-IT" sz="1400" dirty="0">
                <a:solidFill>
                  <a:srgbClr val="0066FF"/>
                </a:solidFill>
                <a:latin typeface="Arial Unicode MS" pitchFamily="34" charset="-128"/>
                <a:sym typeface="Wingdings" pitchFamily="2" charset="2"/>
              </a:rPr>
              <a:t> : delete </a:t>
            </a:r>
            <a:r>
              <a:rPr lang="it-IT" sz="1400" dirty="0" err="1">
                <a:solidFill>
                  <a:srgbClr val="0066FF"/>
                </a:solidFill>
                <a:latin typeface="Arial Unicode MS" pitchFamily="34" charset="-128"/>
                <a:sym typeface="Wingdings" pitchFamily="2" charset="2"/>
              </a:rPr>
              <a:t>its</a:t>
            </a:r>
            <a:r>
              <a:rPr lang="it-IT" sz="1400" dirty="0">
                <a:solidFill>
                  <a:srgbClr val="0066FF"/>
                </a:solidFill>
                <a:latin typeface="Arial Unicode MS" pitchFamily="34" charset="-128"/>
                <a:sym typeface="Wingdings" pitchFamily="2" charset="2"/>
              </a:rPr>
              <a:t> </a:t>
            </a:r>
            <a:r>
              <a:rPr lang="it-IT" sz="1400" dirty="0" err="1">
                <a:solidFill>
                  <a:srgbClr val="0066FF"/>
                </a:solidFill>
                <a:latin typeface="Arial Unicode MS" pitchFamily="34" charset="-128"/>
                <a:sym typeface="Wingdings" pitchFamily="2" charset="2"/>
              </a:rPr>
              <a:t>content</a:t>
            </a:r>
            <a:r>
              <a:rPr lang="it-IT" sz="1400" dirty="0">
                <a:solidFill>
                  <a:srgbClr val="0066FF"/>
                </a:solidFill>
                <a:latin typeface="Arial Unicode MS" pitchFamily="34" charset="-128"/>
                <a:sym typeface="Wingdings" pitchFamily="2" charset="2"/>
              </a:rPr>
              <a:t>, </a:t>
            </a:r>
            <a:r>
              <a:rPr lang="it-IT" sz="1400" dirty="0" err="1">
                <a:solidFill>
                  <a:srgbClr val="0066FF"/>
                </a:solidFill>
                <a:latin typeface="Arial Unicode MS" pitchFamily="34" charset="-128"/>
                <a:sym typeface="Wingdings" pitchFamily="2" charset="2"/>
              </a:rPr>
              <a:t>read</a:t>
            </a:r>
            <a:r>
              <a:rPr lang="it-IT" sz="1400" dirty="0">
                <a:solidFill>
                  <a:srgbClr val="0066FF"/>
                </a:solidFill>
                <a:latin typeface="Arial Unicode MS" pitchFamily="34" charset="-128"/>
                <a:sym typeface="Wingdings" pitchFamily="2" charset="2"/>
              </a:rPr>
              <a:t> and </a:t>
            </a:r>
            <a:r>
              <a:rPr lang="it-IT" sz="1400" dirty="0" err="1">
                <a:solidFill>
                  <a:srgbClr val="0066FF"/>
                </a:solidFill>
                <a:latin typeface="Arial Unicode MS" pitchFamily="34" charset="-128"/>
                <a:sym typeface="Wingdings" pitchFamily="2" charset="2"/>
              </a:rPr>
              <a:t>write</a:t>
            </a:r>
            <a:r>
              <a:rPr lang="it-IT" sz="1400" dirty="0">
                <a:solidFill>
                  <a:srgbClr val="0066FF"/>
                </a:solidFill>
                <a:latin typeface="Arial Unicode MS" pitchFamily="34" charset="-128"/>
                <a:sym typeface="Wingdings" pitchFamily="2" charset="2"/>
              </a:rPr>
              <a:t> </a:t>
            </a:r>
            <a:r>
              <a:rPr lang="it-IT" sz="1400" dirty="0" err="1">
                <a:solidFill>
                  <a:srgbClr val="0066FF"/>
                </a:solidFill>
                <a:latin typeface="Arial Unicode MS" pitchFamily="34" charset="-128"/>
                <a:sym typeface="Wingdings" pitchFamily="2" charset="2"/>
              </a:rPr>
              <a:t>pointers</a:t>
            </a:r>
            <a:r>
              <a:rPr lang="it-IT" sz="1400" dirty="0">
                <a:solidFill>
                  <a:srgbClr val="0066FF"/>
                </a:solidFill>
                <a:latin typeface="Arial Unicode MS" pitchFamily="34" charset="-128"/>
                <a:sym typeface="Wingdings" pitchFamily="2" charset="2"/>
              </a:rPr>
              <a:t> back to </a:t>
            </a:r>
            <a:r>
              <a:rPr lang="it-IT" sz="1400" dirty="0" err="1">
                <a:solidFill>
                  <a:srgbClr val="0066FF"/>
                </a:solidFill>
                <a:latin typeface="Arial Unicode MS" pitchFamily="34" charset="-128"/>
                <a:sym typeface="Wingdings" pitchFamily="2" charset="2"/>
              </a:rPr>
              <a:t>empty</a:t>
            </a:r>
            <a:endParaRPr lang="it-IT" sz="1400" dirty="0">
              <a:solidFill>
                <a:srgbClr val="0066FF"/>
              </a:solidFill>
              <a:latin typeface="Arial Unicode MS" pitchFamily="34" charset="-128"/>
              <a:sym typeface="Wingdings" pitchFamily="2" charset="2"/>
            </a:endParaRPr>
          </a:p>
          <a:p>
            <a:pPr marL="742950" lvl="1" indent="-285750">
              <a:spcBef>
                <a:spcPts val="0"/>
              </a:spcBef>
              <a:buFont typeface="Arial" pitchFamily="34" charset="0"/>
              <a:buChar char="•"/>
              <a:defRPr/>
            </a:pPr>
            <a:r>
              <a:rPr lang="it-IT" sz="1400" dirty="0">
                <a:solidFill>
                  <a:srgbClr val="0066FF"/>
                </a:solidFill>
                <a:latin typeface="Arial Unicode MS" pitchFamily="34" charset="-128"/>
                <a:sym typeface="Wingdings" pitchFamily="2" charset="2"/>
              </a:rPr>
              <a:t>FE </a:t>
            </a:r>
            <a:r>
              <a:rPr lang="it-IT" sz="1400" dirty="0" err="1">
                <a:solidFill>
                  <a:srgbClr val="0066FF"/>
                </a:solidFill>
                <a:latin typeface="Arial Unicode MS" pitchFamily="34" charset="-128"/>
                <a:sym typeface="Wingdings" pitchFamily="2" charset="2"/>
              </a:rPr>
              <a:t>sends</a:t>
            </a:r>
            <a:r>
              <a:rPr lang="it-IT" sz="1400" dirty="0">
                <a:solidFill>
                  <a:srgbClr val="0066FF"/>
                </a:solidFill>
                <a:latin typeface="Arial Unicode MS" pitchFamily="34" charset="-128"/>
                <a:sym typeface="Wingdings" pitchFamily="2" charset="2"/>
              </a:rPr>
              <a:t> </a:t>
            </a:r>
            <a:r>
              <a:rPr lang="it-IT" sz="1400" dirty="0" err="1" smtClean="0">
                <a:solidFill>
                  <a:srgbClr val="0066FF"/>
                </a:solidFill>
                <a:latin typeface="Arial Unicode MS" pitchFamily="34" charset="-128"/>
                <a:sym typeface="Wingdings" pitchFamily="2" charset="2"/>
              </a:rPr>
              <a:t>Synch</a:t>
            </a:r>
            <a:r>
              <a:rPr lang="it-IT" sz="1400" dirty="0" smtClean="0">
                <a:solidFill>
                  <a:srgbClr val="0066FF"/>
                </a:solidFill>
                <a:latin typeface="Arial Unicode MS" pitchFamily="34" charset="-128"/>
                <a:sym typeface="Wingdings" pitchFamily="2" charset="2"/>
              </a:rPr>
              <a:t> Pattern</a:t>
            </a:r>
          </a:p>
          <a:p>
            <a:pPr lvl="2">
              <a:spcBef>
                <a:spcPts val="0"/>
              </a:spcBef>
              <a:defRPr/>
            </a:pPr>
            <a:r>
              <a:rPr lang="it-IT" sz="1400" dirty="0" smtClean="0">
                <a:solidFill>
                  <a:srgbClr val="0066FF"/>
                </a:solidFill>
                <a:latin typeface="Arial Unicode MS" pitchFamily="34" charset="-128"/>
                <a:sym typeface="Wingdings" pitchFamily="2" charset="2"/>
              </a:rPr>
              <a:t> TELL40 naturally goes on packing the preceding events in the buffers</a:t>
            </a:r>
            <a:endParaRPr lang="it-IT" sz="1400" dirty="0">
              <a:solidFill>
                <a:srgbClr val="0066FF"/>
              </a:solidFill>
              <a:latin typeface="Arial Unicode MS" pitchFamily="34" charset="-128"/>
              <a:sym typeface="Wingdings" pitchFamily="2" charset="2"/>
            </a:endParaRPr>
          </a:p>
          <a:p>
            <a:pPr>
              <a:spcBef>
                <a:spcPts val="0"/>
              </a:spcBef>
              <a:defRPr/>
            </a:pPr>
            <a:endParaRPr lang="it-IT" sz="1400" dirty="0" smtClean="0">
              <a:solidFill>
                <a:srgbClr val="FF0000"/>
              </a:solidFill>
              <a:latin typeface="Arial Unicode MS" pitchFamily="34" charset="-128"/>
              <a:sym typeface="Wingdings" pitchFamily="2" charset="2"/>
            </a:endParaRPr>
          </a:p>
        </p:txBody>
      </p:sp>
      <p:sp>
        <p:nvSpPr>
          <p:cNvPr id="13" name="Text Box 11"/>
          <p:cNvSpPr txBox="1">
            <a:spLocks noChangeArrowheads="1"/>
          </p:cNvSpPr>
          <p:nvPr/>
        </p:nvSpPr>
        <p:spPr bwMode="auto">
          <a:xfrm>
            <a:off x="2617076" y="1922683"/>
            <a:ext cx="6268662" cy="307777"/>
          </a:xfrm>
          <a:prstGeom prst="rect">
            <a:avLst/>
          </a:prstGeom>
          <a:noFill/>
          <a:ln w="12700">
            <a:noFill/>
            <a:miter lim="800000"/>
            <a:headEnd type="none" w="sm" len="sm"/>
            <a:tailEnd type="none" w="sm" len="sm"/>
          </a:ln>
        </p:spPr>
        <p:txBody>
          <a:bodyPr wrap="square">
            <a:spAutoFit/>
          </a:bodyPr>
          <a:lstStyle/>
          <a:p>
            <a:pPr>
              <a:spcBef>
                <a:spcPts val="0"/>
              </a:spcBef>
              <a:defRPr/>
            </a:pPr>
            <a:r>
              <a:rPr lang="it-IT" sz="1400" dirty="0" smtClean="0">
                <a:solidFill>
                  <a:srgbClr val="0066FF"/>
                </a:solidFill>
                <a:latin typeface="Arial Unicode MS" pitchFamily="34" charset="-128"/>
                <a:sym typeface="Wingdings" pitchFamily="2" charset="2"/>
              </a:rPr>
              <a:t> Synch Pattern should be programmable via ECS (in length and content)</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0057" y="1532060"/>
            <a:ext cx="7243763"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592493" y="914370"/>
            <a:ext cx="7767262" cy="646331"/>
          </a:xfrm>
          <a:prstGeom prst="rect">
            <a:avLst/>
          </a:prstGeom>
        </p:spPr>
        <p:txBody>
          <a:bodyPr wrap="square">
            <a:spAutoFit/>
          </a:bodyPr>
          <a:lstStyle/>
          <a:p>
            <a:pPr>
              <a:spcBef>
                <a:spcPts val="0"/>
              </a:spcBef>
              <a:defRPr/>
            </a:pPr>
            <a:r>
              <a:rPr lang="it-IT" dirty="0">
                <a:solidFill>
                  <a:srgbClr val="FF0000"/>
                </a:solidFill>
                <a:latin typeface="Arial Unicode MS" pitchFamily="34" charset="-128"/>
                <a:sym typeface="Wingdings" pitchFamily="2" charset="2"/>
              </a:rPr>
              <a:t>When a Synch command is received </a:t>
            </a:r>
            <a:endParaRPr lang="it-IT" dirty="0" smtClean="0">
              <a:solidFill>
                <a:srgbClr val="FF0000"/>
              </a:solidFill>
              <a:latin typeface="Arial Unicode MS" pitchFamily="34" charset="-128"/>
              <a:sym typeface="Wingdings" pitchFamily="2" charset="2"/>
            </a:endParaRPr>
          </a:p>
          <a:p>
            <a:pPr>
              <a:spcBef>
                <a:spcPts val="0"/>
              </a:spcBef>
              <a:defRPr/>
            </a:pPr>
            <a:r>
              <a:rPr lang="it-IT" dirty="0" smtClean="0">
                <a:solidFill>
                  <a:srgbClr val="FF0000"/>
                </a:solidFill>
                <a:latin typeface="Arial Unicode MS" pitchFamily="34" charset="-128"/>
                <a:sym typeface="Wingdings" pitchFamily="2" charset="2"/>
              </a:rPr>
              <a:t> </a:t>
            </a:r>
            <a:r>
              <a:rPr lang="it-IT" dirty="0">
                <a:solidFill>
                  <a:srgbClr val="FF0000"/>
                </a:solidFill>
                <a:latin typeface="Arial Unicode MS" pitchFamily="34" charset="-128"/>
                <a:sym typeface="Wingdings" pitchFamily="2" charset="2"/>
              </a:rPr>
              <a:t>replace data packet by a specific Synch </a:t>
            </a:r>
            <a:r>
              <a:rPr lang="it-IT" dirty="0" smtClean="0">
                <a:solidFill>
                  <a:srgbClr val="FF0000"/>
                </a:solidFill>
                <a:latin typeface="Arial Unicode MS" pitchFamily="34" charset="-128"/>
                <a:sym typeface="Wingdings" pitchFamily="2" charset="2"/>
              </a:rPr>
              <a:t>Pattern with full BXID (12 bits)</a:t>
            </a:r>
            <a:endParaRPr lang="it-IT" dirty="0">
              <a:solidFill>
                <a:srgbClr val="FF0000"/>
              </a:solidFill>
              <a:latin typeface="Arial Unicode MS" pitchFamily="34" charset="-128"/>
              <a:sym typeface="Wingdings" pitchFamily="2" charset="2"/>
            </a:endParaRPr>
          </a:p>
        </p:txBody>
      </p:sp>
    </p:spTree>
    <p:extLst>
      <p:ext uri="{BB962C8B-B14F-4D97-AF65-F5344CB8AC3E}">
        <p14:creationId xmlns:p14="http://schemas.microsoft.com/office/powerpoint/2010/main" val="11472729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a:t>
            </a:r>
            <a:r>
              <a:rPr lang="it-IT" sz="2800" i="1" dirty="0" smtClean="0">
                <a:latin typeface="Arial Unicode MS" pitchFamily="34" charset="-128"/>
              </a:rPr>
              <a:t>start-of-run</a:t>
            </a:r>
            <a:r>
              <a:rPr lang="it-IT" sz="2800" dirty="0" smtClean="0">
                <a:latin typeface="Arial Unicode MS" pitchFamily="34" charset="-128"/>
              </a:rPr>
              <a:t> fast sequence</a:t>
            </a:r>
            <a:endParaRPr lang="it-IT" sz="2800" dirty="0">
              <a:latin typeface="Arial Unicode MS" pitchFamily="34" charset="-128"/>
            </a:endParaRPr>
          </a:p>
        </p:txBody>
      </p:sp>
      <p:grpSp>
        <p:nvGrpSpPr>
          <p:cNvPr id="8" name="Group 7"/>
          <p:cNvGrpSpPr/>
          <p:nvPr/>
        </p:nvGrpSpPr>
        <p:grpSpPr>
          <a:xfrm>
            <a:off x="172123" y="1442691"/>
            <a:ext cx="8727022" cy="3268607"/>
            <a:chOff x="161364" y="1451534"/>
            <a:chExt cx="8727022" cy="3268607"/>
          </a:xfrm>
        </p:grpSpPr>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364" y="1451534"/>
              <a:ext cx="8727022" cy="3268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48845" r="94255" b="44224"/>
            <a:stretch/>
          </p:blipFill>
          <p:spPr bwMode="auto">
            <a:xfrm>
              <a:off x="172123" y="3064321"/>
              <a:ext cx="499972" cy="2259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3" name="Text Box 11"/>
          <p:cNvSpPr txBox="1">
            <a:spLocks noChangeArrowheads="1"/>
          </p:cNvSpPr>
          <p:nvPr/>
        </p:nvSpPr>
        <p:spPr bwMode="auto">
          <a:xfrm>
            <a:off x="682854" y="4856866"/>
            <a:ext cx="7583538" cy="1384995"/>
          </a:xfrm>
          <a:prstGeom prst="rect">
            <a:avLst/>
          </a:prstGeom>
          <a:noFill/>
          <a:ln w="12700">
            <a:noFill/>
            <a:miter lim="800000"/>
            <a:headEnd type="none" w="sm" len="sm"/>
            <a:tailEnd type="none" w="sm" len="sm"/>
          </a:ln>
        </p:spPr>
        <p:txBody>
          <a:bodyPr wrap="square">
            <a:spAutoFit/>
          </a:bodyPr>
          <a:lstStyle/>
          <a:p>
            <a:pPr>
              <a:spcBef>
                <a:spcPts val="0"/>
              </a:spcBef>
              <a:defRPr/>
            </a:pPr>
            <a:r>
              <a:rPr lang="it-IT" sz="2000" dirty="0" smtClean="0">
                <a:solidFill>
                  <a:srgbClr val="FF0000"/>
                </a:solidFill>
                <a:latin typeface="Arial Unicode MS" pitchFamily="34" charset="-128"/>
                <a:sym typeface="Wingdings" pitchFamily="2" charset="2"/>
              </a:rPr>
              <a:t>FE Reset is by definition completely asynchronous:</a:t>
            </a:r>
          </a:p>
          <a:p>
            <a:pPr marL="800100" lvl="1"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Can come from control system (ECS) at change Run</a:t>
            </a:r>
          </a:p>
          <a:p>
            <a:pPr marL="800100" lvl="1"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Can be periodic in the firmware</a:t>
            </a:r>
          </a:p>
          <a:p>
            <a:pPr marL="800100" lvl="1"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Can be enabled by another processes (if programmed)</a:t>
            </a:r>
          </a:p>
          <a:p>
            <a:pPr>
              <a:spcBef>
                <a:spcPts val="0"/>
              </a:spcBef>
              <a:defRPr/>
            </a:pPr>
            <a:r>
              <a:rPr lang="it-IT" sz="1600" dirty="0" smtClean="0">
                <a:solidFill>
                  <a:srgbClr val="FF0000"/>
                </a:solidFill>
                <a:latin typeface="Arial Unicode MS" pitchFamily="34" charset="-128"/>
                <a:sym typeface="Wingdings" pitchFamily="2" charset="2"/>
              </a:rPr>
              <a:t>This mechanism will be generated everytime a FE Reset is issued. </a:t>
            </a:r>
          </a:p>
        </p:txBody>
      </p:sp>
    </p:spTree>
    <p:extLst>
      <p:ext uri="{BB962C8B-B14F-4D97-AF65-F5344CB8AC3E}">
        <p14:creationId xmlns:p14="http://schemas.microsoft.com/office/powerpoint/2010/main" val="31178387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Re-synchronization sequence</a:t>
            </a:r>
            <a:endParaRPr lang="it-IT" sz="2800" dirty="0">
              <a:latin typeface="Arial Unicode MS" pitchFamily="34" charset="-128"/>
            </a:endParaRPr>
          </a:p>
        </p:txBody>
      </p:sp>
      <p:sp>
        <p:nvSpPr>
          <p:cNvPr id="10" name="Text Box 11"/>
          <p:cNvSpPr txBox="1">
            <a:spLocks noChangeArrowheads="1"/>
          </p:cNvSpPr>
          <p:nvPr/>
        </p:nvSpPr>
        <p:spPr bwMode="auto">
          <a:xfrm>
            <a:off x="290456" y="4881174"/>
            <a:ext cx="8541572" cy="1631216"/>
          </a:xfrm>
          <a:prstGeom prst="rect">
            <a:avLst/>
          </a:prstGeom>
          <a:noFill/>
          <a:ln w="12700">
            <a:noFill/>
            <a:miter lim="800000"/>
            <a:headEnd type="none" w="sm" len="sm"/>
            <a:tailEnd type="none" w="sm" len="sm"/>
          </a:ln>
        </p:spPr>
        <p:txBody>
          <a:bodyPr wrap="square">
            <a:spAutoFit/>
          </a:bodyPr>
          <a:lstStyle/>
          <a:p>
            <a:pPr>
              <a:spcBef>
                <a:spcPts val="0"/>
              </a:spcBef>
              <a:defRPr/>
            </a:pPr>
            <a:r>
              <a:rPr lang="it-IT" sz="2000" dirty="0" smtClean="0">
                <a:solidFill>
                  <a:srgbClr val="FF0000"/>
                </a:solidFill>
                <a:latin typeface="Arial Unicode MS" pitchFamily="34" charset="-128"/>
                <a:sym typeface="Wingdings" pitchFamily="2" charset="2"/>
              </a:rPr>
              <a:t>Example of a synch command being requested</a:t>
            </a:r>
          </a:p>
          <a:p>
            <a:pPr marL="342900" indent="-342900">
              <a:spcBef>
                <a:spcPts val="0"/>
              </a:spcBef>
              <a:buFont typeface="Wingdings"/>
              <a:buChar char="à"/>
              <a:defRPr/>
            </a:pPr>
            <a:r>
              <a:rPr lang="it-IT" sz="1600" dirty="0" smtClean="0">
                <a:solidFill>
                  <a:srgbClr val="0066FF"/>
                </a:solidFill>
                <a:latin typeface="Arial Unicode MS" pitchFamily="34" charset="-128"/>
                <a:sym typeface="Wingdings" panose="05000000000000000000" pitchFamily="2" charset="2"/>
              </a:rPr>
              <a:t>From ECS or fast via TELL40.</a:t>
            </a:r>
          </a:p>
          <a:p>
            <a:pPr marL="285750" indent="-285750">
              <a:spcBef>
                <a:spcPts val="0"/>
              </a:spcBef>
              <a:buFont typeface="Wingdings" panose="05000000000000000000" pitchFamily="2" charset="2"/>
              <a:buChar char="à"/>
              <a:defRPr/>
            </a:pPr>
            <a:r>
              <a:rPr lang="it-IT" sz="1600" dirty="0" smtClean="0">
                <a:solidFill>
                  <a:srgbClr val="0066FF"/>
                </a:solidFill>
                <a:latin typeface="Arial Unicode MS" pitchFamily="34" charset="-128"/>
                <a:sym typeface="Wingdings" panose="05000000000000000000" pitchFamily="2" charset="2"/>
              </a:rPr>
              <a:t> Synch command is entirely programmable in frequency and length, while its position can </a:t>
            </a:r>
          </a:p>
          <a:p>
            <a:pPr>
              <a:spcBef>
                <a:spcPts val="0"/>
              </a:spcBef>
              <a:defRPr/>
            </a:pPr>
            <a:r>
              <a:rPr lang="it-IT" sz="1600" dirty="0" smtClean="0">
                <a:solidFill>
                  <a:srgbClr val="0066FF"/>
                </a:solidFill>
                <a:latin typeface="Arial Unicode MS" pitchFamily="34" charset="-128"/>
                <a:sym typeface="Wingdings" panose="05000000000000000000" pitchFamily="2" charset="2"/>
              </a:rPr>
              <a:t>be completely asynchronous or programmable. </a:t>
            </a:r>
          </a:p>
          <a:p>
            <a:pPr marL="285750" indent="-285750">
              <a:spcBef>
                <a:spcPts val="0"/>
              </a:spcBef>
              <a:buFont typeface="Wingdings" panose="05000000000000000000" pitchFamily="2" charset="2"/>
              <a:buChar char="à"/>
              <a:defRPr/>
            </a:pPr>
            <a:r>
              <a:rPr lang="it-IT" sz="1600" dirty="0" smtClean="0">
                <a:solidFill>
                  <a:srgbClr val="0066FF"/>
                </a:solidFill>
                <a:latin typeface="Arial Unicode MS" pitchFamily="34" charset="-128"/>
                <a:sym typeface="Wingdings" panose="05000000000000000000" pitchFamily="2" charset="2"/>
              </a:rPr>
              <a:t> Header Only is entirely programmable in length.</a:t>
            </a:r>
          </a:p>
          <a:p>
            <a:pPr>
              <a:spcBef>
                <a:spcPts val="0"/>
              </a:spcBef>
              <a:defRPr/>
            </a:pPr>
            <a:endParaRPr lang="it-IT" sz="1600" dirty="0" smtClean="0">
              <a:solidFill>
                <a:srgbClr val="0066FF"/>
              </a:solidFill>
              <a:latin typeface="Arial Unicode MS" pitchFamily="34" charset="-128"/>
              <a:sym typeface="Wingdings" panose="05000000000000000000" pitchFamily="2" charset="2"/>
            </a:endParaRPr>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245" y="1452282"/>
            <a:ext cx="8702881" cy="32595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1218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0" name="Title 1"/>
          <p:cNvSpPr>
            <a:spLocks noGrp="1"/>
          </p:cNvSpPr>
          <p:nvPr>
            <p:ph type="title"/>
          </p:nvPr>
        </p:nvSpPr>
        <p:spPr>
          <a:xfrm>
            <a:off x="1592826" y="254974"/>
            <a:ext cx="7093974" cy="466142"/>
          </a:xfrm>
        </p:spPr>
        <p:txBody>
          <a:bodyPr/>
          <a:lstStyle/>
          <a:p>
            <a:r>
              <a:rPr lang="en-US" sz="2800" dirty="0" smtClean="0">
                <a:latin typeface="Arial Unicode MS" pitchFamily="34" charset="-128"/>
                <a:ea typeface="Arial Unicode MS" pitchFamily="34" charset="-128"/>
                <a:cs typeface="Arial Unicode MS" pitchFamily="34" charset="-128"/>
              </a:rPr>
              <a:t>The upgraded TFC system at a glance</a:t>
            </a:r>
            <a:endParaRPr lang="en-US" sz="2000" dirty="0">
              <a:latin typeface="Arial Unicode MS" pitchFamily="34" charset="-128"/>
              <a:ea typeface="Arial Unicode MS" pitchFamily="34" charset="-128"/>
              <a:cs typeface="Arial Unicode MS" pitchFamily="34" charset="-128"/>
            </a:endParaRPr>
          </a:p>
        </p:txBody>
      </p:sp>
      <p:sp>
        <p:nvSpPr>
          <p:cNvPr id="11" name="Text Box 11"/>
          <p:cNvSpPr txBox="1">
            <a:spLocks noChangeArrowheads="1"/>
          </p:cNvSpPr>
          <p:nvPr/>
        </p:nvSpPr>
        <p:spPr bwMode="auto">
          <a:xfrm>
            <a:off x="3658899" y="4470904"/>
            <a:ext cx="865441" cy="307777"/>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w="28575">
            <a:solidFill>
              <a:srgbClr val="FF0000"/>
            </a:solidFill>
            <a:miter lim="800000"/>
            <a:headEnd type="none" w="sm" len="sm"/>
            <a:tailEnd type="none" w="sm" len="sm"/>
          </a:ln>
        </p:spPr>
        <p:txBody>
          <a:bodyPr wrap="square">
            <a:spAutoFit/>
          </a:bodyPr>
          <a:lstStyle/>
          <a:p>
            <a:pPr algn="ctr">
              <a:spcBef>
                <a:spcPts val="0"/>
              </a:spcBef>
              <a:defRPr/>
            </a:pPr>
            <a:r>
              <a:rPr lang="it-IT" sz="1400" b="1" dirty="0" smtClean="0">
                <a:solidFill>
                  <a:srgbClr val="FF0000"/>
                </a:solidFill>
                <a:latin typeface="Arial Unicode MS" pitchFamily="34" charset="-128"/>
                <a:sym typeface="Wingdings" pitchFamily="2" charset="2"/>
              </a:rPr>
              <a:t>DATA</a:t>
            </a:r>
          </a:p>
        </p:txBody>
      </p:sp>
      <p:sp>
        <p:nvSpPr>
          <p:cNvPr id="12" name="Down Arrow 11"/>
          <p:cNvSpPr/>
          <p:nvPr/>
        </p:nvSpPr>
        <p:spPr>
          <a:xfrm rot="14971071">
            <a:off x="3851203" y="998400"/>
            <a:ext cx="228600" cy="718457"/>
          </a:xfrm>
          <a:prstGeom prst="downArrow">
            <a:avLst/>
          </a:prstGeom>
          <a:solidFill>
            <a:srgbClr val="0066FF">
              <a:alpha val="22000"/>
            </a:srgbClr>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Bent-Up Arrow 12"/>
          <p:cNvSpPr/>
          <p:nvPr/>
        </p:nvSpPr>
        <p:spPr>
          <a:xfrm>
            <a:off x="4058990" y="2240689"/>
            <a:ext cx="674136" cy="3096791"/>
          </a:xfrm>
          <a:prstGeom prst="bentUpArrow">
            <a:avLst>
              <a:gd name="adj1" fmla="val 17007"/>
              <a:gd name="adj2" fmla="val 17107"/>
              <a:gd name="adj3" fmla="val 23515"/>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5" name="Rectangle 14"/>
          <p:cNvSpPr/>
          <p:nvPr/>
        </p:nvSpPr>
        <p:spPr>
          <a:xfrm>
            <a:off x="4996049" y="2902841"/>
            <a:ext cx="4136364" cy="2031325"/>
          </a:xfrm>
          <a:prstGeom prst="rect">
            <a:avLst/>
          </a:prstGeom>
          <a:solidFill>
            <a:schemeClr val="bg1"/>
          </a:solidFill>
          <a:ln w="28575">
            <a:solidFill>
              <a:srgbClr val="FF6600"/>
            </a:solidFill>
          </a:ln>
        </p:spPr>
        <p:txBody>
          <a:bodyPr wrap="square">
            <a:spAutoFit/>
          </a:bodyPr>
          <a:lstStyle/>
          <a:p>
            <a:pPr>
              <a:spcBef>
                <a:spcPts val="0"/>
              </a:spcBef>
            </a:pPr>
            <a:r>
              <a:rPr lang="it-IT" sz="1400" dirty="0" smtClean="0">
                <a:solidFill>
                  <a:srgbClr val="FF0000"/>
                </a:solidFill>
                <a:latin typeface="Arial Unicode MS" pitchFamily="34" charset="-128"/>
                <a:ea typeface="Arial Unicode MS" pitchFamily="34" charset="-128"/>
                <a:cs typeface="Arial Unicode MS" pitchFamily="34" charset="-128"/>
              </a:rPr>
              <a:t>SOL40</a:t>
            </a:r>
            <a:r>
              <a:rPr lang="it-IT" sz="1400" dirty="0" smtClean="0">
                <a:latin typeface="Arial Unicode MS" pitchFamily="34" charset="-128"/>
                <a:ea typeface="Arial Unicode MS" pitchFamily="34" charset="-128"/>
                <a:cs typeface="Arial Unicode MS" pitchFamily="34" charset="-128"/>
              </a:rPr>
              <a:t> </a:t>
            </a:r>
            <a:r>
              <a:rPr lang="it-IT" sz="1400" dirty="0" smtClean="0">
                <a:solidFill>
                  <a:srgbClr val="0066FF"/>
                </a:solidFill>
                <a:latin typeface="Arial Unicode MS" pitchFamily="34" charset="-128"/>
                <a:ea typeface="Arial Unicode MS" pitchFamily="34" charset="-128"/>
                <a:cs typeface="Arial Unicode MS" pitchFamily="34" charset="-128"/>
              </a:rPr>
              <a:t>responsible for interfacing FE and TELL40</a:t>
            </a:r>
            <a:endPar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endParaRPr>
          </a:p>
          <a:p>
            <a:pPr marL="285750" indent="-285750">
              <a:spcBef>
                <a:spcPts val="0"/>
              </a:spcBef>
              <a:buFont typeface="Arial" pitchFamily="34" charset="0"/>
              <a:buChar char="•"/>
            </a:pP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Fan-out TFC information to TELL40</a:t>
            </a:r>
          </a:p>
          <a:p>
            <a:pPr marL="285750" indent="-285750">
              <a:spcBef>
                <a:spcPts val="0"/>
              </a:spcBef>
              <a:buFont typeface="Arial" pitchFamily="34" charset="0"/>
              <a:buChar char="•"/>
            </a:pPr>
            <a:r>
              <a:rPr lang="it-IT" sz="1400" strike="sngStrike" dirty="0" smtClean="0">
                <a:solidFill>
                  <a:srgbClr val="0066FF"/>
                </a:solidFill>
                <a:latin typeface="Arial Unicode MS" pitchFamily="34" charset="-128"/>
                <a:ea typeface="Arial Unicode MS" pitchFamily="34" charset="-128"/>
                <a:cs typeface="Arial Unicode MS" pitchFamily="34" charset="-128"/>
                <a:sym typeface="Wingdings" pitchFamily="2" charset="2"/>
              </a:rPr>
              <a:t>Fan-in THROTTLE information from TELL40</a:t>
            </a:r>
          </a:p>
          <a:p>
            <a:pPr marL="742950" lvl="1" indent="-285750">
              <a:spcBef>
                <a:spcPts val="0"/>
              </a:spcBef>
              <a:buFont typeface="Arial" pitchFamily="34" charset="0"/>
              <a:buChar char="•"/>
            </a:pPr>
            <a:r>
              <a:rPr lang="it-IT" sz="1400" dirty="0">
                <a:solidFill>
                  <a:srgbClr val="FF0000"/>
                </a:solidFill>
                <a:latin typeface="Arial Unicode MS" pitchFamily="34" charset="-128"/>
                <a:ea typeface="Arial Unicode MS" pitchFamily="34" charset="-128"/>
                <a:cs typeface="Arial Unicode MS" pitchFamily="34" charset="-128"/>
                <a:sym typeface="Wingdings" pitchFamily="2" charset="2"/>
              </a:rPr>
              <a:t>d</a:t>
            </a:r>
            <a:r>
              <a:rPr lang="it-IT" sz="1400" dirty="0" smtClean="0">
                <a:solidFill>
                  <a:srgbClr val="FF0000"/>
                </a:solidFill>
                <a:latin typeface="Arial Unicode MS" pitchFamily="34" charset="-128"/>
                <a:ea typeface="Arial Unicode MS" pitchFamily="34" charset="-128"/>
                <a:cs typeface="Arial Unicode MS" pitchFamily="34" charset="-128"/>
                <a:sym typeface="Wingdings" pitchFamily="2" charset="2"/>
              </a:rPr>
              <a:t>o not distribute throttle back, but local throtting in TELL40</a:t>
            </a:r>
          </a:p>
          <a:p>
            <a:pPr marL="285750" indent="-285750">
              <a:spcBef>
                <a:spcPts val="0"/>
              </a:spcBef>
              <a:buFont typeface="Arial" pitchFamily="34" charset="0"/>
              <a:buChar char="•"/>
            </a:pP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Distribute TFC information to FE</a:t>
            </a:r>
          </a:p>
          <a:p>
            <a:pPr lvl="1">
              <a:spcBef>
                <a:spcPts val="0"/>
              </a:spcBef>
            </a:pPr>
            <a:r>
              <a:rPr lang="it-IT" sz="1400" dirty="0" smtClean="0">
                <a:solidFill>
                  <a:srgbClr val="FF0000"/>
                </a:solidFill>
                <a:latin typeface="Arial Unicode MS" pitchFamily="34" charset="-128"/>
                <a:ea typeface="Arial Unicode MS" pitchFamily="34" charset="-128"/>
                <a:cs typeface="Arial Unicode MS" pitchFamily="34" charset="-128"/>
                <a:sym typeface="Wingdings" pitchFamily="2" charset="2"/>
              </a:rPr>
              <a:t>+ clock and timing </a:t>
            </a:r>
          </a:p>
          <a:p>
            <a:pPr marL="285750" indent="-285750">
              <a:spcBef>
                <a:spcPts val="0"/>
              </a:spcBef>
              <a:buFont typeface="Arial" pitchFamily="34" charset="0"/>
              <a:buChar char="•"/>
            </a:pP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Distribute ECS configuration data to FE</a:t>
            </a:r>
          </a:p>
          <a:p>
            <a:pPr marL="285750" indent="-285750">
              <a:spcBef>
                <a:spcPts val="0"/>
              </a:spcBef>
              <a:buFont typeface="Arial" pitchFamily="34" charset="0"/>
              <a:buChar char="•"/>
            </a:pP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Receive ECS monitoring data from FE</a:t>
            </a:r>
          </a:p>
        </p:txBody>
      </p:sp>
      <p:sp>
        <p:nvSpPr>
          <p:cNvPr id="17" name="Down Arrow 16"/>
          <p:cNvSpPr/>
          <p:nvPr/>
        </p:nvSpPr>
        <p:spPr>
          <a:xfrm rot="16200000">
            <a:off x="5468771" y="1519900"/>
            <a:ext cx="237652" cy="1203926"/>
          </a:xfrm>
          <a:prstGeom prst="down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18" name="Text Box 11"/>
          <p:cNvSpPr txBox="1">
            <a:spLocks noChangeArrowheads="1"/>
          </p:cNvSpPr>
          <p:nvPr/>
        </p:nvSpPr>
        <p:spPr bwMode="auto">
          <a:xfrm>
            <a:off x="6224480" y="1976420"/>
            <a:ext cx="1305744" cy="307777"/>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ln w="28575">
            <a:solidFill>
              <a:srgbClr val="FF0000"/>
            </a:solidFill>
            <a:miter lim="800000"/>
            <a:headEnd type="none" w="sm" len="sm"/>
            <a:tailEnd type="none" w="sm" len="sm"/>
          </a:ln>
        </p:spPr>
        <p:txBody>
          <a:bodyPr wrap="square">
            <a:spAutoFit/>
          </a:bodyPr>
          <a:lstStyle/>
          <a:p>
            <a:pPr algn="ctr">
              <a:spcBef>
                <a:spcPts val="0"/>
              </a:spcBef>
              <a:defRPr/>
            </a:pPr>
            <a:r>
              <a:rPr lang="it-IT" sz="1400" b="1" dirty="0" smtClean="0">
                <a:solidFill>
                  <a:srgbClr val="FF0000"/>
                </a:solidFill>
                <a:latin typeface="Arial Unicode MS" pitchFamily="34" charset="-128"/>
                <a:sym typeface="Wingdings" pitchFamily="2" charset="2"/>
              </a:rPr>
              <a:t>STORAGE</a:t>
            </a:r>
          </a:p>
        </p:txBody>
      </p:sp>
      <p:sp>
        <p:nvSpPr>
          <p:cNvPr id="19" name="Down Arrow 18"/>
          <p:cNvSpPr/>
          <p:nvPr/>
        </p:nvSpPr>
        <p:spPr>
          <a:xfrm rot="16200000">
            <a:off x="2083541" y="5024477"/>
            <a:ext cx="237652" cy="472066"/>
          </a:xfrm>
          <a:prstGeom prst="downArrow">
            <a:avLst/>
          </a:prstGeom>
          <a:solidFill>
            <a:srgbClr val="FF0000">
              <a:alpha val="2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Down Arrow 19"/>
          <p:cNvSpPr/>
          <p:nvPr/>
        </p:nvSpPr>
        <p:spPr>
          <a:xfrm rot="16562237">
            <a:off x="4013424" y="2922940"/>
            <a:ext cx="237652" cy="1576217"/>
          </a:xfrm>
          <a:prstGeom prst="downArrow">
            <a:avLst/>
          </a:prstGeom>
          <a:solidFill>
            <a:srgbClr val="FF6600">
              <a:alpha val="22000"/>
            </a:srgbClr>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Rectangle 13"/>
          <p:cNvSpPr/>
          <p:nvPr/>
        </p:nvSpPr>
        <p:spPr>
          <a:xfrm>
            <a:off x="4699403" y="696219"/>
            <a:ext cx="4422595" cy="1169551"/>
          </a:xfrm>
          <a:prstGeom prst="rect">
            <a:avLst/>
          </a:prstGeom>
          <a:solidFill>
            <a:schemeClr val="bg1"/>
          </a:solidFill>
          <a:ln w="28575">
            <a:solidFill>
              <a:srgbClr val="0066FF"/>
            </a:solidFill>
          </a:ln>
        </p:spPr>
        <p:txBody>
          <a:bodyPr wrap="square">
            <a:spAutoFit/>
          </a:bodyPr>
          <a:lstStyle/>
          <a:p>
            <a:pPr>
              <a:spcBef>
                <a:spcPts val="0"/>
              </a:spcBef>
            </a:pPr>
            <a:r>
              <a:rPr lang="it-IT" sz="1400" dirty="0" smtClean="0">
                <a:solidFill>
                  <a:srgbClr val="FF0000"/>
                </a:solidFill>
                <a:latin typeface="Arial Unicode MS" pitchFamily="34" charset="-128"/>
                <a:ea typeface="Arial Unicode MS" pitchFamily="34" charset="-128"/>
                <a:cs typeface="Arial Unicode MS" pitchFamily="34" charset="-128"/>
              </a:rPr>
              <a:t>SODIN</a:t>
            </a:r>
            <a:r>
              <a:rPr lang="it-IT" sz="1400" dirty="0" smtClean="0">
                <a:latin typeface="Arial Unicode MS" pitchFamily="34" charset="-128"/>
                <a:ea typeface="Arial Unicode MS" pitchFamily="34" charset="-128"/>
                <a:cs typeface="Arial Unicode MS" pitchFamily="34" charset="-128"/>
              </a:rPr>
              <a:t> </a:t>
            </a:r>
            <a:r>
              <a:rPr lang="it-IT" sz="1400" dirty="0" smtClean="0">
                <a:solidFill>
                  <a:srgbClr val="0066FF"/>
                </a:solidFill>
                <a:latin typeface="Arial Unicode MS" pitchFamily="34" charset="-128"/>
                <a:ea typeface="Arial Unicode MS" pitchFamily="34" charset="-128"/>
                <a:cs typeface="Arial Unicode MS" pitchFamily="34" charset="-128"/>
              </a:rPr>
              <a:t>responsible for c</a:t>
            </a: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ontrolling upgraded readout system </a:t>
            </a:r>
          </a:p>
          <a:p>
            <a:pPr marL="285750" indent="-285750">
              <a:spcBef>
                <a:spcPts val="0"/>
              </a:spcBef>
              <a:buFont typeface="Arial" pitchFamily="34" charset="0"/>
              <a:buChar char="•"/>
            </a:pPr>
            <a:r>
              <a:rPr lang="it-IT"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Distributing</a:t>
            </a: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 timing and </a:t>
            </a:r>
            <a:r>
              <a:rPr lang="it-IT"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synchronous</a:t>
            </a: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 </a:t>
            </a:r>
            <a:r>
              <a:rPr lang="it-IT"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commands</a:t>
            </a:r>
            <a:endPar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endParaRPr>
          </a:p>
          <a:p>
            <a:pPr marL="285750" indent="-285750">
              <a:spcBef>
                <a:spcPts val="0"/>
              </a:spcBef>
              <a:buFont typeface="Arial" pitchFamily="34" charset="0"/>
              <a:buChar char="•"/>
            </a:pPr>
            <a:r>
              <a:rPr lang="it-IT"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Manages</a:t>
            </a: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 the </a:t>
            </a:r>
            <a:r>
              <a:rPr lang="it-IT"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dispatching</a:t>
            </a: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 of </a:t>
            </a:r>
            <a:r>
              <a:rPr lang="it-IT"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events</a:t>
            </a: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 to the EFF</a:t>
            </a:r>
          </a:p>
          <a:p>
            <a:pPr marL="285750" indent="-285750">
              <a:spcBef>
                <a:spcPts val="0"/>
              </a:spcBef>
              <a:buFont typeface="Arial" pitchFamily="34" charset="0"/>
              <a:buChar char="•"/>
            </a:pPr>
            <a:r>
              <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Rate regulates the system</a:t>
            </a:r>
          </a:p>
        </p:txBody>
      </p:sp>
      <p:sp>
        <p:nvSpPr>
          <p:cNvPr id="16" name="Rectangle 15"/>
          <p:cNvSpPr/>
          <p:nvPr/>
        </p:nvSpPr>
        <p:spPr>
          <a:xfrm>
            <a:off x="289934" y="5857473"/>
            <a:ext cx="3046081" cy="954107"/>
          </a:xfrm>
          <a:prstGeom prst="rect">
            <a:avLst/>
          </a:prstGeom>
          <a:solidFill>
            <a:schemeClr val="bg1"/>
          </a:solidFill>
          <a:ln w="28575">
            <a:solidFill>
              <a:srgbClr val="FF6600"/>
            </a:solidFill>
          </a:ln>
        </p:spPr>
        <p:txBody>
          <a:bodyPr wrap="square">
            <a:spAutoFit/>
          </a:bodyPr>
          <a:lstStyle/>
          <a:p>
            <a:pPr algn="ctr">
              <a:spcBef>
                <a:spcPts val="0"/>
              </a:spcBef>
            </a:pPr>
            <a:r>
              <a:rPr lang="it-IT" sz="1400" dirty="0" smtClean="0">
                <a:solidFill>
                  <a:srgbClr val="0066FF"/>
                </a:solidFill>
                <a:latin typeface="Arial Unicode MS" pitchFamily="34" charset="-128"/>
                <a:ea typeface="Arial Unicode MS" pitchFamily="34" charset="-128"/>
                <a:cs typeface="Arial Unicode MS" pitchFamily="34" charset="-128"/>
              </a:rPr>
              <a:t>Needs fixed an deterministic clock phase and fixed latency + configuration + monitoring + readout control</a:t>
            </a:r>
            <a:endPar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endParaRPr>
          </a:p>
        </p:txBody>
      </p:sp>
      <p:sp>
        <p:nvSpPr>
          <p:cNvPr id="21" name="Rectangle 20"/>
          <p:cNvSpPr/>
          <p:nvPr/>
        </p:nvSpPr>
        <p:spPr>
          <a:xfrm>
            <a:off x="4699403" y="5481585"/>
            <a:ext cx="3245997" cy="523220"/>
          </a:xfrm>
          <a:prstGeom prst="rect">
            <a:avLst/>
          </a:prstGeom>
          <a:solidFill>
            <a:schemeClr val="bg1"/>
          </a:solidFill>
          <a:ln w="28575">
            <a:solidFill>
              <a:srgbClr val="FF6600"/>
            </a:solidFill>
          </a:ln>
        </p:spPr>
        <p:txBody>
          <a:bodyPr wrap="square">
            <a:spAutoFit/>
          </a:bodyPr>
          <a:lstStyle/>
          <a:p>
            <a:pPr algn="ctr">
              <a:spcBef>
                <a:spcPts val="0"/>
              </a:spcBef>
            </a:pPr>
            <a:r>
              <a:rPr lang="it-IT" sz="1400" dirty="0" smtClean="0">
                <a:solidFill>
                  <a:srgbClr val="0066FF"/>
                </a:solidFill>
                <a:latin typeface="Arial Unicode MS" pitchFamily="34" charset="-128"/>
                <a:ea typeface="Arial Unicode MS" pitchFamily="34" charset="-128"/>
                <a:cs typeface="Arial Unicode MS" pitchFamily="34" charset="-128"/>
              </a:rPr>
              <a:t>Does not need fixed and deterministic clock nor latency + readout control</a:t>
            </a:r>
            <a:endParaRPr lang="it-IT" sz="1400" dirty="0" smtClean="0">
              <a:solidFill>
                <a:srgbClr val="0066FF"/>
              </a:solidFill>
              <a:latin typeface="Arial Unicode MS" pitchFamily="34" charset="-128"/>
              <a:ea typeface="Arial Unicode MS" pitchFamily="34" charset="-128"/>
              <a:cs typeface="Arial Unicode MS" pitchFamily="34" charset="-128"/>
              <a:sym typeface="Wingdings" pitchFamily="2" charset="2"/>
            </a:endParaRPr>
          </a:p>
        </p:txBody>
      </p:sp>
      <p:cxnSp>
        <p:nvCxnSpPr>
          <p:cNvPr id="4" name="Straight Arrow Connector 3"/>
          <p:cNvCxnSpPr/>
          <p:nvPr/>
        </p:nvCxnSpPr>
        <p:spPr>
          <a:xfrm>
            <a:off x="1592826" y="5337480"/>
            <a:ext cx="110244" cy="598076"/>
          </a:xfrm>
          <a:prstGeom prst="straightConnector1">
            <a:avLst/>
          </a:prstGeom>
          <a:ln w="28575">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21" idx="1"/>
          </p:cNvCxnSpPr>
          <p:nvPr/>
        </p:nvCxnSpPr>
        <p:spPr>
          <a:xfrm>
            <a:off x="3856615" y="5579559"/>
            <a:ext cx="842788" cy="163636"/>
          </a:xfrm>
          <a:prstGeom prst="straightConnector1">
            <a:avLst/>
          </a:prstGeom>
          <a:ln w="28575">
            <a:solidFill>
              <a:srgbClr val="0066FF"/>
            </a:solidFill>
            <a:tailEnd type="triangle"/>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21245" y="1396259"/>
            <a:ext cx="5027708" cy="4303664"/>
            <a:chOff x="-21245" y="1396259"/>
            <a:chExt cx="5027708" cy="4303664"/>
          </a:xfrm>
        </p:grpSpPr>
        <p:pic>
          <p:nvPicPr>
            <p:cNvPr id="3" name="Picture 2"/>
            <p:cNvPicPr>
              <a:picLocks noChangeAspect="1"/>
            </p:cNvPicPr>
            <p:nvPr/>
          </p:nvPicPr>
          <p:blipFill>
            <a:blip r:embed="rId3"/>
            <a:stretch>
              <a:fillRect/>
            </a:stretch>
          </p:blipFill>
          <p:spPr>
            <a:xfrm>
              <a:off x="-21245" y="1396259"/>
              <a:ext cx="5027708" cy="4303664"/>
            </a:xfrm>
            <a:prstGeom prst="rect">
              <a:avLst/>
            </a:prstGeom>
          </p:spPr>
        </p:pic>
        <p:sp>
          <p:nvSpPr>
            <p:cNvPr id="2" name="Rectangle 1"/>
            <p:cNvSpPr/>
            <p:nvPr/>
          </p:nvSpPr>
          <p:spPr>
            <a:xfrm>
              <a:off x="2596551" y="2356712"/>
              <a:ext cx="1062348" cy="895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2355672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Controlling the TFC – top panel</a:t>
            </a:r>
            <a:endParaRPr lang="it-IT" sz="2800" dirty="0">
              <a:latin typeface="Arial Unicode MS" pitchFamily="34" charset="-128"/>
            </a:endParaRPr>
          </a:p>
        </p:txBody>
      </p:sp>
      <p:pic>
        <p:nvPicPr>
          <p:cNvPr id="3" name="Picture 2"/>
          <p:cNvPicPr>
            <a:picLocks noChangeAspect="1"/>
          </p:cNvPicPr>
          <p:nvPr/>
        </p:nvPicPr>
        <p:blipFill>
          <a:blip r:embed="rId3"/>
          <a:stretch>
            <a:fillRect/>
          </a:stretch>
        </p:blipFill>
        <p:spPr>
          <a:xfrm>
            <a:off x="2412852" y="930160"/>
            <a:ext cx="4670471" cy="5305792"/>
          </a:xfrm>
          <a:prstGeom prst="rect">
            <a:avLst/>
          </a:prstGeom>
        </p:spPr>
      </p:pic>
      <p:sp>
        <p:nvSpPr>
          <p:cNvPr id="12" name="Rectangle 11"/>
          <p:cNvSpPr/>
          <p:nvPr/>
        </p:nvSpPr>
        <p:spPr>
          <a:xfrm>
            <a:off x="5976101" y="1811338"/>
            <a:ext cx="987162" cy="38369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Rectangle 12"/>
          <p:cNvSpPr/>
          <p:nvPr/>
        </p:nvSpPr>
        <p:spPr>
          <a:xfrm>
            <a:off x="2580640" y="2142469"/>
            <a:ext cx="3382498" cy="28811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Rectangle 13"/>
          <p:cNvSpPr/>
          <p:nvPr/>
        </p:nvSpPr>
        <p:spPr>
          <a:xfrm>
            <a:off x="2562224" y="4998120"/>
            <a:ext cx="1838079" cy="62864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Text Box 2"/>
          <p:cNvSpPr txBox="1">
            <a:spLocks noChangeArrowheads="1"/>
          </p:cNvSpPr>
          <p:nvPr/>
        </p:nvSpPr>
        <p:spPr bwMode="auto">
          <a:xfrm>
            <a:off x="625232" y="2142469"/>
            <a:ext cx="1424808" cy="1615827"/>
          </a:xfrm>
          <a:prstGeom prst="rect">
            <a:avLst/>
          </a:prstGeom>
          <a:solidFill>
            <a:srgbClr val="FFFFFF"/>
          </a:solidFill>
          <a:ln w="28575">
            <a:solidFill>
              <a:srgbClr val="FF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Counters and rates</a:t>
            </a:r>
            <a:r>
              <a:rPr kumimoji="0" lang="en-US" altLang="en-US" sz="1100" b="0" i="0" u="none" strike="noStrike" cap="none" normalizeH="0" baseline="0" dirty="0" smtClean="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0066FF"/>
                </a:solidFill>
                <a:effectLst/>
                <a:latin typeface="Arial Unicode MS" panose="020B0604020202020204" pitchFamily="34" charset="-128"/>
                <a:ea typeface="Arial Unicode MS" panose="020B0604020202020204" pitchFamily="34" charset="-128"/>
                <a:cs typeface="Arial Unicode MS" panose="020B0604020202020204" pitchFamily="34" charset="-128"/>
              </a:rPr>
              <a:t>when you open the panel, make sure that the counter for Orbits and Bunch IDs are counting. These counters should always be counting</a:t>
            </a:r>
          </a:p>
        </p:txBody>
      </p:sp>
      <p:cxnSp>
        <p:nvCxnSpPr>
          <p:cNvPr id="17" name="Straight Arrow Connector 16"/>
          <p:cNvCxnSpPr>
            <a:endCxn id="7" idx="3"/>
          </p:cNvCxnSpPr>
          <p:nvPr/>
        </p:nvCxnSpPr>
        <p:spPr>
          <a:xfrm flipH="1" flipV="1">
            <a:off x="2050040" y="2950383"/>
            <a:ext cx="478328" cy="977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 Box 9"/>
          <p:cNvSpPr txBox="1">
            <a:spLocks noChangeArrowheads="1"/>
          </p:cNvSpPr>
          <p:nvPr/>
        </p:nvSpPr>
        <p:spPr bwMode="auto">
          <a:xfrm>
            <a:off x="7451882" y="1600993"/>
            <a:ext cx="1363871" cy="2800767"/>
          </a:xfrm>
          <a:prstGeom prst="rect">
            <a:avLst/>
          </a:prstGeom>
          <a:solidFill>
            <a:srgbClr val="FFFFFF"/>
          </a:solidFill>
          <a:ln w="28575">
            <a:solidFill>
              <a:srgbClr val="FF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Enables for triggers and commands</a:t>
            </a:r>
            <a:r>
              <a:rPr kumimoji="0" lang="en-US" altLang="en-US" sz="1100" b="0"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0066FF"/>
                </a:solidFill>
                <a:effectLst/>
                <a:latin typeface="Arial Unicode MS" panose="020B0604020202020204" pitchFamily="34" charset="-128"/>
                <a:ea typeface="Arial Unicode MS" panose="020B0604020202020204" pitchFamily="34" charset="-128"/>
                <a:cs typeface="Arial Unicode MS" panose="020B0604020202020204" pitchFamily="34" charset="-128"/>
              </a:rPr>
              <a:t>tick the enable for whichever set of triggers and commands you would like to have and click on “Apply Enables”. After you click the corresponding LED should change color (</a:t>
            </a:r>
            <a:r>
              <a:rPr kumimoji="0" lang="en-US" altLang="en-US" sz="1100" b="1" i="0" u="none" strike="noStrike" cap="none" normalizeH="0" baseline="0" dirty="0" smtClean="0">
                <a:ln>
                  <a:noFill/>
                </a:ln>
                <a:solidFill>
                  <a:srgbClr val="0066FF"/>
                </a:solidFill>
                <a:effectLst/>
                <a:latin typeface="Arial Unicode MS" panose="020B0604020202020204" pitchFamily="34" charset="-128"/>
                <a:ea typeface="Arial Unicode MS" panose="020B0604020202020204" pitchFamily="34" charset="-128"/>
                <a:cs typeface="Arial Unicode MS" panose="020B0604020202020204" pitchFamily="34" charset="-128"/>
              </a:rPr>
              <a:t>yellow = disabled, green = enabled</a:t>
            </a:r>
            <a:r>
              <a:rPr kumimoji="0" lang="en-US" altLang="en-US" sz="1100" b="0" i="0" u="none" strike="noStrike" cap="none" normalizeH="0" baseline="0" dirty="0" smtClean="0">
                <a:ln>
                  <a:noFill/>
                </a:ln>
                <a:solidFill>
                  <a:srgbClr val="0066FF"/>
                </a:solidFill>
                <a:effectLst/>
                <a:latin typeface="Arial Unicode MS" panose="020B0604020202020204" pitchFamily="34" charset="-128"/>
                <a:ea typeface="Arial Unicode MS" panose="020B0604020202020204" pitchFamily="34" charset="-128"/>
                <a:cs typeface="Arial Unicode MS" panose="020B0604020202020204" pitchFamily="34" charset="-128"/>
              </a:rPr>
              <a:t>).</a:t>
            </a:r>
          </a:p>
        </p:txBody>
      </p:sp>
      <p:cxnSp>
        <p:nvCxnSpPr>
          <p:cNvPr id="18" name="Straight Arrow Connector 17"/>
          <p:cNvCxnSpPr/>
          <p:nvPr/>
        </p:nvCxnSpPr>
        <p:spPr>
          <a:xfrm flipV="1">
            <a:off x="7083323" y="2622099"/>
            <a:ext cx="316287" cy="41292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191125" y="5652294"/>
            <a:ext cx="419100" cy="2857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2333625" y="5195094"/>
            <a:ext cx="228600" cy="571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4738688" y="3980657"/>
            <a:ext cx="885825" cy="5048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FF0000"/>
                </a:solidFill>
                <a:effectLst/>
                <a:latin typeface="Calibri" panose="020F0502020204030204" pitchFamily="34" charset="0"/>
                <a:ea typeface="Times New Roman" panose="02020603050405020304" pitchFamily="18" charset="0"/>
              </a:rPr>
              <a:t>Extra panels (see below)</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22" name="Rectangle 21"/>
          <p:cNvSpPr/>
          <p:nvPr/>
        </p:nvSpPr>
        <p:spPr>
          <a:xfrm>
            <a:off x="4413267" y="5049583"/>
            <a:ext cx="1510562" cy="57718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Text Box 13"/>
          <p:cNvSpPr txBox="1">
            <a:spLocks noChangeArrowheads="1"/>
          </p:cNvSpPr>
          <p:nvPr/>
        </p:nvSpPr>
        <p:spPr bwMode="auto">
          <a:xfrm>
            <a:off x="1138246" y="4921921"/>
            <a:ext cx="1181101" cy="704850"/>
          </a:xfrm>
          <a:prstGeom prst="rect">
            <a:avLst/>
          </a:prstGeom>
          <a:solidFill>
            <a:srgbClr val="FFFFFF"/>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Extra functionalities (explained below)</a:t>
            </a:r>
            <a:endParaRPr kumimoji="0" lang="en-US" altLang="en-US" sz="1800" b="0" i="0" u="none" strike="noStrike" cap="none" normalizeH="0" baseline="0" dirty="0" smtClean="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24" name="Rectangle 20"/>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5" name="Rectangle 22"/>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AU" altLang="en-US" sz="1200" b="0" i="0" u="none" strike="noStrike" cap="none" normalizeH="0" baseline="0" smtClean="0">
              <a:ln>
                <a:noFill/>
              </a:ln>
              <a:solidFill>
                <a:schemeClr val="tx1"/>
              </a:solidFill>
              <a:effectLst/>
              <a:ea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AU"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t/>
            </a:r>
            <a:br>
              <a:rPr kumimoji="0" lang="en-AU" altLang="en-US"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rPr>
            </a:br>
            <a:endParaRPr kumimoji="0" lang="en-AU" altLang="en-US" sz="1800" b="0" i="0" u="none" strike="noStrike" cap="none" normalizeH="0" baseline="0" smtClean="0">
              <a:ln>
                <a:noFill/>
              </a:ln>
              <a:solidFill>
                <a:schemeClr val="tx1"/>
              </a:solidFill>
              <a:effectLst/>
              <a:latin typeface="Arial" panose="020B0604020202020204" pitchFamily="34" charset="0"/>
            </a:endParaRPr>
          </a:p>
        </p:txBody>
      </p:sp>
      <p:sp>
        <p:nvSpPr>
          <p:cNvPr id="28" name="Text Box 13"/>
          <p:cNvSpPr txBox="1">
            <a:spLocks noChangeArrowheads="1"/>
          </p:cNvSpPr>
          <p:nvPr/>
        </p:nvSpPr>
        <p:spPr bwMode="auto">
          <a:xfrm>
            <a:off x="5495952" y="5963568"/>
            <a:ext cx="1181101" cy="360102"/>
          </a:xfrm>
          <a:prstGeom prst="rect">
            <a:avLst/>
          </a:prstGeom>
          <a:solidFill>
            <a:srgbClr val="FFFFFF"/>
          </a:solidFill>
          <a:ln w="28575">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Extra panels</a:t>
            </a:r>
            <a:endParaRPr kumimoji="0" lang="en-US" altLang="en-US" sz="1800" b="0" i="0" u="none" strike="noStrike" cap="none" normalizeH="0" baseline="0" dirty="0" smtClean="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20140621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Controlling the TFC</a:t>
            </a:r>
            <a:endParaRPr lang="it-IT" sz="2800" dirty="0">
              <a:latin typeface="Arial Unicode MS" pitchFamily="34" charset="-128"/>
            </a:endParaRPr>
          </a:p>
        </p:txBody>
      </p:sp>
      <p:pic>
        <p:nvPicPr>
          <p:cNvPr id="7" name="Picture 6"/>
          <p:cNvPicPr/>
          <p:nvPr/>
        </p:nvPicPr>
        <p:blipFill rotWithShape="1">
          <a:blip r:embed="rId3">
            <a:extLst>
              <a:ext uri="{28A0092B-C50C-407E-A947-70E740481C1C}">
                <a14:useLocalDpi xmlns:a14="http://schemas.microsoft.com/office/drawing/2010/main" val="0"/>
              </a:ext>
            </a:extLst>
          </a:blip>
          <a:srcRect l="4298" t="8284" r="65767" b="26506"/>
          <a:stretch/>
        </p:blipFill>
        <p:spPr bwMode="auto">
          <a:xfrm>
            <a:off x="1073150" y="1049020"/>
            <a:ext cx="6997700" cy="4759960"/>
          </a:xfrm>
          <a:prstGeom prst="rect">
            <a:avLst/>
          </a:prstGeom>
          <a:ln>
            <a:noFill/>
          </a:ln>
          <a:extLst>
            <a:ext uri="{53640926-AAD7-44D8-BBD7-CCE9431645EC}">
              <a14:shadowObscured xmlns:a14="http://schemas.microsoft.com/office/drawing/2010/main"/>
            </a:ext>
          </a:extLst>
        </p:spPr>
      </p:pic>
      <p:sp>
        <p:nvSpPr>
          <p:cNvPr id="3" name="Rectangle 2"/>
          <p:cNvSpPr/>
          <p:nvPr/>
        </p:nvSpPr>
        <p:spPr>
          <a:xfrm>
            <a:off x="1985107" y="1586522"/>
            <a:ext cx="695569" cy="21101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p:cNvCxnSpPr/>
          <p:nvPr/>
        </p:nvCxnSpPr>
        <p:spPr>
          <a:xfrm flipH="1">
            <a:off x="984738" y="1808775"/>
            <a:ext cx="992554" cy="3723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 Box 11"/>
          <p:cNvSpPr txBox="1">
            <a:spLocks noChangeArrowheads="1"/>
          </p:cNvSpPr>
          <p:nvPr/>
        </p:nvSpPr>
        <p:spPr bwMode="auto">
          <a:xfrm>
            <a:off x="0" y="2181150"/>
            <a:ext cx="2289908" cy="307777"/>
          </a:xfrm>
          <a:prstGeom prst="rect">
            <a:avLst/>
          </a:prstGeom>
          <a:solidFill>
            <a:schemeClr val="bg1"/>
          </a:solidFill>
          <a:ln w="38100">
            <a:solidFill>
              <a:srgbClr val="FF0000"/>
            </a:solidFill>
            <a:miter lim="800000"/>
            <a:headEnd type="none" w="sm" len="sm"/>
            <a:tailEnd type="none" w="sm" len="sm"/>
          </a:ln>
        </p:spPr>
        <p:txBody>
          <a:bodyPr wrap="square">
            <a:spAutoFit/>
          </a:bodyPr>
          <a:lstStyle/>
          <a:p>
            <a:pPr>
              <a:spcBef>
                <a:spcPts val="0"/>
              </a:spcBef>
              <a:defRPr/>
            </a:pPr>
            <a:r>
              <a:rPr lang="it-IT" sz="1400" dirty="0" smtClean="0">
                <a:latin typeface="Arial Unicode MS" pitchFamily="34" charset="-128"/>
                <a:sym typeface="Wingdings" pitchFamily="2" charset="2"/>
              </a:rPr>
              <a:t>1. This is where you write</a:t>
            </a:r>
          </a:p>
        </p:txBody>
      </p:sp>
      <p:sp>
        <p:nvSpPr>
          <p:cNvPr id="13" name="Rectangle 12"/>
          <p:cNvSpPr/>
          <p:nvPr/>
        </p:nvSpPr>
        <p:spPr>
          <a:xfrm>
            <a:off x="2739292" y="3229206"/>
            <a:ext cx="695569" cy="21101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p:nvPr/>
        </p:nvCxnSpPr>
        <p:spPr>
          <a:xfrm flipH="1">
            <a:off x="1738923" y="3451459"/>
            <a:ext cx="992554" cy="3723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 Box 11"/>
          <p:cNvSpPr txBox="1">
            <a:spLocks noChangeArrowheads="1"/>
          </p:cNvSpPr>
          <p:nvPr/>
        </p:nvSpPr>
        <p:spPr bwMode="auto">
          <a:xfrm>
            <a:off x="754185" y="3823834"/>
            <a:ext cx="1942123" cy="307777"/>
          </a:xfrm>
          <a:prstGeom prst="rect">
            <a:avLst/>
          </a:prstGeom>
          <a:solidFill>
            <a:schemeClr val="bg1"/>
          </a:solidFill>
          <a:ln w="38100">
            <a:solidFill>
              <a:srgbClr val="FF0000"/>
            </a:solidFill>
            <a:miter lim="800000"/>
            <a:headEnd type="none" w="sm" len="sm"/>
            <a:tailEnd type="none" w="sm" len="sm"/>
          </a:ln>
        </p:spPr>
        <p:txBody>
          <a:bodyPr wrap="square">
            <a:spAutoFit/>
          </a:bodyPr>
          <a:lstStyle/>
          <a:p>
            <a:pPr>
              <a:spcBef>
                <a:spcPts val="0"/>
              </a:spcBef>
              <a:defRPr/>
            </a:pPr>
            <a:r>
              <a:rPr lang="it-IT" sz="1400" dirty="0">
                <a:latin typeface="Arial Unicode MS" pitchFamily="34" charset="-128"/>
                <a:sym typeface="Wingdings" pitchFamily="2" charset="2"/>
              </a:rPr>
              <a:t>2</a:t>
            </a:r>
            <a:r>
              <a:rPr lang="it-IT" sz="1400" dirty="0" smtClean="0">
                <a:latin typeface="Arial Unicode MS" pitchFamily="34" charset="-128"/>
                <a:sym typeface="Wingdings" pitchFamily="2" charset="2"/>
              </a:rPr>
              <a:t>. Click here to apply</a:t>
            </a:r>
          </a:p>
        </p:txBody>
      </p:sp>
      <p:sp>
        <p:nvSpPr>
          <p:cNvPr id="17" name="Rectangle 16"/>
          <p:cNvSpPr/>
          <p:nvPr/>
        </p:nvSpPr>
        <p:spPr>
          <a:xfrm>
            <a:off x="2696308" y="1586812"/>
            <a:ext cx="695569" cy="21101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Arrow Connector 17"/>
          <p:cNvCxnSpPr/>
          <p:nvPr/>
        </p:nvCxnSpPr>
        <p:spPr>
          <a:xfrm flipV="1">
            <a:off x="3024556" y="1192415"/>
            <a:ext cx="410305" cy="3821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 Box 11"/>
          <p:cNvSpPr txBox="1">
            <a:spLocks noChangeArrowheads="1"/>
          </p:cNvSpPr>
          <p:nvPr/>
        </p:nvSpPr>
        <p:spPr bwMode="auto">
          <a:xfrm>
            <a:off x="3093426" y="869687"/>
            <a:ext cx="1799005" cy="307777"/>
          </a:xfrm>
          <a:prstGeom prst="rect">
            <a:avLst/>
          </a:prstGeom>
          <a:solidFill>
            <a:schemeClr val="bg1"/>
          </a:solidFill>
          <a:ln w="38100">
            <a:solidFill>
              <a:srgbClr val="FF0000"/>
            </a:solidFill>
            <a:miter lim="800000"/>
            <a:headEnd type="none" w="sm" len="sm"/>
            <a:tailEnd type="none" w="sm" len="sm"/>
          </a:ln>
        </p:spPr>
        <p:txBody>
          <a:bodyPr wrap="square">
            <a:spAutoFit/>
          </a:bodyPr>
          <a:lstStyle/>
          <a:p>
            <a:pPr>
              <a:spcBef>
                <a:spcPts val="0"/>
              </a:spcBef>
              <a:defRPr/>
            </a:pPr>
            <a:r>
              <a:rPr lang="it-IT" sz="1400" dirty="0" smtClean="0">
                <a:latin typeface="Arial Unicode MS" pitchFamily="34" charset="-128"/>
                <a:sym typeface="Wingdings" pitchFamily="2" charset="2"/>
              </a:rPr>
              <a:t>3. Read back here</a:t>
            </a:r>
          </a:p>
        </p:txBody>
      </p:sp>
      <p:sp>
        <p:nvSpPr>
          <p:cNvPr id="22" name="Text Box 11"/>
          <p:cNvSpPr txBox="1">
            <a:spLocks noChangeArrowheads="1"/>
          </p:cNvSpPr>
          <p:nvPr/>
        </p:nvSpPr>
        <p:spPr bwMode="auto">
          <a:xfrm>
            <a:off x="7083181" y="5928335"/>
            <a:ext cx="987670" cy="307777"/>
          </a:xfrm>
          <a:prstGeom prst="rect">
            <a:avLst/>
          </a:prstGeom>
          <a:solidFill>
            <a:schemeClr val="bg1"/>
          </a:solidFill>
          <a:ln w="38100">
            <a:solidFill>
              <a:srgbClr val="FF0000"/>
            </a:solidFill>
            <a:miter lim="800000"/>
            <a:headEnd type="none" w="sm" len="sm"/>
            <a:tailEnd type="none" w="sm" len="sm"/>
          </a:ln>
        </p:spPr>
        <p:txBody>
          <a:bodyPr wrap="square">
            <a:spAutoFit/>
          </a:bodyPr>
          <a:lstStyle/>
          <a:p>
            <a:pPr>
              <a:spcBef>
                <a:spcPts val="0"/>
              </a:spcBef>
              <a:defRPr/>
            </a:pPr>
            <a:r>
              <a:rPr lang="it-IT" sz="1400" dirty="0">
                <a:latin typeface="Arial Unicode MS" pitchFamily="34" charset="-128"/>
                <a:sym typeface="Wingdings" pitchFamily="2" charset="2"/>
              </a:rPr>
              <a:t>4</a:t>
            </a:r>
            <a:r>
              <a:rPr lang="it-IT" sz="1400" dirty="0" smtClean="0">
                <a:latin typeface="Arial Unicode MS" pitchFamily="34" charset="-128"/>
                <a:sym typeface="Wingdings" pitchFamily="2" charset="2"/>
              </a:rPr>
              <a:t>. Easy!</a:t>
            </a:r>
          </a:p>
        </p:txBody>
      </p:sp>
    </p:spTree>
    <p:extLst>
      <p:ext uri="{BB962C8B-B14F-4D97-AF65-F5344CB8AC3E}">
        <p14:creationId xmlns:p14="http://schemas.microsoft.com/office/powerpoint/2010/main" val="3693731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Monitoring the TFC</a:t>
            </a:r>
            <a:endParaRPr lang="it-IT" sz="2800" dirty="0">
              <a:latin typeface="Arial Unicode MS" pitchFamily="34" charset="-128"/>
            </a:endParaRPr>
          </a:p>
        </p:txBody>
      </p:sp>
      <p:pic>
        <p:nvPicPr>
          <p:cNvPr id="7" name="Picture 6"/>
          <p:cNvPicPr/>
          <p:nvPr/>
        </p:nvPicPr>
        <p:blipFill rotWithShape="1">
          <a:blip r:embed="rId3" cstate="print">
            <a:extLst>
              <a:ext uri="{28A0092B-C50C-407E-A947-70E740481C1C}">
                <a14:useLocalDpi xmlns:a14="http://schemas.microsoft.com/office/drawing/2010/main" val="0"/>
              </a:ext>
            </a:extLst>
          </a:blip>
          <a:srcRect l="37037" t="12699" r="31492" b="33204"/>
          <a:stretch/>
        </p:blipFill>
        <p:spPr bwMode="auto">
          <a:xfrm>
            <a:off x="932497" y="1473518"/>
            <a:ext cx="7279005" cy="3910965"/>
          </a:xfrm>
          <a:prstGeom prst="rect">
            <a:avLst/>
          </a:prstGeom>
          <a:ln>
            <a:noFill/>
          </a:ln>
          <a:extLst>
            <a:ext uri="{53640926-AAD7-44D8-BBD7-CCE9431645EC}">
              <a14:shadowObscured xmlns:a14="http://schemas.microsoft.com/office/drawing/2010/main"/>
            </a:ext>
          </a:extLst>
        </p:spPr>
      </p:pic>
      <p:sp>
        <p:nvSpPr>
          <p:cNvPr id="8" name="Rectangle 7"/>
          <p:cNvSpPr/>
          <p:nvPr/>
        </p:nvSpPr>
        <p:spPr>
          <a:xfrm>
            <a:off x="1584007" y="1817053"/>
            <a:ext cx="3005455" cy="1238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0" name="Straight Arrow Connector 9"/>
          <p:cNvCxnSpPr/>
          <p:nvPr/>
        </p:nvCxnSpPr>
        <p:spPr>
          <a:xfrm flipV="1">
            <a:off x="1977292" y="1391138"/>
            <a:ext cx="78154" cy="41763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 Box 11"/>
          <p:cNvSpPr txBox="1">
            <a:spLocks noChangeArrowheads="1"/>
          </p:cNvSpPr>
          <p:nvPr/>
        </p:nvSpPr>
        <p:spPr bwMode="auto">
          <a:xfrm>
            <a:off x="1654345" y="841303"/>
            <a:ext cx="3370947" cy="523220"/>
          </a:xfrm>
          <a:prstGeom prst="rect">
            <a:avLst/>
          </a:prstGeom>
          <a:solidFill>
            <a:schemeClr val="bg1"/>
          </a:solidFill>
          <a:ln w="38100">
            <a:solidFill>
              <a:srgbClr val="FF0000"/>
            </a:solidFill>
            <a:miter lim="800000"/>
            <a:headEnd type="none" w="sm" len="sm"/>
            <a:tailEnd type="none" w="sm" len="sm"/>
          </a:ln>
        </p:spPr>
        <p:txBody>
          <a:bodyPr wrap="square">
            <a:spAutoFit/>
          </a:bodyPr>
          <a:lstStyle/>
          <a:p>
            <a:pPr algn="ctr">
              <a:spcBef>
                <a:spcPts val="0"/>
              </a:spcBef>
              <a:defRPr/>
            </a:pPr>
            <a:r>
              <a:rPr lang="it-IT" sz="1400" dirty="0" smtClean="0">
                <a:solidFill>
                  <a:srgbClr val="FF0000"/>
                </a:solidFill>
                <a:latin typeface="Arial Unicode MS" pitchFamily="34" charset="-128"/>
                <a:sym typeface="Wingdings" pitchFamily="2" charset="2"/>
              </a:rPr>
              <a:t>RAW = </a:t>
            </a:r>
            <a:r>
              <a:rPr lang="it-IT" sz="1400" dirty="0" smtClean="0">
                <a:latin typeface="Arial Unicode MS" pitchFamily="34" charset="-128"/>
                <a:sym typeface="Wingdings" pitchFamily="2" charset="2"/>
              </a:rPr>
              <a:t>internally generated by SODIN by independent processes</a:t>
            </a:r>
          </a:p>
        </p:txBody>
      </p:sp>
      <p:cxnSp>
        <p:nvCxnSpPr>
          <p:cNvPr id="12" name="Straight Arrow Connector 11"/>
          <p:cNvCxnSpPr/>
          <p:nvPr/>
        </p:nvCxnSpPr>
        <p:spPr>
          <a:xfrm flipV="1">
            <a:off x="3466123" y="1192036"/>
            <a:ext cx="2293815" cy="6167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 Box 11"/>
          <p:cNvSpPr txBox="1">
            <a:spLocks noChangeArrowheads="1"/>
          </p:cNvSpPr>
          <p:nvPr/>
        </p:nvSpPr>
        <p:spPr bwMode="auto">
          <a:xfrm>
            <a:off x="5361052" y="900432"/>
            <a:ext cx="3370947" cy="307777"/>
          </a:xfrm>
          <a:prstGeom prst="rect">
            <a:avLst/>
          </a:prstGeom>
          <a:solidFill>
            <a:schemeClr val="bg1"/>
          </a:solidFill>
          <a:ln w="38100">
            <a:solidFill>
              <a:srgbClr val="FF0000"/>
            </a:solidFill>
            <a:miter lim="800000"/>
            <a:headEnd type="none" w="sm" len="sm"/>
            <a:tailEnd type="none" w="sm" len="sm"/>
          </a:ln>
        </p:spPr>
        <p:txBody>
          <a:bodyPr wrap="square">
            <a:spAutoFit/>
          </a:bodyPr>
          <a:lstStyle/>
          <a:p>
            <a:pPr algn="ctr">
              <a:spcBef>
                <a:spcPts val="0"/>
              </a:spcBef>
              <a:defRPr/>
            </a:pPr>
            <a:r>
              <a:rPr lang="it-IT" sz="1400" dirty="0" smtClean="0">
                <a:solidFill>
                  <a:srgbClr val="FF0000"/>
                </a:solidFill>
                <a:latin typeface="Arial Unicode MS" pitchFamily="34" charset="-128"/>
                <a:sym typeface="Wingdings" pitchFamily="2" charset="2"/>
              </a:rPr>
              <a:t>GATED = </a:t>
            </a:r>
            <a:r>
              <a:rPr lang="it-IT" sz="1400" dirty="0" smtClean="0">
                <a:latin typeface="Arial Unicode MS" pitchFamily="34" charset="-128"/>
                <a:sym typeface="Wingdings" pitchFamily="2" charset="2"/>
              </a:rPr>
              <a:t>effectively sent by SODIN</a:t>
            </a:r>
          </a:p>
        </p:txBody>
      </p:sp>
      <p:cxnSp>
        <p:nvCxnSpPr>
          <p:cNvPr id="17" name="Straight Arrow Connector 16"/>
          <p:cNvCxnSpPr/>
          <p:nvPr/>
        </p:nvCxnSpPr>
        <p:spPr>
          <a:xfrm>
            <a:off x="4400062" y="5275385"/>
            <a:ext cx="802606" cy="3905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 Box 11"/>
          <p:cNvSpPr txBox="1">
            <a:spLocks noChangeArrowheads="1"/>
          </p:cNvSpPr>
          <p:nvPr/>
        </p:nvSpPr>
        <p:spPr bwMode="auto">
          <a:xfrm>
            <a:off x="5203523" y="5401607"/>
            <a:ext cx="2317563" cy="307777"/>
          </a:xfrm>
          <a:prstGeom prst="rect">
            <a:avLst/>
          </a:prstGeom>
          <a:solidFill>
            <a:schemeClr val="bg1"/>
          </a:solidFill>
          <a:ln w="38100">
            <a:solidFill>
              <a:srgbClr val="FF0000"/>
            </a:solidFill>
            <a:miter lim="800000"/>
            <a:headEnd type="none" w="sm" len="sm"/>
            <a:tailEnd type="none" w="sm" len="sm"/>
          </a:ln>
        </p:spPr>
        <p:txBody>
          <a:bodyPr wrap="square">
            <a:spAutoFit/>
          </a:bodyPr>
          <a:lstStyle/>
          <a:p>
            <a:pPr algn="ctr">
              <a:spcBef>
                <a:spcPts val="0"/>
              </a:spcBef>
              <a:defRPr/>
            </a:pPr>
            <a:r>
              <a:rPr lang="it-IT" sz="1400" dirty="0" smtClean="0">
                <a:solidFill>
                  <a:srgbClr val="FF0000"/>
                </a:solidFill>
                <a:latin typeface="Arial Unicode MS" pitchFamily="34" charset="-128"/>
                <a:sym typeface="Wingdings" pitchFamily="2" charset="2"/>
              </a:rPr>
              <a:t>Actual trigger rate ....</a:t>
            </a:r>
            <a:endParaRPr lang="it-IT" sz="1400" dirty="0" smtClean="0">
              <a:latin typeface="Arial Unicode MS" pitchFamily="34" charset="-128"/>
              <a:sym typeface="Wingdings" panose="05000000000000000000" pitchFamily="2" charset="2"/>
            </a:endParaRPr>
          </a:p>
        </p:txBody>
      </p:sp>
      <p:sp>
        <p:nvSpPr>
          <p:cNvPr id="20" name="Rectangle 19"/>
          <p:cNvSpPr/>
          <p:nvPr/>
        </p:nvSpPr>
        <p:spPr>
          <a:xfrm>
            <a:off x="3790460" y="5064370"/>
            <a:ext cx="695569" cy="21101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 Box 11"/>
          <p:cNvSpPr txBox="1">
            <a:spLocks noChangeArrowheads="1"/>
          </p:cNvSpPr>
          <p:nvPr/>
        </p:nvSpPr>
        <p:spPr bwMode="auto">
          <a:xfrm>
            <a:off x="26757" y="5861910"/>
            <a:ext cx="8918543" cy="307777"/>
          </a:xfrm>
          <a:prstGeom prst="rect">
            <a:avLst/>
          </a:prstGeom>
          <a:solidFill>
            <a:schemeClr val="bg1"/>
          </a:solidFill>
          <a:ln w="12700">
            <a:noFill/>
            <a:miter lim="800000"/>
            <a:headEnd type="none" w="sm" len="sm"/>
            <a:tailEnd type="none" w="sm" len="sm"/>
          </a:ln>
        </p:spPr>
        <p:txBody>
          <a:bodyPr wrap="square">
            <a:spAutoFit/>
          </a:bodyPr>
          <a:lstStyle/>
          <a:p>
            <a:pPr algn="ctr">
              <a:spcBef>
                <a:spcPts val="0"/>
              </a:spcBef>
              <a:defRPr/>
            </a:pPr>
            <a:r>
              <a:rPr lang="it-IT" sz="1400" dirty="0" smtClean="0">
                <a:solidFill>
                  <a:srgbClr val="0066FF"/>
                </a:solidFill>
                <a:latin typeface="Arial Unicode MS" pitchFamily="34" charset="-128"/>
                <a:sym typeface="Wingdings" pitchFamily="2" charset="2"/>
              </a:rPr>
              <a:t>Why would a trigger generated by SODIN not be sent? Because of </a:t>
            </a:r>
            <a:r>
              <a:rPr lang="it-IT" sz="1400" dirty="0" smtClean="0">
                <a:solidFill>
                  <a:srgbClr val="FF0000"/>
                </a:solidFill>
                <a:latin typeface="Arial Unicode MS" pitchFamily="34" charset="-128"/>
                <a:sym typeface="Wingdings" pitchFamily="2" charset="2"/>
              </a:rPr>
              <a:t>priority scheme</a:t>
            </a:r>
            <a:r>
              <a:rPr lang="it-IT" sz="1400" dirty="0" smtClean="0">
                <a:solidFill>
                  <a:srgbClr val="0066FF"/>
                </a:solidFill>
                <a:latin typeface="Arial Unicode MS" pitchFamily="34" charset="-128"/>
                <a:sym typeface="Wingdings" pitchFamily="2" charset="2"/>
              </a:rPr>
              <a:t> or </a:t>
            </a:r>
            <a:r>
              <a:rPr lang="it-IT" sz="1400" dirty="0" smtClean="0">
                <a:solidFill>
                  <a:srgbClr val="FF0000"/>
                </a:solidFill>
                <a:latin typeface="Arial Unicode MS" pitchFamily="34" charset="-128"/>
                <a:sym typeface="Wingdings" pitchFamily="2" charset="2"/>
              </a:rPr>
              <a:t>throttle</a:t>
            </a:r>
            <a:r>
              <a:rPr lang="it-IT" sz="1400" dirty="0" smtClean="0">
                <a:solidFill>
                  <a:srgbClr val="0066FF"/>
                </a:solidFill>
                <a:latin typeface="Arial Unicode MS" pitchFamily="34" charset="-128"/>
                <a:sym typeface="Wingdings" pitchFamily="2" charset="2"/>
              </a:rPr>
              <a:t>!</a:t>
            </a:r>
          </a:p>
        </p:txBody>
      </p:sp>
    </p:spTree>
    <p:extLst>
      <p:ext uri="{BB962C8B-B14F-4D97-AF65-F5344CB8AC3E}">
        <p14:creationId xmlns:p14="http://schemas.microsoft.com/office/powerpoint/2010/main" val="27559056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triggers explained</a:t>
            </a:r>
            <a:endParaRPr lang="it-IT" sz="2800" dirty="0">
              <a:latin typeface="Arial Unicode MS" pitchFamily="34" charset="-128"/>
            </a:endParaRPr>
          </a:p>
        </p:txBody>
      </p:sp>
      <p:sp>
        <p:nvSpPr>
          <p:cNvPr id="7" name="Content Placeholder 2"/>
          <p:cNvSpPr txBox="1">
            <a:spLocks/>
          </p:cNvSpPr>
          <p:nvPr/>
        </p:nvSpPr>
        <p:spPr bwMode="auto">
          <a:xfrm>
            <a:off x="409724" y="1097451"/>
            <a:ext cx="7325709" cy="49846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“PERIODIC” &amp; “CALIBRATION” </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a trigger every X orbit (periodicity X)</a:t>
            </a:r>
          </a:p>
          <a:p>
            <a:pPr lvl="1">
              <a:spcBef>
                <a:spcPts val="0"/>
              </a:spcBef>
              <a:buFont typeface="Arial" panose="020B0604020202020204" pitchFamily="34" charset="0"/>
              <a:buChar char="•"/>
            </a:pPr>
            <a:r>
              <a:rPr lang="en-US" sz="1400" dirty="0"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Difference between periodic and calibration trigger? </a:t>
            </a: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With the calibration trigger there is a calibration command associated to it. I.e., your FE receives a command associated to that trigger.</a:t>
            </a:r>
          </a:p>
          <a:p>
            <a:pPr lvl="1">
              <a:spcBef>
                <a:spcPts val="0"/>
              </a:spcBef>
              <a:buFont typeface="Arial" panose="020B0604020202020204" pitchFamily="34" charset="0"/>
              <a:buChar char="•"/>
            </a:pPr>
            <a:r>
              <a:rPr lang="en-US" sz="1400" dirty="0"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Why? </a:t>
            </a: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Because we can read out the event as a “calibration event” and the FE can generate a pulse or a calibration procedure. In this way the event the go to a “different stream” of event.</a:t>
            </a:r>
            <a:endParaRPr lang="en-US" sz="1400" dirty="0" smtClean="0">
              <a:solidFill>
                <a:srgbClr val="0066FF"/>
              </a:solidFill>
              <a:latin typeface="Arial Unicode MS" pitchFamily="34" charset="-128"/>
              <a:ea typeface="Arial Unicode MS" pitchFamily="34" charset="-128"/>
              <a:cs typeface="Arial Unicode MS" pitchFamily="34" charset="-128"/>
            </a:endParaRPr>
          </a:p>
          <a:p>
            <a:pPr>
              <a:spcBef>
                <a:spcPts val="0"/>
              </a:spcBef>
              <a:buFont typeface="Arial" charset="0"/>
              <a:buNone/>
            </a:pPr>
            <a:endParaRPr lang="en-US" sz="1600" dirty="0" smtClean="0">
              <a:solidFill>
                <a:srgbClr val="FF0000"/>
              </a:solidFill>
              <a:latin typeface="Arial Unicode MS" pitchFamily="34" charset="-128"/>
              <a:ea typeface="Arial Unicode MS" pitchFamily="34" charset="-128"/>
              <a:cs typeface="Arial Unicode MS" pitchFamily="34" charset="-128"/>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“FAST PERIODIC” &amp; “FAST CALIBRATION” </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a trigger every X bunch clock (periodicity X)</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Same as before, but faster (instead of doing a periodicity every X orbits, the periodicity is </a:t>
            </a:r>
            <a:r>
              <a:rPr lang="en-US"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eveyr</a:t>
            </a: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 x bunch clocks)</a:t>
            </a:r>
          </a:p>
          <a:p>
            <a:pPr marL="0" indent="0">
              <a:spcBef>
                <a:spcPts val="0"/>
              </a:spcBef>
              <a:buNone/>
            </a:pPr>
            <a:endParaRPr lang="en-US" sz="1600" dirty="0">
              <a:solidFill>
                <a:srgbClr val="FF0000"/>
              </a:solidFill>
              <a:latin typeface="Arial Unicode MS" pitchFamily="34" charset="-128"/>
              <a:ea typeface="Arial Unicode MS" pitchFamily="34" charset="-128"/>
              <a:cs typeface="Arial Unicode MS" pitchFamily="34" charset="-128"/>
              <a:sym typeface="Wingdings" pitchFamily="2" charset="2"/>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“RANDOM” </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fully random trigger at XX Hz. </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random Generator must be active to generate random triggers</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Four different types of Random triggers: A,B,C,D</a:t>
            </a:r>
          </a:p>
          <a:p>
            <a:pPr lvl="2">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A is fully randomized at the selected rate</a:t>
            </a:r>
          </a:p>
          <a:p>
            <a:pPr lvl="2">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B is used to generated luminosity triggers (see after). </a:t>
            </a:r>
          </a:p>
          <a:p>
            <a:pPr lvl="2">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C is a pre-scaled random trigger. I.e., after setting the rate, the C generates a trigger only every X random triggers.</a:t>
            </a:r>
          </a:p>
          <a:p>
            <a:pPr lvl="2">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D is a random trigger generated only in beam-beam crossing type</a:t>
            </a:r>
          </a:p>
          <a:p>
            <a:pPr marL="0" indent="0">
              <a:spcBef>
                <a:spcPts val="0"/>
              </a:spcBef>
              <a:buNone/>
            </a:pPr>
            <a:endParaRPr lang="en-US" sz="1600" dirty="0">
              <a:solidFill>
                <a:srgbClr val="FF0000"/>
              </a:solidFill>
              <a:latin typeface="Arial Unicode MS" pitchFamily="34" charset="-128"/>
              <a:ea typeface="Arial Unicode MS" pitchFamily="34" charset="-128"/>
              <a:cs typeface="Arial Unicode MS" pitchFamily="34" charset="-128"/>
              <a:sym typeface="Wingdings" pitchFamily="2" charset="2"/>
            </a:endParaRPr>
          </a:p>
        </p:txBody>
      </p:sp>
      <p:pic>
        <p:nvPicPr>
          <p:cNvPr id="13" name="Picture 12"/>
          <p:cNvPicPr>
            <a:picLocks noChangeAspect="1"/>
          </p:cNvPicPr>
          <p:nvPr/>
        </p:nvPicPr>
        <p:blipFill rotWithShape="1">
          <a:blip r:embed="rId3"/>
          <a:srcRect l="74468" t="13532" b="11753"/>
          <a:stretch/>
        </p:blipFill>
        <p:spPr>
          <a:xfrm>
            <a:off x="7815385" y="1453661"/>
            <a:ext cx="1248663" cy="4056185"/>
          </a:xfrm>
          <a:prstGeom prst="rect">
            <a:avLst/>
          </a:prstGeom>
        </p:spPr>
      </p:pic>
    </p:spTree>
    <p:extLst>
      <p:ext uri="{BB962C8B-B14F-4D97-AF65-F5344CB8AC3E}">
        <p14:creationId xmlns:p14="http://schemas.microsoft.com/office/powerpoint/2010/main" val="17096799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triggers explained</a:t>
            </a:r>
            <a:endParaRPr lang="it-IT" sz="2800" dirty="0">
              <a:latin typeface="Arial Unicode MS" pitchFamily="34" charset="-128"/>
            </a:endParaRPr>
          </a:p>
        </p:txBody>
      </p:sp>
      <p:sp>
        <p:nvSpPr>
          <p:cNvPr id="7" name="Content Placeholder 2"/>
          <p:cNvSpPr txBox="1">
            <a:spLocks/>
          </p:cNvSpPr>
          <p:nvPr/>
        </p:nvSpPr>
        <p:spPr bwMode="auto">
          <a:xfrm>
            <a:off x="409724" y="1097451"/>
            <a:ext cx="7325709" cy="49846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“TAE” (Timing alignment Event) </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a set of consecutive triggers are generated as a window around the central trigger</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Programmable in length (half window)  </a:t>
            </a:r>
            <a:r>
              <a:rPr lang="en-US" sz="1400" dirty="0"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a:t>
            </a:r>
            <a:r>
              <a:rPr lang="en-US" sz="1400" dirty="0" err="1"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half_window</a:t>
            </a:r>
            <a:r>
              <a:rPr lang="en-US" sz="1400" dirty="0"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 *2 + 1</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If TAE is enabled, every trigger will be enlarged to a TAE event of that type</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TAE maintains the type of the central trigger</a:t>
            </a:r>
          </a:p>
          <a:p>
            <a:pPr lvl="2">
              <a:spcBef>
                <a:spcPts val="0"/>
              </a:spcBef>
              <a:buFont typeface="Wingdings" panose="05000000000000000000" pitchFamily="2" charset="2"/>
              <a:buChar char="à"/>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If it was generated around a random trigger, ALL trigger in the TAE will be made random.</a:t>
            </a:r>
          </a:p>
          <a:p>
            <a:pPr>
              <a:spcBef>
                <a:spcPts val="0"/>
              </a:spcBef>
              <a:buFont typeface="Arial" charset="0"/>
              <a:buNone/>
            </a:pPr>
            <a:endParaRPr lang="en-US" sz="1600" dirty="0" smtClean="0">
              <a:solidFill>
                <a:srgbClr val="FF0000"/>
              </a:solidFill>
              <a:latin typeface="Arial Unicode MS" pitchFamily="34" charset="-128"/>
              <a:ea typeface="Arial Unicode MS" pitchFamily="34" charset="-128"/>
              <a:cs typeface="Arial Unicode MS" pitchFamily="34" charset="-128"/>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“NZS” (Non-Zero Suppressed) </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An NZS command is generated for a specific trigger</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To define for which trigger the NZS command is desired</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In the Trigger </a:t>
            </a:r>
            <a:r>
              <a:rPr lang="en-US"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config</a:t>
            </a: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 panel according to the tooltip in </a:t>
            </a:r>
            <a:r>
              <a:rPr lang="en-US"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WinCC</a:t>
            </a: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 (or ask me)</a:t>
            </a:r>
          </a:p>
          <a:p>
            <a:pPr marL="0" indent="0">
              <a:spcBef>
                <a:spcPts val="0"/>
              </a:spcBef>
              <a:buNone/>
            </a:pPr>
            <a:endPar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endParaRPr>
          </a:p>
          <a:p>
            <a:pPr marL="0" indent="0">
              <a:spcBef>
                <a:spcPts val="0"/>
              </a:spcBef>
              <a:buNone/>
            </a:pPr>
            <a:r>
              <a:rPr lang="en-US" sz="1600" dirty="0">
                <a:solidFill>
                  <a:srgbClr val="FF0000"/>
                </a:solidFill>
                <a:latin typeface="Arial Unicode MS" pitchFamily="34" charset="-128"/>
                <a:ea typeface="Arial Unicode MS" pitchFamily="34" charset="-128"/>
                <a:cs typeface="Arial Unicode MS" pitchFamily="34" charset="-128"/>
                <a:sym typeface="Wingdings" pitchFamily="2" charset="2"/>
              </a:rPr>
              <a:t>“</a:t>
            </a: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NZS consecutive” </a:t>
            </a:r>
            <a:r>
              <a:rPr lang="en-US" sz="1600" dirty="0">
                <a:solidFill>
                  <a:srgbClr val="FF0000"/>
                </a:solidFill>
                <a:latin typeface="Arial Unicode MS" pitchFamily="34" charset="-128"/>
                <a:ea typeface="Arial Unicode MS" pitchFamily="34" charset="-128"/>
                <a:cs typeface="Arial Unicode MS" pitchFamily="34" charset="-128"/>
                <a:sym typeface="Wingdings" pitchFamily="2" charset="2"/>
              </a:rPr>
              <a:t>(Non-Zero Suppressed) </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Generate a set of consecutive NZS events starting from the initial NZS trigger</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Same half window as used for the TAE  NZS consecutive = </a:t>
            </a:r>
            <a:r>
              <a:rPr lang="en-US" sz="1400" dirty="0" err="1"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half_window</a:t>
            </a: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 + 1</a:t>
            </a:r>
          </a:p>
          <a:p>
            <a:pPr marL="0" indent="0">
              <a:spcBef>
                <a:spcPts val="0"/>
              </a:spcBef>
              <a:buNone/>
            </a:pPr>
            <a:endParaRPr lang="en-US" sz="1600" dirty="0">
              <a:solidFill>
                <a:srgbClr val="FF0000"/>
              </a:solidFill>
              <a:latin typeface="Arial Unicode MS" pitchFamily="34" charset="-128"/>
              <a:ea typeface="Arial Unicode MS" pitchFamily="34" charset="-128"/>
              <a:cs typeface="Arial Unicode MS" pitchFamily="34" charset="-128"/>
              <a:sym typeface="Wingdings" pitchFamily="2" charset="2"/>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“LIMIT TRIGGERS” </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itchFamily="2" charset="2"/>
              </a:rPr>
              <a:t>Limits the number of triggers to a maximum value</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Programmable number in Trigger </a:t>
            </a:r>
            <a:r>
              <a:rPr lang="en-US" sz="1400" dirty="0" err="1" smtClean="0">
                <a:solidFill>
                  <a:srgbClr val="0066FF"/>
                </a:solidFill>
                <a:latin typeface="Arial Unicode MS" pitchFamily="34" charset="-128"/>
                <a:ea typeface="Arial Unicode MS" pitchFamily="34" charset="-128"/>
                <a:cs typeface="Arial Unicode MS" pitchFamily="34" charset="-128"/>
                <a:sym typeface="Wingdings" pitchFamily="2" charset="2"/>
              </a:rPr>
              <a:t>config</a:t>
            </a:r>
            <a:r>
              <a:rPr lang="en-US" sz="1400" dirty="0" smtClean="0">
                <a:solidFill>
                  <a:srgbClr val="0066FF"/>
                </a:solidFill>
                <a:latin typeface="Arial Unicode MS" pitchFamily="34" charset="-128"/>
                <a:ea typeface="Arial Unicode MS" pitchFamily="34" charset="-128"/>
                <a:cs typeface="Arial Unicode MS" pitchFamily="34" charset="-128"/>
                <a:sym typeface="Wingdings" pitchFamily="2" charset="2"/>
              </a:rPr>
              <a:t> panel</a:t>
            </a:r>
          </a:p>
          <a:p>
            <a:pPr marL="0" indent="0">
              <a:spcBef>
                <a:spcPts val="0"/>
              </a:spcBef>
              <a:buNone/>
            </a:pPr>
            <a:endParaRPr lang="en-US" sz="1600" dirty="0">
              <a:solidFill>
                <a:srgbClr val="FF0000"/>
              </a:solidFill>
              <a:latin typeface="Arial Unicode MS" pitchFamily="34" charset="-128"/>
              <a:ea typeface="Arial Unicode MS" pitchFamily="34" charset="-128"/>
              <a:cs typeface="Arial Unicode MS" pitchFamily="34" charset="-128"/>
              <a:sym typeface="Wingdings" pitchFamily="2" charset="2"/>
            </a:endParaRPr>
          </a:p>
        </p:txBody>
      </p:sp>
      <p:pic>
        <p:nvPicPr>
          <p:cNvPr id="13" name="Picture 12"/>
          <p:cNvPicPr>
            <a:picLocks noChangeAspect="1"/>
          </p:cNvPicPr>
          <p:nvPr/>
        </p:nvPicPr>
        <p:blipFill rotWithShape="1">
          <a:blip r:embed="rId3"/>
          <a:srcRect l="74468" t="13532" b="11753"/>
          <a:stretch/>
        </p:blipFill>
        <p:spPr>
          <a:xfrm>
            <a:off x="7815385" y="1453661"/>
            <a:ext cx="1248663" cy="4056185"/>
          </a:xfrm>
          <a:prstGeom prst="rect">
            <a:avLst/>
          </a:prstGeom>
        </p:spPr>
      </p:pic>
    </p:spTree>
    <p:extLst>
      <p:ext uri="{BB962C8B-B14F-4D97-AF65-F5344CB8AC3E}">
        <p14:creationId xmlns:p14="http://schemas.microsoft.com/office/powerpoint/2010/main" val="33881117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triggers explained</a:t>
            </a:r>
            <a:endParaRPr lang="it-IT" sz="2800" dirty="0">
              <a:latin typeface="Arial Unicode MS" pitchFamily="34" charset="-128"/>
            </a:endParaRPr>
          </a:p>
        </p:txBody>
      </p:sp>
      <p:sp>
        <p:nvSpPr>
          <p:cNvPr id="7" name="Content Placeholder 2"/>
          <p:cNvSpPr txBox="1">
            <a:spLocks/>
          </p:cNvSpPr>
          <p:nvPr/>
        </p:nvSpPr>
        <p:spPr bwMode="auto">
          <a:xfrm>
            <a:off x="364569" y="1095905"/>
            <a:ext cx="7325709" cy="52493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buFont typeface="Arial" charset="0"/>
              <a:buNone/>
            </a:pPr>
            <a:r>
              <a:rPr lang="en-US" sz="1600" dirty="0" smtClean="0">
                <a:solidFill>
                  <a:srgbClr val="FF0000"/>
                </a:solidFill>
                <a:latin typeface="Arial Unicode MS" pitchFamily="34" charset="-128"/>
                <a:ea typeface="Arial Unicode MS" pitchFamily="34" charset="-128"/>
                <a:cs typeface="Arial Unicode MS" pitchFamily="34" charset="-128"/>
              </a:rPr>
              <a:t>“LUMINOSITY”</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A random trigger generated in each of the four crossing type</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Beam-beam, beam1-empty, empty-beam2, empty-empty</a:t>
            </a:r>
          </a:p>
          <a:p>
            <a:pPr lvl="2">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Select individual rates for each crossing type</a:t>
            </a:r>
          </a:p>
          <a:p>
            <a:pPr lvl="3">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Programmable in Trigger </a:t>
            </a:r>
            <a:r>
              <a:rPr lang="en-US" sz="1400" dirty="0" err="1"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Config</a:t>
            </a:r>
            <a:endPar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endParaRPr>
          </a:p>
          <a:p>
            <a:pPr lvl="2">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Used today to normalize luminosity</a:t>
            </a:r>
          </a:p>
          <a:p>
            <a:pPr>
              <a:spcBef>
                <a:spcPts val="0"/>
              </a:spcBef>
              <a:buFont typeface="Arial" charset="0"/>
              <a:buNone/>
            </a:pPr>
            <a:endParaRPr lang="en-US" sz="1600" dirty="0" smtClean="0">
              <a:solidFill>
                <a:srgbClr val="FF0000"/>
              </a:solidFill>
              <a:latin typeface="Arial Unicode MS" pitchFamily="34" charset="-128"/>
              <a:ea typeface="Arial Unicode MS" pitchFamily="34" charset="-128"/>
              <a:cs typeface="Arial Unicode MS" pitchFamily="34" charset="-128"/>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itchFamily="2" charset="2"/>
              </a:rPr>
              <a:t>“EXTERNAL TRIGGER”</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Enable SODIN to accept an external trigger</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Usually referred to as auxiliary trigger</a:t>
            </a:r>
          </a:p>
          <a:p>
            <a:pPr lvl="1">
              <a:spcBef>
                <a:spcPts val="0"/>
              </a:spcBef>
              <a:buFont typeface="Arial" panose="020B0604020202020204" pitchFamily="34" charset="0"/>
              <a:buChar char="•"/>
            </a:pPr>
            <a:endParaRPr lang="en-US" sz="1400" dirty="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“EXTERNAL TFC”</a:t>
            </a:r>
          </a:p>
          <a:p>
            <a:pPr>
              <a:spcBef>
                <a:spcPts val="0"/>
              </a:spcBef>
              <a:buFont typeface="Wingdings" panose="05000000000000000000" pitchFamily="2" charset="2"/>
              <a:buChar char="à"/>
            </a:pPr>
            <a:r>
              <a:rPr lang="en-US" sz="18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In MiniDAQ2, oblige SODIN to take the TFC word from an external SODIN rather than from the core itself</a:t>
            </a:r>
          </a:p>
          <a:p>
            <a:pPr lvl="1">
              <a:spcBef>
                <a:spcPts val="0"/>
              </a:spcBef>
              <a:buFont typeface="Arial" panose="020B0604020202020204" pitchFamily="34" charset="0"/>
              <a:buChar char="•"/>
            </a:pPr>
            <a:r>
              <a:rPr lang="en-US" sz="14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In case of need of fanning out or for a  Master/Slave relationship</a:t>
            </a:r>
          </a:p>
          <a:p>
            <a:pPr lvl="1">
              <a:spcBef>
                <a:spcPts val="0"/>
              </a:spcBef>
              <a:buFont typeface="Arial" panose="020B0604020202020204" pitchFamily="34" charset="0"/>
              <a:buChar char="•"/>
            </a:pPr>
            <a:endParaRPr lang="en-US" sz="1400" dirty="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 of events in a MEP”</a:t>
            </a:r>
          </a:p>
          <a:p>
            <a:pPr>
              <a:spcBef>
                <a:spcPts val="0"/>
              </a:spcBef>
              <a:buFont typeface="Wingdings" panose="05000000000000000000" pitchFamily="2" charset="2"/>
              <a:buChar char="à"/>
            </a:pPr>
            <a:r>
              <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rPr>
              <a:t>Choses how many events are contained in a MEP</a:t>
            </a:r>
          </a:p>
          <a:p>
            <a:pPr marL="0" indent="0">
              <a:spcBef>
                <a:spcPts val="0"/>
              </a:spcBef>
              <a:buNone/>
            </a:pPr>
            <a:endParaRPr lang="en-US" sz="1600" dirty="0" smtClean="0">
              <a:solidFill>
                <a:srgbClr val="0066FF"/>
              </a:solidFill>
              <a:latin typeface="Arial Unicode MS" pitchFamily="34" charset="-128"/>
              <a:ea typeface="Arial Unicode MS" pitchFamily="34" charset="-128"/>
              <a:cs typeface="Arial Unicode MS" pitchFamily="34" charset="-128"/>
              <a:sym typeface="Wingdings" panose="05000000000000000000" pitchFamily="2" charset="2"/>
            </a:endParaRPr>
          </a:p>
          <a:p>
            <a:pPr marL="0" indent="0">
              <a:spcBef>
                <a:spcPts val="0"/>
              </a:spcBef>
              <a:buNone/>
            </a:pPr>
            <a:r>
              <a:rPr lang="en-US" sz="1600" dirty="0" smtClean="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rPr>
              <a:t>“TRIGGER TYPES”</a:t>
            </a:r>
            <a:endParaRPr lang="en-US" sz="1600" dirty="0">
              <a:solidFill>
                <a:srgbClr val="FF0000"/>
              </a:solidFill>
              <a:latin typeface="Arial Unicode MS" pitchFamily="34" charset="-128"/>
              <a:ea typeface="Arial Unicode MS" pitchFamily="34" charset="-128"/>
              <a:cs typeface="Arial Unicode MS" pitchFamily="34" charset="-128"/>
              <a:sym typeface="Wingdings" panose="05000000000000000000" pitchFamily="2" charset="2"/>
            </a:endParaRPr>
          </a:p>
          <a:p>
            <a:pPr>
              <a:spcBef>
                <a:spcPts val="0"/>
              </a:spcBef>
              <a:buFont typeface="Wingdings" panose="05000000000000000000" pitchFamily="2" charset="2"/>
              <a:buChar char="à"/>
              <a:defRPr/>
            </a:pPr>
            <a:r>
              <a:rPr lang="it-IT" sz="1600" dirty="0" smtClean="0">
                <a:solidFill>
                  <a:srgbClr val="0066FF"/>
                </a:solidFill>
                <a:latin typeface="Arial Unicode MS" pitchFamily="34" charset="-128"/>
                <a:sym typeface="Wingdings" pitchFamily="2" charset="2"/>
              </a:rPr>
              <a:t>This </a:t>
            </a:r>
            <a:r>
              <a:rPr lang="it-IT" sz="1600" dirty="0">
                <a:solidFill>
                  <a:srgbClr val="0066FF"/>
                </a:solidFill>
                <a:latin typeface="Arial Unicode MS" pitchFamily="34" charset="-128"/>
                <a:sym typeface="Wingdings" pitchFamily="2" charset="2"/>
              </a:rPr>
              <a:t>is a code that identifies what type a trigger was in the HLT farm. </a:t>
            </a:r>
          </a:p>
          <a:p>
            <a:pPr lvl="1">
              <a:spcBef>
                <a:spcPts val="0"/>
              </a:spcBef>
              <a:buFont typeface="Arial" panose="020B0604020202020204" pitchFamily="34" charset="0"/>
              <a:buChar char="•"/>
              <a:defRPr/>
            </a:pPr>
            <a:r>
              <a:rPr lang="it-IT" sz="1400" dirty="0" smtClean="0">
                <a:solidFill>
                  <a:srgbClr val="0066FF"/>
                </a:solidFill>
                <a:latin typeface="Arial Unicode MS" pitchFamily="34" charset="-128"/>
                <a:sym typeface="Wingdings" pitchFamily="2" charset="2"/>
              </a:rPr>
              <a:t>Not really used in MiniDAQ2, but may become important later...</a:t>
            </a:r>
            <a:endParaRPr lang="it-IT" sz="1400" dirty="0">
              <a:solidFill>
                <a:srgbClr val="0066FF"/>
              </a:solidFill>
              <a:latin typeface="Arial Unicode MS" pitchFamily="34" charset="-128"/>
              <a:sym typeface="Wingdings" pitchFamily="2" charset="2"/>
            </a:endParaRPr>
          </a:p>
          <a:p>
            <a:pPr marL="0" indent="0">
              <a:spcBef>
                <a:spcPts val="0"/>
              </a:spcBef>
              <a:buNone/>
            </a:pPr>
            <a:endParaRPr lang="en-US" sz="1600" dirty="0">
              <a:solidFill>
                <a:srgbClr val="FF0000"/>
              </a:solidFill>
              <a:latin typeface="Arial Unicode MS" pitchFamily="34" charset="-128"/>
              <a:ea typeface="Arial Unicode MS" pitchFamily="34" charset="-128"/>
              <a:cs typeface="Arial Unicode MS" pitchFamily="34" charset="-128"/>
              <a:sym typeface="Wingdings" pitchFamily="2" charset="2"/>
            </a:endParaRPr>
          </a:p>
        </p:txBody>
      </p:sp>
      <p:pic>
        <p:nvPicPr>
          <p:cNvPr id="13" name="Picture 12"/>
          <p:cNvPicPr>
            <a:picLocks noChangeAspect="1"/>
          </p:cNvPicPr>
          <p:nvPr/>
        </p:nvPicPr>
        <p:blipFill rotWithShape="1">
          <a:blip r:embed="rId3"/>
          <a:srcRect l="74468" t="13532" b="11753"/>
          <a:stretch/>
        </p:blipFill>
        <p:spPr>
          <a:xfrm>
            <a:off x="7815385" y="1453661"/>
            <a:ext cx="1248663" cy="4056185"/>
          </a:xfrm>
          <a:prstGeom prst="rect">
            <a:avLst/>
          </a:prstGeom>
        </p:spPr>
      </p:pic>
    </p:spTree>
    <p:extLst>
      <p:ext uri="{BB962C8B-B14F-4D97-AF65-F5344CB8AC3E}">
        <p14:creationId xmlns:p14="http://schemas.microsoft.com/office/powerpoint/2010/main" val="9579948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Trigger priority scheme</a:t>
            </a:r>
            <a:endParaRPr lang="it-IT" sz="2800" dirty="0">
              <a:latin typeface="Arial Unicode MS" pitchFamily="34" charset="-128"/>
            </a:endParaRPr>
          </a:p>
        </p:txBody>
      </p:sp>
      <p:sp>
        <p:nvSpPr>
          <p:cNvPr id="13" name="Text Box 11"/>
          <p:cNvSpPr txBox="1">
            <a:spLocks noChangeArrowheads="1"/>
          </p:cNvSpPr>
          <p:nvPr/>
        </p:nvSpPr>
        <p:spPr bwMode="auto">
          <a:xfrm>
            <a:off x="458068" y="1386578"/>
            <a:ext cx="8414998" cy="4524315"/>
          </a:xfrm>
          <a:prstGeom prst="rect">
            <a:avLst/>
          </a:prstGeom>
          <a:noFill/>
          <a:ln w="12700">
            <a:noFill/>
            <a:miter lim="800000"/>
            <a:headEnd type="none" w="sm" len="sm"/>
            <a:tailEnd type="none" w="sm" len="sm"/>
          </a:ln>
        </p:spPr>
        <p:txBody>
          <a:bodyPr wrap="square">
            <a:spAutoFit/>
          </a:bodyPr>
          <a:lstStyle/>
          <a:p>
            <a:pPr>
              <a:spcBef>
                <a:spcPts val="0"/>
              </a:spcBef>
              <a:defRPr/>
            </a:pPr>
            <a:r>
              <a:rPr lang="it-IT" dirty="0" smtClean="0">
                <a:solidFill>
                  <a:srgbClr val="0066FF"/>
                </a:solidFill>
                <a:latin typeface="Arial Unicode MS" pitchFamily="34" charset="-128"/>
                <a:sym typeface="Wingdings" pitchFamily="2" charset="2"/>
              </a:rPr>
              <a:t>SODIN can be configured to generate many triggers  </a:t>
            </a:r>
            <a:r>
              <a:rPr lang="it-IT" dirty="0" smtClean="0">
                <a:solidFill>
                  <a:srgbClr val="FF0000"/>
                </a:solidFill>
                <a:latin typeface="Arial Unicode MS" pitchFamily="34" charset="-128"/>
                <a:sym typeface="Wingdings" pitchFamily="2" charset="2"/>
              </a:rPr>
              <a:t>they can be concurrent!</a:t>
            </a:r>
          </a:p>
          <a:p>
            <a:pPr>
              <a:spcBef>
                <a:spcPts val="0"/>
              </a:spcBef>
              <a:defRPr/>
            </a:pPr>
            <a:endParaRPr lang="it-IT" dirty="0">
              <a:solidFill>
                <a:srgbClr val="0066FF"/>
              </a:solidFill>
              <a:latin typeface="Arial Unicode MS" pitchFamily="34" charset="-128"/>
              <a:sym typeface="Wingdings" pitchFamily="2" charset="2"/>
            </a:endParaRPr>
          </a:p>
          <a:p>
            <a:pPr>
              <a:spcBef>
                <a:spcPts val="0"/>
              </a:spcBef>
              <a:defRPr/>
            </a:pPr>
            <a:r>
              <a:rPr lang="it-IT" dirty="0" smtClean="0">
                <a:solidFill>
                  <a:srgbClr val="0066FF"/>
                </a:solidFill>
                <a:latin typeface="Arial Unicode MS" pitchFamily="34" charset="-128"/>
                <a:sym typeface="Wingdings" pitchFamily="2" charset="2"/>
              </a:rPr>
              <a:t>To help SODIN decide on which trigger actually select/send, there is a priority scheme applied: </a:t>
            </a:r>
            <a:r>
              <a:rPr lang="it-IT" dirty="0" smtClean="0">
                <a:solidFill>
                  <a:srgbClr val="FF0000"/>
                </a:solidFill>
                <a:latin typeface="Arial Unicode MS" pitchFamily="34" charset="-128"/>
                <a:sym typeface="Wingdings" pitchFamily="2" charset="2"/>
              </a:rPr>
              <a:t>the trigger with highest priority gets chosen</a:t>
            </a:r>
            <a:r>
              <a:rPr lang="it-IT" dirty="0" smtClean="0">
                <a:solidFill>
                  <a:srgbClr val="0066FF"/>
                </a:solidFill>
                <a:latin typeface="Arial Unicode MS" pitchFamily="34" charset="-128"/>
                <a:sym typeface="Wingdings" pitchFamily="2" charset="2"/>
              </a:rPr>
              <a:t>. In this order:</a:t>
            </a:r>
          </a:p>
          <a:p>
            <a:pPr>
              <a:spcBef>
                <a:spcPts val="0"/>
              </a:spcBef>
              <a:defRPr/>
            </a:pPr>
            <a:endParaRPr lang="it-IT" dirty="0" smtClean="0">
              <a:solidFill>
                <a:srgbClr val="0066FF"/>
              </a:solidFill>
              <a:latin typeface="Arial Unicode MS" pitchFamily="34" charset="-128"/>
              <a:sym typeface="Wingdings" pitchFamily="2" charset="2"/>
            </a:endParaRPr>
          </a:p>
          <a:p>
            <a:pPr lvl="1">
              <a:spcBef>
                <a:spcPts val="0"/>
              </a:spcBef>
              <a:defRPr/>
            </a:pPr>
            <a:r>
              <a:rPr lang="it-IT" sz="2000" dirty="0" smtClean="0">
                <a:solidFill>
                  <a:srgbClr val="0066FF"/>
                </a:solidFill>
                <a:latin typeface="Arial Unicode MS" pitchFamily="34" charset="-128"/>
                <a:sym typeface="Wingdings" pitchFamily="2" charset="2"/>
              </a:rPr>
              <a:t>EXTERNAL TRIGGER (AUXILIARY)</a:t>
            </a:r>
            <a:endParaRPr lang="it-IT" sz="2000" dirty="0">
              <a:solidFill>
                <a:srgbClr val="0066FF"/>
              </a:solidFill>
              <a:latin typeface="Arial Unicode MS" pitchFamily="34" charset="-128"/>
              <a:sym typeface="Wingdings" pitchFamily="2" charset="2"/>
            </a:endParaRPr>
          </a:p>
          <a:p>
            <a:pPr lvl="1">
              <a:spcBef>
                <a:spcPts val="0"/>
              </a:spcBef>
              <a:defRPr/>
            </a:pPr>
            <a:r>
              <a:rPr lang="it-IT" sz="2000" dirty="0" smtClean="0">
                <a:solidFill>
                  <a:srgbClr val="0066FF"/>
                </a:solidFill>
                <a:latin typeface="Arial Unicode MS" pitchFamily="34" charset="-128"/>
                <a:sym typeface="Wingdings" pitchFamily="2" charset="2"/>
              </a:rPr>
              <a:t>CALIBRATION</a:t>
            </a:r>
          </a:p>
          <a:p>
            <a:pPr lvl="1">
              <a:spcBef>
                <a:spcPts val="0"/>
              </a:spcBef>
              <a:defRPr/>
            </a:pPr>
            <a:r>
              <a:rPr lang="it-IT" sz="2000" dirty="0" smtClean="0">
                <a:solidFill>
                  <a:srgbClr val="0066FF"/>
                </a:solidFill>
                <a:latin typeface="Arial Unicode MS" pitchFamily="34" charset="-128"/>
                <a:sym typeface="Wingdings" pitchFamily="2" charset="2"/>
              </a:rPr>
              <a:t>PERIODIC</a:t>
            </a:r>
          </a:p>
          <a:p>
            <a:pPr lvl="1">
              <a:spcBef>
                <a:spcPts val="0"/>
              </a:spcBef>
              <a:defRPr/>
            </a:pPr>
            <a:r>
              <a:rPr lang="it-IT" sz="2000" dirty="0" smtClean="0">
                <a:solidFill>
                  <a:srgbClr val="0066FF"/>
                </a:solidFill>
                <a:latin typeface="Arial Unicode MS" pitchFamily="34" charset="-128"/>
                <a:sym typeface="Wingdings" pitchFamily="2" charset="2"/>
              </a:rPr>
              <a:t>RANDOM TRIGGER C</a:t>
            </a:r>
          </a:p>
          <a:p>
            <a:pPr lvl="1">
              <a:spcBef>
                <a:spcPts val="0"/>
              </a:spcBef>
              <a:defRPr/>
            </a:pPr>
            <a:r>
              <a:rPr lang="it-IT" sz="2000" dirty="0" smtClean="0">
                <a:solidFill>
                  <a:srgbClr val="0066FF"/>
                </a:solidFill>
                <a:latin typeface="Arial Unicode MS" pitchFamily="34" charset="-128"/>
                <a:sym typeface="Wingdings" pitchFamily="2" charset="2"/>
              </a:rPr>
              <a:t>RANDOM TRIGGER D</a:t>
            </a:r>
          </a:p>
          <a:p>
            <a:pPr lvl="1">
              <a:spcBef>
                <a:spcPts val="0"/>
              </a:spcBef>
              <a:defRPr/>
            </a:pPr>
            <a:r>
              <a:rPr lang="it-IT" sz="2000" dirty="0" smtClean="0">
                <a:solidFill>
                  <a:srgbClr val="0066FF"/>
                </a:solidFill>
                <a:latin typeface="Arial Unicode MS" pitchFamily="34" charset="-128"/>
                <a:sym typeface="Wingdings" pitchFamily="2" charset="2"/>
              </a:rPr>
              <a:t>RANDOM TRIGGER A</a:t>
            </a:r>
          </a:p>
          <a:p>
            <a:pPr lvl="1">
              <a:spcBef>
                <a:spcPts val="0"/>
              </a:spcBef>
              <a:defRPr/>
            </a:pPr>
            <a:r>
              <a:rPr lang="it-IT" sz="2000" dirty="0" smtClean="0">
                <a:solidFill>
                  <a:srgbClr val="0066FF"/>
                </a:solidFill>
                <a:latin typeface="Arial Unicode MS" pitchFamily="34" charset="-128"/>
                <a:sym typeface="Wingdings" pitchFamily="2" charset="2"/>
              </a:rPr>
              <a:t>LUMINOSITY (RANDOM TRIGGER B)</a:t>
            </a:r>
          </a:p>
          <a:p>
            <a:pPr lvl="1">
              <a:spcBef>
                <a:spcPts val="0"/>
              </a:spcBef>
              <a:defRPr/>
            </a:pPr>
            <a:r>
              <a:rPr lang="it-IT" sz="2000" dirty="0" smtClean="0">
                <a:solidFill>
                  <a:srgbClr val="0066FF"/>
                </a:solidFill>
                <a:latin typeface="Arial Unicode MS" pitchFamily="34" charset="-128"/>
                <a:sym typeface="Wingdings" pitchFamily="2" charset="2"/>
              </a:rPr>
              <a:t>BEAMGAS</a:t>
            </a:r>
          </a:p>
          <a:p>
            <a:pPr lvl="1">
              <a:spcBef>
                <a:spcPts val="0"/>
              </a:spcBef>
              <a:defRPr/>
            </a:pPr>
            <a:r>
              <a:rPr lang="it-IT" sz="2000" dirty="0" smtClean="0">
                <a:solidFill>
                  <a:srgbClr val="0066FF"/>
                </a:solidFill>
                <a:latin typeface="Arial Unicode MS" pitchFamily="34" charset="-128"/>
                <a:sym typeface="Wingdings" pitchFamily="2" charset="2"/>
              </a:rPr>
              <a:t>L0 (in case used with current LHCb...)</a:t>
            </a:r>
          </a:p>
          <a:p>
            <a:pPr>
              <a:spcBef>
                <a:spcPts val="0"/>
              </a:spcBef>
              <a:defRPr/>
            </a:pPr>
            <a:endParaRPr lang="it-IT" dirty="0" smtClean="0">
              <a:solidFill>
                <a:srgbClr val="0066FF"/>
              </a:solidFill>
              <a:latin typeface="Arial Unicode MS" pitchFamily="34" charset="-128"/>
              <a:sym typeface="Wingdings" pitchFamily="2" charset="2"/>
            </a:endParaRPr>
          </a:p>
        </p:txBody>
      </p:sp>
      <p:sp>
        <p:nvSpPr>
          <p:cNvPr id="4" name="Down Arrow 3"/>
          <p:cNvSpPr/>
          <p:nvPr/>
        </p:nvSpPr>
        <p:spPr>
          <a:xfrm>
            <a:off x="6208889" y="3172178"/>
            <a:ext cx="344311" cy="1986844"/>
          </a:xfrm>
          <a:prstGeom prst="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55534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Throttles</a:t>
            </a:r>
            <a:endParaRPr lang="it-IT" sz="2800" dirty="0">
              <a:latin typeface="Arial Unicode MS" pitchFamily="34" charset="-128"/>
            </a:endParaRPr>
          </a:p>
        </p:txBody>
      </p:sp>
      <p:sp>
        <p:nvSpPr>
          <p:cNvPr id="8" name="Text Box 11"/>
          <p:cNvSpPr txBox="1">
            <a:spLocks noChangeArrowheads="1"/>
          </p:cNvSpPr>
          <p:nvPr/>
        </p:nvSpPr>
        <p:spPr bwMode="auto">
          <a:xfrm>
            <a:off x="458068" y="1386578"/>
            <a:ext cx="8414998" cy="3970318"/>
          </a:xfrm>
          <a:prstGeom prst="rect">
            <a:avLst/>
          </a:prstGeom>
          <a:noFill/>
          <a:ln w="12700">
            <a:noFill/>
            <a:miter lim="800000"/>
            <a:headEnd type="none" w="sm" len="sm"/>
            <a:tailEnd type="none" w="sm" len="sm"/>
          </a:ln>
        </p:spPr>
        <p:txBody>
          <a:bodyPr wrap="square">
            <a:spAutoFit/>
          </a:bodyPr>
          <a:lstStyle/>
          <a:p>
            <a:pPr>
              <a:spcBef>
                <a:spcPts val="0"/>
              </a:spcBef>
              <a:defRPr/>
            </a:pPr>
            <a:r>
              <a:rPr lang="it-IT" dirty="0" smtClean="0">
                <a:solidFill>
                  <a:srgbClr val="FF0000"/>
                </a:solidFill>
                <a:latin typeface="Arial Unicode MS" pitchFamily="34" charset="-128"/>
                <a:sym typeface="Wingdings" pitchFamily="2" charset="2"/>
              </a:rPr>
              <a:t>A trigger may be generated internally by SODIN but throttled away because of another process</a:t>
            </a:r>
          </a:p>
          <a:p>
            <a:pPr marL="285750" indent="-285750">
              <a:spcBef>
                <a:spcPts val="0"/>
              </a:spcBef>
              <a:buFont typeface="Wingdings" panose="05000000000000000000" pitchFamily="2" charset="2"/>
              <a:buChar char="à"/>
              <a:defRPr/>
            </a:pPr>
            <a:r>
              <a:rPr lang="it-IT" dirty="0" smtClean="0">
                <a:solidFill>
                  <a:srgbClr val="FF0000"/>
                </a:solidFill>
                <a:latin typeface="Arial Unicode MS" pitchFamily="34" charset="-128"/>
                <a:sym typeface="Wingdings" pitchFamily="2" charset="2"/>
              </a:rPr>
              <a:t>Throttle in this sense means «rejection»</a:t>
            </a:r>
          </a:p>
          <a:p>
            <a:pPr marL="285750" indent="-285750">
              <a:spcBef>
                <a:spcPts val="0"/>
              </a:spcBef>
              <a:buFont typeface="Wingdings" panose="05000000000000000000" pitchFamily="2" charset="2"/>
              <a:buChar char="à"/>
              <a:defRPr/>
            </a:pPr>
            <a:endParaRPr lang="it-IT" dirty="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For example: if </a:t>
            </a:r>
            <a:r>
              <a:rPr lang="it-IT" dirty="0" smtClean="0">
                <a:solidFill>
                  <a:srgbClr val="FF0000"/>
                </a:solidFill>
                <a:latin typeface="Arial Unicode MS" pitchFamily="34" charset="-128"/>
                <a:sym typeface="Wingdings" panose="05000000000000000000" pitchFamily="2" charset="2"/>
              </a:rPr>
              <a:t>FE RESET throttle </a:t>
            </a:r>
            <a:r>
              <a:rPr lang="it-IT" dirty="0" smtClean="0">
                <a:solidFill>
                  <a:srgbClr val="0066FF"/>
                </a:solidFill>
                <a:latin typeface="Arial Unicode MS" pitchFamily="34" charset="-128"/>
                <a:sym typeface="Wingdings" panose="05000000000000000000" pitchFamily="2" charset="2"/>
              </a:rPr>
              <a:t>is enabled, this means that no triggers are accepted after a FE RESET for a programmable period (in Trigger Config panel).</a:t>
            </a:r>
          </a:p>
          <a:p>
            <a:pPr marL="742950" lvl="1"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anose="05000000000000000000" pitchFamily="2" charset="2"/>
              </a:rPr>
              <a:t>Same for </a:t>
            </a:r>
            <a:r>
              <a:rPr lang="it-IT" dirty="0" smtClean="0">
                <a:solidFill>
                  <a:srgbClr val="FF0000"/>
                </a:solidFill>
                <a:latin typeface="Arial Unicode MS" pitchFamily="34" charset="-128"/>
                <a:sym typeface="Wingdings" panose="05000000000000000000" pitchFamily="2" charset="2"/>
              </a:rPr>
              <a:t>BE RESET throttle </a:t>
            </a:r>
            <a:r>
              <a:rPr lang="it-IT" dirty="0" smtClean="0">
                <a:solidFill>
                  <a:srgbClr val="0066FF"/>
                </a:solidFill>
                <a:latin typeface="Arial Unicode MS" pitchFamily="34" charset="-128"/>
                <a:sym typeface="Wingdings" panose="05000000000000000000" pitchFamily="2" charset="2"/>
              </a:rPr>
              <a:t>and </a:t>
            </a:r>
            <a:r>
              <a:rPr lang="it-IT" dirty="0" smtClean="0">
                <a:solidFill>
                  <a:srgbClr val="FF0000"/>
                </a:solidFill>
                <a:latin typeface="Arial Unicode MS" pitchFamily="34" charset="-128"/>
                <a:sym typeface="Wingdings" panose="05000000000000000000" pitchFamily="2" charset="2"/>
              </a:rPr>
              <a:t>NZS/TAE throttle</a:t>
            </a:r>
            <a:r>
              <a:rPr lang="it-IT" dirty="0" smtClean="0">
                <a:solidFill>
                  <a:srgbClr val="0066FF"/>
                </a:solidFill>
                <a:latin typeface="Arial Unicode MS" pitchFamily="34" charset="-128"/>
                <a:sym typeface="Wingdings" panose="05000000000000000000" pitchFamily="2" charset="2"/>
              </a:rPr>
              <a:t>.</a:t>
            </a:r>
          </a:p>
          <a:p>
            <a:pPr marL="285750" indent="-285750">
              <a:spcBef>
                <a:spcPts val="0"/>
              </a:spcBef>
              <a:buFont typeface="Wingdings" panose="05000000000000000000" pitchFamily="2" charset="2"/>
              <a:buChar char="à"/>
              <a:defRPr/>
            </a:pPr>
            <a:endParaRPr lang="it-IT" dirty="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Why do you care? Well, if your FE is busy doing something after a FE RESET you probaby don’t want to put that data to disk. Or maybe you do... ? You choose and set the corresponding «Inhibit length».</a:t>
            </a:r>
          </a:p>
          <a:p>
            <a:pPr marL="285750" indent="-285750">
              <a:spcBef>
                <a:spcPts val="0"/>
              </a:spcBef>
              <a:buFont typeface="Wingdings" panose="05000000000000000000" pitchFamily="2" charset="2"/>
              <a:buChar char="à"/>
              <a:defRPr/>
            </a:pPr>
            <a:endParaRPr lang="it-IT" dirty="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itchFamily="2" charset="2"/>
            </a:endParaRPr>
          </a:p>
        </p:txBody>
      </p:sp>
    </p:spTree>
    <p:extLst>
      <p:ext uri="{BB962C8B-B14F-4D97-AF65-F5344CB8AC3E}">
        <p14:creationId xmlns:p14="http://schemas.microsoft.com/office/powerpoint/2010/main" val="1909041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Offsets (or latencies)</a:t>
            </a:r>
            <a:endParaRPr lang="it-IT" sz="2800" dirty="0">
              <a:latin typeface="Arial Unicode MS" pitchFamily="34" charset="-128"/>
            </a:endParaRPr>
          </a:p>
        </p:txBody>
      </p:sp>
      <p:sp>
        <p:nvSpPr>
          <p:cNvPr id="8" name="Text Box 11"/>
          <p:cNvSpPr txBox="1">
            <a:spLocks noChangeArrowheads="1"/>
          </p:cNvSpPr>
          <p:nvPr/>
        </p:nvSpPr>
        <p:spPr bwMode="auto">
          <a:xfrm>
            <a:off x="458068" y="1284977"/>
            <a:ext cx="8414998" cy="5909310"/>
          </a:xfrm>
          <a:prstGeom prst="rect">
            <a:avLst/>
          </a:prstGeom>
          <a:noFill/>
          <a:ln w="12700">
            <a:noFill/>
            <a:miter lim="800000"/>
            <a:headEnd type="none" w="sm" len="sm"/>
            <a:tailEnd type="none" w="sm" len="sm"/>
          </a:ln>
        </p:spPr>
        <p:txBody>
          <a:bodyPr wrap="square">
            <a:spAutoFit/>
          </a:bodyPr>
          <a:lstStyle/>
          <a:p>
            <a:pPr>
              <a:spcBef>
                <a:spcPts val="0"/>
              </a:spcBef>
              <a:defRPr/>
            </a:pPr>
            <a:r>
              <a:rPr lang="it-IT" dirty="0" smtClean="0">
                <a:solidFill>
                  <a:srgbClr val="FF0000"/>
                </a:solidFill>
                <a:latin typeface="Arial Unicode MS" pitchFamily="34" charset="-128"/>
                <a:sym typeface="Wingdings" pitchFamily="2" charset="2"/>
              </a:rPr>
              <a:t>SODIN generates commands and words synchronously, </a:t>
            </a:r>
            <a:r>
              <a:rPr lang="it-IT" dirty="0" smtClean="0">
                <a:solidFill>
                  <a:srgbClr val="0066FF"/>
                </a:solidFill>
                <a:latin typeface="Arial Unicode MS" pitchFamily="34" charset="-128"/>
                <a:sym typeface="Wingdings" pitchFamily="2" charset="2"/>
              </a:rPr>
              <a:t>i.e. always with the same delay/latency</a:t>
            </a:r>
          </a:p>
          <a:p>
            <a:pPr>
              <a:spcBef>
                <a:spcPts val="0"/>
              </a:spcBef>
              <a:defRPr/>
            </a:pPr>
            <a:endParaRPr lang="it-IT" dirty="0" smtClean="0">
              <a:solidFill>
                <a:srgbClr val="0066FF"/>
              </a:solidFill>
              <a:latin typeface="Arial Unicode MS" pitchFamily="34" charset="-128"/>
              <a:sym typeface="Wingdings" pitchFamily="2" charset="2"/>
            </a:endParaRPr>
          </a:p>
          <a:p>
            <a:pPr marL="285750"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itchFamily="2" charset="2"/>
              </a:rPr>
              <a:t>In short, trigger xx is generated at time t0, the corresponding command will always be generated at time</a:t>
            </a:r>
            <a:r>
              <a:rPr lang="it-IT" dirty="0" smtClean="0">
                <a:solidFill>
                  <a:srgbClr val="FF0000"/>
                </a:solidFill>
                <a:latin typeface="Arial Unicode MS" pitchFamily="34" charset="-128"/>
                <a:sym typeface="Wingdings" panose="05000000000000000000" pitchFamily="2" charset="2"/>
              </a:rPr>
              <a:t> t0+offset</a:t>
            </a:r>
          </a:p>
          <a:p>
            <a:pPr marL="285750"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Offset is in fact a combination of other various offsets (see Trigger config)</a:t>
            </a:r>
          </a:p>
          <a:p>
            <a:pPr marL="742950" lvl="1"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anose="05000000000000000000" pitchFamily="2" charset="2"/>
              </a:rPr>
              <a:t>You can play with the offset to find the perfect latency for your system</a:t>
            </a:r>
            <a:endParaRPr lang="it-IT" dirty="0">
              <a:solidFill>
                <a:srgbClr val="0066FF"/>
              </a:solidFill>
              <a:latin typeface="Arial Unicode MS" pitchFamily="34" charset="-128"/>
              <a:sym typeface="Wingdings" panose="05000000000000000000" pitchFamily="2" charset="2"/>
            </a:endParaRPr>
          </a:p>
          <a:p>
            <a:pPr marL="742950" lvl="1"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anose="05000000000000000000" pitchFamily="2" charset="2"/>
              </a:rPr>
              <a:t>For example: if you are using an external trigger, then you probably want to align this trigger to the corresponding BXID (maybe) and then you want that trigger and specific TFC command comes out after a specific latency so that your FE is ready to send data out.</a:t>
            </a:r>
          </a:p>
          <a:p>
            <a:pPr marL="742950" lvl="1"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anose="05000000000000000000" pitchFamily="2" charset="2"/>
              </a:rPr>
              <a:t>It depends case by case, contact me if you need help in figuring out the best latency for your system.</a:t>
            </a:r>
          </a:p>
          <a:p>
            <a:pPr marL="285750" indent="-285750">
              <a:spcBef>
                <a:spcPts val="0"/>
              </a:spcBef>
              <a:buFont typeface="Wingdings" panose="05000000000000000000" pitchFamily="2" charset="2"/>
              <a:buChar char="à"/>
              <a:defRPr/>
            </a:pPr>
            <a:endParaRPr lang="it-IT" dirty="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r>
              <a:rPr lang="it-IT" dirty="0" smtClean="0">
                <a:solidFill>
                  <a:srgbClr val="FF0000"/>
                </a:solidFill>
                <a:latin typeface="Arial Unicode MS" pitchFamily="34" charset="-128"/>
                <a:sym typeface="Wingdings" panose="05000000000000000000" pitchFamily="2" charset="2"/>
              </a:rPr>
              <a:t>The same concept applies to the delays in the SOL40. </a:t>
            </a:r>
          </a:p>
          <a:p>
            <a:pPr marL="285750" indent="-285750">
              <a:spcBef>
                <a:spcPts val="0"/>
              </a:spcBef>
              <a:buFont typeface="Wingdings" panose="05000000000000000000" pitchFamily="2" charset="2"/>
              <a:buChar char="à"/>
              <a:defRPr/>
            </a:pPr>
            <a:endParaRPr lang="it-IT" dirty="0">
              <a:solidFill>
                <a:srgbClr val="FF0000"/>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r>
              <a:rPr lang="it-IT" dirty="0" smtClean="0">
                <a:solidFill>
                  <a:srgbClr val="FF0000"/>
                </a:solidFill>
                <a:latin typeface="Arial Unicode MS" pitchFamily="34" charset="-128"/>
                <a:sym typeface="Wingdings" panose="05000000000000000000" pitchFamily="2" charset="2"/>
              </a:rPr>
              <a:t>NB: once you change a delay or an offset, always click on Logic Reset (either in SODIN or in SOL40) to have it effectively executed!!</a:t>
            </a:r>
          </a:p>
          <a:p>
            <a:pPr marL="285750"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endParaRPr lang="it-IT" dirty="0">
              <a:solidFill>
                <a:srgbClr val="FF0000"/>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itchFamily="2" charset="2"/>
            </a:endParaRPr>
          </a:p>
        </p:txBody>
      </p:sp>
    </p:spTree>
    <p:extLst>
      <p:ext uri="{BB962C8B-B14F-4D97-AF65-F5344CB8AC3E}">
        <p14:creationId xmlns:p14="http://schemas.microsoft.com/office/powerpoint/2010/main" val="6497182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Controlling TFC</a:t>
            </a:r>
            <a:endParaRPr lang="it-IT" sz="2800" dirty="0">
              <a:latin typeface="Arial Unicode MS" pitchFamily="34" charset="-128"/>
            </a:endParaRPr>
          </a:p>
        </p:txBody>
      </p:sp>
      <p:pic>
        <p:nvPicPr>
          <p:cNvPr id="8" name="Picture 7"/>
          <p:cNvPicPr/>
          <p:nvPr/>
        </p:nvPicPr>
        <p:blipFill rotWithShape="1">
          <a:blip r:embed="rId3">
            <a:extLst>
              <a:ext uri="{28A0092B-C50C-407E-A947-70E740481C1C}">
                <a14:useLocalDpi xmlns:a14="http://schemas.microsoft.com/office/drawing/2010/main" val="0"/>
              </a:ext>
            </a:extLst>
          </a:blip>
          <a:srcRect l="72752" t="11650" r="21263" b="38094"/>
          <a:stretch/>
        </p:blipFill>
        <p:spPr bwMode="auto">
          <a:xfrm>
            <a:off x="984738" y="1533159"/>
            <a:ext cx="1695450" cy="4448175"/>
          </a:xfrm>
          <a:prstGeom prst="rect">
            <a:avLst/>
          </a:prstGeom>
          <a:ln>
            <a:noFill/>
          </a:ln>
          <a:extLst>
            <a:ext uri="{53640926-AAD7-44D8-BBD7-CCE9431645EC}">
              <a14:shadowObscured xmlns:a14="http://schemas.microsoft.com/office/drawing/2010/main"/>
            </a:ext>
          </a:extLst>
        </p:spPr>
      </p:pic>
      <p:sp>
        <p:nvSpPr>
          <p:cNvPr id="10" name="Rectangle 9"/>
          <p:cNvSpPr/>
          <p:nvPr/>
        </p:nvSpPr>
        <p:spPr>
          <a:xfrm>
            <a:off x="2010263" y="3848591"/>
            <a:ext cx="695569" cy="34827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flipV="1">
            <a:off x="2543058" y="3188677"/>
            <a:ext cx="661250" cy="65991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 Box 11"/>
          <p:cNvSpPr txBox="1">
            <a:spLocks noChangeArrowheads="1"/>
          </p:cNvSpPr>
          <p:nvPr/>
        </p:nvSpPr>
        <p:spPr bwMode="auto">
          <a:xfrm>
            <a:off x="3204308" y="2845136"/>
            <a:ext cx="2289908" cy="307777"/>
          </a:xfrm>
          <a:prstGeom prst="rect">
            <a:avLst/>
          </a:prstGeom>
          <a:solidFill>
            <a:schemeClr val="bg1"/>
          </a:solidFill>
          <a:ln w="38100">
            <a:solidFill>
              <a:srgbClr val="FF0000"/>
            </a:solidFill>
            <a:miter lim="800000"/>
            <a:headEnd type="none" w="sm" len="sm"/>
            <a:tailEnd type="none" w="sm" len="sm"/>
          </a:ln>
        </p:spPr>
        <p:txBody>
          <a:bodyPr wrap="square">
            <a:spAutoFit/>
          </a:bodyPr>
          <a:lstStyle/>
          <a:p>
            <a:pPr>
              <a:spcBef>
                <a:spcPts val="0"/>
              </a:spcBef>
              <a:defRPr/>
            </a:pPr>
            <a:r>
              <a:rPr lang="it-IT" sz="1400" dirty="0" smtClean="0">
                <a:solidFill>
                  <a:srgbClr val="FF0000"/>
                </a:solidFill>
                <a:latin typeface="Arial Unicode MS" pitchFamily="34" charset="-128"/>
                <a:sym typeface="Wingdings" pitchFamily="2" charset="2"/>
              </a:rPr>
              <a:t>Hit it and it will shoot one</a:t>
            </a:r>
            <a:endParaRPr lang="it-IT" sz="1400" dirty="0" smtClean="0">
              <a:solidFill>
                <a:srgbClr val="0066FF"/>
              </a:solidFill>
              <a:latin typeface="Arial Unicode MS" pitchFamily="34" charset="-128"/>
              <a:sym typeface="Wingdings" panose="05000000000000000000" pitchFamily="2" charset="2"/>
            </a:endParaRPr>
          </a:p>
        </p:txBody>
      </p:sp>
      <p:sp>
        <p:nvSpPr>
          <p:cNvPr id="13" name="Text Box 11"/>
          <p:cNvSpPr txBox="1">
            <a:spLocks noChangeArrowheads="1"/>
          </p:cNvSpPr>
          <p:nvPr/>
        </p:nvSpPr>
        <p:spPr bwMode="auto">
          <a:xfrm>
            <a:off x="3427046" y="3757246"/>
            <a:ext cx="4779108" cy="738664"/>
          </a:xfrm>
          <a:prstGeom prst="rect">
            <a:avLst/>
          </a:prstGeom>
          <a:solidFill>
            <a:schemeClr val="bg1"/>
          </a:solidFill>
          <a:ln w="12700">
            <a:noFill/>
            <a:miter lim="800000"/>
            <a:headEnd type="none" w="sm" len="sm"/>
            <a:tailEnd type="none" w="sm" len="sm"/>
          </a:ln>
        </p:spPr>
        <p:txBody>
          <a:bodyPr wrap="square">
            <a:spAutoFit/>
          </a:bodyPr>
          <a:lstStyle/>
          <a:p>
            <a:pPr>
              <a:spcBef>
                <a:spcPts val="0"/>
              </a:spcBef>
              <a:defRPr/>
            </a:pPr>
            <a:r>
              <a:rPr lang="it-IT" sz="1400" dirty="0" smtClean="0">
                <a:solidFill>
                  <a:srgbClr val="0066FF"/>
                </a:solidFill>
                <a:latin typeface="Arial Unicode MS" pitchFamily="34" charset="-128"/>
                <a:sym typeface="Wingdings" pitchFamily="2" charset="2"/>
              </a:rPr>
              <a:t>NB: if you need a specific procedure, you can implement it in WinCC. Just look behind the button and you can steal the function...</a:t>
            </a:r>
          </a:p>
        </p:txBody>
      </p:sp>
    </p:spTree>
    <p:extLst>
      <p:ext uri="{BB962C8B-B14F-4D97-AF65-F5344CB8AC3E}">
        <p14:creationId xmlns:p14="http://schemas.microsoft.com/office/powerpoint/2010/main" val="2443669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on common hardware backbone</a:t>
            </a:r>
            <a:endParaRPr lang="it-IT" sz="2800" dirty="0">
              <a:latin typeface="Arial Unicode MS" pitchFamily="34" charset="-128"/>
            </a:endParaRPr>
          </a:p>
        </p:txBody>
      </p:sp>
      <p:grpSp>
        <p:nvGrpSpPr>
          <p:cNvPr id="3" name="Group 2"/>
          <p:cNvGrpSpPr/>
          <p:nvPr/>
        </p:nvGrpSpPr>
        <p:grpSpPr>
          <a:xfrm>
            <a:off x="2529655" y="1118959"/>
            <a:ext cx="6481048" cy="3083272"/>
            <a:chOff x="2529655" y="1118959"/>
            <a:chExt cx="6481048" cy="3083272"/>
          </a:xfrm>
        </p:grpSpPr>
        <p:pic>
          <p:nvPicPr>
            <p:cNvPr id="2" name="Picture 1"/>
            <p:cNvPicPr>
              <a:picLocks noChangeAspect="1"/>
            </p:cNvPicPr>
            <p:nvPr/>
          </p:nvPicPr>
          <p:blipFill>
            <a:blip r:embed="rId3"/>
            <a:stretch>
              <a:fillRect/>
            </a:stretch>
          </p:blipFill>
          <p:spPr>
            <a:xfrm>
              <a:off x="2529655" y="1118959"/>
              <a:ext cx="6481048" cy="3083272"/>
            </a:xfrm>
            <a:prstGeom prst="rect">
              <a:avLst/>
            </a:prstGeom>
          </p:spPr>
        </p:pic>
        <p:cxnSp>
          <p:nvCxnSpPr>
            <p:cNvPr id="7" name="Straight Connector 6"/>
            <p:cNvCxnSpPr/>
            <p:nvPr/>
          </p:nvCxnSpPr>
          <p:spPr>
            <a:xfrm>
              <a:off x="5356938" y="3053978"/>
              <a:ext cx="725213" cy="65164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356938" y="3053979"/>
              <a:ext cx="725213" cy="65164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5" name="Rectangle 3"/>
          <p:cNvSpPr txBox="1">
            <a:spLocks noChangeArrowheads="1"/>
          </p:cNvSpPr>
          <p:nvPr/>
        </p:nvSpPr>
        <p:spPr bwMode="auto">
          <a:xfrm>
            <a:off x="298159" y="4229666"/>
            <a:ext cx="8712544" cy="14029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eaLnBrk="1" hangingPunct="1">
              <a:defRPr/>
            </a:pPr>
            <a:r>
              <a:rPr lang="it-IT" sz="1600" b="1" dirty="0" smtClean="0">
                <a:solidFill>
                  <a:srgbClr val="FF0000"/>
                </a:solidFill>
                <a:latin typeface="Arial Unicode MS" pitchFamily="34" charset="-128"/>
              </a:rPr>
              <a:t>Same exact hardware (PCIe40), firmware defines the functionality</a:t>
            </a:r>
            <a:r>
              <a:rPr lang="it-IT" sz="1600" b="1" dirty="0" smtClean="0">
                <a:solidFill>
                  <a:srgbClr val="0066FF"/>
                </a:solidFill>
                <a:latin typeface="Arial Unicode MS" pitchFamily="34" charset="-128"/>
              </a:rPr>
              <a:t>: </a:t>
            </a:r>
          </a:p>
          <a:p>
            <a:pPr algn="l" eaLnBrk="1" hangingPunct="1">
              <a:defRPr/>
            </a:pPr>
            <a:r>
              <a:rPr lang="it-IT" sz="1600" b="1" dirty="0">
                <a:solidFill>
                  <a:srgbClr val="0066FF"/>
                </a:solidFill>
                <a:latin typeface="Arial Unicode MS" pitchFamily="34" charset="-128"/>
              </a:rPr>
              <a:t>	</a:t>
            </a:r>
            <a:r>
              <a:rPr lang="it-IT" sz="1600" b="1" u="sng" dirty="0" smtClean="0">
                <a:solidFill>
                  <a:srgbClr val="0066FF"/>
                </a:solidFill>
                <a:latin typeface="Arial Unicode MS" pitchFamily="34" charset="-128"/>
              </a:rPr>
              <a:t>SODIN, SOL40 (TELL40)</a:t>
            </a:r>
          </a:p>
          <a:p>
            <a:pPr marL="285750" indent="-285750" algn="l" eaLnBrk="1" hangingPunct="1">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The Host PC is the PC controlling the board</a:t>
            </a:r>
          </a:p>
          <a:p>
            <a:pPr marL="285750" indent="-285750" algn="l" eaLnBrk="1" hangingPunct="1">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In principle ~100 Gbps of ECS access</a:t>
            </a:r>
          </a:p>
          <a:p>
            <a:pPr marL="285750" indent="-285750" algn="l" eaLnBrk="1" hangingPunct="1">
              <a:buFont typeface="Arial" panose="020B0604020202020204" pitchFamily="34" charset="0"/>
              <a:buChar char="•"/>
              <a:defRPr/>
            </a:pPr>
            <a:endParaRPr lang="it-IT" sz="1600" dirty="0">
              <a:solidFill>
                <a:srgbClr val="0066FF"/>
              </a:solidFill>
              <a:latin typeface="Arial Unicode MS" pitchFamily="34" charset="-128"/>
              <a:sym typeface="Wingdings" panose="05000000000000000000" pitchFamily="2" charset="2"/>
            </a:endParaRPr>
          </a:p>
          <a:p>
            <a:pPr algn="l" eaLnBrk="1" hangingPunct="1">
              <a:defRPr/>
            </a:pPr>
            <a:r>
              <a:rPr lang="it-IT" sz="1600" dirty="0" smtClean="0">
                <a:solidFill>
                  <a:srgbClr val="0066FF"/>
                </a:solidFill>
                <a:latin typeface="Arial Unicode MS" pitchFamily="34" charset="-128"/>
                <a:sym typeface="Wingdings" panose="05000000000000000000" pitchFamily="2" charset="2"/>
              </a:rPr>
              <a:t>Also, PCIe40 card has an interface to external electrical signals</a:t>
            </a:r>
          </a:p>
          <a:p>
            <a:pPr marL="285750" indent="-285750" algn="l" eaLnBrk="1" hangingPunct="1">
              <a:buFont typeface="Arial" panose="020B0604020202020204" pitchFamily="34" charset="0"/>
              <a:buChar char="•"/>
              <a:defRPr/>
            </a:pPr>
            <a:r>
              <a:rPr lang="it-IT" sz="1600" dirty="0" smtClean="0">
                <a:solidFill>
                  <a:srgbClr val="FF0000"/>
                </a:solidFill>
                <a:latin typeface="Arial Unicode MS" pitchFamily="34" charset="-128"/>
                <a:sym typeface="Wingdings" panose="05000000000000000000" pitchFamily="2" charset="2"/>
              </a:rPr>
              <a:t>LHC or current TFC or external trigger....</a:t>
            </a:r>
          </a:p>
        </p:txBody>
      </p:sp>
      <p:sp>
        <p:nvSpPr>
          <p:cNvPr id="17" name="Rectangle 3"/>
          <p:cNvSpPr txBox="1">
            <a:spLocks noChangeArrowheads="1"/>
          </p:cNvSpPr>
          <p:nvPr/>
        </p:nvSpPr>
        <p:spPr bwMode="auto">
          <a:xfrm>
            <a:off x="0" y="1907949"/>
            <a:ext cx="2827283" cy="14658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eaLnBrk="1" hangingPunct="1">
              <a:defRPr/>
            </a:pPr>
            <a:r>
              <a:rPr lang="it-IT" sz="1600" dirty="0" smtClean="0">
                <a:solidFill>
                  <a:srgbClr val="0066FF"/>
                </a:solidFill>
                <a:latin typeface="Arial Unicode MS" pitchFamily="34" charset="-128"/>
              </a:rPr>
              <a:t>In principle:</a:t>
            </a:r>
            <a:endParaRPr lang="it-IT" sz="1600" dirty="0">
              <a:solidFill>
                <a:srgbClr val="0066FF"/>
              </a:solidFill>
              <a:latin typeface="Arial Unicode MS" pitchFamily="34" charset="-128"/>
            </a:endParaRPr>
          </a:p>
          <a:p>
            <a:pPr marL="285750" indent="-285750" algn="l" eaLnBrk="1" hangingPunct="1">
              <a:buFont typeface="Arial" panose="020B0604020202020204" pitchFamily="34" charset="0"/>
              <a:buChar char="•"/>
              <a:defRPr/>
            </a:pPr>
            <a:r>
              <a:rPr lang="it-IT" sz="1600" dirty="0" smtClean="0">
                <a:solidFill>
                  <a:srgbClr val="0066FF"/>
                </a:solidFill>
                <a:latin typeface="Arial Unicode MS" pitchFamily="34" charset="-128"/>
              </a:rPr>
              <a:t>Firepower of 48 bidir links</a:t>
            </a:r>
          </a:p>
          <a:p>
            <a:pPr marL="285750" indent="-285750" algn="l" eaLnBrk="1" hangingPunct="1">
              <a:buFont typeface="Arial" panose="020B0604020202020204" pitchFamily="34" charset="0"/>
              <a:buChar char="•"/>
              <a:defRPr/>
            </a:pPr>
            <a:r>
              <a:rPr lang="it-IT" sz="1600" dirty="0" smtClean="0">
                <a:solidFill>
                  <a:srgbClr val="FF0000"/>
                </a:solidFill>
                <a:latin typeface="Arial Unicode MS" pitchFamily="34" charset="-128"/>
              </a:rPr>
              <a:t>Dedicated TFC link on SFP+</a:t>
            </a:r>
          </a:p>
          <a:p>
            <a:pPr marL="285750" indent="-285750" algn="l" eaLnBrk="1" hangingPunct="1">
              <a:buFont typeface="Arial" panose="020B0604020202020204" pitchFamily="34" charset="0"/>
              <a:buChar char="•"/>
              <a:defRPr/>
            </a:pPr>
            <a:r>
              <a:rPr lang="it-IT" sz="1600" dirty="0" smtClean="0">
                <a:solidFill>
                  <a:srgbClr val="0066FF"/>
                </a:solidFill>
                <a:latin typeface="Arial Unicode MS" pitchFamily="34" charset="-128"/>
              </a:rPr>
              <a:t>Deterministic on board external PLL for resynchronization</a:t>
            </a:r>
          </a:p>
        </p:txBody>
      </p:sp>
    </p:spTree>
    <p:extLst>
      <p:ext uri="{BB962C8B-B14F-4D97-AF65-F5344CB8AC3E}">
        <p14:creationId xmlns:p14="http://schemas.microsoft.com/office/powerpoint/2010/main" val="13226114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a:stretch>
            <a:fillRect/>
          </a:stretch>
        </p:blipFill>
        <p:spPr>
          <a:xfrm>
            <a:off x="1487879" y="1017414"/>
            <a:ext cx="4879544" cy="5062944"/>
          </a:xfrm>
          <a:prstGeom prst="rect">
            <a:avLst/>
          </a:prstGeom>
        </p:spPr>
      </p:pic>
      <p:sp>
        <p:nvSpPr>
          <p:cNvPr id="5" name="Rectangle 27"/>
          <p:cNvSpPr>
            <a:spLocks noChangeArrowheads="1"/>
          </p:cNvSpPr>
          <p:nvPr/>
        </p:nvSpPr>
        <p:spPr bwMode="auto">
          <a:xfrm>
            <a:off x="347623" y="2222654"/>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347623" y="2222654"/>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SOL40 panel</a:t>
            </a:r>
            <a:endParaRPr lang="it-IT" sz="2800" dirty="0">
              <a:latin typeface="Arial Unicode MS" pitchFamily="34" charset="-128"/>
            </a:endParaRPr>
          </a:p>
        </p:txBody>
      </p:sp>
      <p:grpSp>
        <p:nvGrpSpPr>
          <p:cNvPr id="8" name="Group 7"/>
          <p:cNvGrpSpPr/>
          <p:nvPr/>
        </p:nvGrpSpPr>
        <p:grpSpPr>
          <a:xfrm>
            <a:off x="1595398" y="2394104"/>
            <a:ext cx="4829175" cy="3095625"/>
            <a:chOff x="0" y="0"/>
            <a:chExt cx="4829175" cy="3095625"/>
          </a:xfrm>
        </p:grpSpPr>
        <p:sp>
          <p:nvSpPr>
            <p:cNvPr id="10" name="Rectangle 9"/>
            <p:cNvSpPr/>
            <p:nvPr/>
          </p:nvSpPr>
          <p:spPr>
            <a:xfrm>
              <a:off x="9525" y="38100"/>
              <a:ext cx="2609850" cy="10572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Rectangle 10"/>
            <p:cNvSpPr/>
            <p:nvPr/>
          </p:nvSpPr>
          <p:spPr>
            <a:xfrm>
              <a:off x="2667000" y="0"/>
              <a:ext cx="2114550" cy="21431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Rectangle 11"/>
            <p:cNvSpPr/>
            <p:nvPr/>
          </p:nvSpPr>
          <p:spPr>
            <a:xfrm>
              <a:off x="9525" y="1076325"/>
              <a:ext cx="2600325" cy="6191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Rectangle 12"/>
            <p:cNvSpPr/>
            <p:nvPr/>
          </p:nvSpPr>
          <p:spPr>
            <a:xfrm>
              <a:off x="19050" y="1695450"/>
              <a:ext cx="2600325" cy="47625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Rectangle 13"/>
            <p:cNvSpPr/>
            <p:nvPr/>
          </p:nvSpPr>
          <p:spPr>
            <a:xfrm>
              <a:off x="9525" y="2200275"/>
              <a:ext cx="4772025" cy="60007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Rectangle 14"/>
            <p:cNvSpPr/>
            <p:nvPr/>
          </p:nvSpPr>
          <p:spPr>
            <a:xfrm>
              <a:off x="0" y="2781300"/>
              <a:ext cx="4829175" cy="3143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sp>
        <p:nvSpPr>
          <p:cNvPr id="2" name="Text Box 2"/>
          <p:cNvSpPr txBox="1">
            <a:spLocks noChangeArrowheads="1"/>
          </p:cNvSpPr>
          <p:nvPr/>
        </p:nvSpPr>
        <p:spPr bwMode="auto">
          <a:xfrm>
            <a:off x="6769793" y="1441192"/>
            <a:ext cx="1447921" cy="1384995"/>
          </a:xfrm>
          <a:prstGeom prst="rect">
            <a:avLst/>
          </a:prstGeom>
          <a:solidFill>
            <a:srgbClr val="FFFFFF"/>
          </a:solidFill>
          <a:ln w="38100">
            <a:solidFill>
              <a:srgbClr val="FF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SOL40 counters:</a:t>
            </a:r>
            <a:endParaRPr kumimoji="0" lang="en-US" altLang="en-US" sz="1200" b="0" i="0" u="none" strike="noStrike" cap="none" normalizeH="0" baseline="0" dirty="0" smtClean="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66FF"/>
                </a:solidFill>
                <a:effectLst/>
                <a:latin typeface="Arial Unicode MS" panose="020B0604020202020204" pitchFamily="34" charset="-128"/>
                <a:ea typeface="Arial Unicode MS" panose="020B0604020202020204" pitchFamily="34" charset="-128"/>
                <a:cs typeface="Arial Unicode MS" panose="020B0604020202020204" pitchFamily="34" charset="-128"/>
              </a:rPr>
              <a:t>Check that what is being counted is compatible with what SODIN is generating and what you expect</a:t>
            </a:r>
          </a:p>
        </p:txBody>
      </p:sp>
      <p:cxnSp>
        <p:nvCxnSpPr>
          <p:cNvPr id="16" name="Straight Arrow Connector 15"/>
          <p:cNvCxnSpPr/>
          <p:nvPr/>
        </p:nvCxnSpPr>
        <p:spPr>
          <a:xfrm flipV="1">
            <a:off x="6367423" y="2460144"/>
            <a:ext cx="419100" cy="2667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6376948" y="4975379"/>
            <a:ext cx="333375" cy="4508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 Box 11"/>
          <p:cNvSpPr txBox="1">
            <a:spLocks noChangeArrowheads="1"/>
          </p:cNvSpPr>
          <p:nvPr/>
        </p:nvSpPr>
        <p:spPr bwMode="auto">
          <a:xfrm>
            <a:off x="6710323" y="4354768"/>
            <a:ext cx="1834867" cy="830997"/>
          </a:xfrm>
          <a:prstGeom prst="rect">
            <a:avLst/>
          </a:prstGeom>
          <a:solidFill>
            <a:srgbClr val="FFFFFF"/>
          </a:solidFill>
          <a:ln w="38100">
            <a:solidFill>
              <a:srgbClr val="FF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FE controller:</a:t>
            </a:r>
            <a:endParaRPr kumimoji="0" lang="en-US" altLang="en-US" sz="1200" b="0" i="0" u="none" strike="noStrike" cap="none" normalizeH="0" baseline="0" dirty="0" smtClean="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66FF"/>
                </a:solidFill>
                <a:effectLst/>
                <a:latin typeface="Arial Unicode MS" panose="020B0604020202020204" pitchFamily="34" charset="-128"/>
                <a:ea typeface="Arial Unicode MS" panose="020B0604020202020204" pitchFamily="34" charset="-128"/>
                <a:cs typeface="Arial Unicode MS" panose="020B0604020202020204" pitchFamily="34" charset="-128"/>
              </a:rPr>
              <a:t>Enable/disable a FE channel and controls a limited number of trigger</a:t>
            </a:r>
          </a:p>
        </p:txBody>
      </p:sp>
      <p:cxnSp>
        <p:nvCxnSpPr>
          <p:cNvPr id="18" name="Straight Arrow Connector 17"/>
          <p:cNvCxnSpPr/>
          <p:nvPr/>
        </p:nvCxnSpPr>
        <p:spPr>
          <a:xfrm>
            <a:off x="6386473" y="5508779"/>
            <a:ext cx="330688" cy="25082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 Box 14"/>
          <p:cNvSpPr txBox="1">
            <a:spLocks noChangeArrowheads="1"/>
          </p:cNvSpPr>
          <p:nvPr/>
        </p:nvSpPr>
        <p:spPr bwMode="auto">
          <a:xfrm>
            <a:off x="6422985" y="5751806"/>
            <a:ext cx="1143000" cy="480238"/>
          </a:xfrm>
          <a:prstGeom prst="rect">
            <a:avLst/>
          </a:prstGeom>
          <a:solidFill>
            <a:srgbClr val="FFFFFF"/>
          </a:solidFill>
          <a:ln w="38100">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Extra functionalities</a:t>
            </a:r>
            <a:endParaRPr kumimoji="0" lang="en-US" altLang="en-US" sz="1200" b="0" i="0" u="none" strike="noStrike" cap="none" normalizeH="0" baseline="0" dirty="0" smtClean="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9"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0" name="Rectangle 19"/>
          <p:cNvSpPr>
            <a:spLocks noChangeArrowheads="1"/>
          </p:cNvSpPr>
          <p:nvPr/>
        </p:nvSpPr>
        <p:spPr bwMode="auto">
          <a:xfrm>
            <a:off x="960398" y="90820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1" name="Rectangle 20"/>
          <p:cNvSpPr>
            <a:spLocks noChangeArrowheads="1"/>
          </p:cNvSpPr>
          <p:nvPr/>
        </p:nvSpPr>
        <p:spPr bwMode="auto">
          <a:xfrm>
            <a:off x="960398" y="572785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cxnSp>
        <p:nvCxnSpPr>
          <p:cNvPr id="24" name="Straight Arrow Connector 23"/>
          <p:cNvCxnSpPr/>
          <p:nvPr/>
        </p:nvCxnSpPr>
        <p:spPr>
          <a:xfrm flipH="1">
            <a:off x="907370" y="3191265"/>
            <a:ext cx="708238" cy="28478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 Box 14"/>
          <p:cNvSpPr txBox="1">
            <a:spLocks noChangeArrowheads="1"/>
          </p:cNvSpPr>
          <p:nvPr/>
        </p:nvSpPr>
        <p:spPr bwMode="auto">
          <a:xfrm>
            <a:off x="461922" y="3507796"/>
            <a:ext cx="923925" cy="581758"/>
          </a:xfrm>
          <a:prstGeom prst="rect">
            <a:avLst/>
          </a:prstGeom>
          <a:solidFill>
            <a:srgbClr val="FFFFFF"/>
          </a:solidFill>
          <a:ln w="38100">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Delays</a:t>
            </a:r>
          </a:p>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200" dirty="0" smtClean="0">
                <a:solidFill>
                  <a:srgbClr val="0066FF"/>
                </a:solidFill>
                <a:latin typeface="Arial Unicode MS" panose="020B0604020202020204" pitchFamily="34" charset="-128"/>
                <a:ea typeface="Arial Unicode MS" panose="020B0604020202020204" pitchFamily="34" charset="-128"/>
                <a:cs typeface="Arial Unicode MS" panose="020B0604020202020204" pitchFamily="34" charset="-128"/>
              </a:rPr>
              <a:t>(see before)</a:t>
            </a:r>
            <a:endParaRPr kumimoji="0" lang="en-US" altLang="en-US" sz="1200" i="0" u="none" strike="noStrike" cap="none" normalizeH="0" baseline="0" dirty="0" smtClean="0">
              <a:ln>
                <a:noFill/>
              </a:ln>
              <a:solidFill>
                <a:srgbClr val="0066FF"/>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cxnSp>
        <p:nvCxnSpPr>
          <p:cNvPr id="28" name="Straight Arrow Connector 27"/>
          <p:cNvCxnSpPr/>
          <p:nvPr/>
        </p:nvCxnSpPr>
        <p:spPr>
          <a:xfrm flipH="1">
            <a:off x="907370" y="4354768"/>
            <a:ext cx="665168" cy="24302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 Box 14"/>
          <p:cNvSpPr txBox="1">
            <a:spLocks noChangeArrowheads="1"/>
          </p:cNvSpPr>
          <p:nvPr/>
        </p:nvSpPr>
        <p:spPr bwMode="auto">
          <a:xfrm>
            <a:off x="491292" y="4638828"/>
            <a:ext cx="1143000" cy="710566"/>
          </a:xfrm>
          <a:prstGeom prst="rect">
            <a:avLst/>
          </a:prstGeom>
          <a:solidFill>
            <a:srgbClr val="FFFFFF"/>
          </a:solidFill>
          <a:ln w="38100">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Subdetector </a:t>
            </a:r>
          </a:p>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200" b="1"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Type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i="0" u="none" strike="noStrike" cap="none" normalizeH="0" baseline="0" dirty="0" smtClean="0">
                <a:ln>
                  <a:noFill/>
                </a:ln>
                <a:solidFill>
                  <a:srgbClr val="0066FF"/>
                </a:solidFill>
                <a:effectLst/>
                <a:latin typeface="Arial Unicode MS" panose="020B0604020202020204" pitchFamily="34" charset="-128"/>
                <a:ea typeface="Arial Unicode MS" panose="020B0604020202020204" pitchFamily="34" charset="-128"/>
                <a:cs typeface="Arial Unicode MS" panose="020B0604020202020204" pitchFamily="34" charset="-128"/>
              </a:rPr>
              <a:t>(see later)</a:t>
            </a:r>
          </a:p>
        </p:txBody>
      </p:sp>
    </p:spTree>
    <p:extLst>
      <p:ext uri="{BB962C8B-B14F-4D97-AF65-F5344CB8AC3E}">
        <p14:creationId xmlns:p14="http://schemas.microsoft.com/office/powerpoint/2010/main" val="1944032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Subdetector type</a:t>
            </a:r>
            <a:endParaRPr lang="it-IT" sz="2800" dirty="0">
              <a:latin typeface="Arial Unicode MS" pitchFamily="34" charset="-128"/>
            </a:endParaRPr>
          </a:p>
        </p:txBody>
      </p:sp>
      <p:sp>
        <p:nvSpPr>
          <p:cNvPr id="19"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0" name="Rectangle 19"/>
          <p:cNvSpPr>
            <a:spLocks noChangeArrowheads="1"/>
          </p:cNvSpPr>
          <p:nvPr/>
        </p:nvSpPr>
        <p:spPr bwMode="auto">
          <a:xfrm>
            <a:off x="612775" y="533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1" name="Rectangle 20"/>
          <p:cNvSpPr>
            <a:spLocks noChangeArrowheads="1"/>
          </p:cNvSpPr>
          <p:nvPr/>
        </p:nvSpPr>
        <p:spPr bwMode="auto">
          <a:xfrm>
            <a:off x="612775" y="5353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7" name="Text Box 11"/>
          <p:cNvSpPr txBox="1">
            <a:spLocks noChangeArrowheads="1"/>
          </p:cNvSpPr>
          <p:nvPr/>
        </p:nvSpPr>
        <p:spPr bwMode="auto">
          <a:xfrm>
            <a:off x="458068" y="1284977"/>
            <a:ext cx="8414998" cy="4247317"/>
          </a:xfrm>
          <a:prstGeom prst="rect">
            <a:avLst/>
          </a:prstGeom>
          <a:noFill/>
          <a:ln w="12700">
            <a:noFill/>
            <a:miter lim="800000"/>
            <a:headEnd type="none" w="sm" len="sm"/>
            <a:tailEnd type="none" w="sm" len="sm"/>
          </a:ln>
        </p:spPr>
        <p:txBody>
          <a:bodyPr wrap="square">
            <a:spAutoFit/>
          </a:bodyPr>
          <a:lstStyle/>
          <a:p>
            <a:pPr>
              <a:spcBef>
                <a:spcPts val="0"/>
              </a:spcBef>
              <a:defRPr/>
            </a:pPr>
            <a:r>
              <a:rPr lang="it-IT" dirty="0" smtClean="0">
                <a:solidFill>
                  <a:srgbClr val="FF0000"/>
                </a:solidFill>
                <a:latin typeface="Arial Unicode MS" pitchFamily="34" charset="-128"/>
                <a:sym typeface="Wingdings" pitchFamily="2" charset="2"/>
              </a:rPr>
              <a:t>In the SOL40, a case statement identifies what subdetector is using that specific SOL40</a:t>
            </a:r>
            <a:r>
              <a:rPr lang="it-IT" dirty="0">
                <a:solidFill>
                  <a:srgbClr val="0066FF"/>
                </a:solidFill>
                <a:latin typeface="Arial Unicode MS" pitchFamily="34" charset="-128"/>
                <a:sym typeface="Wingdings" pitchFamily="2" charset="2"/>
              </a:rPr>
              <a:t>.</a:t>
            </a:r>
            <a:endParaRPr lang="it-IT" dirty="0" smtClean="0">
              <a:solidFill>
                <a:srgbClr val="0066FF"/>
              </a:solidFill>
              <a:latin typeface="Arial Unicode MS" pitchFamily="34" charset="-128"/>
              <a:sym typeface="Wingdings" pitchFamily="2" charset="2"/>
            </a:endParaRPr>
          </a:p>
          <a:p>
            <a:pPr marL="285750"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itchFamily="2" charset="2"/>
              </a:rPr>
              <a:t>The name is associated to a code and the code is set in a register in the SOL40 core</a:t>
            </a:r>
          </a:p>
          <a:p>
            <a:pPr marL="742950" lvl="1"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itchFamily="2" charset="2"/>
              </a:rPr>
              <a:t>Remember? Different encoding for TFC commands and ECS connections to SCAs, GBTs etc...</a:t>
            </a:r>
          </a:p>
          <a:p>
            <a:pPr marL="285750" indent="-285750">
              <a:spcBef>
                <a:spcPts val="0"/>
              </a:spcBef>
              <a:buFont typeface="Wingdings" panose="05000000000000000000" pitchFamily="2" charset="2"/>
              <a:buChar char="à"/>
              <a:defRPr/>
            </a:pPr>
            <a:endParaRPr lang="it-IT" dirty="0">
              <a:solidFill>
                <a:srgbClr val="FF0000"/>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r>
              <a:rPr lang="it-IT" dirty="0" smtClean="0">
                <a:solidFill>
                  <a:srgbClr val="FF0000"/>
                </a:solidFill>
                <a:latin typeface="Arial Unicode MS" pitchFamily="34" charset="-128"/>
                <a:sym typeface="Wingdings" panose="05000000000000000000" pitchFamily="2" charset="2"/>
              </a:rPr>
              <a:t>Simply write in the test box the name of your sub-detector</a:t>
            </a:r>
          </a:p>
          <a:p>
            <a:pPr marL="742950" lvl="1" indent="-285750">
              <a:spcBef>
                <a:spcPts val="0"/>
              </a:spcBef>
              <a:buFont typeface="Wingdings" panose="05000000000000000000" pitchFamily="2" charset="2"/>
              <a:buChar char="à"/>
              <a:defRPr/>
            </a:pPr>
            <a:r>
              <a:rPr lang="it-IT" dirty="0" smtClean="0">
                <a:solidFill>
                  <a:srgbClr val="FF0000"/>
                </a:solidFill>
                <a:latin typeface="Arial Unicode MS" pitchFamily="34" charset="-128"/>
                <a:sym typeface="Wingdings" panose="05000000000000000000" pitchFamily="2" charset="2"/>
              </a:rPr>
              <a:t>VELO, UT, RICH, SCIFI, CALO, MUON, etc...</a:t>
            </a:r>
          </a:p>
          <a:p>
            <a:pPr marL="742950" lvl="1"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If a specific name/encoding or more than one encoding is needed per sub-detector we can generate a specific name and a specific code (once we have applied the specific encoding in the SOL40).</a:t>
            </a:r>
          </a:p>
          <a:p>
            <a:pPr marL="742950" lvl="1"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Every sub-detector has currently up to 16 available possibility.</a:t>
            </a:r>
          </a:p>
          <a:p>
            <a:pPr marL="285750" indent="-285750">
              <a:spcBef>
                <a:spcPts val="0"/>
              </a:spcBef>
              <a:buFont typeface="Wingdings" panose="05000000000000000000" pitchFamily="2" charset="2"/>
              <a:buChar char="à"/>
              <a:defRPr/>
            </a:pPr>
            <a:endParaRPr lang="it-IT" dirty="0">
              <a:solidFill>
                <a:srgbClr val="FF0000"/>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itchFamily="2" charset="2"/>
            </a:endParaRPr>
          </a:p>
        </p:txBody>
      </p:sp>
    </p:spTree>
    <p:extLst>
      <p:ext uri="{BB962C8B-B14F-4D97-AF65-F5344CB8AC3E}">
        <p14:creationId xmlns:p14="http://schemas.microsoft.com/office/powerpoint/2010/main" val="13565251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«Test GBT» button or check link sanity</a:t>
            </a:r>
            <a:endParaRPr lang="it-IT" sz="2800" dirty="0">
              <a:latin typeface="Arial Unicode MS" pitchFamily="34" charset="-128"/>
            </a:endParaRPr>
          </a:p>
        </p:txBody>
      </p:sp>
      <p:sp>
        <p:nvSpPr>
          <p:cNvPr id="19"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0" name="Rectangle 19"/>
          <p:cNvSpPr>
            <a:spLocks noChangeArrowheads="1"/>
          </p:cNvSpPr>
          <p:nvPr/>
        </p:nvSpPr>
        <p:spPr bwMode="auto">
          <a:xfrm>
            <a:off x="612775" y="533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1" name="Rectangle 20"/>
          <p:cNvSpPr>
            <a:spLocks noChangeArrowheads="1"/>
          </p:cNvSpPr>
          <p:nvPr/>
        </p:nvSpPr>
        <p:spPr bwMode="auto">
          <a:xfrm>
            <a:off x="612775" y="5353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7" name="Text Box 11"/>
          <p:cNvSpPr txBox="1">
            <a:spLocks noChangeArrowheads="1"/>
          </p:cNvSpPr>
          <p:nvPr/>
        </p:nvSpPr>
        <p:spPr bwMode="auto">
          <a:xfrm>
            <a:off x="458068" y="1284977"/>
            <a:ext cx="8414998" cy="4524315"/>
          </a:xfrm>
          <a:prstGeom prst="rect">
            <a:avLst/>
          </a:prstGeom>
          <a:noFill/>
          <a:ln w="12700">
            <a:noFill/>
            <a:miter lim="800000"/>
            <a:headEnd type="none" w="sm" len="sm"/>
            <a:tailEnd type="none" w="sm" len="sm"/>
          </a:ln>
        </p:spPr>
        <p:txBody>
          <a:bodyPr wrap="square">
            <a:spAutoFit/>
          </a:bodyPr>
          <a:lstStyle/>
          <a:p>
            <a:pPr>
              <a:spcBef>
                <a:spcPts val="0"/>
              </a:spcBef>
              <a:defRPr/>
            </a:pPr>
            <a:r>
              <a:rPr lang="it-IT" dirty="0" smtClean="0">
                <a:solidFill>
                  <a:srgbClr val="FF0000"/>
                </a:solidFill>
                <a:latin typeface="Arial Unicode MS" pitchFamily="34" charset="-128"/>
                <a:sym typeface="Wingdings" pitchFamily="2" charset="2"/>
              </a:rPr>
              <a:t>In the SOL40, a button may help you identify if the SOL40 communication to a GBT is working or not</a:t>
            </a:r>
          </a:p>
          <a:p>
            <a:pPr marL="285750"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Hit the TEST GBT button and look in the Log Viewer in WinCC</a:t>
            </a:r>
          </a:p>
          <a:p>
            <a:pPr marL="285750"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anose="05000000000000000000" pitchFamily="2" charset="2"/>
            </a:endParaRPr>
          </a:p>
          <a:p>
            <a:pPr marL="285750"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anose="05000000000000000000" pitchFamily="2" charset="2"/>
              </a:rPr>
              <a:t>The button generates a read of a specific register of the master GBT (366, the last one) and this register should contain a known patter (0xAA). </a:t>
            </a:r>
          </a:p>
          <a:p>
            <a:pPr marL="285750"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anose="05000000000000000000" pitchFamily="2" charset="2"/>
              </a:rPr>
              <a:t>In the Log Viewer in WinCC you should see, the address of the register that has been read, the length of the read (1) and the pattern. </a:t>
            </a:r>
          </a:p>
          <a:p>
            <a:pPr marL="742950" lvl="1"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If any of these values is wrong, either the link is not up or the GBT is configured to be talked to via I2C only</a:t>
            </a:r>
          </a:p>
          <a:p>
            <a:pPr marL="742950" lvl="1" indent="-285750">
              <a:spcBef>
                <a:spcPts val="0"/>
              </a:spcBef>
              <a:buFont typeface="Wingdings" panose="05000000000000000000" pitchFamily="2" charset="2"/>
              <a:buChar char="à"/>
              <a:defRPr/>
            </a:pPr>
            <a:endParaRPr lang="it-IT" dirty="0">
              <a:solidFill>
                <a:srgbClr val="0066FF"/>
              </a:solidFill>
              <a:latin typeface="Arial Unicode MS" pitchFamily="34" charset="-128"/>
              <a:sym typeface="Wingdings" panose="05000000000000000000" pitchFamily="2" charset="2"/>
            </a:endParaRPr>
          </a:p>
          <a:p>
            <a:pPr marL="285750"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anose="05000000000000000000" pitchFamily="2" charset="2"/>
              </a:rPr>
              <a:t>Additionally, a counter in the SOL40 panel shows if the link is «ready» or not</a:t>
            </a:r>
          </a:p>
          <a:p>
            <a:pPr marL="742950" lvl="1" indent="-285750">
              <a:spcBef>
                <a:spcPts val="0"/>
              </a:spcBef>
              <a:buFont typeface="Wingdings" panose="05000000000000000000" pitchFamily="2" charset="2"/>
              <a:buChar char="à"/>
              <a:defRPr/>
            </a:pPr>
            <a:r>
              <a:rPr lang="it-IT" dirty="0" smtClean="0">
                <a:solidFill>
                  <a:srgbClr val="FF0000"/>
                </a:solidFill>
                <a:latin typeface="Arial Unicode MS" pitchFamily="34" charset="-128"/>
                <a:sym typeface="Wingdings" panose="05000000000000000000" pitchFamily="2" charset="2"/>
              </a:rPr>
              <a:t>«Rx not ready». If the counter is counting, then the link is no good.</a:t>
            </a:r>
          </a:p>
          <a:p>
            <a:pPr marL="742950" lvl="1"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endParaRPr lang="it-IT" dirty="0">
              <a:solidFill>
                <a:srgbClr val="FF0000"/>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itchFamily="2" charset="2"/>
            </a:endParaRPr>
          </a:p>
        </p:txBody>
      </p:sp>
      <p:pic>
        <p:nvPicPr>
          <p:cNvPr id="8" name="Picture 7"/>
          <p:cNvPicPr>
            <a:picLocks noChangeAspect="1"/>
          </p:cNvPicPr>
          <p:nvPr/>
        </p:nvPicPr>
        <p:blipFill rotWithShape="1">
          <a:blip r:embed="rId3"/>
          <a:srcRect t="63132" b="12090"/>
          <a:stretch/>
        </p:blipFill>
        <p:spPr>
          <a:xfrm>
            <a:off x="1919461" y="4973199"/>
            <a:ext cx="4879544" cy="1254467"/>
          </a:xfrm>
          <a:prstGeom prst="rect">
            <a:avLst/>
          </a:prstGeom>
        </p:spPr>
      </p:pic>
      <p:sp>
        <p:nvSpPr>
          <p:cNvPr id="10" name="Rectangle 9"/>
          <p:cNvSpPr/>
          <p:nvPr/>
        </p:nvSpPr>
        <p:spPr>
          <a:xfrm>
            <a:off x="4605472" y="5107106"/>
            <a:ext cx="2105527" cy="24774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Rectangle 10"/>
          <p:cNvSpPr/>
          <p:nvPr/>
        </p:nvSpPr>
        <p:spPr>
          <a:xfrm>
            <a:off x="5154252" y="5939224"/>
            <a:ext cx="649904" cy="24774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2" name="Straight Arrow Connector 11"/>
          <p:cNvCxnSpPr>
            <a:stCxn id="11" idx="3"/>
          </p:cNvCxnSpPr>
          <p:nvPr/>
        </p:nvCxnSpPr>
        <p:spPr>
          <a:xfrm>
            <a:off x="5804156" y="6063098"/>
            <a:ext cx="1283244" cy="1269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 Box 14"/>
          <p:cNvSpPr txBox="1">
            <a:spLocks noChangeArrowheads="1"/>
          </p:cNvSpPr>
          <p:nvPr/>
        </p:nvSpPr>
        <p:spPr bwMode="auto">
          <a:xfrm>
            <a:off x="7087399" y="5841867"/>
            <a:ext cx="1611097" cy="638184"/>
          </a:xfrm>
          <a:prstGeom prst="rect">
            <a:avLst/>
          </a:prstGeom>
          <a:solidFill>
            <a:srgbClr val="FFFFFF"/>
          </a:solidFill>
          <a:ln w="38100">
            <a:solidFill>
              <a:srgbClr val="FF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rgbClr val="FF0000"/>
                </a:solidFill>
                <a:effectLst/>
                <a:latin typeface="Arial Unicode MS" panose="020B0604020202020204" pitchFamily="34" charset="-128"/>
                <a:ea typeface="Arial Unicode MS" panose="020B0604020202020204" pitchFamily="34" charset="-128"/>
                <a:cs typeface="Arial Unicode MS" panose="020B0604020202020204" pitchFamily="34" charset="-128"/>
              </a:rPr>
              <a:t>Hit counter reset to make sure it restarts counting</a:t>
            </a:r>
            <a:endParaRPr kumimoji="0" lang="en-US" altLang="en-US" sz="1200" b="0" i="0" u="none" strike="noStrike" cap="none" normalizeH="0" baseline="0" dirty="0" smtClean="0">
              <a:ln>
                <a:noFill/>
              </a:ln>
              <a:solidFill>
                <a:schemeClr val="tx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7526036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Last word on recipes</a:t>
            </a:r>
            <a:endParaRPr lang="it-IT" sz="2800" dirty="0">
              <a:latin typeface="Arial Unicode MS" pitchFamily="34" charset="-128"/>
            </a:endParaRPr>
          </a:p>
        </p:txBody>
      </p:sp>
      <p:sp>
        <p:nvSpPr>
          <p:cNvPr id="19" name="Rectangle 1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0" name="Rectangle 19"/>
          <p:cNvSpPr>
            <a:spLocks noChangeArrowheads="1"/>
          </p:cNvSpPr>
          <p:nvPr/>
        </p:nvSpPr>
        <p:spPr bwMode="auto">
          <a:xfrm>
            <a:off x="612775" y="533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1" name="Rectangle 20"/>
          <p:cNvSpPr>
            <a:spLocks noChangeArrowheads="1"/>
          </p:cNvSpPr>
          <p:nvPr/>
        </p:nvSpPr>
        <p:spPr bwMode="auto">
          <a:xfrm>
            <a:off x="612775" y="5353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27" name="Text Box 11"/>
          <p:cNvSpPr txBox="1">
            <a:spLocks noChangeArrowheads="1"/>
          </p:cNvSpPr>
          <p:nvPr/>
        </p:nvSpPr>
        <p:spPr bwMode="auto">
          <a:xfrm>
            <a:off x="458068" y="1284977"/>
            <a:ext cx="8414998" cy="3139321"/>
          </a:xfrm>
          <a:prstGeom prst="rect">
            <a:avLst/>
          </a:prstGeom>
          <a:noFill/>
          <a:ln w="12700">
            <a:noFill/>
            <a:miter lim="800000"/>
            <a:headEnd type="none" w="sm" len="sm"/>
            <a:tailEnd type="none" w="sm" len="sm"/>
          </a:ln>
        </p:spPr>
        <p:txBody>
          <a:bodyPr wrap="square">
            <a:spAutoFit/>
          </a:bodyPr>
          <a:lstStyle/>
          <a:p>
            <a:pPr>
              <a:spcBef>
                <a:spcPts val="0"/>
              </a:spcBef>
              <a:defRPr/>
            </a:pPr>
            <a:r>
              <a:rPr lang="it-IT" dirty="0" smtClean="0">
                <a:solidFill>
                  <a:srgbClr val="FF0000"/>
                </a:solidFill>
                <a:latin typeface="Arial Unicode MS" pitchFamily="34" charset="-128"/>
                <a:sym typeface="Wingdings" pitchFamily="2" charset="2"/>
              </a:rPr>
              <a:t>Normally, once you found your «golden» recipe, the TFC should be configured always in the same way. </a:t>
            </a:r>
          </a:p>
          <a:p>
            <a:pPr>
              <a:spcBef>
                <a:spcPts val="0"/>
              </a:spcBef>
              <a:defRPr/>
            </a:pPr>
            <a:endParaRPr lang="it-IT" dirty="0">
              <a:solidFill>
                <a:srgbClr val="FF0000"/>
              </a:solidFill>
              <a:latin typeface="Arial Unicode MS" pitchFamily="34" charset="-128"/>
              <a:sym typeface="Wingdings" pitchFamily="2" charset="2"/>
            </a:endParaRPr>
          </a:p>
          <a:p>
            <a:pPr marL="285750"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This is normally handled by WinCC but we don’t have that in place yet</a:t>
            </a:r>
          </a:p>
          <a:p>
            <a:pPr marL="285750"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You can find the SODIN and SOL40 configuration file here</a:t>
            </a:r>
          </a:p>
          <a:p>
            <a:pPr marL="742950" lvl="1"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itchFamily="2" charset="2"/>
              </a:rPr>
              <a:t>&lt;wincc_proj_path&gt;/fwComponents_&lt;nameofproject&gt;/data</a:t>
            </a:r>
          </a:p>
          <a:p>
            <a:pPr marL="1200150" lvl="2" indent="-285750">
              <a:spcBef>
                <a:spcPts val="0"/>
              </a:spcBef>
              <a:buFont typeface="Arial" panose="020B0604020202020204" pitchFamily="34" charset="0"/>
              <a:buChar char="•"/>
              <a:defRPr/>
            </a:pPr>
            <a:r>
              <a:rPr lang="it-IT" dirty="0" smtClean="0">
                <a:solidFill>
                  <a:srgbClr val="FF0000"/>
                </a:solidFill>
                <a:latin typeface="Arial Unicode MS" pitchFamily="34" charset="-128"/>
                <a:sym typeface="Wingdings" pitchFamily="2" charset="2"/>
              </a:rPr>
              <a:t>STFC_configSODIN.cfg</a:t>
            </a:r>
          </a:p>
          <a:p>
            <a:pPr marL="1200150" lvl="2" indent="-285750">
              <a:spcBef>
                <a:spcPts val="0"/>
              </a:spcBef>
              <a:buFont typeface="Arial" panose="020B0604020202020204" pitchFamily="34" charset="0"/>
              <a:buChar char="•"/>
              <a:defRPr/>
            </a:pPr>
            <a:r>
              <a:rPr lang="it-IT" dirty="0" smtClean="0">
                <a:solidFill>
                  <a:srgbClr val="FF0000"/>
                </a:solidFill>
                <a:latin typeface="Arial Unicode MS" pitchFamily="34" charset="-128"/>
                <a:sym typeface="Wingdings" pitchFamily="2" charset="2"/>
              </a:rPr>
              <a:t>STFC_configSOL40.cfg</a:t>
            </a:r>
            <a:endParaRPr lang="it-IT" dirty="0" smtClean="0">
              <a:solidFill>
                <a:srgbClr val="FF0000"/>
              </a:solidFill>
              <a:latin typeface="Arial Unicode MS" pitchFamily="34" charset="-128"/>
              <a:sym typeface="Wingdings" pitchFamily="2" charset="2"/>
            </a:endParaRPr>
          </a:p>
          <a:p>
            <a:pPr marL="742950" lvl="1"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itchFamily="2" charset="2"/>
              </a:rPr>
              <a:t>These two files can be edited by hand (ask me) or generated automatically through the simulation in modelsim</a:t>
            </a:r>
          </a:p>
        </p:txBody>
      </p:sp>
    </p:spTree>
    <p:extLst>
      <p:ext uri="{BB962C8B-B14F-4D97-AF65-F5344CB8AC3E}">
        <p14:creationId xmlns:p14="http://schemas.microsoft.com/office/powerpoint/2010/main" val="1106826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998004" y="2716121"/>
            <a:ext cx="7147992" cy="954107"/>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Still alive? </a:t>
            </a:r>
          </a:p>
          <a:p>
            <a:pPr algn="ctr"/>
            <a:r>
              <a:rPr lang="it-IT" sz="2800" dirty="0" smtClean="0">
                <a:latin typeface="Arial Unicode MS" pitchFamily="34" charset="-128"/>
              </a:rPr>
              <a:t>Any (more) questions?</a:t>
            </a:r>
            <a:endParaRPr lang="it-IT" sz="2800" dirty="0">
              <a:latin typeface="Arial Unicode MS" pitchFamily="34" charset="-128"/>
            </a:endParaRPr>
          </a:p>
        </p:txBody>
      </p:sp>
    </p:spTree>
    <p:extLst>
      <p:ext uri="{BB962C8B-B14F-4D97-AF65-F5344CB8AC3E}">
        <p14:creationId xmlns:p14="http://schemas.microsoft.com/office/powerpoint/2010/main" val="14060775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7" name="Text Box 11"/>
          <p:cNvSpPr txBox="1">
            <a:spLocks noChangeArrowheads="1"/>
          </p:cNvSpPr>
          <p:nvPr/>
        </p:nvSpPr>
        <p:spPr bwMode="auto">
          <a:xfrm>
            <a:off x="1544490" y="381000"/>
            <a:ext cx="7142309"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A word on rate regulation</a:t>
            </a:r>
            <a:endParaRPr lang="it-IT" sz="2800" dirty="0">
              <a:latin typeface="Arial Unicode MS" pitchFamily="34" charset="-128"/>
            </a:endParaRPr>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5" name="Text Box 11"/>
          <p:cNvSpPr txBox="1">
            <a:spLocks noChangeArrowheads="1"/>
          </p:cNvSpPr>
          <p:nvPr/>
        </p:nvSpPr>
        <p:spPr bwMode="auto">
          <a:xfrm>
            <a:off x="342900" y="1430130"/>
            <a:ext cx="8713418" cy="5632311"/>
          </a:xfrm>
          <a:prstGeom prst="rect">
            <a:avLst/>
          </a:prstGeom>
          <a:noFill/>
          <a:ln w="12700">
            <a:noFill/>
            <a:miter lim="800000"/>
            <a:headEnd type="none" w="sm" len="sm"/>
            <a:tailEnd type="none" w="sm" len="sm"/>
          </a:ln>
        </p:spPr>
        <p:txBody>
          <a:bodyPr wrap="square">
            <a:spAutoFit/>
          </a:bodyPr>
          <a:lstStyle/>
          <a:p>
            <a:pPr marL="285750" indent="-285750">
              <a:spcBef>
                <a:spcPts val="0"/>
              </a:spcBef>
              <a:buFont typeface="Wingdings" pitchFamily="2" charset="2"/>
              <a:buChar char="ü"/>
              <a:defRPr/>
            </a:pPr>
            <a:r>
              <a:rPr lang="it-IT" dirty="0" smtClean="0">
                <a:solidFill>
                  <a:srgbClr val="FF0000"/>
                </a:solidFill>
                <a:latin typeface="Arial Unicode MS" pitchFamily="34" charset="-128"/>
                <a:sym typeface="Wingdings" pitchFamily="2" charset="2"/>
              </a:rPr>
              <a:t>Throttle mechanism is meant to «pull the brake» if driving too fast</a:t>
            </a:r>
          </a:p>
          <a:p>
            <a:pPr marL="742950" lvl="1"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itchFamily="2" charset="2"/>
              </a:rPr>
              <a:t>Simple idea: </a:t>
            </a:r>
            <a:r>
              <a:rPr lang="it-IT" dirty="0" smtClean="0">
                <a:solidFill>
                  <a:srgbClr val="FF0000"/>
                </a:solidFill>
                <a:latin typeface="Arial Unicode MS" pitchFamily="34" charset="-128"/>
                <a:sym typeface="Wingdings" pitchFamily="2" charset="2"/>
              </a:rPr>
              <a:t>veto events by putting Trigger bit sent to TELL40 to 0 </a:t>
            </a:r>
            <a:r>
              <a:rPr lang="it-IT" dirty="0" smtClean="0">
                <a:solidFill>
                  <a:srgbClr val="0066FF"/>
                </a:solidFill>
                <a:latin typeface="Arial Unicode MS" pitchFamily="34" charset="-128"/>
                <a:sym typeface="Wingdings" pitchFamily="2" charset="2"/>
              </a:rPr>
              <a:t>synchronously across all TELL40 for the same BXID (or same EvID)</a:t>
            </a:r>
          </a:p>
          <a:p>
            <a:pPr marL="285750" indent="-285750">
              <a:spcBef>
                <a:spcPts val="0"/>
              </a:spcBef>
              <a:buFont typeface="Wingdings" panose="05000000000000000000" pitchFamily="2" charset="2"/>
              <a:buChar char="à"/>
              <a:defRPr/>
            </a:pPr>
            <a:endParaRPr lang="it-IT" dirty="0">
              <a:solidFill>
                <a:srgbClr val="0066FF"/>
              </a:solidFill>
              <a:latin typeface="Arial Unicode MS" pitchFamily="34" charset="-128"/>
              <a:sym typeface="Wingdings" pitchFamily="2" charset="2"/>
            </a:endParaRPr>
          </a:p>
          <a:p>
            <a:pPr marL="285750" indent="-285750">
              <a:spcBef>
                <a:spcPts val="0"/>
              </a:spcBef>
              <a:buFont typeface="Wingdings" panose="05000000000000000000" pitchFamily="2" charset="2"/>
              <a:buChar char="ü"/>
              <a:defRPr/>
            </a:pPr>
            <a:r>
              <a:rPr lang="it-IT" dirty="0" smtClean="0">
                <a:solidFill>
                  <a:srgbClr val="FF0000"/>
                </a:solidFill>
                <a:latin typeface="Arial Unicode MS" pitchFamily="34" charset="-128"/>
                <a:sym typeface="Wingdings" pitchFamily="2" charset="2"/>
              </a:rPr>
              <a:t>Today, throttle is completely asynchronous and effectively rejects «L0yes» decisions from hardware trigger</a:t>
            </a:r>
          </a:p>
          <a:p>
            <a:pPr marL="742950" lvl="1"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itchFamily="2" charset="2"/>
              </a:rPr>
              <a:t>It is applied as long as a TELL1 does not release the throttle</a:t>
            </a:r>
          </a:p>
          <a:p>
            <a:pPr marL="742950" lvl="1"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itchFamily="2" charset="2"/>
              </a:rPr>
              <a:t>The event is rejected at the FE (for all FEs) which simply do not store fragments of that particular BXID in the derandomizer buffer</a:t>
            </a:r>
          </a:p>
          <a:p>
            <a:pPr marL="285750" indent="-285750">
              <a:spcBef>
                <a:spcPts val="0"/>
              </a:spcBef>
              <a:buFont typeface="Wingdings" panose="05000000000000000000" pitchFamily="2" charset="2"/>
              <a:buChar char="à"/>
              <a:defRPr/>
            </a:pPr>
            <a:endParaRPr lang="it-IT" dirty="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ü"/>
              <a:defRPr/>
            </a:pPr>
            <a:r>
              <a:rPr lang="it-IT" dirty="0" smtClean="0">
                <a:solidFill>
                  <a:srgbClr val="FF0000"/>
                </a:solidFill>
                <a:latin typeface="Arial Unicode MS" pitchFamily="34" charset="-128"/>
                <a:sym typeface="Wingdings" pitchFamily="2" charset="2"/>
              </a:rPr>
              <a:t>In the upgrade scenario, events fragments have already been recorded and sent to the TELL40 asynchronously</a:t>
            </a:r>
          </a:p>
          <a:p>
            <a:pPr marL="742950" lvl="1"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itchFamily="2" charset="2"/>
              </a:rPr>
              <a:t>TELL40 must not «lag» behind otherwise its buffer will get full</a:t>
            </a:r>
          </a:p>
          <a:p>
            <a:pPr marL="1200150" lvl="2"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itchFamily="2" charset="2"/>
              </a:rPr>
              <a:t>Its input stage must be able to cope with a fully trigger-less, throttle-less readout system</a:t>
            </a:r>
          </a:p>
          <a:p>
            <a:pPr marL="1200150" lvl="2"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itchFamily="2" charset="2"/>
              </a:rPr>
              <a:t>But if the TELL40 has trouble (see next), a </a:t>
            </a:r>
            <a:r>
              <a:rPr lang="it-IT" i="1" dirty="0" smtClean="0">
                <a:solidFill>
                  <a:srgbClr val="0066FF"/>
                </a:solidFill>
                <a:latin typeface="Arial Unicode MS" pitchFamily="34" charset="-128"/>
                <a:sym typeface="Wingdings" pitchFamily="2" charset="2"/>
              </a:rPr>
              <a:t>throttle</a:t>
            </a:r>
            <a:r>
              <a:rPr lang="it-IT" dirty="0" smtClean="0">
                <a:solidFill>
                  <a:srgbClr val="0066FF"/>
                </a:solidFill>
                <a:latin typeface="Arial Unicode MS" pitchFamily="34" charset="-128"/>
                <a:sym typeface="Wingdings" pitchFamily="2" charset="2"/>
              </a:rPr>
              <a:t> must be applied</a:t>
            </a:r>
          </a:p>
          <a:p>
            <a:pPr marL="1200150" lvl="2" indent="-285750">
              <a:spcBef>
                <a:spcPts val="0"/>
              </a:spcBef>
              <a:buFont typeface="Arial" panose="020B0604020202020204" pitchFamily="34" charset="0"/>
              <a:buChar char="•"/>
              <a:defRPr/>
            </a:pPr>
            <a:r>
              <a:rPr lang="it-IT" dirty="0" smtClean="0">
                <a:solidFill>
                  <a:srgbClr val="0066FF"/>
                </a:solidFill>
                <a:latin typeface="Arial Unicode MS" pitchFamily="34" charset="-128"/>
                <a:sym typeface="Wingdings" pitchFamily="2" charset="2"/>
              </a:rPr>
              <a:t>See next slides</a:t>
            </a:r>
          </a:p>
          <a:p>
            <a:pPr lvl="1">
              <a:spcBef>
                <a:spcPts val="0"/>
              </a:spcBef>
              <a:defRPr/>
            </a:pPr>
            <a:endParaRPr lang="it-IT" dirty="0" smtClean="0">
              <a:solidFill>
                <a:srgbClr val="0066FF"/>
              </a:solidFill>
              <a:latin typeface="Arial Unicode MS" pitchFamily="34" charset="-128"/>
              <a:sym typeface="Wingdings" pitchFamily="2" charset="2"/>
            </a:endParaRPr>
          </a:p>
          <a:p>
            <a:pPr marL="285750"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itchFamily="2" charset="2"/>
            </a:endParaRPr>
          </a:p>
          <a:p>
            <a:pPr marL="285750" indent="-285750">
              <a:spcBef>
                <a:spcPts val="0"/>
              </a:spcBef>
              <a:buFont typeface="Arial" panose="020B0604020202020204" pitchFamily="34" charset="0"/>
              <a:buChar char="•"/>
              <a:defRPr/>
            </a:pPr>
            <a:endParaRPr lang="it-IT" dirty="0" smtClean="0">
              <a:solidFill>
                <a:srgbClr val="0066FF"/>
              </a:solidFill>
              <a:latin typeface="Arial Unicode MS" pitchFamily="34" charset="-128"/>
              <a:sym typeface="Wingdings" pitchFamily="2" charset="2"/>
            </a:endParaRPr>
          </a:p>
        </p:txBody>
      </p:sp>
    </p:spTree>
    <p:extLst>
      <p:ext uri="{BB962C8B-B14F-4D97-AF65-F5344CB8AC3E}">
        <p14:creationId xmlns:p14="http://schemas.microsoft.com/office/powerpoint/2010/main" val="26574616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7"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On the re-synchronization sequence ...</a:t>
            </a:r>
            <a:endParaRPr lang="it-IT" sz="2800" dirty="0">
              <a:latin typeface="Arial Unicode MS" pitchFamily="34" charset="-128"/>
            </a:endParaRPr>
          </a:p>
        </p:txBody>
      </p:sp>
      <p:sp>
        <p:nvSpPr>
          <p:cNvPr id="10" name="Text Box 11"/>
          <p:cNvSpPr txBox="1">
            <a:spLocks noChangeArrowheads="1"/>
          </p:cNvSpPr>
          <p:nvPr/>
        </p:nvSpPr>
        <p:spPr bwMode="auto">
          <a:xfrm>
            <a:off x="301214" y="1266925"/>
            <a:ext cx="8842786" cy="5078313"/>
          </a:xfrm>
          <a:prstGeom prst="rect">
            <a:avLst/>
          </a:prstGeom>
          <a:noFill/>
          <a:ln w="12700">
            <a:noFill/>
            <a:miter lim="800000"/>
            <a:headEnd type="none" w="sm" len="sm"/>
            <a:tailEnd type="none" w="sm" len="sm"/>
          </a:ln>
        </p:spPr>
        <p:txBody>
          <a:bodyPr wrap="square">
            <a:spAutoFit/>
          </a:bodyPr>
          <a:lstStyle/>
          <a:p>
            <a:pPr>
              <a:spcBef>
                <a:spcPts val="0"/>
              </a:spcBef>
              <a:defRPr/>
            </a:pPr>
            <a:r>
              <a:rPr lang="it-IT" sz="1600" dirty="0" smtClean="0">
                <a:solidFill>
                  <a:srgbClr val="FF0000"/>
                </a:solidFill>
                <a:latin typeface="Arial Unicode MS" pitchFamily="34" charset="-128"/>
                <a:sym typeface="Wingdings" pitchFamily="2" charset="2"/>
              </a:rPr>
              <a:t>The Synch command is of outmost importance. Without it the TELL40 cannot decode your input data format!</a:t>
            </a:r>
          </a:p>
          <a:p>
            <a:pPr>
              <a:spcBef>
                <a:spcPts val="0"/>
              </a:spcBef>
              <a:defRPr/>
            </a:pPr>
            <a:endParaRPr lang="it-IT" sz="2000" dirty="0">
              <a:solidFill>
                <a:srgbClr val="FF0000"/>
              </a:solidFill>
              <a:latin typeface="Arial Unicode MS" pitchFamily="34" charset="-128"/>
              <a:sym typeface="Wingdings" pitchFamily="2" charset="2"/>
            </a:endParaRPr>
          </a:p>
          <a:p>
            <a:pPr>
              <a:spcBef>
                <a:spcPts val="0"/>
              </a:spcBef>
              <a:defRPr/>
            </a:pPr>
            <a:r>
              <a:rPr lang="it-IT" sz="1600" dirty="0" smtClean="0">
                <a:solidFill>
                  <a:srgbClr val="FF0000"/>
                </a:solidFill>
                <a:latin typeface="Arial Unicode MS" pitchFamily="34" charset="-128"/>
                <a:sym typeface="Wingdings" pitchFamily="2" charset="2"/>
              </a:rPr>
              <a:t>Take good care in where you implement your Synch command logic!</a:t>
            </a:r>
          </a:p>
          <a:p>
            <a:pPr marL="342900"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If you implement it at the </a:t>
            </a:r>
            <a:r>
              <a:rPr lang="it-IT" sz="1600" u="sng" dirty="0" smtClean="0">
                <a:solidFill>
                  <a:srgbClr val="0066FF"/>
                </a:solidFill>
                <a:latin typeface="Arial Unicode MS" pitchFamily="34" charset="-128"/>
                <a:sym typeface="Wingdings" pitchFamily="2" charset="2"/>
              </a:rPr>
              <a:t>output of your buffer</a:t>
            </a:r>
            <a:r>
              <a:rPr lang="it-IT" sz="1600" dirty="0" smtClean="0">
                <a:solidFill>
                  <a:srgbClr val="0066FF"/>
                </a:solidFill>
                <a:latin typeface="Arial Unicode MS" pitchFamily="34" charset="-128"/>
                <a:sym typeface="Wingdings" pitchFamily="2" charset="2"/>
              </a:rPr>
              <a:t>, you must clear the buffer, reset the read/write pointers and then start from a clean sheet (as of specs).</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itchFamily="2" charset="2"/>
              </a:rPr>
              <a:t>In this case the TELL40 must truncate all other events in between (it will anyway as it doesn’t receive the deleted events).</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itchFamily="2" charset="2"/>
              </a:rPr>
              <a:t>TFC can minimize the losses by sending Header Only to FE, reject events with trigger  at TELL40 before a Synch, in any case if this is the implementation than we have necessarily a loss of data if the Synch command is transmitted periodically.</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itchFamily="2" charset="2"/>
              </a:rPr>
              <a:t>On the other hand, the rate can be pretty low (O(10 Hz)), so the loss can be minimal with the payback of having a system which is regularly re-synchronized.</a:t>
            </a:r>
          </a:p>
          <a:p>
            <a:pPr marL="800100" lvl="1" indent="-342900">
              <a:spcBef>
                <a:spcPts val="0"/>
              </a:spcBef>
              <a:buFont typeface="Wingdings" panose="05000000000000000000" pitchFamily="2" charset="2"/>
              <a:buChar char="ü"/>
              <a:defRPr/>
            </a:pPr>
            <a:r>
              <a:rPr lang="it-IT" sz="1600" dirty="0" smtClean="0">
                <a:solidFill>
                  <a:srgbClr val="FF0000"/>
                </a:solidFill>
                <a:latin typeface="Arial Unicode MS" pitchFamily="34" charset="-128"/>
                <a:sym typeface="Wingdings" pitchFamily="2" charset="2"/>
              </a:rPr>
              <a:t>However: how are you going to ensure that the synch pattern is for the correct BXID if you apply it at the output of your FE buffer?</a:t>
            </a:r>
            <a:endParaRPr lang="it-IT" sz="1600" dirty="0">
              <a:solidFill>
                <a:srgbClr val="FF0000"/>
              </a:solidFill>
              <a:latin typeface="Arial Unicode MS" pitchFamily="34" charset="-128"/>
              <a:sym typeface="Wingdings" pitchFamily="2" charset="2"/>
            </a:endParaRPr>
          </a:p>
          <a:p>
            <a:pPr lvl="1">
              <a:spcBef>
                <a:spcPts val="0"/>
              </a:spcBef>
              <a:defRPr/>
            </a:pPr>
            <a:endParaRPr lang="it-IT" sz="1600" dirty="0" smtClean="0">
              <a:solidFill>
                <a:srgbClr val="0066FF"/>
              </a:solidFill>
              <a:latin typeface="Arial Unicode MS" pitchFamily="34" charset="-128"/>
              <a:sym typeface="Wingdings" pitchFamily="2" charset="2"/>
            </a:endParaRPr>
          </a:p>
          <a:p>
            <a:pPr marL="342900"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If you implement it at the </a:t>
            </a:r>
            <a:r>
              <a:rPr lang="it-IT" sz="1600" u="sng" dirty="0" smtClean="0">
                <a:solidFill>
                  <a:srgbClr val="0066FF"/>
                </a:solidFill>
                <a:latin typeface="Arial Unicode MS" pitchFamily="34" charset="-128"/>
                <a:sym typeface="Wingdings" pitchFamily="2" charset="2"/>
              </a:rPr>
              <a:t>input of your buffer</a:t>
            </a:r>
            <a:r>
              <a:rPr lang="it-IT" sz="1600" dirty="0" smtClean="0">
                <a:solidFill>
                  <a:srgbClr val="0066FF"/>
                </a:solidFill>
                <a:latin typeface="Arial Unicode MS" pitchFamily="34" charset="-128"/>
                <a:sym typeface="Wingdings" pitchFamily="2" charset="2"/>
              </a:rPr>
              <a:t>, then a regular synch command can help fast diagnose de-synchronization of the data link.</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itchFamily="2" charset="2"/>
              </a:rPr>
              <a:t>Data will be consecutive and the synch frame can just be a cross-check mechanism.</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itchFamily="2" charset="2"/>
              </a:rPr>
              <a:t>This feature would be desirable especially if you are sending a shortened BXID.</a:t>
            </a:r>
          </a:p>
        </p:txBody>
      </p:sp>
    </p:spTree>
    <p:extLst>
      <p:ext uri="{BB962C8B-B14F-4D97-AF65-F5344CB8AC3E}">
        <p14:creationId xmlns:p14="http://schemas.microsoft.com/office/powerpoint/2010/main" val="157135347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Do not forget the synchronicity checks</a:t>
            </a:r>
            <a:endParaRPr lang="it-IT" sz="2800" dirty="0">
              <a:latin typeface="Arial Unicode MS" pitchFamily="34" charset="-128"/>
            </a:endParaRPr>
          </a:p>
        </p:txBody>
      </p:sp>
      <p:sp>
        <p:nvSpPr>
          <p:cNvPr id="15" name="Rectangle 3"/>
          <p:cNvSpPr txBox="1">
            <a:spLocks noChangeArrowheads="1"/>
          </p:cNvSpPr>
          <p:nvPr/>
        </p:nvSpPr>
        <p:spPr bwMode="auto">
          <a:xfrm>
            <a:off x="361873" y="4350915"/>
            <a:ext cx="7993117" cy="17056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eaLnBrk="1" hangingPunct="1">
              <a:defRPr/>
            </a:pPr>
            <a:r>
              <a:rPr lang="it-IT" sz="1600" dirty="0" smtClean="0">
                <a:solidFill>
                  <a:srgbClr val="0066FF"/>
                </a:solidFill>
                <a:latin typeface="Arial Unicode MS" pitchFamily="34" charset="-128"/>
              </a:rPr>
              <a:t>There should be means to loopback input data to each link:</a:t>
            </a:r>
          </a:p>
          <a:p>
            <a:pPr marL="342900" indent="-342900" algn="l" eaLnBrk="1" hangingPunct="1">
              <a:buAutoNum type="arabicPeriod"/>
              <a:defRPr/>
            </a:pPr>
            <a:r>
              <a:rPr lang="it-IT" sz="1600" dirty="0" smtClean="0">
                <a:solidFill>
                  <a:srgbClr val="FF0000"/>
                </a:solidFill>
                <a:latin typeface="Arial Unicode MS" pitchFamily="34" charset="-128"/>
              </a:rPr>
              <a:t>Loop back TFC downlink data onto the TFC uplink </a:t>
            </a:r>
          </a:p>
          <a:p>
            <a:pPr marL="800100" lvl="1" indent="-342900" algn="l" eaLnBrk="1" hangingPunct="1">
              <a:buFont typeface="Wingdings" panose="05000000000000000000" pitchFamily="2" charset="2"/>
              <a:buChar char="ü"/>
              <a:defRPr/>
            </a:pPr>
            <a:r>
              <a:rPr lang="it-IT" sz="1200" dirty="0" smtClean="0">
                <a:solidFill>
                  <a:srgbClr val="0066FF"/>
                </a:solidFill>
                <a:latin typeface="Arial Unicode MS" pitchFamily="34" charset="-128"/>
              </a:rPr>
              <a:t>Desirable if this goes through the FE ASIC/FPGA</a:t>
            </a:r>
          </a:p>
          <a:p>
            <a:pPr marL="800100" lvl="1" indent="-342900" algn="l" eaLnBrk="1" hangingPunct="1">
              <a:buFont typeface="Wingdings" panose="05000000000000000000" pitchFamily="2" charset="2"/>
              <a:buChar char="ü"/>
              <a:defRPr/>
            </a:pPr>
            <a:r>
              <a:rPr lang="it-IT" sz="1200" dirty="0" smtClean="0">
                <a:solidFill>
                  <a:srgbClr val="0066FF"/>
                </a:solidFill>
                <a:latin typeface="Arial Unicode MS" pitchFamily="34" charset="-128"/>
              </a:rPr>
              <a:t>If not, GBT has loopback capabilities</a:t>
            </a:r>
          </a:p>
          <a:p>
            <a:pPr marL="342900" indent="-342900" algn="l" eaLnBrk="1" hangingPunct="1">
              <a:buAutoNum type="arabicPeriod"/>
              <a:defRPr/>
            </a:pPr>
            <a:r>
              <a:rPr lang="it-IT" sz="1600" dirty="0" smtClean="0">
                <a:solidFill>
                  <a:srgbClr val="FF0000"/>
                </a:solidFill>
                <a:latin typeface="Arial Unicode MS" pitchFamily="34" charset="-128"/>
              </a:rPr>
              <a:t>Loop back TFC downlink data onto the DATA uplink</a:t>
            </a:r>
          </a:p>
          <a:p>
            <a:pPr marL="800100" lvl="1" indent="-342900" algn="l" eaLnBrk="1" hangingPunct="1">
              <a:buFont typeface="Wingdings" panose="05000000000000000000" pitchFamily="2" charset="2"/>
              <a:buChar char="ü"/>
              <a:defRPr/>
            </a:pPr>
            <a:r>
              <a:rPr lang="it-IT" sz="1200" dirty="0" smtClean="0">
                <a:solidFill>
                  <a:srgbClr val="0066FF"/>
                </a:solidFill>
                <a:latin typeface="Arial Unicode MS" pitchFamily="34" charset="-128"/>
              </a:rPr>
              <a:t>Check for all cable delays</a:t>
            </a:r>
          </a:p>
          <a:p>
            <a:pPr marL="342900" indent="-342900" algn="l" eaLnBrk="1" hangingPunct="1">
              <a:buAutoNum type="arabicPeriod"/>
              <a:defRPr/>
            </a:pPr>
            <a:r>
              <a:rPr lang="it-IT" sz="1600" dirty="0" smtClean="0">
                <a:solidFill>
                  <a:srgbClr val="0066FF"/>
                </a:solidFill>
                <a:latin typeface="Arial Unicode MS" pitchFamily="34" charset="-128"/>
              </a:rPr>
              <a:t>Same mechanisms to eb put in place between SODIN-SOL40 and SODIN-TELL40</a:t>
            </a:r>
          </a:p>
        </p:txBody>
      </p:sp>
      <p:sp>
        <p:nvSpPr>
          <p:cNvPr id="17" name="Rectangle 3"/>
          <p:cNvSpPr txBox="1">
            <a:spLocks noChangeArrowheads="1"/>
          </p:cNvSpPr>
          <p:nvPr/>
        </p:nvSpPr>
        <p:spPr bwMode="auto">
          <a:xfrm>
            <a:off x="361873" y="1619691"/>
            <a:ext cx="2929644" cy="24686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eaLnBrk="1" hangingPunct="1">
              <a:defRPr/>
            </a:pPr>
            <a:r>
              <a:rPr lang="it-IT" sz="1600" dirty="0" smtClean="0">
                <a:solidFill>
                  <a:srgbClr val="FF0000"/>
                </a:solidFill>
                <a:latin typeface="Arial Unicode MS" pitchFamily="34" charset="-128"/>
              </a:rPr>
              <a:t>In the specs and at the reviews we asked you to implement few features to check synchronicity and latency/cable delays/sources</a:t>
            </a:r>
          </a:p>
          <a:p>
            <a:pPr algn="l" eaLnBrk="1" hangingPunct="1">
              <a:defRPr/>
            </a:pPr>
            <a:endParaRPr lang="it-IT" sz="1600" dirty="0">
              <a:solidFill>
                <a:srgbClr val="0066FF"/>
              </a:solidFill>
              <a:latin typeface="Arial Unicode MS" pitchFamily="34" charset="-128"/>
            </a:endParaRPr>
          </a:p>
          <a:p>
            <a:pPr marL="285750" indent="-285750" algn="l" eaLnBrk="1" hangingPunct="1">
              <a:buFont typeface="Wingdings" panose="05000000000000000000" pitchFamily="2" charset="2"/>
              <a:buChar char="à"/>
              <a:defRPr/>
            </a:pPr>
            <a:r>
              <a:rPr lang="it-IT" sz="1600" dirty="0" smtClean="0">
                <a:solidFill>
                  <a:srgbClr val="0066FF"/>
                </a:solidFill>
                <a:latin typeface="Arial Unicode MS" pitchFamily="34" charset="-128"/>
                <a:sym typeface="Wingdings" panose="05000000000000000000" pitchFamily="2" charset="2"/>
              </a:rPr>
              <a:t>See the paths in the picture</a:t>
            </a:r>
          </a:p>
        </p:txBody>
      </p:sp>
      <p:pic>
        <p:nvPicPr>
          <p:cNvPr id="4" name="Picture 3"/>
          <p:cNvPicPr>
            <a:picLocks noChangeAspect="1"/>
          </p:cNvPicPr>
          <p:nvPr/>
        </p:nvPicPr>
        <p:blipFill>
          <a:blip r:embed="rId3"/>
          <a:stretch>
            <a:fillRect/>
          </a:stretch>
        </p:blipFill>
        <p:spPr>
          <a:xfrm>
            <a:off x="3653390" y="1029428"/>
            <a:ext cx="4938478" cy="3326548"/>
          </a:xfrm>
          <a:prstGeom prst="rect">
            <a:avLst/>
          </a:prstGeom>
        </p:spPr>
      </p:pic>
    </p:spTree>
    <p:extLst>
      <p:ext uri="{BB962C8B-B14F-4D97-AF65-F5344CB8AC3E}">
        <p14:creationId xmlns:p14="http://schemas.microsoft.com/office/powerpoint/2010/main" val="2939390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pic>
        <p:nvPicPr>
          <p:cNvPr id="7" name="Picture 8"/>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45425"/>
          <a:stretch/>
        </p:blipFill>
        <p:spPr bwMode="auto">
          <a:xfrm>
            <a:off x="851436" y="1359550"/>
            <a:ext cx="2428054" cy="2608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 Box 11"/>
          <p:cNvSpPr txBox="1">
            <a:spLocks noChangeArrowheads="1"/>
          </p:cNvSpPr>
          <p:nvPr/>
        </p:nvSpPr>
        <p:spPr bwMode="auto">
          <a:xfrm>
            <a:off x="1942011" y="260423"/>
            <a:ext cx="66685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it-IT" sz="3200" dirty="0" smtClean="0">
                <a:latin typeface="Arial Unicode MS" pitchFamily="34" charset="-128"/>
              </a:rPr>
              <a:t>Fast &amp; Slow Control to FE</a:t>
            </a:r>
            <a:endParaRPr lang="it-IT" sz="1600" dirty="0">
              <a:latin typeface="Arial Unicode MS" pitchFamily="34" charset="-128"/>
            </a:endParaRPr>
          </a:p>
        </p:txBody>
      </p:sp>
      <p:sp>
        <p:nvSpPr>
          <p:cNvPr id="10" name="Text Box 11"/>
          <p:cNvSpPr txBox="1">
            <a:spLocks noChangeArrowheads="1"/>
          </p:cNvSpPr>
          <p:nvPr/>
        </p:nvSpPr>
        <p:spPr bwMode="auto">
          <a:xfrm>
            <a:off x="437547" y="4048325"/>
            <a:ext cx="8254694" cy="1954381"/>
          </a:xfrm>
          <a:prstGeom prst="rect">
            <a:avLst/>
          </a:prstGeom>
          <a:noFill/>
          <a:ln w="12700">
            <a:noFill/>
            <a:miter lim="800000"/>
            <a:headEnd type="none" w="sm" len="sm"/>
            <a:tailEnd type="none" w="sm" len="sm"/>
          </a:ln>
        </p:spPr>
        <p:txBody>
          <a:bodyPr wrap="square">
            <a:spAutoFit/>
          </a:bodyPr>
          <a:lstStyle/>
          <a:p>
            <a:pPr>
              <a:spcBef>
                <a:spcPts val="600"/>
              </a:spcBef>
              <a:defRPr/>
            </a:pPr>
            <a:r>
              <a:rPr lang="en-US" sz="1600" dirty="0" smtClean="0">
                <a:solidFill>
                  <a:srgbClr val="FF0000"/>
                </a:solidFill>
                <a:latin typeface="Arial Unicode MS" pitchFamily="34" charset="-128"/>
                <a:sym typeface="Wingdings" pitchFamily="2" charset="2"/>
              </a:rPr>
              <a:t>Separate links between controls and data</a:t>
            </a:r>
          </a:p>
          <a:p>
            <a:pPr marL="800100" lvl="1" indent="-342900">
              <a:spcBef>
                <a:spcPts val="600"/>
              </a:spcBef>
              <a:buFont typeface="Arial" pitchFamily="34" charset="0"/>
              <a:buChar char="•"/>
              <a:defRPr/>
            </a:pPr>
            <a:r>
              <a:rPr lang="en-US" sz="1600" dirty="0" smtClean="0">
                <a:solidFill>
                  <a:srgbClr val="0066FF"/>
                </a:solidFill>
                <a:latin typeface="Arial Unicode MS" pitchFamily="34" charset="-128"/>
                <a:sym typeface="Wingdings" pitchFamily="2" charset="2"/>
              </a:rPr>
              <a:t>A lot of data to collect</a:t>
            </a:r>
          </a:p>
          <a:p>
            <a:pPr marL="800100" lvl="1" indent="-342900">
              <a:spcBef>
                <a:spcPts val="600"/>
              </a:spcBef>
              <a:buFont typeface="Arial" pitchFamily="34" charset="0"/>
              <a:buChar char="•"/>
              <a:defRPr/>
            </a:pPr>
            <a:r>
              <a:rPr lang="en-US" sz="1600" dirty="0" smtClean="0">
                <a:solidFill>
                  <a:srgbClr val="0066FF"/>
                </a:solidFill>
                <a:latin typeface="Arial Unicode MS" pitchFamily="34" charset="-128"/>
                <a:sym typeface="Wingdings" pitchFamily="2" charset="2"/>
              </a:rPr>
              <a:t>Controls can be fanned-out (especially fast control)</a:t>
            </a:r>
          </a:p>
          <a:p>
            <a:pPr>
              <a:spcBef>
                <a:spcPts val="600"/>
              </a:spcBef>
              <a:defRPr/>
            </a:pPr>
            <a:r>
              <a:rPr lang="en-US" sz="1600" dirty="0" smtClean="0">
                <a:solidFill>
                  <a:srgbClr val="FF0000"/>
                </a:solidFill>
                <a:latin typeface="Arial Unicode MS" pitchFamily="34" charset="-128"/>
                <a:sym typeface="Wingdings" pitchFamily="2" charset="2"/>
              </a:rPr>
              <a:t>Compact links merging Timing, Fast and Clock (TFC) and Slow Control (ECS).</a:t>
            </a:r>
            <a:endParaRPr lang="en-US" sz="1600" dirty="0" smtClean="0">
              <a:solidFill>
                <a:srgbClr val="0066FF"/>
              </a:solidFill>
              <a:latin typeface="Arial Unicode MS" pitchFamily="34" charset="-128"/>
              <a:sym typeface="Wingdings" pitchFamily="2" charset="2"/>
            </a:endParaRPr>
          </a:p>
          <a:p>
            <a:pPr marL="800100" lvl="1" indent="-342900">
              <a:spcBef>
                <a:spcPts val="600"/>
              </a:spcBef>
              <a:buFont typeface="Arial" pitchFamily="34" charset="0"/>
              <a:buChar char="•"/>
              <a:defRPr/>
            </a:pPr>
            <a:r>
              <a:rPr lang="en-US" sz="1600" dirty="0" smtClean="0">
                <a:solidFill>
                  <a:srgbClr val="0066FF"/>
                </a:solidFill>
                <a:latin typeface="Arial Unicode MS" pitchFamily="34" charset="-128"/>
                <a:sym typeface="Wingdings" pitchFamily="2" charset="2"/>
              </a:rPr>
              <a:t>Extensive use of GBT as Master GBT to drive Data GBT</a:t>
            </a:r>
            <a:r>
              <a:rPr lang="en-US" sz="1600" dirty="0">
                <a:solidFill>
                  <a:srgbClr val="0066FF"/>
                </a:solidFill>
                <a:latin typeface="Arial Unicode MS" pitchFamily="34" charset="-128"/>
                <a:sym typeface="Wingdings" pitchFamily="2" charset="2"/>
              </a:rPr>
              <a:t> </a:t>
            </a:r>
            <a:r>
              <a:rPr lang="en-US" sz="1600" dirty="0" smtClean="0">
                <a:solidFill>
                  <a:srgbClr val="0066FF"/>
                </a:solidFill>
                <a:latin typeface="Arial Unicode MS" pitchFamily="34" charset="-128"/>
                <a:sym typeface="Wingdings" pitchFamily="2" charset="2"/>
              </a:rPr>
              <a:t>(especially for clock)</a:t>
            </a:r>
          </a:p>
          <a:p>
            <a:pPr marL="800100" lvl="1" indent="-342900">
              <a:spcBef>
                <a:spcPts val="600"/>
              </a:spcBef>
              <a:buFont typeface="Arial" pitchFamily="34" charset="0"/>
              <a:buChar char="•"/>
              <a:defRPr/>
            </a:pPr>
            <a:r>
              <a:rPr lang="en-US" sz="1600" dirty="0" smtClean="0">
                <a:solidFill>
                  <a:srgbClr val="0066FF"/>
                </a:solidFill>
                <a:latin typeface="Arial Unicode MS" pitchFamily="34" charset="-128"/>
                <a:sym typeface="Wingdings" pitchFamily="2" charset="2"/>
              </a:rPr>
              <a:t>Extensive use of GBT-SCA for FE configuration and monitoring</a:t>
            </a:r>
          </a:p>
        </p:txBody>
      </p:sp>
      <p:grpSp>
        <p:nvGrpSpPr>
          <p:cNvPr id="11" name="Group 10"/>
          <p:cNvGrpSpPr/>
          <p:nvPr/>
        </p:nvGrpSpPr>
        <p:grpSpPr>
          <a:xfrm>
            <a:off x="3039393" y="1186810"/>
            <a:ext cx="4454360" cy="2614117"/>
            <a:chOff x="5393433" y="1152596"/>
            <a:chExt cx="4454360" cy="2614117"/>
          </a:xfrm>
        </p:grpSpPr>
        <p:sp>
          <p:nvSpPr>
            <p:cNvPr id="12" name="Rounded Rectangle 11"/>
            <p:cNvSpPr/>
            <p:nvPr/>
          </p:nvSpPr>
          <p:spPr>
            <a:xfrm>
              <a:off x="6406241" y="1630136"/>
              <a:ext cx="7620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On detector</a:t>
              </a:r>
              <a:endParaRPr lang="en-GB" sz="1100" b="1" dirty="0">
                <a:solidFill>
                  <a:schemeClr val="tx1"/>
                </a:solidFill>
              </a:endParaRPr>
            </a:p>
          </p:txBody>
        </p:sp>
        <p:sp>
          <p:nvSpPr>
            <p:cNvPr id="13" name="Rounded Rectangle 12"/>
            <p:cNvSpPr/>
            <p:nvPr/>
          </p:nvSpPr>
          <p:spPr>
            <a:xfrm>
              <a:off x="8311241" y="1630136"/>
              <a:ext cx="7620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Off detector</a:t>
              </a:r>
              <a:endParaRPr lang="en-GB" sz="1100" b="1" dirty="0">
                <a:solidFill>
                  <a:schemeClr val="tx1"/>
                </a:solidFill>
              </a:endParaRPr>
            </a:p>
          </p:txBody>
        </p:sp>
        <p:cxnSp>
          <p:nvCxnSpPr>
            <p:cNvPr id="14" name="Straight Arrow Connector 13"/>
            <p:cNvCxnSpPr/>
            <p:nvPr/>
          </p:nvCxnSpPr>
          <p:spPr>
            <a:xfrm>
              <a:off x="7168241" y="2163536"/>
              <a:ext cx="1143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168241" y="1858736"/>
              <a:ext cx="1143000" cy="0"/>
            </a:xfrm>
            <a:prstGeom prst="straightConnector1">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339115" y="1627159"/>
              <a:ext cx="909223" cy="307777"/>
            </a:xfrm>
            <a:prstGeom prst="rect">
              <a:avLst/>
            </a:prstGeom>
            <a:noFill/>
            <a:ln>
              <a:noFill/>
            </a:ln>
          </p:spPr>
          <p:txBody>
            <a:bodyPr wrap="none" rtlCol="0">
              <a:spAutoFit/>
            </a:bodyPr>
            <a:lstStyle/>
            <a:p>
              <a:r>
                <a:rPr lang="en-US" sz="1400" dirty="0" smtClean="0">
                  <a:latin typeface="Century Gothic" pitchFamily="34" charset="0"/>
                </a:rPr>
                <a:t>4.8 Gb/s</a:t>
              </a:r>
              <a:endParaRPr lang="en-GB" sz="1400" dirty="0">
                <a:latin typeface="Century Gothic" pitchFamily="34" charset="0"/>
              </a:endParaRPr>
            </a:p>
          </p:txBody>
        </p:sp>
        <p:cxnSp>
          <p:nvCxnSpPr>
            <p:cNvPr id="18" name="Straight Arrow Connector 17"/>
            <p:cNvCxnSpPr/>
            <p:nvPr/>
          </p:nvCxnSpPr>
          <p:spPr>
            <a:xfrm>
              <a:off x="5834741" y="2011136"/>
              <a:ext cx="571500"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025241" y="1706336"/>
              <a:ext cx="381000" cy="76200"/>
            </a:xfrm>
            <a:prstGeom prst="straightConnector1">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320641" y="2084359"/>
              <a:ext cx="909223" cy="307777"/>
            </a:xfrm>
            <a:prstGeom prst="rect">
              <a:avLst/>
            </a:prstGeom>
            <a:noFill/>
            <a:ln>
              <a:noFill/>
            </a:ln>
          </p:spPr>
          <p:txBody>
            <a:bodyPr wrap="none" rtlCol="0">
              <a:spAutoFit/>
            </a:bodyPr>
            <a:lstStyle/>
            <a:p>
              <a:r>
                <a:rPr lang="en-US" sz="1400" dirty="0" smtClean="0">
                  <a:latin typeface="Century Gothic" pitchFamily="34" charset="0"/>
                </a:rPr>
                <a:t>4.8 Gb/s</a:t>
              </a:r>
              <a:endParaRPr lang="en-GB" sz="1400" dirty="0">
                <a:latin typeface="Century Gothic" pitchFamily="34" charset="0"/>
              </a:endParaRPr>
            </a:p>
          </p:txBody>
        </p:sp>
        <p:cxnSp>
          <p:nvCxnSpPr>
            <p:cNvPr id="21" name="Straight Arrow Connector 20"/>
            <p:cNvCxnSpPr/>
            <p:nvPr/>
          </p:nvCxnSpPr>
          <p:spPr>
            <a:xfrm flipH="1">
              <a:off x="9073241" y="2011136"/>
              <a:ext cx="571500"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9073241" y="1630136"/>
              <a:ext cx="571500" cy="152400"/>
            </a:xfrm>
            <a:prstGeom prst="straightConnector1">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633530" y="1152596"/>
              <a:ext cx="582211" cy="369332"/>
            </a:xfrm>
            <a:prstGeom prst="rect">
              <a:avLst/>
            </a:prstGeom>
            <a:noFill/>
            <a:ln>
              <a:noFill/>
            </a:ln>
          </p:spPr>
          <p:txBody>
            <a:bodyPr wrap="none" rtlCol="0">
              <a:spAutoFit/>
            </a:bodyPr>
            <a:lstStyle/>
            <a:p>
              <a:r>
                <a:rPr lang="en-US" dirty="0" smtClean="0">
                  <a:latin typeface="Century Gothic" pitchFamily="34" charset="0"/>
                </a:rPr>
                <a:t>TFC</a:t>
              </a:r>
              <a:endParaRPr lang="en-GB" dirty="0">
                <a:latin typeface="Century Gothic" pitchFamily="34" charset="0"/>
              </a:endParaRPr>
            </a:p>
          </p:txBody>
        </p:sp>
        <p:sp>
          <p:nvSpPr>
            <p:cNvPr id="24" name="TextBox 23"/>
            <p:cNvSpPr txBox="1"/>
            <p:nvPr/>
          </p:nvSpPr>
          <p:spPr>
            <a:xfrm>
              <a:off x="5860541" y="2365922"/>
              <a:ext cx="611065" cy="369332"/>
            </a:xfrm>
            <a:prstGeom prst="rect">
              <a:avLst/>
            </a:prstGeom>
            <a:noFill/>
            <a:ln>
              <a:noFill/>
            </a:ln>
          </p:spPr>
          <p:txBody>
            <a:bodyPr wrap="none" rtlCol="0">
              <a:spAutoFit/>
            </a:bodyPr>
            <a:lstStyle/>
            <a:p>
              <a:r>
                <a:rPr lang="en-US" dirty="0" smtClean="0">
                  <a:latin typeface="Century Gothic" pitchFamily="34" charset="0"/>
                </a:rPr>
                <a:t>ECS</a:t>
              </a:r>
              <a:endParaRPr lang="en-GB" dirty="0">
                <a:latin typeface="Century Gothic" pitchFamily="34" charset="0"/>
              </a:endParaRPr>
            </a:p>
          </p:txBody>
        </p:sp>
        <p:sp>
          <p:nvSpPr>
            <p:cNvPr id="25" name="TextBox 24"/>
            <p:cNvSpPr txBox="1"/>
            <p:nvPr/>
          </p:nvSpPr>
          <p:spPr>
            <a:xfrm>
              <a:off x="5486079" y="2735254"/>
              <a:ext cx="748923" cy="369332"/>
            </a:xfrm>
            <a:prstGeom prst="rect">
              <a:avLst/>
            </a:prstGeom>
            <a:noFill/>
            <a:ln>
              <a:noFill/>
            </a:ln>
          </p:spPr>
          <p:txBody>
            <a:bodyPr wrap="none" rtlCol="0">
              <a:spAutoFit/>
            </a:bodyPr>
            <a:lstStyle/>
            <a:p>
              <a:r>
                <a:rPr lang="en-US" dirty="0" smtClean="0">
                  <a:latin typeface="Century Gothic" pitchFamily="34" charset="0"/>
                </a:rPr>
                <a:t>Data</a:t>
              </a:r>
              <a:endParaRPr lang="en-GB" dirty="0">
                <a:latin typeface="Century Gothic" pitchFamily="34" charset="0"/>
              </a:endParaRPr>
            </a:p>
          </p:txBody>
        </p:sp>
        <p:sp>
          <p:nvSpPr>
            <p:cNvPr id="26" name="TextBox 25"/>
            <p:cNvSpPr txBox="1"/>
            <p:nvPr/>
          </p:nvSpPr>
          <p:spPr>
            <a:xfrm>
              <a:off x="9165027" y="1325336"/>
              <a:ext cx="582211" cy="369332"/>
            </a:xfrm>
            <a:prstGeom prst="rect">
              <a:avLst/>
            </a:prstGeom>
            <a:noFill/>
            <a:ln>
              <a:noFill/>
            </a:ln>
          </p:spPr>
          <p:txBody>
            <a:bodyPr wrap="none" rtlCol="0">
              <a:spAutoFit/>
            </a:bodyPr>
            <a:lstStyle/>
            <a:p>
              <a:r>
                <a:rPr lang="en-US" dirty="0" smtClean="0">
                  <a:latin typeface="Century Gothic" pitchFamily="34" charset="0"/>
                </a:rPr>
                <a:t>TFC</a:t>
              </a:r>
              <a:endParaRPr lang="en-GB" dirty="0">
                <a:latin typeface="Century Gothic" pitchFamily="34" charset="0"/>
              </a:endParaRPr>
            </a:p>
          </p:txBody>
        </p:sp>
        <p:sp>
          <p:nvSpPr>
            <p:cNvPr id="27" name="TextBox 26"/>
            <p:cNvSpPr txBox="1"/>
            <p:nvPr/>
          </p:nvSpPr>
          <p:spPr>
            <a:xfrm>
              <a:off x="9136173" y="2003714"/>
              <a:ext cx="611065" cy="369332"/>
            </a:xfrm>
            <a:prstGeom prst="rect">
              <a:avLst/>
            </a:prstGeom>
            <a:noFill/>
            <a:ln>
              <a:noFill/>
            </a:ln>
          </p:spPr>
          <p:txBody>
            <a:bodyPr wrap="none" rtlCol="0">
              <a:spAutoFit/>
            </a:bodyPr>
            <a:lstStyle/>
            <a:p>
              <a:r>
                <a:rPr lang="en-US" dirty="0" smtClean="0">
                  <a:latin typeface="Century Gothic" pitchFamily="34" charset="0"/>
                </a:rPr>
                <a:t>ECS</a:t>
              </a:r>
              <a:endParaRPr lang="en-GB" dirty="0">
                <a:latin typeface="Century Gothic" pitchFamily="34" charset="0"/>
              </a:endParaRPr>
            </a:p>
          </p:txBody>
        </p:sp>
        <p:sp>
          <p:nvSpPr>
            <p:cNvPr id="28" name="TextBox 27"/>
            <p:cNvSpPr txBox="1"/>
            <p:nvPr/>
          </p:nvSpPr>
          <p:spPr>
            <a:xfrm>
              <a:off x="9098870" y="2862045"/>
              <a:ext cx="748923" cy="369332"/>
            </a:xfrm>
            <a:prstGeom prst="rect">
              <a:avLst/>
            </a:prstGeom>
            <a:noFill/>
            <a:ln>
              <a:noFill/>
            </a:ln>
          </p:spPr>
          <p:txBody>
            <a:bodyPr wrap="none" rtlCol="0">
              <a:spAutoFit/>
            </a:bodyPr>
            <a:lstStyle/>
            <a:p>
              <a:r>
                <a:rPr lang="en-US" dirty="0" smtClean="0">
                  <a:latin typeface="Century Gothic" pitchFamily="34" charset="0"/>
                </a:rPr>
                <a:t>Data</a:t>
              </a:r>
              <a:endParaRPr lang="en-GB" dirty="0">
                <a:latin typeface="Century Gothic" pitchFamily="34" charset="0"/>
              </a:endParaRPr>
            </a:p>
          </p:txBody>
        </p:sp>
        <p:sp>
          <p:nvSpPr>
            <p:cNvPr id="29" name="Rounded Rectangle 28"/>
            <p:cNvSpPr/>
            <p:nvPr/>
          </p:nvSpPr>
          <p:spPr>
            <a:xfrm>
              <a:off x="6406241" y="3382736"/>
              <a:ext cx="762000" cy="228600"/>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30" name="Straight Arrow Connector 29"/>
            <p:cNvCxnSpPr/>
            <p:nvPr/>
          </p:nvCxnSpPr>
          <p:spPr>
            <a:xfrm>
              <a:off x="5834741" y="3497036"/>
              <a:ext cx="571500" cy="0"/>
            </a:xfrm>
            <a:prstGeom prst="straightConnector1">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168241" y="3495380"/>
              <a:ext cx="1143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7325818" y="3458936"/>
              <a:ext cx="909223" cy="307777"/>
            </a:xfrm>
            <a:prstGeom prst="rect">
              <a:avLst/>
            </a:prstGeom>
            <a:noFill/>
            <a:ln>
              <a:noFill/>
            </a:ln>
          </p:spPr>
          <p:txBody>
            <a:bodyPr wrap="none" rtlCol="0">
              <a:spAutoFit/>
            </a:bodyPr>
            <a:lstStyle/>
            <a:p>
              <a:r>
                <a:rPr lang="en-US" sz="1400" dirty="0" smtClean="0">
                  <a:latin typeface="Century Gothic" pitchFamily="34" charset="0"/>
                </a:rPr>
                <a:t>4.8 Gb/s</a:t>
              </a:r>
              <a:endParaRPr lang="en-GB" sz="1400" dirty="0">
                <a:latin typeface="Century Gothic" pitchFamily="34" charset="0"/>
              </a:endParaRPr>
            </a:p>
          </p:txBody>
        </p:sp>
        <p:sp>
          <p:nvSpPr>
            <p:cNvPr id="33" name="Rounded Rectangle 32"/>
            <p:cNvSpPr/>
            <p:nvPr/>
          </p:nvSpPr>
          <p:spPr>
            <a:xfrm>
              <a:off x="6406241" y="3154136"/>
              <a:ext cx="762000" cy="228600"/>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34" name="Straight Arrow Connector 33"/>
            <p:cNvCxnSpPr/>
            <p:nvPr/>
          </p:nvCxnSpPr>
          <p:spPr>
            <a:xfrm>
              <a:off x="5834741" y="3268436"/>
              <a:ext cx="571500" cy="0"/>
            </a:xfrm>
            <a:prstGeom prst="straightConnector1">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7168241" y="3266780"/>
              <a:ext cx="1143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6406241" y="2925536"/>
              <a:ext cx="762000" cy="228600"/>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37" name="Straight Arrow Connector 36"/>
            <p:cNvCxnSpPr/>
            <p:nvPr/>
          </p:nvCxnSpPr>
          <p:spPr>
            <a:xfrm>
              <a:off x="5834741" y="3039836"/>
              <a:ext cx="571500" cy="0"/>
            </a:xfrm>
            <a:prstGeom prst="straightConnector1">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7168241" y="3038180"/>
              <a:ext cx="1143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8311241" y="2849336"/>
              <a:ext cx="762000" cy="762000"/>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rPr>
                <a:t>Off detector</a:t>
              </a:r>
              <a:endParaRPr lang="en-GB" sz="1100" b="1" dirty="0">
                <a:solidFill>
                  <a:schemeClr val="tx1"/>
                </a:solidFill>
              </a:endParaRPr>
            </a:p>
          </p:txBody>
        </p:sp>
        <p:cxnSp>
          <p:nvCxnSpPr>
            <p:cNvPr id="40" name="Straight Arrow Connector 39"/>
            <p:cNvCxnSpPr/>
            <p:nvPr/>
          </p:nvCxnSpPr>
          <p:spPr>
            <a:xfrm>
              <a:off x="9073241" y="3230336"/>
              <a:ext cx="765785"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5834741" y="2163536"/>
              <a:ext cx="571500"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5834741" y="2315936"/>
              <a:ext cx="571500"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393433" y="1695408"/>
              <a:ext cx="571500" cy="152400"/>
            </a:xfrm>
            <a:prstGeom prst="straightConnector1">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5964933" y="1553936"/>
              <a:ext cx="96829" cy="304801"/>
            </a:xfrm>
            <a:prstGeom prst="straightConnector1">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5453741" y="1553936"/>
              <a:ext cx="571500" cy="152400"/>
            </a:xfrm>
            <a:prstGeom prst="straightConnector1">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491841" y="1401536"/>
              <a:ext cx="571500" cy="152400"/>
            </a:xfrm>
            <a:prstGeom prst="straightConnector1">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489090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Timing and command distribution</a:t>
            </a:r>
            <a:endParaRPr lang="it-IT" sz="2800" dirty="0">
              <a:latin typeface="Arial Unicode MS" pitchFamily="34" charset="-128"/>
            </a:endParaRPr>
          </a:p>
        </p:txBody>
      </p:sp>
      <p:sp>
        <p:nvSpPr>
          <p:cNvPr id="15" name="Rectangle 3"/>
          <p:cNvSpPr txBox="1">
            <a:spLocks noChangeArrowheads="1"/>
          </p:cNvSpPr>
          <p:nvPr/>
        </p:nvSpPr>
        <p:spPr bwMode="auto">
          <a:xfrm>
            <a:off x="575441" y="4537535"/>
            <a:ext cx="7993117" cy="17056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eaLnBrk="1" hangingPunct="1">
              <a:defRPr/>
            </a:pPr>
            <a:r>
              <a:rPr lang="it-IT" sz="1600" dirty="0" smtClean="0">
                <a:solidFill>
                  <a:srgbClr val="FF0000"/>
                </a:solidFill>
                <a:latin typeface="Arial Unicode MS" pitchFamily="34" charset="-128"/>
              </a:rPr>
              <a:t>Fixed latency and deterministic phase recovery of TFC commands is ensured by combination of FPGA and GBT features</a:t>
            </a:r>
          </a:p>
          <a:p>
            <a:pPr marL="285750" indent="-285750" algn="l" eaLnBrk="1" hangingPunct="1">
              <a:buFont typeface="Wingdings" panose="05000000000000000000" pitchFamily="2" charset="2"/>
              <a:buChar char="à"/>
              <a:defRPr/>
            </a:pPr>
            <a:r>
              <a:rPr lang="it-IT" sz="1600" dirty="0" smtClean="0">
                <a:solidFill>
                  <a:srgbClr val="0066FF"/>
                </a:solidFill>
                <a:latin typeface="Arial Unicode MS" pitchFamily="34" charset="-128"/>
                <a:sym typeface="Wingdings" panose="05000000000000000000" pitchFamily="2" charset="2"/>
              </a:rPr>
              <a:t>Customization is needed to synchronize links and make sure that TELL40s decodes data properly </a:t>
            </a:r>
          </a:p>
          <a:p>
            <a:pPr marL="285750" indent="-285750" algn="l" eaLnBrk="1" hangingPunct="1">
              <a:buFont typeface="Wingdings" panose="05000000000000000000" pitchFamily="2" charset="2"/>
              <a:buChar char="à"/>
              <a:defRPr/>
            </a:pPr>
            <a:r>
              <a:rPr lang="it-IT" sz="1600" dirty="0" smtClean="0">
                <a:solidFill>
                  <a:srgbClr val="0066FF"/>
                </a:solidFill>
                <a:latin typeface="Arial Unicode MS" pitchFamily="34" charset="-128"/>
                <a:sym typeface="Wingdings" panose="05000000000000000000" pitchFamily="2" charset="2"/>
              </a:rPr>
              <a:t>Customization is needed to properly decode TFC commands</a:t>
            </a:r>
          </a:p>
          <a:p>
            <a:pPr marL="285750" indent="-285750" algn="l" eaLnBrk="1" hangingPunct="1">
              <a:buFont typeface="Wingdings" panose="05000000000000000000" pitchFamily="2" charset="2"/>
              <a:buChar char="à"/>
              <a:defRPr/>
            </a:pPr>
            <a:r>
              <a:rPr lang="it-IT" sz="1600" dirty="0" smtClean="0">
                <a:solidFill>
                  <a:srgbClr val="00B050"/>
                </a:solidFill>
                <a:latin typeface="Arial Unicode MS" pitchFamily="34" charset="-128"/>
                <a:sym typeface="Wingdings" panose="05000000000000000000" pitchFamily="2" charset="2"/>
              </a:rPr>
              <a:t>ECS to FE through TFC links via SOL40 (Joao)</a:t>
            </a:r>
            <a:endParaRPr lang="it-IT" sz="1600" dirty="0" smtClean="0">
              <a:solidFill>
                <a:srgbClr val="00B050"/>
              </a:solidFill>
              <a:latin typeface="Arial Unicode MS" pitchFamily="34" charset="-128"/>
            </a:endParaRPr>
          </a:p>
          <a:p>
            <a:pPr algn="l" eaLnBrk="1" hangingPunct="1">
              <a:defRPr/>
            </a:pPr>
            <a:endParaRPr lang="it-IT" sz="1600" dirty="0" smtClean="0">
              <a:solidFill>
                <a:srgbClr val="0066FF"/>
              </a:solidFill>
              <a:latin typeface="Arial Unicode MS" pitchFamily="34" charset="-128"/>
            </a:endParaRPr>
          </a:p>
        </p:txBody>
      </p:sp>
      <p:sp>
        <p:nvSpPr>
          <p:cNvPr id="17" name="Rectangle 3"/>
          <p:cNvSpPr txBox="1">
            <a:spLocks noChangeArrowheads="1"/>
          </p:cNvSpPr>
          <p:nvPr/>
        </p:nvSpPr>
        <p:spPr bwMode="auto">
          <a:xfrm>
            <a:off x="85682" y="1624388"/>
            <a:ext cx="2929644" cy="24686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eaLnBrk="1" hangingPunct="1">
              <a:defRPr/>
            </a:pPr>
            <a:r>
              <a:rPr lang="it-IT" sz="1600" dirty="0" smtClean="0">
                <a:solidFill>
                  <a:srgbClr val="FF0000"/>
                </a:solidFill>
                <a:latin typeface="Arial Unicode MS" pitchFamily="34" charset="-128"/>
              </a:rPr>
              <a:t>Master GBT @ FE controls the FE ASIC + Slave GBTs</a:t>
            </a:r>
            <a:endParaRPr lang="it-IT" sz="1600" dirty="0">
              <a:solidFill>
                <a:srgbClr val="FF0000"/>
              </a:solidFill>
              <a:latin typeface="Arial Unicode MS" pitchFamily="34" charset="-128"/>
            </a:endParaRPr>
          </a:p>
          <a:p>
            <a:pPr marL="285750" indent="-285750" algn="l" eaLnBrk="1" hangingPunct="1">
              <a:buFont typeface="Arial" panose="020B0604020202020204" pitchFamily="34" charset="0"/>
              <a:buChar char="•"/>
              <a:defRPr/>
            </a:pPr>
            <a:r>
              <a:rPr lang="it-IT" sz="1600" dirty="0" smtClean="0">
                <a:solidFill>
                  <a:srgbClr val="0066FF"/>
                </a:solidFill>
                <a:latin typeface="Arial Unicode MS" pitchFamily="34" charset="-128"/>
              </a:rPr>
              <a:t>Clock from Master GBT</a:t>
            </a:r>
          </a:p>
          <a:p>
            <a:pPr marL="285750" indent="-285750" algn="l" eaLnBrk="1" hangingPunct="1">
              <a:buFont typeface="Arial" panose="020B0604020202020204" pitchFamily="34" charset="0"/>
              <a:buChar char="•"/>
              <a:defRPr/>
            </a:pPr>
            <a:r>
              <a:rPr lang="it-IT" sz="1600" dirty="0" smtClean="0">
                <a:solidFill>
                  <a:srgbClr val="0066FF"/>
                </a:solidFill>
                <a:latin typeface="Arial Unicode MS" pitchFamily="34" charset="-128"/>
              </a:rPr>
              <a:t>TFC commands on e-links</a:t>
            </a:r>
          </a:p>
          <a:p>
            <a:pPr marL="285750" indent="-285750" algn="l" eaLnBrk="1" hangingPunct="1">
              <a:buFont typeface="Arial" panose="020B0604020202020204" pitchFamily="34" charset="0"/>
              <a:buChar char="•"/>
              <a:defRPr/>
            </a:pPr>
            <a:r>
              <a:rPr lang="it-IT" sz="1600" dirty="0" smtClean="0">
                <a:solidFill>
                  <a:srgbClr val="0066FF"/>
                </a:solidFill>
                <a:latin typeface="Arial Unicode MS" pitchFamily="34" charset="-128"/>
              </a:rPr>
              <a:t>ECS configuration  and monitoring through SCA</a:t>
            </a:r>
          </a:p>
          <a:p>
            <a:pPr marL="285750" indent="-285750" algn="l" eaLnBrk="1" hangingPunct="1">
              <a:buFont typeface="Arial" panose="020B0604020202020204" pitchFamily="34" charset="0"/>
              <a:buChar char="•"/>
              <a:defRPr/>
            </a:pPr>
            <a:r>
              <a:rPr lang="it-IT" sz="1600" dirty="0" smtClean="0">
                <a:solidFill>
                  <a:srgbClr val="0066FF"/>
                </a:solidFill>
                <a:latin typeface="Arial Unicode MS" pitchFamily="34" charset="-128"/>
              </a:rPr>
              <a:t>Slave GBTs controlled through SCA from Master GBT</a:t>
            </a:r>
          </a:p>
        </p:txBody>
      </p:sp>
      <p:pic>
        <p:nvPicPr>
          <p:cNvPr id="4" name="Picture 3"/>
          <p:cNvPicPr>
            <a:picLocks noChangeAspect="1"/>
          </p:cNvPicPr>
          <p:nvPr/>
        </p:nvPicPr>
        <p:blipFill>
          <a:blip r:embed="rId3"/>
          <a:stretch>
            <a:fillRect/>
          </a:stretch>
        </p:blipFill>
        <p:spPr>
          <a:xfrm>
            <a:off x="3222074" y="890277"/>
            <a:ext cx="5355607" cy="3607525"/>
          </a:xfrm>
          <a:prstGeom prst="rect">
            <a:avLst/>
          </a:prstGeom>
        </p:spPr>
      </p:pic>
    </p:spTree>
    <p:extLst>
      <p:ext uri="{BB962C8B-B14F-4D97-AF65-F5344CB8AC3E}">
        <p14:creationId xmlns:p14="http://schemas.microsoft.com/office/powerpoint/2010/main" val="25231215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General philosophy for flow control</a:t>
            </a:r>
            <a:endParaRPr lang="it-IT" sz="2800" dirty="0">
              <a:latin typeface="Arial Unicode MS" pitchFamily="34" charset="-128"/>
            </a:endParaRPr>
          </a:p>
        </p:txBody>
      </p:sp>
      <p:sp>
        <p:nvSpPr>
          <p:cNvPr id="10" name="Text Box 11"/>
          <p:cNvSpPr txBox="1">
            <a:spLocks noChangeArrowheads="1"/>
          </p:cNvSpPr>
          <p:nvPr/>
        </p:nvSpPr>
        <p:spPr bwMode="auto">
          <a:xfrm>
            <a:off x="436293" y="1141710"/>
            <a:ext cx="8271414" cy="5201424"/>
          </a:xfrm>
          <a:prstGeom prst="rect">
            <a:avLst/>
          </a:prstGeom>
          <a:noFill/>
          <a:ln w="12700">
            <a:noFill/>
            <a:miter lim="800000"/>
            <a:headEnd type="none" w="sm" len="sm"/>
            <a:tailEnd type="none" w="sm" len="sm"/>
          </a:ln>
        </p:spPr>
        <p:txBody>
          <a:bodyPr wrap="square">
            <a:spAutoFit/>
          </a:bodyPr>
          <a:lstStyle/>
          <a:p>
            <a:pPr>
              <a:spcBef>
                <a:spcPts val="0"/>
              </a:spcBef>
              <a:defRPr/>
            </a:pPr>
            <a:r>
              <a:rPr lang="it-IT" dirty="0" smtClean="0">
                <a:solidFill>
                  <a:srgbClr val="FF0000"/>
                </a:solidFill>
                <a:latin typeface="Arial Unicode MS" pitchFamily="34" charset="-128"/>
                <a:sym typeface="Wingdings" pitchFamily="2" charset="2"/>
              </a:rPr>
              <a:t>Flow control is centralized and synchronous</a:t>
            </a:r>
          </a:p>
          <a:p>
            <a:pPr marL="342900"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One set of TFC commands per BXID, at 40 MHz</a:t>
            </a:r>
          </a:p>
          <a:p>
            <a:pPr marL="342900"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TFC will make sure that the system is synchonized or that the usage of commands is consistent. </a:t>
            </a:r>
            <a:r>
              <a:rPr lang="it-IT" sz="1600" dirty="0" smtClean="0">
                <a:solidFill>
                  <a:srgbClr val="FF0000"/>
                </a:solidFill>
                <a:latin typeface="Arial Unicode MS" pitchFamily="34" charset="-128"/>
                <a:sym typeface="Wingdings" panose="05000000000000000000" pitchFamily="2" charset="2"/>
              </a:rPr>
              <a:t>Programmability of the firmware allows to create procedures.</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anose="05000000000000000000" pitchFamily="2" charset="2"/>
              </a:rPr>
              <a:t>Resiliant to create «ad-hoc» procedures</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anose="05000000000000000000" pitchFamily="2" charset="2"/>
              </a:rPr>
              <a:t>Generalization as a mean to cover for all scenarios </a:t>
            </a:r>
          </a:p>
          <a:p>
            <a:pPr marL="1257300" lvl="2"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(increase complexity, but covers more cases)</a:t>
            </a:r>
          </a:p>
          <a:p>
            <a:pPr marL="342900" indent="-342900">
              <a:spcBef>
                <a:spcPts val="0"/>
              </a:spcBef>
              <a:buFont typeface="Wingdings" panose="05000000000000000000" pitchFamily="2" charset="2"/>
              <a:buChar char="à"/>
              <a:defRPr/>
            </a:pPr>
            <a:endParaRPr lang="it-IT" sz="2000" dirty="0">
              <a:solidFill>
                <a:srgbClr val="FF6600"/>
              </a:solidFill>
              <a:latin typeface="Arial Unicode MS" pitchFamily="34" charset="-128"/>
              <a:sym typeface="Wingdings" pitchFamily="2" charset="2"/>
            </a:endParaRPr>
          </a:p>
          <a:p>
            <a:pPr>
              <a:spcBef>
                <a:spcPts val="0"/>
              </a:spcBef>
              <a:defRPr/>
            </a:pPr>
            <a:r>
              <a:rPr lang="it-IT" dirty="0" smtClean="0">
                <a:solidFill>
                  <a:srgbClr val="FF0000"/>
                </a:solidFill>
                <a:latin typeface="Arial Unicode MS" pitchFamily="34" charset="-128"/>
                <a:sym typeface="Wingdings" panose="05000000000000000000" pitchFamily="2" charset="2"/>
              </a:rPr>
              <a:t>Data readout is distributed and asynchronous</a:t>
            </a:r>
          </a:p>
          <a:p>
            <a:pPr marL="342900"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No need to distribute a trigger to FE so data links can be either out of synch or offset in time</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anose="05000000000000000000" pitchFamily="2" charset="2"/>
              </a:rPr>
              <a:t>TELL40 has logic to align data from all input links</a:t>
            </a:r>
          </a:p>
          <a:p>
            <a:pPr marL="342900"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Data across links should be consistent</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anose="05000000000000000000" pitchFamily="2" charset="2"/>
              </a:rPr>
              <a:t>If it’s a calibration command at a BXID, it should be calibration data for all fragments from the whole detector on the same BXID.</a:t>
            </a:r>
          </a:p>
          <a:p>
            <a:pPr marL="342900" indent="-34290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anose="05000000000000000000" pitchFamily="2" charset="2"/>
              </a:rPr>
              <a:t>TELL40 data decoding at input should be independent from TFC</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anose="05000000000000000000" pitchFamily="2" charset="2"/>
              </a:rPr>
              <a:t>FE runs anyway at 40 MHz and too much memory would be needed to pipe TFC</a:t>
            </a:r>
          </a:p>
          <a:p>
            <a:pPr marL="800100" lvl="1" indent="-342900">
              <a:spcBef>
                <a:spcPts val="0"/>
              </a:spcBef>
              <a:buFont typeface="Wingdings" panose="05000000000000000000" pitchFamily="2" charset="2"/>
              <a:buChar char="ü"/>
              <a:defRPr/>
            </a:pPr>
            <a:r>
              <a:rPr lang="it-IT" sz="1600" dirty="0" smtClean="0">
                <a:solidFill>
                  <a:srgbClr val="0066FF"/>
                </a:solidFill>
                <a:latin typeface="Arial Unicode MS" pitchFamily="34" charset="-128"/>
                <a:sym typeface="Wingdings" panose="05000000000000000000" pitchFamily="2" charset="2"/>
              </a:rPr>
              <a:t>Only applies a trigger and open/close MEPs (other information is for redundancy)</a:t>
            </a:r>
            <a:endParaRPr lang="it-IT" sz="2000" dirty="0">
              <a:solidFill>
                <a:srgbClr val="0066FF"/>
              </a:solidFill>
              <a:latin typeface="Arial Unicode MS" pitchFamily="34" charset="-128"/>
              <a:sym typeface="Wingdings" panose="05000000000000000000" pitchFamily="2" charset="2"/>
            </a:endParaRPr>
          </a:p>
          <a:p>
            <a:pPr>
              <a:spcBef>
                <a:spcPts val="0"/>
              </a:spcBef>
              <a:defRPr/>
            </a:pPr>
            <a:r>
              <a:rPr lang="it-IT" dirty="0" smtClean="0">
                <a:solidFill>
                  <a:srgbClr val="FF0000"/>
                </a:solidFill>
                <a:latin typeface="Arial Unicode MS" pitchFamily="34" charset="-128"/>
                <a:sym typeface="Wingdings" panose="05000000000000000000" pitchFamily="2" charset="2"/>
              </a:rPr>
              <a:t> Need at least a minimum set of common solutions to ensure synchronicity, consistency and that bandwidth matches</a:t>
            </a:r>
          </a:p>
        </p:txBody>
      </p:sp>
    </p:spTree>
    <p:extLst>
      <p:ext uri="{BB962C8B-B14F-4D97-AF65-F5344CB8AC3E}">
        <p14:creationId xmlns:p14="http://schemas.microsoft.com/office/powerpoint/2010/main" val="188851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The SODIN fw</a:t>
            </a:r>
            <a:endParaRPr lang="it-IT" sz="2800" dirty="0">
              <a:latin typeface="Arial Unicode MS" pitchFamily="34" charset="-128"/>
            </a:endParaRPr>
          </a:p>
        </p:txBody>
      </p:sp>
      <p:pic>
        <p:nvPicPr>
          <p:cNvPr id="2" name="Picture 1"/>
          <p:cNvPicPr>
            <a:picLocks noChangeAspect="1"/>
          </p:cNvPicPr>
          <p:nvPr/>
        </p:nvPicPr>
        <p:blipFill>
          <a:blip r:embed="rId3"/>
          <a:stretch>
            <a:fillRect/>
          </a:stretch>
        </p:blipFill>
        <p:spPr>
          <a:xfrm>
            <a:off x="584424" y="1117600"/>
            <a:ext cx="7987039" cy="5127467"/>
          </a:xfrm>
          <a:prstGeom prst="rect">
            <a:avLst/>
          </a:prstGeom>
        </p:spPr>
      </p:pic>
    </p:spTree>
    <p:extLst>
      <p:ext uri="{BB962C8B-B14F-4D97-AF65-F5344CB8AC3E}">
        <p14:creationId xmlns:p14="http://schemas.microsoft.com/office/powerpoint/2010/main" val="11660057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16" name="Text Box 11"/>
          <p:cNvSpPr txBox="1">
            <a:spLocks noChangeArrowheads="1"/>
          </p:cNvSpPr>
          <p:nvPr/>
        </p:nvSpPr>
        <p:spPr bwMode="auto">
          <a:xfrm>
            <a:off x="1550504" y="381000"/>
            <a:ext cx="7147992" cy="523220"/>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TFC commands to TELL40, list</a:t>
            </a:r>
            <a:endParaRPr lang="it-IT" sz="2800" dirty="0">
              <a:latin typeface="Arial Unicode MS" pitchFamily="34" charset="-128"/>
            </a:endParaRPr>
          </a:p>
        </p:txBody>
      </p:sp>
      <p:sp>
        <p:nvSpPr>
          <p:cNvPr id="7" name="Text Box 11"/>
          <p:cNvSpPr txBox="1">
            <a:spLocks noChangeArrowheads="1"/>
          </p:cNvSpPr>
          <p:nvPr/>
        </p:nvSpPr>
        <p:spPr bwMode="auto">
          <a:xfrm>
            <a:off x="398080" y="1299045"/>
            <a:ext cx="8271414" cy="369332"/>
          </a:xfrm>
          <a:prstGeom prst="rect">
            <a:avLst/>
          </a:prstGeom>
          <a:noFill/>
          <a:ln w="12700">
            <a:noFill/>
            <a:miter lim="800000"/>
            <a:headEnd type="none" w="sm" len="sm"/>
            <a:tailEnd type="none" w="sm" len="sm"/>
          </a:ln>
        </p:spPr>
        <p:txBody>
          <a:bodyPr wrap="square">
            <a:spAutoFit/>
          </a:bodyPr>
          <a:lstStyle/>
          <a:p>
            <a:pPr>
              <a:spcBef>
                <a:spcPts val="0"/>
              </a:spcBef>
              <a:defRPr/>
            </a:pPr>
            <a:r>
              <a:rPr lang="it-IT" dirty="0" smtClean="0">
                <a:solidFill>
                  <a:srgbClr val="0066FF"/>
                </a:solidFill>
                <a:latin typeface="Arial Unicode MS" pitchFamily="34" charset="-128"/>
                <a:sym typeface="Wingdings" pitchFamily="2" charset="2"/>
              </a:rPr>
              <a:t>Protocol on information to tell the TELL40 what each event is:</a:t>
            </a:r>
            <a:endParaRPr lang="it-IT" sz="1600" dirty="0" smtClean="0">
              <a:solidFill>
                <a:srgbClr val="0066FF"/>
              </a:solidFill>
              <a:latin typeface="Arial Unicode MS" pitchFamily="34" charset="-128"/>
              <a:sym typeface="Wingdings" pitchFamily="2" charset="2"/>
            </a:endParaRPr>
          </a:p>
        </p:txBody>
      </p:sp>
      <p:cxnSp>
        <p:nvCxnSpPr>
          <p:cNvPr id="8" name="Straight Arrow Connector 7"/>
          <p:cNvCxnSpPr/>
          <p:nvPr/>
        </p:nvCxnSpPr>
        <p:spPr>
          <a:xfrm>
            <a:off x="2575034" y="3468414"/>
            <a:ext cx="2959" cy="60099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3167" y="1999507"/>
            <a:ext cx="8476996" cy="1593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Straight Arrow Connector 13"/>
          <p:cNvCxnSpPr/>
          <p:nvPr/>
        </p:nvCxnSpPr>
        <p:spPr>
          <a:xfrm flipH="1">
            <a:off x="2674044" y="2627586"/>
            <a:ext cx="3043584" cy="144182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415862" y="2627586"/>
            <a:ext cx="1509604" cy="1102446"/>
          </a:xfrm>
          <a:prstGeom prst="straightConnector1">
            <a:avLst/>
          </a:prstGeom>
          <a:ln w="19050">
            <a:solidFill>
              <a:srgbClr val="0066FF"/>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393324" y="2627586"/>
            <a:ext cx="616666" cy="1102446"/>
          </a:xfrm>
          <a:prstGeom prst="straightConnector1">
            <a:avLst/>
          </a:prstGeom>
          <a:ln w="19050">
            <a:solidFill>
              <a:srgbClr val="0066FF"/>
            </a:solidFill>
            <a:tailEnd type="arrow"/>
          </a:ln>
        </p:spPr>
        <p:style>
          <a:lnRef idx="1">
            <a:schemeClr val="accent1"/>
          </a:lnRef>
          <a:fillRef idx="0">
            <a:schemeClr val="accent1"/>
          </a:fillRef>
          <a:effectRef idx="0">
            <a:schemeClr val="accent1"/>
          </a:effectRef>
          <a:fontRef idx="minor">
            <a:schemeClr val="tx1"/>
          </a:fontRef>
        </p:style>
      </p:cxnSp>
      <p:sp>
        <p:nvSpPr>
          <p:cNvPr id="20" name="Text Box 11"/>
          <p:cNvSpPr txBox="1">
            <a:spLocks noChangeArrowheads="1"/>
          </p:cNvSpPr>
          <p:nvPr/>
        </p:nvSpPr>
        <p:spPr bwMode="auto">
          <a:xfrm>
            <a:off x="4711623" y="3753891"/>
            <a:ext cx="4508429" cy="2062103"/>
          </a:xfrm>
          <a:prstGeom prst="rect">
            <a:avLst/>
          </a:prstGeom>
          <a:noFill/>
          <a:ln w="12700">
            <a:noFill/>
            <a:miter lim="800000"/>
            <a:headEnd type="none" w="sm" len="sm"/>
            <a:tailEnd type="none" w="sm" len="sm"/>
          </a:ln>
        </p:spPr>
        <p:txBody>
          <a:bodyPr wrap="square">
            <a:spAutoFit/>
          </a:bodyPr>
          <a:lstStyle/>
          <a:p>
            <a:pPr>
              <a:spcBef>
                <a:spcPts val="0"/>
              </a:spcBef>
              <a:defRPr/>
            </a:pPr>
            <a:r>
              <a:rPr lang="it-IT" sz="1600" dirty="0" smtClean="0">
                <a:solidFill>
                  <a:srgbClr val="FF0000"/>
                </a:solidFill>
                <a:latin typeface="Arial Unicode MS" pitchFamily="34" charset="-128"/>
                <a:sym typeface="Wingdings" pitchFamily="2" charset="2"/>
              </a:rPr>
              <a:t>MEP </a:t>
            </a:r>
            <a:r>
              <a:rPr lang="it-IT" sz="1600" dirty="0" err="1" smtClean="0">
                <a:solidFill>
                  <a:srgbClr val="FF0000"/>
                </a:solidFill>
                <a:latin typeface="Arial Unicode MS" pitchFamily="34" charset="-128"/>
                <a:sym typeface="Wingdings" pitchFamily="2" charset="2"/>
              </a:rPr>
              <a:t>accept</a:t>
            </a:r>
            <a:r>
              <a:rPr lang="it-IT" sz="1600" dirty="0" smtClean="0">
                <a:solidFill>
                  <a:srgbClr val="FF0000"/>
                </a:solidFill>
                <a:latin typeface="Arial Unicode MS" pitchFamily="34" charset="-128"/>
                <a:sym typeface="Wingdings" pitchFamily="2" charset="2"/>
              </a:rPr>
              <a:t> </a:t>
            </a:r>
            <a:r>
              <a:rPr lang="it-IT" sz="1600" dirty="0" err="1" smtClean="0">
                <a:solidFill>
                  <a:srgbClr val="0066FF"/>
                </a:solidFill>
                <a:latin typeface="Arial Unicode MS" pitchFamily="34" charset="-128"/>
                <a:sym typeface="Wingdings" pitchFamily="2" charset="2"/>
              </a:rPr>
              <a:t>command</a:t>
            </a:r>
            <a:r>
              <a:rPr lang="it-IT" sz="1600" dirty="0" smtClean="0">
                <a:solidFill>
                  <a:srgbClr val="0066FF"/>
                </a:solidFill>
                <a:latin typeface="Arial Unicode MS" pitchFamily="34" charset="-128"/>
                <a:sym typeface="Wingdings" pitchFamily="2" charset="2"/>
              </a:rPr>
              <a:t> </a:t>
            </a:r>
            <a:r>
              <a:rPr lang="it-IT" sz="1600" dirty="0" err="1" smtClean="0">
                <a:solidFill>
                  <a:srgbClr val="0066FF"/>
                </a:solidFill>
                <a:latin typeface="Arial Unicode MS" pitchFamily="34" charset="-128"/>
                <a:sym typeface="Wingdings" pitchFamily="2" charset="2"/>
              </a:rPr>
              <a:t>when</a:t>
            </a:r>
            <a:r>
              <a:rPr lang="it-IT" sz="1600" dirty="0" smtClean="0">
                <a:solidFill>
                  <a:srgbClr val="0066FF"/>
                </a:solidFill>
                <a:latin typeface="Arial Unicode MS" pitchFamily="34" charset="-128"/>
                <a:sym typeface="Wingdings" pitchFamily="2" charset="2"/>
              </a:rPr>
              <a:t> MEP ready:</a:t>
            </a:r>
          </a:p>
          <a:p>
            <a:pPr marL="285750"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Take MEP address and send all fragments to that address</a:t>
            </a:r>
          </a:p>
          <a:p>
            <a:pPr marL="285750"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Dynamic mechanisms based on well-oiled mechanism used today</a:t>
            </a:r>
          </a:p>
          <a:p>
            <a:pPr marL="285750" indent="-285750">
              <a:spcBef>
                <a:spcPts val="0"/>
              </a:spcBef>
              <a:buFont typeface="Arial" panose="020B0604020202020204" pitchFamily="34" charset="0"/>
              <a:buChar char="•"/>
              <a:defRPr/>
            </a:pPr>
            <a:r>
              <a:rPr lang="it-IT" sz="1600" dirty="0" smtClean="0">
                <a:solidFill>
                  <a:srgbClr val="FF0000"/>
                </a:solidFill>
                <a:latin typeface="Arial Unicode MS" pitchFamily="34" charset="-128"/>
                <a:sym typeface="Wingdings" pitchFamily="2" charset="2"/>
              </a:rPr>
              <a:t>Investigations ongoing to see if a different mechanism is more suited for upgraded system</a:t>
            </a:r>
          </a:p>
        </p:txBody>
      </p:sp>
      <p:sp>
        <p:nvSpPr>
          <p:cNvPr id="21" name="Text Box 11"/>
          <p:cNvSpPr txBox="1">
            <a:spLocks noChangeArrowheads="1"/>
          </p:cNvSpPr>
          <p:nvPr/>
        </p:nvSpPr>
        <p:spPr bwMode="auto">
          <a:xfrm>
            <a:off x="124171" y="4291432"/>
            <a:ext cx="4628450" cy="1815882"/>
          </a:xfrm>
          <a:prstGeom prst="rect">
            <a:avLst/>
          </a:prstGeom>
          <a:noFill/>
          <a:ln w="12700">
            <a:noFill/>
            <a:miter lim="800000"/>
            <a:headEnd type="none" w="sm" len="sm"/>
            <a:tailEnd type="none" w="sm" len="sm"/>
          </a:ln>
        </p:spPr>
        <p:txBody>
          <a:bodyPr wrap="square">
            <a:spAutoFit/>
          </a:bodyPr>
          <a:lstStyle/>
          <a:p>
            <a:pPr>
              <a:spcBef>
                <a:spcPts val="0"/>
              </a:spcBef>
              <a:defRPr/>
            </a:pPr>
            <a:r>
              <a:rPr lang="it-IT" sz="1600" dirty="0" smtClean="0">
                <a:solidFill>
                  <a:srgbClr val="FF0000"/>
                </a:solidFill>
                <a:latin typeface="Arial Unicode MS" pitchFamily="34" charset="-128"/>
                <a:sym typeface="Wingdings" pitchFamily="2" charset="2"/>
              </a:rPr>
              <a:t>Trigger </a:t>
            </a:r>
            <a:r>
              <a:rPr lang="it-IT" sz="1600" dirty="0" smtClean="0">
                <a:solidFill>
                  <a:srgbClr val="0066FF"/>
                </a:solidFill>
                <a:latin typeface="Arial Unicode MS" pitchFamily="34" charset="-128"/>
                <a:sym typeface="Wingdings" pitchFamily="2" charset="2"/>
              </a:rPr>
              <a:t>command to accept events for that BXID:</a:t>
            </a:r>
          </a:p>
          <a:p>
            <a:pPr marL="285750" indent="-285750">
              <a:spcBef>
                <a:spcPts val="0"/>
              </a:spcBef>
              <a:buFont typeface="Wingdings"/>
              <a:buChar char="à"/>
              <a:defRPr/>
            </a:pPr>
            <a:r>
              <a:rPr lang="it-IT" sz="1600" dirty="0" smtClean="0">
                <a:solidFill>
                  <a:srgbClr val="FF0000"/>
                </a:solidFill>
                <a:latin typeface="Arial Unicode MS" pitchFamily="34" charset="-128"/>
                <a:sym typeface="Wingdings" pitchFamily="2" charset="2"/>
              </a:rPr>
              <a:t>Trigger acting as a VETO to rate regulate the system</a:t>
            </a:r>
          </a:p>
          <a:p>
            <a:pPr marL="742950" lvl="1"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Not based on physics decision (NO LLT)</a:t>
            </a:r>
          </a:p>
          <a:p>
            <a:pPr marL="742950" lvl="1" indent="-285750">
              <a:spcBef>
                <a:spcPts val="0"/>
              </a:spcBef>
              <a:buFont typeface="Arial" panose="020B0604020202020204" pitchFamily="34" charset="0"/>
              <a:buChar char="•"/>
              <a:defRPr/>
            </a:pPr>
            <a:r>
              <a:rPr lang="it-IT" sz="1600" dirty="0" smtClean="0">
                <a:solidFill>
                  <a:srgbClr val="0066FF"/>
                </a:solidFill>
                <a:latin typeface="Arial Unicode MS" pitchFamily="34" charset="-128"/>
                <a:sym typeface="Wingdings" pitchFamily="2" charset="2"/>
              </a:rPr>
              <a:t>Unbiased </a:t>
            </a:r>
            <a:r>
              <a:rPr lang="it-IT" sz="1600" dirty="0" smtClean="0">
                <a:solidFill>
                  <a:srgbClr val="FF0000"/>
                </a:solidFill>
                <a:latin typeface="Arial Unicode MS" pitchFamily="34" charset="-128"/>
                <a:sym typeface="Wingdings" pitchFamily="2" charset="2"/>
              </a:rPr>
              <a:t>rate regulation of the system </a:t>
            </a:r>
            <a:r>
              <a:rPr lang="it-IT" sz="1600" dirty="0" smtClean="0">
                <a:solidFill>
                  <a:srgbClr val="0066FF"/>
                </a:solidFill>
                <a:latin typeface="Arial Unicode MS" pitchFamily="34" charset="-128"/>
                <a:sym typeface="Wingdings" pitchFamily="2" charset="2"/>
              </a:rPr>
              <a:t>by reducing the rate at which trigger is set</a:t>
            </a:r>
          </a:p>
        </p:txBody>
      </p:sp>
    </p:spTree>
    <p:extLst>
      <p:ext uri="{BB962C8B-B14F-4D97-AF65-F5344CB8AC3E}">
        <p14:creationId xmlns:p14="http://schemas.microsoft.com/office/powerpoint/2010/main" val="16106908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7"/>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6" name="Rectangle 28"/>
          <p:cNvSpPr>
            <a:spLocks noChangeArrowheads="1"/>
          </p:cNvSpPr>
          <p:nvPr/>
        </p:nvSpPr>
        <p:spPr bwMode="auto">
          <a:xfrm>
            <a:off x="0" y="1847850"/>
            <a:ext cx="9144000" cy="0"/>
          </a:xfrm>
          <a:prstGeom prst="rect">
            <a:avLst/>
          </a:prstGeom>
          <a:noFill/>
          <a:ln w="12700">
            <a:noFill/>
            <a:miter lim="800000"/>
            <a:headEnd type="none" w="sm" len="sm"/>
            <a:tailEnd type="none" w="sm" len="sm"/>
          </a:ln>
        </p:spPr>
        <p:txBody>
          <a:bodyPr wrap="none" anchor="ctr">
            <a:spAutoFit/>
          </a:bodyPr>
          <a:lstStyle/>
          <a:p>
            <a:endParaRPr lang="it-IT"/>
          </a:p>
        </p:txBody>
      </p:sp>
      <p:sp>
        <p:nvSpPr>
          <p:cNvPr id="9" name="Slide Number Placeholder 32"/>
          <p:cNvSpPr txBox="1">
            <a:spLocks/>
          </p:cNvSpPr>
          <p:nvPr/>
        </p:nvSpPr>
        <p:spPr bwMode="auto">
          <a:xfrm>
            <a:off x="6553200" y="6345238"/>
            <a:ext cx="2133600" cy="365125"/>
          </a:xfrm>
          <a:prstGeom prst="rect">
            <a:avLst/>
          </a:prstGeom>
          <a:noFill/>
          <a:ln>
            <a:miter lim="800000"/>
            <a:headEnd/>
            <a:tailEnd/>
          </a:ln>
        </p:spPr>
        <p:txBody>
          <a:bodyPr vert="horz" lIns="91440" tIns="45720" rIns="91440" bIns="45720" rtlCol="0" anchor="ctr"/>
          <a:lstStyle/>
          <a:p>
            <a:pPr marL="0" marR="0" lvl="0" indent="0" algn="r" defTabSz="914400" rtl="0" eaLnBrk="1" fontAlgn="base" latinLnBrk="0" hangingPunct="1">
              <a:lnSpc>
                <a:spcPct val="100000"/>
              </a:lnSpc>
              <a:spcBef>
                <a:spcPct val="0"/>
              </a:spcBef>
              <a:spcAft>
                <a:spcPct val="0"/>
              </a:spcAft>
              <a:buClrTx/>
              <a:buSzTx/>
              <a:buFontTx/>
              <a:buNone/>
              <a:tabLst/>
              <a:defRPr/>
            </a:pPr>
            <a:fld id="{E76B8AED-CBBA-4523-9646-74B8556F7BF3}" type="slidenum">
              <a:rPr kumimoji="0" lang="it-IT" sz="1200" b="0" i="0" u="none" strike="noStrike" kern="1200" cap="none" spc="0" normalizeH="0" baseline="0" noProof="0" smtClean="0">
                <a:ln>
                  <a:noFill/>
                </a:ln>
                <a:solidFill>
                  <a:schemeClr val="tx1">
                    <a:tint val="75000"/>
                  </a:schemeClr>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it-IT" sz="1200" b="0" i="0" u="none" strike="noStrike" kern="1200" cap="none" spc="0" normalizeH="0" baseline="0" noProof="0" dirty="0" smtClean="0">
              <a:ln>
                <a:noFill/>
              </a:ln>
              <a:solidFill>
                <a:schemeClr val="tx1">
                  <a:tint val="75000"/>
                </a:schemeClr>
              </a:solidFill>
              <a:effectLst/>
              <a:uLnTx/>
              <a:uFillTx/>
              <a:latin typeface="Arial" charset="0"/>
              <a:ea typeface="+mn-ea"/>
              <a:cs typeface="Arial" charset="0"/>
            </a:endParaRPr>
          </a:p>
        </p:txBody>
      </p:sp>
      <p:sp>
        <p:nvSpPr>
          <p:cNvPr id="8" name="Text Box 11"/>
          <p:cNvSpPr txBox="1">
            <a:spLocks noChangeArrowheads="1"/>
          </p:cNvSpPr>
          <p:nvPr/>
        </p:nvSpPr>
        <p:spPr bwMode="auto">
          <a:xfrm>
            <a:off x="342898" y="1406812"/>
            <a:ext cx="8343901" cy="3970318"/>
          </a:xfrm>
          <a:prstGeom prst="rect">
            <a:avLst/>
          </a:prstGeom>
          <a:noFill/>
          <a:ln w="12700">
            <a:noFill/>
            <a:miter lim="800000"/>
            <a:headEnd type="none" w="sm" len="sm"/>
            <a:tailEnd type="none" w="sm" len="sm"/>
          </a:ln>
        </p:spPr>
        <p:txBody>
          <a:bodyPr wrap="square">
            <a:spAutoFit/>
          </a:bodyPr>
          <a:lstStyle/>
          <a:p>
            <a:pPr marL="285750" indent="-285750">
              <a:spcBef>
                <a:spcPts val="0"/>
              </a:spcBef>
              <a:buFont typeface="Wingdings" panose="05000000000000000000" pitchFamily="2" charset="2"/>
              <a:buChar char="à"/>
              <a:defRPr/>
            </a:pPr>
            <a:r>
              <a:rPr lang="it-IT" dirty="0" smtClean="0">
                <a:solidFill>
                  <a:srgbClr val="FF0000"/>
                </a:solidFill>
                <a:latin typeface="Arial Unicode MS" pitchFamily="34" charset="-128"/>
                <a:sym typeface="Wingdings" panose="05000000000000000000" pitchFamily="2" charset="2"/>
              </a:rPr>
              <a:t>Rate regulation in SODIN was also considered as the safest mechanism to reduce output bandwidth should your FE send too much data wrt to the TELL40 output bandwidth</a:t>
            </a:r>
          </a:p>
          <a:p>
            <a:pPr marL="285750" indent="-285750">
              <a:spcBef>
                <a:spcPts val="0"/>
              </a:spcBef>
              <a:buFont typeface="Wingdings" panose="05000000000000000000" pitchFamily="2" charset="2"/>
              <a:buChar char="à"/>
              <a:defRPr/>
            </a:pPr>
            <a:endParaRPr lang="it-IT" dirty="0" smtClean="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Out of the full 40 MHz, only ~28 MHz contains beam-beam, ~4 MHz contains beam-empty/empty-beam, ~8 MHz contains emtpy-empty</a:t>
            </a:r>
          </a:p>
          <a:p>
            <a:pPr marL="742950" lvl="1" indent="-285750">
              <a:spcBef>
                <a:spcPts val="0"/>
              </a:spcBef>
              <a:buFont typeface="Wingdings" panose="05000000000000000000" pitchFamily="2" charset="2"/>
              <a:buChar char="ü"/>
              <a:defRPr/>
            </a:pPr>
            <a:r>
              <a:rPr lang="it-IT" dirty="0" smtClean="0">
                <a:solidFill>
                  <a:srgbClr val="0066FF"/>
                </a:solidFill>
                <a:latin typeface="Arial Unicode MS" pitchFamily="34" charset="-128"/>
                <a:sym typeface="Wingdings" panose="05000000000000000000" pitchFamily="2" charset="2"/>
              </a:rPr>
              <a:t>SODIN can have a programmable mask that defines the rate of crossing types to be kept</a:t>
            </a:r>
          </a:p>
          <a:p>
            <a:pPr marL="742950" lvl="1" indent="-285750">
              <a:spcBef>
                <a:spcPts val="0"/>
              </a:spcBef>
              <a:buFont typeface="Wingdings" panose="05000000000000000000" pitchFamily="2" charset="2"/>
              <a:buChar char="ü"/>
              <a:defRPr/>
            </a:pPr>
            <a:r>
              <a:rPr lang="it-IT" dirty="0" smtClean="0">
                <a:solidFill>
                  <a:srgbClr val="0066FF"/>
                </a:solidFill>
                <a:latin typeface="Arial Unicode MS" pitchFamily="34" charset="-128"/>
                <a:sym typeface="Wingdings" panose="05000000000000000000" pitchFamily="2" charset="2"/>
              </a:rPr>
              <a:t>100% for bb, 25% for eb/be and 10% for ee?</a:t>
            </a:r>
          </a:p>
          <a:p>
            <a:pPr marL="742950" lvl="1" indent="-285750">
              <a:spcBef>
                <a:spcPts val="0"/>
              </a:spcBef>
              <a:buFont typeface="Wingdings" panose="05000000000000000000" pitchFamily="2" charset="2"/>
              <a:buChar char="ü"/>
              <a:defRPr/>
            </a:pPr>
            <a:r>
              <a:rPr lang="it-IT" dirty="0" smtClean="0">
                <a:solidFill>
                  <a:srgbClr val="0066FF"/>
                </a:solidFill>
                <a:latin typeface="Arial Unicode MS" pitchFamily="34" charset="-128"/>
                <a:sym typeface="Wingdings" panose="05000000000000000000" pitchFamily="2" charset="2"/>
              </a:rPr>
              <a:t>Effectively the full input rate is 30 MHz.</a:t>
            </a:r>
          </a:p>
          <a:p>
            <a:pPr marL="742950" lvl="1" indent="-285750">
              <a:spcBef>
                <a:spcPts val="0"/>
              </a:spcBef>
              <a:buFont typeface="Wingdings" panose="05000000000000000000" pitchFamily="2" charset="2"/>
              <a:buChar char="ü"/>
              <a:defRPr/>
            </a:pPr>
            <a:endParaRPr lang="it-IT" dirty="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r>
              <a:rPr lang="it-IT" dirty="0" smtClean="0">
                <a:solidFill>
                  <a:srgbClr val="0066FF"/>
                </a:solidFill>
                <a:latin typeface="Arial Unicode MS" pitchFamily="34" charset="-128"/>
                <a:sym typeface="Wingdings" panose="05000000000000000000" pitchFamily="2" charset="2"/>
              </a:rPr>
              <a:t>This </a:t>
            </a:r>
            <a:r>
              <a:rPr lang="it-IT" dirty="0" smtClean="0">
                <a:solidFill>
                  <a:srgbClr val="0066FF"/>
                </a:solidFill>
                <a:latin typeface="Arial Unicode MS" pitchFamily="34" charset="-128"/>
                <a:sym typeface="Wingdings" panose="05000000000000000000" pitchFamily="2" charset="2"/>
              </a:rPr>
              <a:t>is described in EDMS 160693</a:t>
            </a:r>
            <a:r>
              <a:rPr lang="it-IT" dirty="0" smtClean="0">
                <a:solidFill>
                  <a:srgbClr val="0066FF"/>
                </a:solidFill>
                <a:latin typeface="Arial Unicode MS" pitchFamily="34" charset="-128"/>
                <a:sym typeface="Wingdings" panose="05000000000000000000" pitchFamily="2" charset="2"/>
              </a:rPr>
              <a:t>.</a:t>
            </a:r>
          </a:p>
          <a:p>
            <a:pPr marL="285750" indent="-285750">
              <a:spcBef>
                <a:spcPts val="0"/>
              </a:spcBef>
              <a:buFont typeface="Wingdings" panose="05000000000000000000" pitchFamily="2" charset="2"/>
              <a:buChar char="à"/>
              <a:defRPr/>
            </a:pPr>
            <a:endParaRPr lang="it-IT" dirty="0">
              <a:solidFill>
                <a:srgbClr val="0066FF"/>
              </a:solidFill>
              <a:latin typeface="Arial Unicode MS" pitchFamily="34" charset="-128"/>
              <a:sym typeface="Wingdings" panose="05000000000000000000" pitchFamily="2" charset="2"/>
            </a:endParaRPr>
          </a:p>
          <a:p>
            <a:pPr marL="285750" indent="-285750">
              <a:spcBef>
                <a:spcPts val="0"/>
              </a:spcBef>
              <a:buFont typeface="Wingdings" panose="05000000000000000000" pitchFamily="2" charset="2"/>
              <a:buChar char="à"/>
              <a:defRPr/>
            </a:pPr>
            <a:r>
              <a:rPr lang="it-IT" dirty="0" smtClean="0">
                <a:solidFill>
                  <a:srgbClr val="FF0000"/>
                </a:solidFill>
                <a:latin typeface="Arial Unicode MS" pitchFamily="34" charset="-128"/>
                <a:sym typeface="Wingdings" panose="05000000000000000000" pitchFamily="2" charset="2"/>
              </a:rPr>
              <a:t>Usage of a TRIGGER sent to TELL40 to discard events which are not useful.</a:t>
            </a:r>
            <a:endParaRPr lang="it-IT" dirty="0" smtClean="0">
              <a:solidFill>
                <a:srgbClr val="FF0000"/>
              </a:solidFill>
              <a:latin typeface="Arial Unicode MS" pitchFamily="34" charset="-128"/>
              <a:sym typeface="Wingdings" panose="05000000000000000000" pitchFamily="2" charset="2"/>
            </a:endParaRPr>
          </a:p>
        </p:txBody>
      </p:sp>
      <p:sp>
        <p:nvSpPr>
          <p:cNvPr id="10" name="Text Box 11"/>
          <p:cNvSpPr txBox="1">
            <a:spLocks noChangeArrowheads="1"/>
          </p:cNvSpPr>
          <p:nvPr/>
        </p:nvSpPr>
        <p:spPr bwMode="auto">
          <a:xfrm>
            <a:off x="1728592" y="381000"/>
            <a:ext cx="6400800" cy="954107"/>
          </a:xfrm>
          <a:prstGeom prst="rect">
            <a:avLst/>
          </a:prstGeom>
          <a:noFill/>
          <a:ln w="12700">
            <a:noFill/>
            <a:miter lim="800000"/>
            <a:headEnd type="none" w="sm" len="sm"/>
            <a:tailEnd type="none" w="sm" len="sm"/>
          </a:ln>
        </p:spPr>
        <p:txBody>
          <a:bodyPr wrap="square">
            <a:spAutoFit/>
          </a:bodyPr>
          <a:lstStyle/>
          <a:p>
            <a:pPr algn="ctr"/>
            <a:r>
              <a:rPr lang="it-IT" sz="2800" dirty="0" smtClean="0">
                <a:latin typeface="Arial Unicode MS" pitchFamily="34" charset="-128"/>
              </a:rPr>
              <a:t>Rate regulation can also help to reduce output bandwith</a:t>
            </a:r>
            <a:endParaRPr lang="it-IT" sz="2800" dirty="0">
              <a:latin typeface="Arial Unicode MS" pitchFamily="34" charset="-128"/>
            </a:endParaRPr>
          </a:p>
        </p:txBody>
      </p:sp>
    </p:spTree>
    <p:extLst>
      <p:ext uri="{BB962C8B-B14F-4D97-AF65-F5344CB8AC3E}">
        <p14:creationId xmlns:p14="http://schemas.microsoft.com/office/powerpoint/2010/main" val="153234951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UTODATETIMEENABLED" val="1"/>
  <p:tag name="AUTODATETIMEFORMAT" val="$COUNTUPMM:$COUNTUPSS "/>
  <p:tag name="AUTODATETIMEFLAGS" val="1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27176</TotalTime>
  <Words>4312</Words>
  <Application>Microsoft Office PowerPoint</Application>
  <PresentationFormat>On-screen Show (4:3)</PresentationFormat>
  <Paragraphs>520</Paragraphs>
  <Slides>37</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 Unicode MS</vt:lpstr>
      <vt:lpstr>Arial</vt:lpstr>
      <vt:lpstr>Calibri</vt:lpstr>
      <vt:lpstr>Century Gothic</vt:lpstr>
      <vt:lpstr>Times New Roman</vt:lpstr>
      <vt:lpstr>Wingdings</vt:lpstr>
      <vt:lpstr>Office Theme</vt:lpstr>
      <vt:lpstr>PowerPoint Presentation</vt:lpstr>
      <vt:lpstr>The upgraded TFC system at a glance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Federico Alessio</dc:creator>
  <cp:lastModifiedBy>Federico Alessio</cp:lastModifiedBy>
  <cp:revision>3041</cp:revision>
  <cp:lastPrinted>1601-01-01T00:00:00Z</cp:lastPrinted>
  <dcterms:created xsi:type="dcterms:W3CDTF">1601-01-01T00:00:00Z</dcterms:created>
  <dcterms:modified xsi:type="dcterms:W3CDTF">2017-07-31T10:00:27Z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