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256" r:id="rId3"/>
    <p:sldId id="447" r:id="rId4"/>
    <p:sldId id="320" r:id="rId5"/>
    <p:sldId id="321" r:id="rId6"/>
    <p:sldId id="322" r:id="rId7"/>
    <p:sldId id="333" r:id="rId8"/>
    <p:sldId id="323" r:id="rId9"/>
    <p:sldId id="361" r:id="rId10"/>
    <p:sldId id="489" r:id="rId11"/>
    <p:sldId id="490" r:id="rId12"/>
    <p:sldId id="492" r:id="rId13"/>
    <p:sldId id="493" r:id="rId14"/>
    <p:sldId id="494" r:id="rId15"/>
    <p:sldId id="491" r:id="rId16"/>
    <p:sldId id="403" r:id="rId17"/>
    <p:sldId id="495" r:id="rId18"/>
    <p:sldId id="496" r:id="rId19"/>
    <p:sldId id="497" r:id="rId20"/>
    <p:sldId id="498" r:id="rId21"/>
    <p:sldId id="499" r:id="rId22"/>
    <p:sldId id="500" r:id="rId23"/>
    <p:sldId id="487" r:id="rId24"/>
    <p:sldId id="501" r:id="rId25"/>
    <p:sldId id="502" r:id="rId26"/>
    <p:sldId id="503" r:id="rId27"/>
    <p:sldId id="406" r:id="rId28"/>
    <p:sldId id="433" r:id="rId29"/>
    <p:sldId id="434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77" autoAdjust="0"/>
  </p:normalViewPr>
  <p:slideViewPr>
    <p:cSldViewPr>
      <p:cViewPr varScale="1">
        <p:scale>
          <a:sx n="77" d="100"/>
          <a:sy n="77" d="100"/>
        </p:scale>
        <p:origin x="-106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178D9-3A16-4FE6-8502-1F4F08B29142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C4252-7F52-4CF8-9429-B93020C1A9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88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CF1DC-B0CA-4DCB-8A00-0C83FD798B1E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94F7E-688C-496D-8F2E-5D1D7023EB2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78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94F7E-688C-496D-8F2E-5D1D7023EB21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995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5" name="Shape 6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5157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  <p:sp>
        <p:nvSpPr>
          <p:cNvPr id="667" name="Shape 667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7388"/>
            <a:ext cx="4567237" cy="3427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68" name="Shape 668"/>
          <p:cNvSpPr txBox="1">
            <a:spLocks noGrp="1"/>
          </p:cNvSpPr>
          <p:nvPr>
            <p:ph type="body" idx="1"/>
          </p:nvPr>
        </p:nvSpPr>
        <p:spPr>
          <a:xfrm>
            <a:off x="685366" y="4342464"/>
            <a:ext cx="5485532" cy="41191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274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A38AE-1240-F645-AF4D-5D9B4F5F0617}" type="slidenum">
              <a:rPr lang="en-US"/>
              <a:pPr/>
              <a:t>8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8" name="Shape 7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4885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1" name="Shape 8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34933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9" name="Shape 8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producción de W en el LHC es a partir de un quark de valencia de un protón y un quark del mar del otro protón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Tenemos más quarks u de valencia que quarks d → σ(W</a:t>
            </a:r>
            <a:r>
              <a:rPr lang="es-ES" sz="1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&gt; σ(W</a:t>
            </a:r>
            <a:r>
              <a:rPr lang="es-ES" sz="1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−</a:t>
            </a: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0" name="Shape 86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4771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769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049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24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49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27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9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6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0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904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9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6018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64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51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52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40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6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450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155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545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76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978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38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14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08DB-CAE6-42BD-9D4C-334D251B9805}" type="datetimeFigureOut">
              <a:rPr lang="es-ES" smtClean="0"/>
              <a:pPr/>
              <a:t>28/06/2018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87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28/06/2018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8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tiff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5.png"/><Relationship Id="rId7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3.png"/><Relationship Id="rId7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9.png"/><Relationship Id="rId7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tif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Image result for cern glo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" y="1071546"/>
            <a:ext cx="9144021" cy="5143512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398585"/>
            <a:ext cx="8715425" cy="1345922"/>
          </a:xfrm>
          <a:gradFill>
            <a:gsLst>
              <a:gs pos="0">
                <a:schemeClr val="bg1">
                  <a:lumMod val="95000"/>
                  <a:alpha val="33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4000" dirty="0" smtClean="0">
                <a:latin typeface="Rockwell" panose="02060603020205020403" pitchFamily="18" charset="0"/>
              </a:rPr>
              <a:t>Taller práctico: </a:t>
            </a:r>
            <a:r>
              <a:rPr lang="es-ES" sz="3600" i="1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Masterclass</a:t>
            </a:r>
            <a:r>
              <a:rPr lang="es-ES" sz="36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CMS</a:t>
            </a:r>
            <a:br>
              <a:rPr lang="es-ES" sz="3600" dirty="0" smtClean="0">
                <a:solidFill>
                  <a:srgbClr val="FFFF00"/>
                </a:solidFill>
                <a:latin typeface="Rockwell" panose="02060603020205020403" pitchFamily="18" charset="0"/>
              </a:rPr>
            </a:br>
            <a:r>
              <a:rPr lang="es-ES" sz="4000" u="sng" dirty="0" smtClean="0">
                <a:solidFill>
                  <a:schemeClr val="tx1"/>
                </a:solidFill>
                <a:latin typeface="Rockwell" panose="02060603020205020403" pitchFamily="18" charset="0"/>
              </a:rPr>
              <a:t>Discusión resultados</a:t>
            </a:r>
            <a:endParaRPr lang="es-ES" sz="4000" u="sng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14271" y="5517232"/>
            <a:ext cx="8715436" cy="1080120"/>
          </a:xfrm>
          <a:prstGeom prst="rect">
            <a:avLst/>
          </a:prstGeom>
          <a:solidFill>
            <a:schemeClr val="bg1">
              <a:lumMod val="50000"/>
              <a:alpha val="49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7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Jes</a:t>
            </a:r>
            <a:r>
              <a:rPr lang="en-US" sz="7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ús</a:t>
            </a:r>
            <a:r>
              <a:rPr lang="en-US" sz="7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</a:t>
            </a:r>
            <a:r>
              <a:rPr lang="en-US" sz="7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Puerta</a:t>
            </a:r>
            <a:r>
              <a:rPr lang="en-US" sz="7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</a:t>
            </a:r>
            <a:r>
              <a:rPr lang="en-US" sz="7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Pelayo</a:t>
            </a:r>
            <a:endParaRPr lang="en-US" sz="76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  <a:p>
            <a:r>
              <a:rPr lang="en-US" sz="4000" b="1" dirty="0" smtClean="0">
                <a:latin typeface="Rockwell" panose="02060603020205020403" pitchFamily="18" charset="0"/>
              </a:rPr>
              <a:t>CIEMAT-FP</a:t>
            </a:r>
          </a:p>
          <a:p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Programa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español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para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profesores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– CERN –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Junio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2018</a:t>
            </a:r>
            <a:endParaRPr lang="es-ES" sz="4000" dirty="0">
              <a:solidFill>
                <a:srgbClr val="FFFF00"/>
              </a:solidFill>
              <a:latin typeface="Rockwell" panose="02060603020205020403" pitchFamily="18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4876824"/>
            <a:ext cx="1622293" cy="1166911"/>
          </a:xfrm>
          <a:prstGeom prst="rect">
            <a:avLst/>
          </a:prstGeom>
        </p:spPr>
      </p:pic>
      <p:pic>
        <p:nvPicPr>
          <p:cNvPr id="6" name="Picture 13" descr="http://hep.ucsb.edu/cms/cms_log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90310"/>
            <a:ext cx="1022944" cy="1021129"/>
          </a:xfrm>
          <a:prstGeom prst="rect">
            <a:avLst/>
          </a:prstGeom>
          <a:solidFill>
            <a:srgbClr val="92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6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/>
          </p:cNvSpPr>
          <p:nvPr/>
        </p:nvSpPr>
        <p:spPr bwMode="auto">
          <a:xfrm>
            <a:off x="467544" y="260648"/>
            <a:ext cx="7258888" cy="476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Manejo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del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visualizador</a:t>
            </a:r>
            <a:endParaRPr lang="en-US" altLang="en-US" sz="2500" dirty="0" smtClean="0">
              <a:solidFill>
                <a:schemeClr val="bg1"/>
              </a:solidFill>
              <a:latin typeface="Rockwell" panose="02060603020205020403" pitchFamily="18" charset="0"/>
              <a:sym typeface="Arial" pitchFamily="34" charset="0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Identificar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estados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finales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Por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qué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había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eventos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“zoo”?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Por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qué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había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otras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partículas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? </a:t>
            </a:r>
            <a:endParaRPr lang="en-US" altLang="en-US" sz="2500" dirty="0">
              <a:solidFill>
                <a:schemeClr val="bg1"/>
              </a:solidFill>
              <a:latin typeface="Rockwell" panose="02060603020205020403" pitchFamily="18" charset="0"/>
              <a:sym typeface="Arial" pitchFamily="34" charset="0"/>
            </a:endParaRPr>
          </a:p>
          <a:p>
            <a:pPr marL="1371600" lvl="2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2500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4211961" y="2454206"/>
            <a:ext cx="4623554" cy="3927121"/>
            <a:chOff x="3541575" y="1894519"/>
            <a:chExt cx="5584116" cy="4824536"/>
          </a:xfrm>
        </p:grpSpPr>
        <p:sp>
          <p:nvSpPr>
            <p:cNvPr id="12" name="11 Rectángulo"/>
            <p:cNvSpPr/>
            <p:nvPr/>
          </p:nvSpPr>
          <p:spPr>
            <a:xfrm>
              <a:off x="3541575" y="1894519"/>
              <a:ext cx="5584116" cy="482453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3" name="12 Grupo"/>
            <p:cNvGrpSpPr/>
            <p:nvPr/>
          </p:nvGrpSpPr>
          <p:grpSpPr>
            <a:xfrm>
              <a:off x="3550372" y="1988840"/>
              <a:ext cx="5420422" cy="4608512"/>
              <a:chOff x="3550372" y="1988840"/>
              <a:chExt cx="5420422" cy="4608512"/>
            </a:xfrm>
          </p:grpSpPr>
          <p:pic>
            <p:nvPicPr>
              <p:cNvPr id="14" name="Picture 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0372" y="2247311"/>
                <a:ext cx="4621124" cy="3947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95CC4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14 Rectángulo"/>
              <p:cNvSpPr/>
              <p:nvPr/>
            </p:nvSpPr>
            <p:spPr>
              <a:xfrm>
                <a:off x="5153412" y="1988840"/>
                <a:ext cx="726386" cy="460851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15 Rectángulo"/>
              <p:cNvSpPr/>
              <p:nvPr/>
            </p:nvSpPr>
            <p:spPr>
              <a:xfrm>
                <a:off x="7518022" y="2059428"/>
                <a:ext cx="726386" cy="223366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8244408" y="4628041"/>
                <a:ext cx="5934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-&gt; 4l</a:t>
                </a:r>
                <a:endParaRPr lang="es-ES" dirty="0"/>
              </a:p>
            </p:txBody>
          </p:sp>
          <p:sp>
            <p:nvSpPr>
              <p:cNvPr id="18" name="17 Rectángulo"/>
              <p:cNvSpPr/>
              <p:nvPr/>
            </p:nvSpPr>
            <p:spPr>
              <a:xfrm>
                <a:off x="8244408" y="4437112"/>
                <a:ext cx="726386" cy="73982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18 Rectángulo"/>
              <p:cNvSpPr/>
              <p:nvPr/>
            </p:nvSpPr>
            <p:spPr>
              <a:xfrm>
                <a:off x="7548153" y="5476881"/>
                <a:ext cx="726386" cy="73982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2" name="1 CuadroTexto"/>
          <p:cNvSpPr txBox="1"/>
          <p:nvPr/>
        </p:nvSpPr>
        <p:spPr>
          <a:xfrm>
            <a:off x="6605946" y="323364"/>
            <a:ext cx="19935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Requiere práctica…</a:t>
            </a:r>
            <a:endParaRPr lang="es-ES" dirty="0"/>
          </a:p>
        </p:txBody>
      </p:sp>
      <p:pic>
        <p:nvPicPr>
          <p:cNvPr id="13315" name="Picture 3" descr="C:\Users\JESUS PUERTA\Desktop\Imagen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23760"/>
            <a:ext cx="8719892" cy="416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2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7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4338" name="Picture 2" descr="C:\Users\JESUS PUERTA\Downloads\Eventos analizado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80" y="1700808"/>
            <a:ext cx="7606316" cy="47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1440039" y="836712"/>
            <a:ext cx="294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Índice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de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pereza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94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7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4339" name="Picture 3" descr="C:\Users\JESUS PUERTA\Downloads\char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0" y="1771009"/>
            <a:ext cx="7520916" cy="465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440039" y="836712"/>
            <a:ext cx="3785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Coeficiente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de </a:t>
            </a:r>
            <a:r>
              <a:rPr lang="en-US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perrez</a:t>
            </a:r>
            <a:endParaRPr lang="en-GB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6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061171"/>
              </p:ext>
            </p:extLst>
          </p:nvPr>
        </p:nvGraphicFramePr>
        <p:xfrm>
          <a:off x="409451" y="1603256"/>
          <a:ext cx="8039848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546103"/>
                <a:gridCol w="657346"/>
                <a:gridCol w="616894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NP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H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Zoo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</a:t>
                      </a:r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1751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814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185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448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608</a:t>
                      </a:r>
                      <a:endParaRPr lang="es-ES" sz="2000" b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380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22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0.99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1.36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8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0" name="9 Rectángulo redondeado"/>
          <p:cNvSpPr/>
          <p:nvPr/>
        </p:nvSpPr>
        <p:spPr>
          <a:xfrm>
            <a:off x="395536" y="1844824"/>
            <a:ext cx="792088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395536" y="4293094"/>
            <a:ext cx="464922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73% de </a:t>
            </a:r>
            <a:r>
              <a:rPr lang="en-US" sz="3200" dirty="0" err="1" smtClean="0"/>
              <a:t>eventos</a:t>
            </a:r>
            <a:r>
              <a:rPr lang="en-US" sz="3200" dirty="0" smtClean="0"/>
              <a:t> </a:t>
            </a:r>
            <a:r>
              <a:rPr lang="en-US" sz="3200" dirty="0" err="1" smtClean="0"/>
              <a:t>analizados</a:t>
            </a:r>
            <a:endParaRPr lang="es-ES" sz="3200" dirty="0"/>
          </a:p>
        </p:txBody>
      </p:sp>
      <p:pic>
        <p:nvPicPr>
          <p:cNvPr id="15362" name="Picture 2" descr="Resultado de imagen de good jo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91678"/>
            <a:ext cx="35242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22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3</a:t>
              </a:r>
              <a:r>
                <a:rPr lang="es-E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) Los bosones W</a:t>
              </a:r>
              <a:endPara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3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4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Imagen 1" descr="ff-ff-bw.jpe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26985"/>
            <a:ext cx="954769" cy="553947"/>
          </a:xfrm>
          <a:prstGeom prst="rect">
            <a:avLst/>
          </a:prstGeom>
        </p:spPr>
      </p:pic>
      <p:pic>
        <p:nvPicPr>
          <p:cNvPr id="18" name="Imagen 2"/>
          <p:cNvPicPr>
            <a:picLocks noChangeAspect="1"/>
          </p:cNvPicPr>
          <p:nvPr/>
        </p:nvPicPr>
        <p:blipFill rotWithShape="1">
          <a:blip r:embed="rId5"/>
          <a:srcRect l="55869" t="10249" r="5416" b="5859"/>
          <a:stretch/>
        </p:blipFill>
        <p:spPr>
          <a:xfrm>
            <a:off x="4860032" y="764704"/>
            <a:ext cx="4119193" cy="4822507"/>
          </a:xfrm>
          <a:prstGeom prst="rect">
            <a:avLst/>
          </a:prstGeom>
        </p:spPr>
      </p:pic>
      <p:pic>
        <p:nvPicPr>
          <p:cNvPr id="20" name="Imagen 7"/>
          <p:cNvPicPr>
            <a:picLocks noChangeAspect="1"/>
          </p:cNvPicPr>
          <p:nvPr/>
        </p:nvPicPr>
        <p:blipFill rotWithShape="1">
          <a:blip r:embed="rId5"/>
          <a:srcRect l="5942" t="10182" r="56884" b="6327"/>
          <a:stretch/>
        </p:blipFill>
        <p:spPr>
          <a:xfrm>
            <a:off x="-19879" y="692697"/>
            <a:ext cx="3975883" cy="4824536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438067" y="5763621"/>
            <a:ext cx="226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¿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Problemas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?</a:t>
            </a: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27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/>
          </p:cNvSpPr>
          <p:nvPr/>
        </p:nvSpPr>
        <p:spPr bwMode="auto">
          <a:xfrm>
            <a:off x="69370" y="764704"/>
            <a:ext cx="8988072" cy="64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e/m 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en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estados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finales de W (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igual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para Z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)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?</a:t>
            </a:r>
            <a:endParaRPr lang="en-US" altLang="en-US" sz="2000" dirty="0">
              <a:latin typeface="Rockwell" panose="02060603020205020403" pitchFamily="18" charset="0"/>
              <a:sym typeface="Arial" pitchFamily="34" charset="0"/>
            </a:endParaRPr>
          </a:p>
        </p:txBody>
      </p:sp>
      <p:pic>
        <p:nvPicPr>
          <p:cNvPr id="31747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50" y="1289601"/>
            <a:ext cx="2411722" cy="226620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08757"/>
            <a:ext cx="2432385" cy="227289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338938"/>
              </p:ext>
            </p:extLst>
          </p:nvPr>
        </p:nvGraphicFramePr>
        <p:xfrm>
          <a:off x="179512" y="3933056"/>
          <a:ext cx="621950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</a:t>
                      </a:r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1751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814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185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448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608</a:t>
                      </a:r>
                      <a:endParaRPr lang="es-ES" sz="2000" b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0.99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1.36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Nube"/>
          <p:cNvSpPr/>
          <p:nvPr/>
        </p:nvSpPr>
        <p:spPr>
          <a:xfrm>
            <a:off x="4208612" y="4221088"/>
            <a:ext cx="1224136" cy="1224136"/>
          </a:xfrm>
          <a:prstGeom prst="clou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4"/>
          <p:cNvSpPr txBox="1"/>
          <p:nvPr/>
        </p:nvSpPr>
        <p:spPr>
          <a:xfrm>
            <a:off x="993336" y="5805264"/>
            <a:ext cx="498418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Teoría</a:t>
            </a:r>
            <a:r>
              <a:rPr lang="en-GB" sz="2800" dirty="0" smtClean="0">
                <a:solidFill>
                  <a:srgbClr val="FF0000"/>
                </a:solidFill>
              </a:rPr>
              <a:t> / </a:t>
            </a:r>
            <a:r>
              <a:rPr lang="en-GB" sz="2800" dirty="0" err="1" smtClean="0">
                <a:solidFill>
                  <a:srgbClr val="FF0000"/>
                </a:solidFill>
              </a:rPr>
              <a:t>medido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en</a:t>
            </a:r>
            <a:r>
              <a:rPr lang="en-GB" sz="2800" dirty="0" smtClean="0">
                <a:solidFill>
                  <a:srgbClr val="FF0000"/>
                </a:solidFill>
              </a:rPr>
              <a:t> CMS : e</a:t>
            </a:r>
            <a:r>
              <a:rPr lang="en-GB" sz="2800" dirty="0">
                <a:solidFill>
                  <a:srgbClr val="FF0000"/>
                </a:solidFill>
              </a:rPr>
              <a:t>/𝜇 = 1</a:t>
            </a:r>
          </a:p>
        </p:txBody>
      </p:sp>
      <p:pic>
        <p:nvPicPr>
          <p:cNvPr id="19" name="Picture 2" descr="Resultado de imagen de good jo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900" y="4949454"/>
            <a:ext cx="1819826" cy="171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JESUS PUERTA\Downloads\Modos de desintegración del bosón Z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11" y="1224894"/>
            <a:ext cx="4251376" cy="26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JESUS PUERTA\Downloads\Modos de desintegración del bosón W (1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406" y="1210780"/>
            <a:ext cx="4323576" cy="267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45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6" name="Rectangle 4"/>
          <p:cNvSpPr>
            <a:spLocks/>
          </p:cNvSpPr>
          <p:nvPr/>
        </p:nvSpPr>
        <p:spPr bwMode="auto">
          <a:xfrm>
            <a:off x="796046" y="764704"/>
            <a:ext cx="7208490" cy="5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+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/W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-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para CMS?</a:t>
            </a:r>
          </a:p>
        </p:txBody>
      </p:sp>
      <p:grpSp>
        <p:nvGrpSpPr>
          <p:cNvPr id="17" name="Agrupar 4"/>
          <p:cNvGrpSpPr>
            <a:grpSpLocks/>
          </p:cNvGrpSpPr>
          <p:nvPr/>
        </p:nvGrpSpPr>
        <p:grpSpPr bwMode="auto">
          <a:xfrm>
            <a:off x="318149" y="1556792"/>
            <a:ext cx="4613891" cy="2349081"/>
            <a:chOff x="1403350" y="3581400"/>
            <a:chExt cx="10514013" cy="5676900"/>
          </a:xfrm>
        </p:grpSpPr>
        <p:pic>
          <p:nvPicPr>
            <p:cNvPr id="20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350" y="3581400"/>
              <a:ext cx="10514013" cy="567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ángulo 3"/>
            <p:cNvSpPr>
              <a:spLocks noChangeArrowheads="1"/>
            </p:cNvSpPr>
            <p:nvPr/>
          </p:nvSpPr>
          <p:spPr bwMode="auto">
            <a:xfrm>
              <a:off x="7645400" y="8077200"/>
              <a:ext cx="2895600" cy="609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22" name="Rectángulo 11"/>
            <p:cNvSpPr>
              <a:spLocks/>
            </p:cNvSpPr>
            <p:nvPr/>
          </p:nvSpPr>
          <p:spPr bwMode="auto">
            <a:xfrm>
              <a:off x="5588000" y="8439001"/>
              <a:ext cx="1905000" cy="3239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23" name="CuadroTexto 8"/>
            <p:cNvSpPr txBox="1">
              <a:spLocks noChangeArrowheads="1"/>
            </p:cNvSpPr>
            <p:nvPr/>
          </p:nvSpPr>
          <p:spPr bwMode="auto">
            <a:xfrm>
              <a:off x="5227332" y="8377535"/>
              <a:ext cx="2433033" cy="503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s-ES" altLang="en-US" sz="1700" b="1">
                  <a:solidFill>
                    <a:srgbClr val="FF0000"/>
                  </a:solidFill>
                  <a:latin typeface="Rockwell" panose="02060603020205020403" pitchFamily="18" charset="0"/>
                </a:rPr>
                <a:t>traza de muón</a:t>
              </a:r>
            </a:p>
          </p:txBody>
        </p:sp>
        <p:sp>
          <p:nvSpPr>
            <p:cNvPr id="25" name="Rectángulo 12"/>
            <p:cNvSpPr>
              <a:spLocks noChangeArrowheads="1"/>
            </p:cNvSpPr>
            <p:nvPr/>
          </p:nvSpPr>
          <p:spPr bwMode="auto">
            <a:xfrm>
              <a:off x="2997200" y="5715000"/>
              <a:ext cx="2286000" cy="914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5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Shape 78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600" y="1036800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Shape 783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6400"/>
            <a:ext cx="1936750" cy="900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Shape 7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000" y="1062000"/>
            <a:ext cx="1971675" cy="1333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Agrupar 1"/>
          <p:cNvGrpSpPr/>
          <p:nvPr/>
        </p:nvGrpSpPr>
        <p:grpSpPr>
          <a:xfrm>
            <a:off x="143759" y="2132856"/>
            <a:ext cx="8178573" cy="2269591"/>
            <a:chOff x="143759" y="2132856"/>
            <a:chExt cx="8178573" cy="2269591"/>
          </a:xfrm>
        </p:grpSpPr>
        <p:sp>
          <p:nvSpPr>
            <p:cNvPr id="785" name="Shape 785"/>
            <p:cNvSpPr/>
            <p:nvPr/>
          </p:nvSpPr>
          <p:spPr>
            <a:xfrm>
              <a:off x="2628725" y="3032703"/>
              <a:ext cx="1367210" cy="431799"/>
            </a:xfrm>
            <a:prstGeom prst="rightArrow">
              <a:avLst>
                <a:gd name="adj1" fmla="val 50000"/>
                <a:gd name="adj2" fmla="val 41636"/>
              </a:avLst>
            </a:prstGeom>
            <a:solidFill>
              <a:srgbClr val="51D8FE">
                <a:alpha val="49803"/>
              </a:srgbClr>
            </a:solidFill>
            <a:ln w="38100" cap="flat" cmpd="sng">
              <a:solidFill>
                <a:srgbClr val="0081A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786" name="Shape 786"/>
            <p:cNvSpPr/>
            <p:nvPr/>
          </p:nvSpPr>
          <p:spPr>
            <a:xfrm rot="10800000">
              <a:off x="4417341" y="3011639"/>
              <a:ext cx="1491624" cy="471116"/>
            </a:xfrm>
            <a:prstGeom prst="rightArrow">
              <a:avLst>
                <a:gd name="adj1" fmla="val 50000"/>
                <a:gd name="adj2" fmla="val 41636"/>
              </a:avLst>
            </a:prstGeom>
            <a:solidFill>
              <a:srgbClr val="51D8FE">
                <a:alpha val="49803"/>
              </a:srgbClr>
            </a:solidFill>
            <a:ln w="38100" cap="flat" cmpd="sng">
              <a:solidFill>
                <a:srgbClr val="0081A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Shape 787"/>
            <p:cNvSpPr/>
            <p:nvPr/>
          </p:nvSpPr>
          <p:spPr>
            <a:xfrm>
              <a:off x="143759" y="2132856"/>
              <a:ext cx="2267999" cy="2267999"/>
            </a:xfrm>
            <a:prstGeom prst="ellipse">
              <a:avLst/>
            </a:prstGeom>
            <a:noFill/>
            <a:ln w="635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Shape 788"/>
            <p:cNvSpPr/>
            <p:nvPr/>
          </p:nvSpPr>
          <p:spPr>
            <a:xfrm>
              <a:off x="467543" y="3000937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789" name="Shape 789"/>
            <p:cNvSpPr/>
            <p:nvPr/>
          </p:nvSpPr>
          <p:spPr>
            <a:xfrm>
              <a:off x="1259632" y="3392744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sp>
          <p:nvSpPr>
            <p:cNvPr id="790" name="Shape 790"/>
            <p:cNvSpPr/>
            <p:nvPr/>
          </p:nvSpPr>
          <p:spPr>
            <a:xfrm>
              <a:off x="1007058" y="2312623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791" name="Shape 791"/>
            <p:cNvSpPr/>
            <p:nvPr/>
          </p:nvSpPr>
          <p:spPr>
            <a:xfrm>
              <a:off x="6054333" y="2134448"/>
              <a:ext cx="2267999" cy="2267999"/>
            </a:xfrm>
            <a:prstGeom prst="ellipse">
              <a:avLst/>
            </a:prstGeom>
            <a:noFill/>
            <a:ln w="635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Shape 792"/>
            <p:cNvSpPr/>
            <p:nvPr/>
          </p:nvSpPr>
          <p:spPr>
            <a:xfrm>
              <a:off x="6444207" y="2424867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17" name="Shape 811"/>
            <p:cNvSpPr/>
            <p:nvPr/>
          </p:nvSpPr>
          <p:spPr>
            <a:xfrm>
              <a:off x="7308303" y="2600656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18" name="Shape 812"/>
            <p:cNvSpPr/>
            <p:nvPr/>
          </p:nvSpPr>
          <p:spPr>
            <a:xfrm>
              <a:off x="6400789" y="3208491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1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2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3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75402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Shape 801"/>
          <p:cNvSpPr/>
          <p:nvPr/>
        </p:nvSpPr>
        <p:spPr>
          <a:xfrm>
            <a:off x="2628725" y="3032703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02" name="Shape 802"/>
          <p:cNvSpPr/>
          <p:nvPr/>
        </p:nvSpPr>
        <p:spPr>
          <a:xfrm rot="10800000">
            <a:off x="4417341" y="3011639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143759" y="213285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467543" y="300093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05" name="Shape 805"/>
          <p:cNvSpPr/>
          <p:nvPr/>
        </p:nvSpPr>
        <p:spPr>
          <a:xfrm>
            <a:off x="1259632" y="339274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06" name="Shape 806"/>
          <p:cNvSpPr/>
          <p:nvPr/>
        </p:nvSpPr>
        <p:spPr>
          <a:xfrm>
            <a:off x="1007058" y="231262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07" name="Shape 807"/>
          <p:cNvSpPr/>
          <p:nvPr/>
        </p:nvSpPr>
        <p:spPr>
          <a:xfrm>
            <a:off x="6054333" y="2134448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8" name="Shape 80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928" y="1036818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Shape 809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4780"/>
            <a:ext cx="1936750" cy="900113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Shape 810"/>
          <p:cNvSpPr/>
          <p:nvPr/>
        </p:nvSpPr>
        <p:spPr>
          <a:xfrm>
            <a:off x="6444207" y="2424867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11" name="Shape 811"/>
          <p:cNvSpPr/>
          <p:nvPr/>
        </p:nvSpPr>
        <p:spPr>
          <a:xfrm>
            <a:off x="7308303" y="260065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12" name="Shape 812"/>
          <p:cNvSpPr/>
          <p:nvPr/>
        </p:nvSpPr>
        <p:spPr>
          <a:xfrm>
            <a:off x="6400789" y="320849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pic>
        <p:nvPicPr>
          <p:cNvPr id="813" name="Shape 8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330" y="1060354"/>
            <a:ext cx="1971675" cy="133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15" name="Shape 815"/>
          <p:cNvSpPr/>
          <p:nvPr/>
        </p:nvSpPr>
        <p:spPr>
          <a:xfrm>
            <a:off x="7048860" y="3643633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grpSp>
        <p:nvGrpSpPr>
          <p:cNvPr id="816" name="Shape 816"/>
          <p:cNvGrpSpPr/>
          <p:nvPr/>
        </p:nvGrpSpPr>
        <p:grpSpPr>
          <a:xfrm>
            <a:off x="7432443" y="3304853"/>
            <a:ext cx="648071" cy="607835"/>
            <a:chOff x="3504450" y="2650359"/>
            <a:chExt cx="648071" cy="607835"/>
          </a:xfrm>
        </p:grpSpPr>
        <p:sp>
          <p:nvSpPr>
            <p:cNvPr id="817" name="Shape 817"/>
            <p:cNvSpPr/>
            <p:nvPr/>
          </p:nvSpPr>
          <p:spPr>
            <a:xfrm>
              <a:off x="3504450" y="2650359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cxnSp>
          <p:nvCxnSpPr>
            <p:cNvPr id="818" name="Shape 818"/>
            <p:cNvCxnSpPr/>
            <p:nvPr/>
          </p:nvCxnSpPr>
          <p:spPr>
            <a:xfrm>
              <a:off x="3732598" y="2738250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" name="Shape 837"/>
          <p:cNvSpPr/>
          <p:nvPr/>
        </p:nvSpPr>
        <p:spPr>
          <a:xfrm>
            <a:off x="3595060" y="2299424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grpSp>
        <p:nvGrpSpPr>
          <p:cNvPr id="25" name="2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8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9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10221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/>
          <p:nvPr/>
        </p:nvSpPr>
        <p:spPr>
          <a:xfrm>
            <a:off x="2628725" y="3032703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25" name="Shape 825"/>
          <p:cNvSpPr/>
          <p:nvPr/>
        </p:nvSpPr>
        <p:spPr>
          <a:xfrm rot="10800000">
            <a:off x="4417341" y="3011639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Shape 826"/>
          <p:cNvSpPr/>
          <p:nvPr/>
        </p:nvSpPr>
        <p:spPr>
          <a:xfrm>
            <a:off x="143759" y="213285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Shape 827"/>
          <p:cNvSpPr/>
          <p:nvPr/>
        </p:nvSpPr>
        <p:spPr>
          <a:xfrm>
            <a:off x="467543" y="300093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28" name="Shape 828"/>
          <p:cNvSpPr/>
          <p:nvPr/>
        </p:nvSpPr>
        <p:spPr>
          <a:xfrm>
            <a:off x="1259632" y="339274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29" name="Shape 829"/>
          <p:cNvSpPr/>
          <p:nvPr/>
        </p:nvSpPr>
        <p:spPr>
          <a:xfrm>
            <a:off x="1007058" y="231262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0" name="Shape 830"/>
          <p:cNvSpPr/>
          <p:nvPr/>
        </p:nvSpPr>
        <p:spPr>
          <a:xfrm>
            <a:off x="6054333" y="2134448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1" name="Shape 831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928" y="1036818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2" name="Shape 832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4780"/>
            <a:ext cx="1936750" cy="900113"/>
          </a:xfrm>
          <a:prstGeom prst="rect">
            <a:avLst/>
          </a:prstGeom>
          <a:noFill/>
          <a:ln>
            <a:noFill/>
          </a:ln>
        </p:spPr>
      </p:pic>
      <p:sp>
        <p:nvSpPr>
          <p:cNvPr id="833" name="Shape 833"/>
          <p:cNvSpPr/>
          <p:nvPr/>
        </p:nvSpPr>
        <p:spPr>
          <a:xfrm>
            <a:off x="6444207" y="2424867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4" name="Shape 834"/>
          <p:cNvSpPr/>
          <p:nvPr/>
        </p:nvSpPr>
        <p:spPr>
          <a:xfrm>
            <a:off x="7308303" y="260065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5" name="Shape 835"/>
          <p:cNvSpPr/>
          <p:nvPr/>
        </p:nvSpPr>
        <p:spPr>
          <a:xfrm>
            <a:off x="6400789" y="320849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pic>
        <p:nvPicPr>
          <p:cNvPr id="836" name="Shape 8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330" y="1060354"/>
            <a:ext cx="1971675" cy="133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37" name="Shape 837"/>
          <p:cNvSpPr/>
          <p:nvPr/>
        </p:nvSpPr>
        <p:spPr>
          <a:xfrm>
            <a:off x="3595060" y="2299424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838" name="Shape 838"/>
          <p:cNvSpPr/>
          <p:nvPr/>
        </p:nvSpPr>
        <p:spPr>
          <a:xfrm>
            <a:off x="7092279" y="3608767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grpSp>
        <p:nvGrpSpPr>
          <p:cNvPr id="839" name="Shape 839"/>
          <p:cNvGrpSpPr/>
          <p:nvPr/>
        </p:nvGrpSpPr>
        <p:grpSpPr>
          <a:xfrm>
            <a:off x="7275857" y="3507485"/>
            <a:ext cx="648071" cy="607835"/>
            <a:chOff x="3347864" y="2852991"/>
            <a:chExt cx="648071" cy="607835"/>
          </a:xfrm>
        </p:grpSpPr>
        <p:sp>
          <p:nvSpPr>
            <p:cNvPr id="840" name="Shape 840"/>
            <p:cNvSpPr/>
            <p:nvPr/>
          </p:nvSpPr>
          <p:spPr>
            <a:xfrm>
              <a:off x="3347864" y="2852991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cxnSp>
          <p:nvCxnSpPr>
            <p:cNvPr id="841" name="Shape 841"/>
            <p:cNvCxnSpPr/>
            <p:nvPr/>
          </p:nvCxnSpPr>
          <p:spPr>
            <a:xfrm>
              <a:off x="3532703" y="2940846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42" name="Shape 842"/>
          <p:cNvSpPr/>
          <p:nvPr/>
        </p:nvSpPr>
        <p:spPr>
          <a:xfrm>
            <a:off x="2628725" y="5443632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3" name="Shape 843"/>
          <p:cNvSpPr/>
          <p:nvPr/>
        </p:nvSpPr>
        <p:spPr>
          <a:xfrm rot="10800000">
            <a:off x="4417341" y="5422567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Shape 844"/>
          <p:cNvSpPr/>
          <p:nvPr/>
        </p:nvSpPr>
        <p:spPr>
          <a:xfrm>
            <a:off x="143759" y="4543783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Shape 845"/>
          <p:cNvSpPr/>
          <p:nvPr/>
        </p:nvSpPr>
        <p:spPr>
          <a:xfrm>
            <a:off x="467543" y="541186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46" name="Shape 846"/>
          <p:cNvSpPr/>
          <p:nvPr/>
        </p:nvSpPr>
        <p:spPr>
          <a:xfrm>
            <a:off x="1259632" y="580367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47" name="Shape 847"/>
          <p:cNvSpPr/>
          <p:nvPr/>
        </p:nvSpPr>
        <p:spPr>
          <a:xfrm>
            <a:off x="1007058" y="472355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48" name="Shape 848"/>
          <p:cNvSpPr/>
          <p:nvPr/>
        </p:nvSpPr>
        <p:spPr>
          <a:xfrm>
            <a:off x="6054333" y="454537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/>
          <p:nvPr/>
        </p:nvSpPr>
        <p:spPr>
          <a:xfrm>
            <a:off x="6444207" y="483579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50" name="Shape 850"/>
          <p:cNvSpPr/>
          <p:nvPr/>
        </p:nvSpPr>
        <p:spPr>
          <a:xfrm>
            <a:off x="7308303" y="5011583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51" name="Shape 851"/>
          <p:cNvSpPr/>
          <p:nvPr/>
        </p:nvSpPr>
        <p:spPr>
          <a:xfrm>
            <a:off x="6400789" y="5619419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52" name="Shape 852"/>
          <p:cNvSpPr/>
          <p:nvPr/>
        </p:nvSpPr>
        <p:spPr>
          <a:xfrm>
            <a:off x="3595060" y="4710351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−</a:t>
            </a:r>
          </a:p>
        </p:txBody>
      </p:sp>
      <p:sp>
        <p:nvSpPr>
          <p:cNvPr id="853" name="Shape 853"/>
          <p:cNvSpPr/>
          <p:nvPr/>
        </p:nvSpPr>
        <p:spPr>
          <a:xfrm>
            <a:off x="6948264" y="6107589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grpSp>
        <p:nvGrpSpPr>
          <p:cNvPr id="854" name="Shape 854"/>
          <p:cNvGrpSpPr/>
          <p:nvPr/>
        </p:nvGrpSpPr>
        <p:grpSpPr>
          <a:xfrm>
            <a:off x="7252337" y="5891722"/>
            <a:ext cx="648071" cy="607835"/>
            <a:chOff x="3347864" y="2852991"/>
            <a:chExt cx="648071" cy="607835"/>
          </a:xfrm>
        </p:grpSpPr>
        <p:sp>
          <p:nvSpPr>
            <p:cNvPr id="855" name="Shape 855"/>
            <p:cNvSpPr/>
            <p:nvPr/>
          </p:nvSpPr>
          <p:spPr>
            <a:xfrm>
              <a:off x="3347864" y="2852991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cxnSp>
          <p:nvCxnSpPr>
            <p:cNvPr id="856" name="Shape 856"/>
            <p:cNvCxnSpPr/>
            <p:nvPr/>
          </p:nvCxnSpPr>
          <p:spPr>
            <a:xfrm>
              <a:off x="3532703" y="2940846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9" name="3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40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41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42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9889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tandard_model_infographic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8" t="3008" r="2894" b="8984"/>
          <a:stretch/>
        </p:blipFill>
        <p:spPr>
          <a:xfrm>
            <a:off x="1441704" y="1065098"/>
            <a:ext cx="6020067" cy="4221088"/>
          </a:xfrm>
          <a:prstGeom prst="rect">
            <a:avLst/>
          </a:prstGeom>
        </p:spPr>
      </p:pic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_tradnl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El Modelo Estándar (ME)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2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n 1" descr="ff-ff-bw.jpe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6" name="5 Elipse"/>
          <p:cNvSpPr/>
          <p:nvPr/>
        </p:nvSpPr>
        <p:spPr>
          <a:xfrm>
            <a:off x="4212050" y="3906343"/>
            <a:ext cx="1944216" cy="11521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5580202" y="2034135"/>
            <a:ext cx="1067717" cy="11521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802" y="3297345"/>
            <a:ext cx="1800200" cy="1584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29943" y="3151780"/>
            <a:ext cx="1080120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vais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 “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ver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”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044026" y="2724598"/>
            <a:ext cx="1561967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vais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 “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estudiar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”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1979802" y="1713170"/>
            <a:ext cx="900100" cy="1584175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773813" y="2544333"/>
            <a:ext cx="820149" cy="89702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413576" y="777066"/>
            <a:ext cx="4054700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van a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interaccionar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33895" y="5750415"/>
            <a:ext cx="689522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¡Y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antipartículas</a:t>
            </a:r>
            <a:r>
              <a:rPr lang="en-US" sz="2400" dirty="0" smtClean="0"/>
              <a:t> </a:t>
            </a:r>
            <a:r>
              <a:rPr lang="en-US" sz="2400" dirty="0" err="1" smtClean="0"/>
              <a:t>también</a:t>
            </a:r>
            <a:r>
              <a:rPr lang="en-US" sz="2400" dirty="0" smtClean="0"/>
              <a:t>! (</a:t>
            </a:r>
            <a:r>
              <a:rPr lang="el-GR" sz="2400" dirty="0" smtClean="0"/>
              <a:t>μ</a:t>
            </a:r>
            <a:r>
              <a:rPr lang="en-US" sz="2400" dirty="0" smtClean="0"/>
              <a:t>+, anti-u, anti-d, e+…)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19109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Agrupar 20"/>
          <p:cNvGrpSpPr>
            <a:grpSpLocks noChangeAspect="1"/>
          </p:cNvGrpSpPr>
          <p:nvPr/>
        </p:nvGrpSpPr>
        <p:grpSpPr>
          <a:xfrm>
            <a:off x="10294" y="1043300"/>
            <a:ext cx="5754596" cy="5480194"/>
            <a:chOff x="10294" y="1043300"/>
            <a:chExt cx="5754596" cy="5480194"/>
          </a:xfrm>
        </p:grpSpPr>
        <p:pic>
          <p:nvPicPr>
            <p:cNvPr id="4" name="Shape 863"/>
            <p:cNvPicPr preferRelativeResize="0"/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032"/>
            <a:stretch/>
          </p:blipFill>
          <p:spPr>
            <a:xfrm>
              <a:off x="10294" y="1043300"/>
              <a:ext cx="2780944" cy="27535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Shape 865"/>
            <p:cNvPicPr preferRelativeResize="0"/>
            <p:nvPr/>
          </p:nvPicPr>
          <p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8077"/>
            <a:stretch/>
          </p:blipFill>
          <p:spPr>
            <a:xfrm>
              <a:off x="10294" y="3693046"/>
              <a:ext cx="2780944" cy="2830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Shape 867"/>
            <p:cNvSpPr txBox="1"/>
            <p:nvPr/>
          </p:nvSpPr>
          <p:spPr>
            <a:xfrm>
              <a:off x="602794" y="1186643"/>
              <a:ext cx="611547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9" name="Shape 868"/>
            <p:cNvSpPr txBox="1"/>
            <p:nvPr/>
          </p:nvSpPr>
          <p:spPr>
            <a:xfrm>
              <a:off x="532562" y="3986963"/>
              <a:ext cx="611547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2" name="Shape 871"/>
            <p:cNvSpPr txBox="1"/>
            <p:nvPr/>
          </p:nvSpPr>
          <p:spPr>
            <a:xfrm>
              <a:off x="1446953" y="2205535"/>
              <a:ext cx="1019246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→e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  <p:sp>
          <p:nvSpPr>
            <p:cNvPr id="14" name="Shape 873"/>
            <p:cNvSpPr txBox="1"/>
            <p:nvPr/>
          </p:nvSpPr>
          <p:spPr>
            <a:xfrm>
              <a:off x="1401310" y="4802360"/>
              <a:ext cx="1200790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→μ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 +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  <p:pic>
          <p:nvPicPr>
            <p:cNvPr id="5" name="Shape 864"/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969"/>
            <a:stretch/>
          </p:blipFill>
          <p:spPr>
            <a:xfrm>
              <a:off x="2978430" y="1053661"/>
              <a:ext cx="2786460" cy="27614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866"/>
            <p:cNvPicPr preferRelativeResize="0"/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655"/>
            <a:stretch/>
          </p:blipFill>
          <p:spPr>
            <a:xfrm>
              <a:off x="2920565" y="3739296"/>
              <a:ext cx="2786460" cy="27738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Shape 869"/>
            <p:cNvSpPr txBox="1"/>
            <p:nvPr/>
          </p:nvSpPr>
          <p:spPr>
            <a:xfrm>
              <a:off x="3904563" y="1456364"/>
              <a:ext cx="612760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1" name="Shape 870"/>
            <p:cNvSpPr txBox="1"/>
            <p:nvPr/>
          </p:nvSpPr>
          <p:spPr>
            <a:xfrm>
              <a:off x="3567610" y="3897458"/>
              <a:ext cx="612760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3" name="Shape 872"/>
            <p:cNvSpPr txBox="1"/>
            <p:nvPr/>
          </p:nvSpPr>
          <p:spPr>
            <a:xfrm>
              <a:off x="4381156" y="2265855"/>
              <a:ext cx="1122914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</a:t>
              </a:r>
              <a:r>
                <a:rPr lang="es-ES" sz="1800" b="1" i="0" u="none" strike="noStrike" cap="none" baseline="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→e</a:t>
              </a:r>
              <a:r>
                <a:rPr lang="es-ES" sz="1800" b="1" i="0" u="none" strike="noStrike" cap="none" baseline="3000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</a:t>
              </a:r>
              <a:r>
                <a:rPr lang="es-ES" sz="1800" b="1" i="0" u="none" strike="noStrike" cap="none" baseline="0" dirty="0" err="1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  <a:endParaRPr lang="es-ES" sz="1800" b="1" i="0" u="none" strike="noStrike" cap="none" baseline="0" dirty="0">
                <a:solidFill>
                  <a:srgbClr val="CC00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Shape 874"/>
            <p:cNvSpPr txBox="1"/>
            <p:nvPr/>
          </p:nvSpPr>
          <p:spPr>
            <a:xfrm>
              <a:off x="4335421" y="4867830"/>
              <a:ext cx="1203171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→μ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</p:grpSp>
      <p:pic>
        <p:nvPicPr>
          <p:cNvPr id="20" name="Shape 889"/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61273" y="2974349"/>
            <a:ext cx="3558382" cy="341375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781"/>
          <p:cNvSpPr txBox="1">
            <a:spLocks/>
          </p:cNvSpPr>
          <p:nvPr/>
        </p:nvSpPr>
        <p:spPr>
          <a:xfrm>
            <a:off x="6262480" y="1139351"/>
            <a:ext cx="2424320" cy="1475712"/>
          </a:xfrm>
          <a:prstGeom prst="rect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>
            <a:solidFill>
              <a:srgbClr val="008000"/>
            </a:solidFill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ES" sz="2000" dirty="0" smtClean="0">
                <a:solidFill>
                  <a:srgbClr val="008000"/>
                </a:solidFill>
                <a:ea typeface="Calibri"/>
                <a:sym typeface="Calibri"/>
              </a:rPr>
              <a:t>La asimetría depende de las </a:t>
            </a:r>
            <a:r>
              <a:rPr lang="es-ES" sz="2000" dirty="0" err="1" smtClean="0">
                <a:solidFill>
                  <a:srgbClr val="008000"/>
                </a:solidFill>
                <a:ea typeface="Calibri"/>
                <a:sym typeface="Calibri"/>
              </a:rPr>
              <a:t>PDFs</a:t>
            </a:r>
            <a:r>
              <a:rPr lang="es-ES" sz="2000" dirty="0" smtClean="0">
                <a:solidFill>
                  <a:srgbClr val="008000"/>
                </a:solidFill>
                <a:ea typeface="Calibri"/>
                <a:sym typeface="Calibri"/>
              </a:rPr>
              <a:t> de los quarks en el protón.</a:t>
            </a:r>
            <a:endParaRPr lang="es-ES" sz="2000" dirty="0">
              <a:solidFill>
                <a:srgbClr val="008000"/>
              </a:solidFill>
              <a:ea typeface="Calibri"/>
              <a:sym typeface="Calibri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3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4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5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Imagen 1" descr="ff-ff-bw.jpe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44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6" name="Rectangle 4"/>
          <p:cNvSpPr>
            <a:spLocks/>
          </p:cNvSpPr>
          <p:nvPr/>
        </p:nvSpPr>
        <p:spPr bwMode="auto">
          <a:xfrm>
            <a:off x="796046" y="764704"/>
            <a:ext cx="7208490" cy="5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+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/W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-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para CMS?</a:t>
            </a:r>
          </a:p>
        </p:txBody>
      </p:sp>
      <p:sp>
        <p:nvSpPr>
          <p:cNvPr id="18" name="CuadroTexto 12"/>
          <p:cNvSpPr txBox="1"/>
          <p:nvPr/>
        </p:nvSpPr>
        <p:spPr>
          <a:xfrm>
            <a:off x="315309" y="5896950"/>
            <a:ext cx="2963632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CMS: W</a:t>
            </a:r>
            <a:r>
              <a:rPr lang="en-GB" sz="2800" baseline="30000" dirty="0" smtClean="0">
                <a:solidFill>
                  <a:srgbClr val="FF0000"/>
                </a:solidFill>
              </a:rPr>
              <a:t>+</a:t>
            </a:r>
            <a:r>
              <a:rPr lang="en-GB" sz="2800" dirty="0" smtClean="0">
                <a:solidFill>
                  <a:srgbClr val="FF0000"/>
                </a:solidFill>
              </a:rPr>
              <a:t>/W</a:t>
            </a:r>
            <a:r>
              <a:rPr lang="en-GB" sz="2800" baseline="30000" dirty="0" smtClean="0">
                <a:solidFill>
                  <a:srgbClr val="FF0000"/>
                </a:solidFill>
              </a:rPr>
              <a:t>-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>
                <a:solidFill>
                  <a:srgbClr val="FF0000"/>
                </a:solidFill>
              </a:rPr>
              <a:t>≈</a:t>
            </a:r>
            <a:r>
              <a:rPr lang="en-GB" sz="2800" dirty="0" smtClean="0">
                <a:solidFill>
                  <a:srgbClr val="FF0000"/>
                </a:solidFill>
              </a:rPr>
              <a:t> 1.60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635896" y="5892691"/>
            <a:ext cx="306699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~15% (compatible con </a:t>
            </a:r>
            <a:r>
              <a:rPr lang="en-US" dirty="0" err="1" smtClean="0"/>
              <a:t>errores</a:t>
            </a:r>
            <a:r>
              <a:rPr lang="en-US" dirty="0"/>
              <a:t>)</a:t>
            </a:r>
            <a:endParaRPr lang="es-ES" dirty="0"/>
          </a:p>
        </p:txBody>
      </p:sp>
      <p:pic>
        <p:nvPicPr>
          <p:cNvPr id="24" name="Picture 2" descr="Resultado de imagen de good jo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205" y="1800203"/>
            <a:ext cx="1819826" cy="171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434428"/>
              </p:ext>
            </p:extLst>
          </p:nvPr>
        </p:nvGraphicFramePr>
        <p:xfrm>
          <a:off x="1690089" y="4437112"/>
          <a:ext cx="621950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Mu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e/mu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1751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814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185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448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608</a:t>
                      </a:r>
                      <a:endParaRPr lang="es-ES" sz="2000" b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0.99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1.36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26 Nube"/>
          <p:cNvSpPr/>
          <p:nvPr/>
        </p:nvSpPr>
        <p:spPr>
          <a:xfrm>
            <a:off x="6772692" y="4725144"/>
            <a:ext cx="1224136" cy="1224136"/>
          </a:xfrm>
          <a:prstGeom prst="clou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Rectángulo redondeado"/>
          <p:cNvSpPr/>
          <p:nvPr/>
        </p:nvSpPr>
        <p:spPr>
          <a:xfrm>
            <a:off x="3635896" y="5013176"/>
            <a:ext cx="2232248" cy="720080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9" name="28 Conector recto"/>
          <p:cNvCxnSpPr/>
          <p:nvPr/>
        </p:nvCxnSpPr>
        <p:spPr>
          <a:xfrm>
            <a:off x="3779912" y="5013176"/>
            <a:ext cx="620379" cy="7200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V="1">
            <a:off x="3779912" y="5013176"/>
            <a:ext cx="548135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C:\Users\JESUS PUERTA\Downloads\Ratio W+%2FW- por grupo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09" y="1484784"/>
            <a:ext cx="4572000" cy="28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30 CuadroTexto"/>
          <p:cNvSpPr txBox="1"/>
          <p:nvPr/>
        </p:nvSpPr>
        <p:spPr>
          <a:xfrm>
            <a:off x="3635895" y="6280447"/>
            <a:ext cx="404597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Estimar</a:t>
            </a:r>
            <a:r>
              <a:rPr lang="en-US" dirty="0" smtClean="0"/>
              <a:t> la </a:t>
            </a:r>
            <a:r>
              <a:rPr lang="en-US" dirty="0" err="1" smtClean="0"/>
              <a:t>curvatura</a:t>
            </a:r>
            <a:r>
              <a:rPr lang="en-US" dirty="0" smtClean="0"/>
              <a:t> “a </a:t>
            </a:r>
            <a:r>
              <a:rPr lang="en-US" dirty="0" err="1" smtClean="0"/>
              <a:t>ojo</a:t>
            </a:r>
            <a:r>
              <a:rPr lang="en-US" dirty="0" smtClean="0"/>
              <a:t>”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fiable</a:t>
            </a:r>
            <a:r>
              <a:rPr lang="en-US" dirty="0" smtClean="0"/>
              <a:t>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92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ictures_samples_dimuonSpectrum_40pb-1_mod-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394" y="3859298"/>
            <a:ext cx="4078557" cy="2808312"/>
          </a:xfrm>
          <a:prstGeom prst="rect">
            <a:avLst/>
          </a:prstGeom>
        </p:spPr>
      </p:pic>
      <p:grpSp>
        <p:nvGrpSpPr>
          <p:cNvPr id="8" name="Agrupar 1"/>
          <p:cNvGrpSpPr>
            <a:grpSpLocks noChangeAspect="1"/>
          </p:cNvGrpSpPr>
          <p:nvPr/>
        </p:nvGrpSpPr>
        <p:grpSpPr>
          <a:xfrm>
            <a:off x="5649962" y="3644920"/>
            <a:ext cx="3228252" cy="3119549"/>
            <a:chOff x="41069" y="1866975"/>
            <a:chExt cx="4525127" cy="4372756"/>
          </a:xfrm>
        </p:grpSpPr>
        <p:pic>
          <p:nvPicPr>
            <p:cNvPr id="9" name="Imagen 4" descr="ZZMass_7Plus8TeV_70-1000_3GeV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63" r="6100"/>
            <a:stretch/>
          </p:blipFill>
          <p:spPr>
            <a:xfrm>
              <a:off x="41069" y="2303615"/>
              <a:ext cx="4525127" cy="3936116"/>
            </a:xfrm>
            <a:prstGeom prst="rect">
              <a:avLst/>
            </a:prstGeom>
          </p:spPr>
        </p:pic>
        <p:cxnSp>
          <p:nvCxnSpPr>
            <p:cNvPr id="10" name="Conector recto de flecha 5"/>
            <p:cNvCxnSpPr>
              <a:stCxn id="11" idx="2"/>
            </p:cNvCxnSpPr>
            <p:nvPr/>
          </p:nvCxnSpPr>
          <p:spPr>
            <a:xfrm flipH="1">
              <a:off x="2589051" y="3727244"/>
              <a:ext cx="1034444" cy="8636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6"/>
            <p:cNvSpPr txBox="1"/>
            <p:nvPr/>
          </p:nvSpPr>
          <p:spPr>
            <a:xfrm>
              <a:off x="3143489" y="3361347"/>
              <a:ext cx="960011" cy="365897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ZZ ➝ 4ℓ</a:t>
              </a:r>
              <a:endParaRPr lang="en-US" dirty="0"/>
            </a:p>
          </p:txBody>
        </p:sp>
        <p:cxnSp>
          <p:nvCxnSpPr>
            <p:cNvPr id="12" name="Conector recto de flecha 7"/>
            <p:cNvCxnSpPr>
              <a:stCxn id="13" idx="2"/>
            </p:cNvCxnSpPr>
            <p:nvPr/>
          </p:nvCxnSpPr>
          <p:spPr>
            <a:xfrm flipH="1">
              <a:off x="1561558" y="2475493"/>
              <a:ext cx="1517377" cy="1702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8"/>
            <p:cNvSpPr txBox="1"/>
            <p:nvPr/>
          </p:nvSpPr>
          <p:spPr>
            <a:xfrm>
              <a:off x="2373538" y="2109595"/>
              <a:ext cx="1410794" cy="3658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r>
                <a:rPr lang="en-US" dirty="0"/>
                <a:t> </a:t>
              </a:r>
              <a:r>
                <a:rPr lang="en-US" dirty="0" smtClean="0"/>
                <a:t>➝ ZZ ➝ 4ℓ</a:t>
              </a:r>
              <a:endParaRPr lang="en-US" dirty="0"/>
            </a:p>
          </p:txBody>
        </p:sp>
        <p:sp>
          <p:nvSpPr>
            <p:cNvPr id="16" name="CuadroTexto 11"/>
            <p:cNvSpPr txBox="1"/>
            <p:nvPr/>
          </p:nvSpPr>
          <p:spPr>
            <a:xfrm>
              <a:off x="303088" y="1866975"/>
              <a:ext cx="852925" cy="3658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 ➝ 4ℓ</a:t>
              </a:r>
              <a:endParaRPr lang="en-US" dirty="0"/>
            </a:p>
          </p:txBody>
        </p:sp>
        <p:cxnSp>
          <p:nvCxnSpPr>
            <p:cNvPr id="15" name="Conector recto de flecha 12"/>
            <p:cNvCxnSpPr/>
            <p:nvPr/>
          </p:nvCxnSpPr>
          <p:spPr>
            <a:xfrm>
              <a:off x="757776" y="2325613"/>
              <a:ext cx="136485" cy="775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1" name="Picture 3" descr="C:\Users\JESUS PUERTA\Desktop\Imagen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57" y="692696"/>
            <a:ext cx="8934070" cy="283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s://idratherberidingdotcom.files.wordpress.com/2014/05/magici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6449" y="1167573"/>
            <a:ext cx="11149664" cy="538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7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3) Histograma de masas de </a:t>
              </a:r>
              <a:r>
                <a:rPr lang="es-E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part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ículas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neutras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9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285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JESUS PUERTA\Desktop\Image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73086"/>
            <a:ext cx="8723686" cy="27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1" descr="pictures_samples_dimuonSpectrum_40pb-1_mod-combin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665" y="404664"/>
            <a:ext cx="3764822" cy="2592288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0" y="-13394"/>
            <a:ext cx="4983951" cy="63408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3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) Histograma masas</a:t>
            </a:r>
            <a:endParaRPr lang="es-E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  <a:ea typeface="+mn-ea"/>
              <a:cs typeface="+mn-cs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7708496" y="3990362"/>
            <a:ext cx="1180948" cy="1441129"/>
            <a:chOff x="7687312" y="2367494"/>
            <a:chExt cx="1180948" cy="1441129"/>
          </a:xfrm>
        </p:grpSpPr>
        <p:sp>
          <p:nvSpPr>
            <p:cNvPr id="19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0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4"/>
          <p:cNvGrpSpPr/>
          <p:nvPr/>
        </p:nvGrpSpPr>
        <p:grpSpPr>
          <a:xfrm>
            <a:off x="5940152" y="3625363"/>
            <a:ext cx="751702" cy="1447187"/>
            <a:chOff x="6122764" y="2152050"/>
            <a:chExt cx="405053" cy="1447187"/>
          </a:xfrm>
        </p:grpSpPr>
        <p:sp>
          <p:nvSpPr>
            <p:cNvPr id="22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8"/>
            <p:cNvCxnSpPr>
              <a:stCxn id="22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8"/>
          <p:cNvGrpSpPr/>
          <p:nvPr/>
        </p:nvGrpSpPr>
        <p:grpSpPr>
          <a:xfrm>
            <a:off x="1403649" y="2686853"/>
            <a:ext cx="3205778" cy="2462738"/>
            <a:chOff x="909499" y="520608"/>
            <a:chExt cx="3205778" cy="2462738"/>
          </a:xfrm>
        </p:grpSpPr>
        <p:sp>
          <p:nvSpPr>
            <p:cNvPr id="26" name="CuadroTexto 10"/>
            <p:cNvSpPr txBox="1"/>
            <p:nvPr/>
          </p:nvSpPr>
          <p:spPr>
            <a:xfrm>
              <a:off x="3040287" y="520608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7" name="Conector recto de flecha 11"/>
            <p:cNvCxnSpPr/>
            <p:nvPr/>
          </p:nvCxnSpPr>
          <p:spPr>
            <a:xfrm flipH="1">
              <a:off x="909499" y="951495"/>
              <a:ext cx="2439180" cy="203185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9"/>
          <p:cNvGrpSpPr/>
          <p:nvPr/>
        </p:nvGrpSpPr>
        <p:grpSpPr>
          <a:xfrm>
            <a:off x="896928" y="2132856"/>
            <a:ext cx="3712499" cy="2072949"/>
            <a:chOff x="1324402" y="406549"/>
            <a:chExt cx="2043546" cy="2072949"/>
          </a:xfrm>
        </p:grpSpPr>
        <p:sp>
          <p:nvSpPr>
            <p:cNvPr id="29" name="CuadroTexto 13"/>
            <p:cNvSpPr txBox="1"/>
            <p:nvPr/>
          </p:nvSpPr>
          <p:spPr>
            <a:xfrm>
              <a:off x="2524000" y="406549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0" name="Conector recto de flecha 14"/>
            <p:cNvCxnSpPr/>
            <p:nvPr/>
          </p:nvCxnSpPr>
          <p:spPr>
            <a:xfrm flipH="1">
              <a:off x="1324402" y="910605"/>
              <a:ext cx="1309482" cy="1568893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Agrupar 15"/>
          <p:cNvGrpSpPr/>
          <p:nvPr/>
        </p:nvGrpSpPr>
        <p:grpSpPr>
          <a:xfrm>
            <a:off x="1773153" y="4965360"/>
            <a:ext cx="3662943" cy="750357"/>
            <a:chOff x="1950418" y="2456546"/>
            <a:chExt cx="4018866" cy="877483"/>
          </a:xfrm>
        </p:grpSpPr>
        <p:sp>
          <p:nvSpPr>
            <p:cNvPr id="32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33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532174" y="1055899"/>
            <a:ext cx="2323072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J</a:t>
            </a:r>
            <a:r>
              <a:rPr lang="es-ES" sz="2000" b="1" dirty="0">
                <a:solidFill>
                  <a:srgbClr val="FF0000"/>
                </a:solidFill>
                <a:latin typeface="Chalkduster"/>
                <a:cs typeface="Chalkduster"/>
              </a:rPr>
              <a:t>/𝜓 </a:t>
            </a:r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~ 3 </a:t>
            </a:r>
            <a:r>
              <a:rPr lang="es-ES" sz="20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GeV</a:t>
            </a:r>
            <a:endParaRPr lang="es-ES" sz="2000" b="1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</a:t>
            </a:r>
            <a:r>
              <a:rPr lang="es-ES" sz="2000" b="1" dirty="0">
                <a:solidFill>
                  <a:srgbClr val="FF0000"/>
                </a:solidFill>
                <a:latin typeface="Chalkduster"/>
                <a:cs typeface="Chalkduster"/>
              </a:rPr>
              <a:t>ϒ </a:t>
            </a:r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~ 9.4 </a:t>
            </a:r>
            <a:r>
              <a:rPr lang="es-ES" sz="20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GeV</a:t>
            </a:r>
            <a:endParaRPr lang="es-ES" sz="2000" b="1" dirty="0" smtClean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cxnSp>
        <p:nvCxnSpPr>
          <p:cNvPr id="34" name="Conector recto de flecha 14"/>
          <p:cNvCxnSpPr/>
          <p:nvPr/>
        </p:nvCxnSpPr>
        <p:spPr>
          <a:xfrm flipV="1">
            <a:off x="4355976" y="908720"/>
            <a:ext cx="2088232" cy="1296144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11"/>
          <p:cNvCxnSpPr/>
          <p:nvPr/>
        </p:nvCxnSpPr>
        <p:spPr>
          <a:xfrm flipV="1">
            <a:off x="4499992" y="1268760"/>
            <a:ext cx="2304256" cy="1512168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8"/>
          <p:cNvCxnSpPr/>
          <p:nvPr/>
        </p:nvCxnSpPr>
        <p:spPr>
          <a:xfrm flipV="1">
            <a:off x="6444208" y="2024844"/>
            <a:ext cx="1512168" cy="1692188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6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JESUS PUERTA\Desktop\Image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73086"/>
            <a:ext cx="8723686" cy="27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0" y="-13394"/>
            <a:ext cx="4983951" cy="63408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3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) Histograma masas</a:t>
            </a:r>
            <a:endParaRPr lang="es-E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  <a:ea typeface="+mn-ea"/>
              <a:cs typeface="+mn-cs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7708496" y="3990362"/>
            <a:ext cx="1180948" cy="1441129"/>
            <a:chOff x="7687312" y="2367494"/>
            <a:chExt cx="1180948" cy="1441129"/>
          </a:xfrm>
        </p:grpSpPr>
        <p:sp>
          <p:nvSpPr>
            <p:cNvPr id="19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0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4"/>
          <p:cNvGrpSpPr/>
          <p:nvPr/>
        </p:nvGrpSpPr>
        <p:grpSpPr>
          <a:xfrm>
            <a:off x="5940152" y="3625363"/>
            <a:ext cx="751702" cy="1447187"/>
            <a:chOff x="6122764" y="2152050"/>
            <a:chExt cx="405053" cy="1447187"/>
          </a:xfrm>
        </p:grpSpPr>
        <p:sp>
          <p:nvSpPr>
            <p:cNvPr id="22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8"/>
            <p:cNvCxnSpPr>
              <a:stCxn id="22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8"/>
          <p:cNvGrpSpPr/>
          <p:nvPr/>
        </p:nvGrpSpPr>
        <p:grpSpPr>
          <a:xfrm>
            <a:off x="1207474" y="4084182"/>
            <a:ext cx="1074990" cy="1077218"/>
            <a:chOff x="713324" y="1917937"/>
            <a:chExt cx="1074990" cy="1077218"/>
          </a:xfrm>
        </p:grpSpPr>
        <p:sp>
          <p:nvSpPr>
            <p:cNvPr id="26" name="CuadroTexto 10"/>
            <p:cNvSpPr txBox="1"/>
            <p:nvPr/>
          </p:nvSpPr>
          <p:spPr>
            <a:xfrm>
              <a:off x="713324" y="1917937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7" name="Conector recto de flecha 11"/>
            <p:cNvCxnSpPr>
              <a:stCxn id="26" idx="2"/>
            </p:cNvCxnSpPr>
            <p:nvPr/>
          </p:nvCxnSpPr>
          <p:spPr>
            <a:xfrm flipH="1">
              <a:off x="930457" y="2348824"/>
              <a:ext cx="320362" cy="64633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9"/>
          <p:cNvGrpSpPr/>
          <p:nvPr/>
        </p:nvGrpSpPr>
        <p:grpSpPr>
          <a:xfrm>
            <a:off x="658009" y="3339009"/>
            <a:ext cx="1533196" cy="866796"/>
            <a:chOff x="1192889" y="1612702"/>
            <a:chExt cx="843948" cy="866796"/>
          </a:xfrm>
        </p:grpSpPr>
        <p:sp>
          <p:nvSpPr>
            <p:cNvPr id="29" name="CuadroTexto 13"/>
            <p:cNvSpPr txBox="1"/>
            <p:nvPr/>
          </p:nvSpPr>
          <p:spPr>
            <a:xfrm>
              <a:off x="1192889" y="1612702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0" name="Conector recto de flecha 14"/>
            <p:cNvCxnSpPr/>
            <p:nvPr/>
          </p:nvCxnSpPr>
          <p:spPr>
            <a:xfrm flipH="1">
              <a:off x="1324401" y="1960151"/>
              <a:ext cx="135078" cy="519347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Agrupar 15"/>
          <p:cNvGrpSpPr/>
          <p:nvPr/>
        </p:nvGrpSpPr>
        <p:grpSpPr>
          <a:xfrm>
            <a:off x="1773153" y="4965360"/>
            <a:ext cx="3662943" cy="750357"/>
            <a:chOff x="1950418" y="2456546"/>
            <a:chExt cx="4018866" cy="877483"/>
          </a:xfrm>
        </p:grpSpPr>
        <p:sp>
          <p:nvSpPr>
            <p:cNvPr id="32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33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587478" y="1055899"/>
            <a:ext cx="2212464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Z ~ 91 GeV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grpSp>
        <p:nvGrpSpPr>
          <p:cNvPr id="34" name="Agrupar 24"/>
          <p:cNvGrpSpPr>
            <a:grpSpLocks noChangeAspect="1"/>
          </p:cNvGrpSpPr>
          <p:nvPr/>
        </p:nvGrpSpPr>
        <p:grpSpPr>
          <a:xfrm>
            <a:off x="5580112" y="404664"/>
            <a:ext cx="3277486" cy="2624856"/>
            <a:chOff x="4498563" y="3706216"/>
            <a:chExt cx="3666396" cy="2936324"/>
          </a:xfrm>
        </p:grpSpPr>
        <p:pic>
          <p:nvPicPr>
            <p:cNvPr id="35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98563" y="3706216"/>
              <a:ext cx="3666396" cy="2784147"/>
            </a:xfrm>
            <a:prstGeom prst="rect">
              <a:avLst/>
            </a:prstGeom>
          </p:spPr>
        </p:pic>
        <p:cxnSp>
          <p:nvCxnSpPr>
            <p:cNvPr id="36" name="Conector recto 34"/>
            <p:cNvCxnSpPr/>
            <p:nvPr/>
          </p:nvCxnSpPr>
          <p:spPr>
            <a:xfrm>
              <a:off x="6602757" y="3901037"/>
              <a:ext cx="0" cy="2289649"/>
            </a:xfrm>
            <a:prstGeom prst="line">
              <a:avLst/>
            </a:prstGeom>
            <a:ln>
              <a:solidFill>
                <a:srgbClr val="FF0000"/>
              </a:solidFill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uadroTexto 35"/>
            <p:cNvSpPr txBox="1"/>
            <p:nvPr/>
          </p:nvSpPr>
          <p:spPr>
            <a:xfrm>
              <a:off x="6399276" y="6273208"/>
              <a:ext cx="418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m</a:t>
              </a:r>
              <a:endParaRPr lang="es-ES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8" name="Conector recto 36"/>
            <p:cNvCxnSpPr/>
            <p:nvPr/>
          </p:nvCxnSpPr>
          <p:spPr>
            <a:xfrm flipH="1">
              <a:off x="6410615" y="4983257"/>
              <a:ext cx="396000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7"/>
            <p:cNvSpPr txBox="1"/>
            <p:nvPr/>
          </p:nvSpPr>
          <p:spPr>
            <a:xfrm>
              <a:off x="6852254" y="479859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  <a:latin typeface="Chalkduster"/>
                  <a:cs typeface="Chalkduster"/>
                </a:rPr>
                <a:t>𝛤</a:t>
              </a:r>
              <a:endParaRPr lang="es-ES" dirty="0"/>
            </a:p>
          </p:txBody>
        </p:sp>
      </p:grpSp>
      <p:sp>
        <p:nvSpPr>
          <p:cNvPr id="3" name="2 Rectángulo redondeado"/>
          <p:cNvSpPr/>
          <p:nvPr/>
        </p:nvSpPr>
        <p:spPr>
          <a:xfrm>
            <a:off x="5076056" y="4838234"/>
            <a:ext cx="2142799" cy="16151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 rot="2771182">
            <a:off x="2552587" y="2927637"/>
            <a:ext cx="26110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~140 </a:t>
            </a:r>
            <a:r>
              <a:rPr lang="en-US" dirty="0" err="1" smtClean="0"/>
              <a:t>sucesos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pico</a:t>
            </a:r>
            <a:endParaRPr lang="es-ES" dirty="0"/>
          </a:p>
        </p:txBody>
      </p:sp>
      <p:cxnSp>
        <p:nvCxnSpPr>
          <p:cNvPr id="6" name="5 Conector recto de flecha"/>
          <p:cNvCxnSpPr>
            <a:stCxn id="4" idx="3"/>
          </p:cNvCxnSpPr>
          <p:nvPr/>
        </p:nvCxnSpPr>
        <p:spPr>
          <a:xfrm>
            <a:off x="4761935" y="4054359"/>
            <a:ext cx="674161" cy="701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6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4) </a:t>
                </a: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¿Hay m</a:t>
                </a:r>
                <a:r>
                  <a:rPr lang="en-US" sz="280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ás</a:t>
                </a:r>
                <a:r>
                  <a:rPr lang="en-U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 W o Z?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628662"/>
              </p:ext>
            </p:extLst>
          </p:nvPr>
        </p:nvGraphicFramePr>
        <p:xfrm>
          <a:off x="395536" y="1268760"/>
          <a:ext cx="8039848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546103"/>
                <a:gridCol w="657346"/>
                <a:gridCol w="616894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Mu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NP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H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Zoo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e/mu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1751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814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185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448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608</a:t>
                      </a:r>
                      <a:endParaRPr lang="es-ES" sz="2000" b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380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22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108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0.99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1.36</a:t>
                      </a: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Nube"/>
          <p:cNvSpPr/>
          <p:nvPr/>
        </p:nvSpPr>
        <p:spPr>
          <a:xfrm rot="21058783">
            <a:off x="4499455" y="1621995"/>
            <a:ext cx="734883" cy="1224136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76056" y="2866556"/>
            <a:ext cx="28645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140 </a:t>
            </a:r>
            <a:r>
              <a:rPr lang="en-US" dirty="0" err="1" smtClean="0"/>
              <a:t>sucesos</a:t>
            </a:r>
            <a:r>
              <a:rPr lang="en-US" dirty="0" smtClean="0"/>
              <a:t> de Z entre </a:t>
            </a:r>
            <a:r>
              <a:rPr lang="en-US" dirty="0" err="1" smtClean="0"/>
              <a:t>estos</a:t>
            </a:r>
            <a:endParaRPr lang="es-ES" dirty="0"/>
          </a:p>
        </p:txBody>
      </p:sp>
      <p:sp>
        <p:nvSpPr>
          <p:cNvPr id="27" name="26 Nube"/>
          <p:cNvSpPr/>
          <p:nvPr/>
        </p:nvSpPr>
        <p:spPr>
          <a:xfrm>
            <a:off x="2339752" y="1484784"/>
            <a:ext cx="2167606" cy="1751104"/>
          </a:xfrm>
          <a:prstGeom prst="cloud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2357805" y="980728"/>
            <a:ext cx="1689886" cy="36933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1241 </a:t>
            </a:r>
            <a:r>
              <a:rPr lang="en-US" dirty="0" err="1" smtClean="0"/>
              <a:t>sucesos</a:t>
            </a:r>
            <a:r>
              <a:rPr lang="en-US" dirty="0" smtClean="0"/>
              <a:t> W</a:t>
            </a:r>
            <a:endParaRPr lang="es-ES" dirty="0"/>
          </a:p>
        </p:txBody>
      </p:sp>
      <p:pic>
        <p:nvPicPr>
          <p:cNvPr id="29" name="Shape 735"/>
          <p:cNvPicPr preferRelativeResize="0">
            <a:picLocks noChangeAspect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22" b="5617"/>
          <a:stretch/>
        </p:blipFill>
        <p:spPr>
          <a:xfrm>
            <a:off x="0" y="3501009"/>
            <a:ext cx="5365070" cy="3117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Rectángulo"/>
          <p:cNvSpPr/>
          <p:nvPr/>
        </p:nvSpPr>
        <p:spPr>
          <a:xfrm>
            <a:off x="5891601" y="4099199"/>
            <a:ext cx="2145139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es-ES" sz="2000" b="1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CMS:	W/Z ≈ 12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5787407" y="3523743"/>
            <a:ext cx="2353529" cy="400110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es-ES" sz="2000" b="1" dirty="0" smtClean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Medido: W/Z ~ 8.9</a:t>
            </a:r>
            <a:endParaRPr lang="es-ES" sz="2000" b="1" dirty="0">
              <a:solidFill>
                <a:srgbClr val="425EA9"/>
              </a:solidFill>
              <a:latin typeface="Chalkduster"/>
              <a:ea typeface="Calibri"/>
              <a:cs typeface="Chalkduster"/>
              <a:sym typeface="Calibri"/>
            </a:endParaRPr>
          </a:p>
        </p:txBody>
      </p:sp>
      <p:pic>
        <p:nvPicPr>
          <p:cNvPr id="22530" name="Picture 2" descr="Resultado de imagen de sheldo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920" y="4797152"/>
            <a:ext cx="2255576" cy="175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esultado de imagen de good jo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920" y="4581128"/>
            <a:ext cx="2382737" cy="224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2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7" grpId="0" animBg="1"/>
      <p:bldP spid="28" grpId="0" animBg="1"/>
      <p:bldP spid="8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82295"/>
            <a:ext cx="2602201" cy="201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5" name="4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5) ¿Bosones de </a:t>
                </a:r>
                <a:r>
                  <a:rPr lang="es-ES" sz="280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Higgs</a:t>
                </a:r>
                <a:r>
                  <a:rPr lang="en-U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?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8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9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Imagen 1" descr="ff-ff-bw.jpe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0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3" y="842247"/>
            <a:ext cx="2392694" cy="167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95CC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JESUS PUERTA\Desktop\Imagen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5" y="3840806"/>
            <a:ext cx="8723686" cy="27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23"/>
          <p:cNvGrpSpPr/>
          <p:nvPr/>
        </p:nvGrpSpPr>
        <p:grpSpPr>
          <a:xfrm>
            <a:off x="7683141" y="4458082"/>
            <a:ext cx="1180948" cy="1441129"/>
            <a:chOff x="7687312" y="2367494"/>
            <a:chExt cx="1180948" cy="1441129"/>
          </a:xfrm>
        </p:grpSpPr>
        <p:sp>
          <p:nvSpPr>
            <p:cNvPr id="13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14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914797" y="4093083"/>
            <a:ext cx="751702" cy="1447187"/>
            <a:chOff x="6122764" y="2152050"/>
            <a:chExt cx="405053" cy="1447187"/>
          </a:xfrm>
        </p:grpSpPr>
        <p:sp>
          <p:nvSpPr>
            <p:cNvPr id="16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17" name="Conector recto de flecha 8"/>
            <p:cNvCxnSpPr>
              <a:stCxn id="16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Agrupar 18"/>
          <p:cNvGrpSpPr/>
          <p:nvPr/>
        </p:nvGrpSpPr>
        <p:grpSpPr>
          <a:xfrm>
            <a:off x="1182119" y="4551902"/>
            <a:ext cx="1074990" cy="1077218"/>
            <a:chOff x="713324" y="1917937"/>
            <a:chExt cx="1074990" cy="1077218"/>
          </a:xfrm>
        </p:grpSpPr>
        <p:sp>
          <p:nvSpPr>
            <p:cNvPr id="19" name="CuadroTexto 10"/>
            <p:cNvSpPr txBox="1"/>
            <p:nvPr/>
          </p:nvSpPr>
          <p:spPr>
            <a:xfrm>
              <a:off x="713324" y="1917937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0" name="Conector recto de flecha 11"/>
            <p:cNvCxnSpPr>
              <a:stCxn id="19" idx="2"/>
            </p:cNvCxnSpPr>
            <p:nvPr/>
          </p:nvCxnSpPr>
          <p:spPr>
            <a:xfrm flipH="1">
              <a:off x="930457" y="2348824"/>
              <a:ext cx="320362" cy="64633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9"/>
          <p:cNvGrpSpPr/>
          <p:nvPr/>
        </p:nvGrpSpPr>
        <p:grpSpPr>
          <a:xfrm>
            <a:off x="632654" y="3806729"/>
            <a:ext cx="1533196" cy="866796"/>
            <a:chOff x="1192889" y="1612702"/>
            <a:chExt cx="843948" cy="866796"/>
          </a:xfrm>
        </p:grpSpPr>
        <p:sp>
          <p:nvSpPr>
            <p:cNvPr id="22" name="CuadroTexto 13"/>
            <p:cNvSpPr txBox="1"/>
            <p:nvPr/>
          </p:nvSpPr>
          <p:spPr>
            <a:xfrm>
              <a:off x="1192889" y="1612702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14"/>
            <p:cNvCxnSpPr/>
            <p:nvPr/>
          </p:nvCxnSpPr>
          <p:spPr>
            <a:xfrm flipH="1">
              <a:off x="1324401" y="1960151"/>
              <a:ext cx="135078" cy="519347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5"/>
          <p:cNvGrpSpPr/>
          <p:nvPr/>
        </p:nvGrpSpPr>
        <p:grpSpPr>
          <a:xfrm>
            <a:off x="1747798" y="5433080"/>
            <a:ext cx="3662943" cy="750357"/>
            <a:chOff x="1950418" y="2456546"/>
            <a:chExt cx="4018866" cy="877483"/>
          </a:xfrm>
        </p:grpSpPr>
        <p:sp>
          <p:nvSpPr>
            <p:cNvPr id="25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26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26 Rectángulo"/>
          <p:cNvSpPr/>
          <p:nvPr/>
        </p:nvSpPr>
        <p:spPr>
          <a:xfrm>
            <a:off x="2555776" y="3212976"/>
            <a:ext cx="238398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H ~ 125 GeV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28" name="Imagen 4" descr="ZZMass_7Plus8TeV_70-1000_3GeV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3" r="6100"/>
          <a:stretch/>
        </p:blipFill>
        <p:spPr>
          <a:xfrm>
            <a:off x="5568126" y="842247"/>
            <a:ext cx="3447272" cy="29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86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esultado de imagen de sheldon hap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5314"/>
            <a:ext cx="430127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979712" y="4989412"/>
            <a:ext cx="66317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¡¡¡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BUEN TRABAJO!!!</a:t>
            </a:r>
            <a:endParaRPr lang="es-E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71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861048"/>
            <a:ext cx="2998339" cy="215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738594" y="4651855"/>
            <a:ext cx="7666813" cy="2150430"/>
            <a:chOff x="2018456" y="5269695"/>
            <a:chExt cx="5464061" cy="1532590"/>
          </a:xfrm>
        </p:grpSpPr>
        <p:pic>
          <p:nvPicPr>
            <p:cNvPr id="4" name="Shape 640"/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4870148" y="5269695"/>
              <a:ext cx="2612369" cy="1532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Shape 641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18456" y="5270682"/>
              <a:ext cx="2579543" cy="153160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Shape 628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7744972" cy="465185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ítulo 1"/>
          <p:cNvSpPr txBox="1">
            <a:spLocks/>
          </p:cNvSpPr>
          <p:nvPr/>
        </p:nvSpPr>
        <p:spPr>
          <a:xfrm>
            <a:off x="3707904" y="105267"/>
            <a:ext cx="5182372" cy="124421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r"/>
            <a:r>
              <a:rPr lang="en-US" sz="3200" u="sng" dirty="0" err="1" smtClean="0">
                <a:latin typeface="Rockwell" panose="02060603020205020403" pitchFamily="18" charset="0"/>
              </a:rPr>
              <a:t>Partículas</a:t>
            </a:r>
            <a:r>
              <a:rPr lang="en-US" sz="3200" u="sng" dirty="0" smtClean="0">
                <a:latin typeface="Rockwell" panose="02060603020205020403" pitchFamily="18" charset="0"/>
              </a:rPr>
              <a:t> a </a:t>
            </a:r>
            <a:r>
              <a:rPr lang="en-US" sz="3200" u="sng" dirty="0" err="1" smtClean="0">
                <a:latin typeface="Rockwell" panose="02060603020205020403" pitchFamily="18" charset="0"/>
              </a:rPr>
              <a:t>identificar</a:t>
            </a:r>
            <a:r>
              <a:rPr lang="en-US" sz="3200" u="sng" dirty="0" smtClean="0">
                <a:latin typeface="Rockwell" panose="02060603020205020403" pitchFamily="18" charset="0"/>
              </a:rPr>
              <a:t>:</a:t>
            </a:r>
            <a:endParaRPr lang="es-ES" sz="3200" u="sng" dirty="0" smtClean="0">
              <a:latin typeface="Rockwell" panose="02060603020205020403" pitchFamily="18" charset="0"/>
            </a:endParaRPr>
          </a:p>
          <a:p>
            <a:pPr algn="r"/>
            <a:r>
              <a:rPr lang="es-ES" sz="3200" dirty="0" smtClean="0">
                <a:latin typeface="Rockwell" panose="02060603020205020403" pitchFamily="18" charset="0"/>
              </a:rPr>
              <a:t>Bosones W (</a:t>
            </a:r>
            <a:r>
              <a:rPr lang="en-US" sz="3200" dirty="0" smtClean="0">
                <a:latin typeface="Rockwell" panose="02060603020205020403" pitchFamily="18" charset="0"/>
              </a:rPr>
              <a:t>+/-)</a:t>
            </a:r>
            <a:r>
              <a:rPr lang="es-ES" sz="3200" dirty="0" smtClean="0">
                <a:latin typeface="Rockwell" panose="02060603020205020403" pitchFamily="18" charset="0"/>
              </a:rPr>
              <a:t> y Z</a:t>
            </a:r>
          </a:p>
          <a:p>
            <a:pPr algn="r"/>
            <a:endParaRPr lang="es-ES" sz="1600" dirty="0" smtClean="0">
              <a:latin typeface="Rockwell" panose="02060603020205020403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03446" y="6279503"/>
            <a:ext cx="5210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413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51165" y="0"/>
            <a:ext cx="6249027" cy="5092971"/>
            <a:chOff x="-84911" y="1664602"/>
            <a:chExt cx="6249027" cy="5092971"/>
          </a:xfrm>
        </p:grpSpPr>
        <p:pic>
          <p:nvPicPr>
            <p:cNvPr id="646" name="Shape 646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84911" y="1709226"/>
              <a:ext cx="6249027" cy="50483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9" name="Shape 649"/>
            <p:cNvSpPr txBox="1"/>
            <p:nvPr/>
          </p:nvSpPr>
          <p:spPr>
            <a:xfrm>
              <a:off x="5144277" y="1664602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0" name="Shape 649"/>
            <p:cNvSpPr txBox="1"/>
            <p:nvPr/>
          </p:nvSpPr>
          <p:spPr>
            <a:xfrm>
              <a:off x="3584397" y="4130406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1" name="Shape 649"/>
            <p:cNvSpPr txBox="1"/>
            <p:nvPr/>
          </p:nvSpPr>
          <p:spPr>
            <a:xfrm>
              <a:off x="325842" y="3620098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3" name="Shape 649"/>
            <p:cNvSpPr txBox="1"/>
            <p:nvPr/>
          </p:nvSpPr>
          <p:spPr>
            <a:xfrm>
              <a:off x="1366816" y="6102931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</p:grpSp>
      <p:pic>
        <p:nvPicPr>
          <p:cNvPr id="9" name="Shape 672"/>
          <p:cNvPicPr preferRelativeResize="0"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36"/>
          <a:stretch/>
        </p:blipFill>
        <p:spPr>
          <a:xfrm>
            <a:off x="5280353" y="3873432"/>
            <a:ext cx="3863647" cy="29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Shape 647"/>
          <p:cNvSpPr txBox="1">
            <a:spLocks noGrp="1"/>
          </p:cNvSpPr>
          <p:nvPr>
            <p:ph type="title"/>
          </p:nvPr>
        </p:nvSpPr>
        <p:spPr>
          <a:xfrm>
            <a:off x="8811" y="5589240"/>
            <a:ext cx="5271542" cy="9039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sz="4000" b="0" i="0" u="none" strike="noStrike" cap="none" baseline="0" dirty="0" err="1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pp</a:t>
            </a:r>
            <a:r>
              <a:rPr lang="es-ES" sz="40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 </a:t>
            </a:r>
            <a:r>
              <a:rPr lang="es-ES" sz="4000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➝ Z+X </a:t>
            </a:r>
            <a:r>
              <a:rPr lang="es-ES" sz="40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➝ </a:t>
            </a:r>
            <a:r>
              <a:rPr lang="es-ES" sz="4000" b="0" i="0" u="none" strike="noStrike" cap="none" baseline="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e</a:t>
            </a:r>
            <a:r>
              <a:rPr lang="es-ES" sz="4000" b="0" i="0" u="none" strike="noStrike" cap="none" baseline="3000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</a:t>
            </a:r>
            <a:r>
              <a:rPr lang="es-ES" sz="4000" b="0" i="0" u="none" strike="noStrike" cap="none" baseline="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e</a:t>
            </a:r>
            <a:r>
              <a:rPr lang="es-ES" sz="4000" b="0" i="0" u="none" strike="noStrike" cap="none" baseline="3000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−</a:t>
            </a:r>
            <a:r>
              <a:rPr lang="es-ES" sz="4000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+X</a:t>
            </a:r>
            <a:endParaRPr lang="es-ES" sz="4000"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sym typeface="Calibri"/>
            </a:endParaRPr>
          </a:p>
        </p:txBody>
      </p:sp>
      <p:sp>
        <p:nvSpPr>
          <p:cNvPr id="652" name="Shape 652"/>
          <p:cNvSpPr txBox="1"/>
          <p:nvPr/>
        </p:nvSpPr>
        <p:spPr>
          <a:xfrm>
            <a:off x="6344361" y="163177"/>
            <a:ext cx="2729824" cy="29487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Candidato a Z</a:t>
            </a:r>
            <a:r>
              <a:rPr lang="es-ES" b="1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:</a:t>
            </a:r>
            <a:r>
              <a:rPr lang="es-ES" b="1" i="0" u="none" strike="noStrike" cap="none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2 </a:t>
            </a:r>
            <a:r>
              <a:rPr lang="es-ES" b="1" i="1" u="none" strike="noStrike" cap="none" baseline="0" dirty="0" smtClean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leptones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cargados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del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mismo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sabor 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(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e,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μ) 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y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opuesta.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Balanceados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en el plano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transverso</a:t>
            </a:r>
            <a:r>
              <a:rPr lang="es-ES" sz="14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pic>
        <p:nvPicPr>
          <p:cNvPr id="15" name="Shape 641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21472" y="2801436"/>
            <a:ext cx="2175602" cy="1291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9975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35496" y="44624"/>
            <a:ext cx="6503284" cy="5252400"/>
            <a:chOff x="251519" y="1267200"/>
            <a:chExt cx="6503284" cy="5252400"/>
          </a:xfrm>
        </p:grpSpPr>
        <p:pic>
          <p:nvPicPr>
            <p:cNvPr id="658" name="Shape 65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1519" y="1267200"/>
              <a:ext cx="6503284" cy="525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0" name="Shape 660"/>
            <p:cNvSpPr txBox="1"/>
            <p:nvPr/>
          </p:nvSpPr>
          <p:spPr>
            <a:xfrm>
              <a:off x="2540069" y="4950127"/>
              <a:ext cx="7192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1" baseline="30000" dirty="0">
                <a:solidFill>
                  <a:srgbClr val="FF0000"/>
                </a:solidFill>
                <a:latin typeface="Rockwell" panose="02060603020205020403" pitchFamily="18" charset="0"/>
                <a:ea typeface="Noto Symbol"/>
                <a:cs typeface="Chalkduster"/>
                <a:sym typeface="Noto Symbol"/>
              </a:endParaRPr>
            </a:p>
          </p:txBody>
        </p:sp>
        <p:sp>
          <p:nvSpPr>
            <p:cNvPr id="661" name="Shape 661"/>
            <p:cNvSpPr txBox="1"/>
            <p:nvPr/>
          </p:nvSpPr>
          <p:spPr>
            <a:xfrm>
              <a:off x="2248688" y="3768586"/>
              <a:ext cx="956401" cy="40314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aseline="-25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aseline="30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mis</a:t>
              </a:r>
              <a:endParaRPr lang="es-ES" sz="2000" baseline="3000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3" name="Shape 663"/>
            <p:cNvSpPr txBox="1"/>
            <p:nvPr/>
          </p:nvSpPr>
          <p:spPr>
            <a:xfrm>
              <a:off x="4181344" y="1365399"/>
              <a:ext cx="1031436" cy="43595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000" b="0" i="0" u="none" strike="noStrike" cap="none" baseline="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="0" i="0" u="none" strike="noStrike" cap="none" baseline="-25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="0" i="0" u="none" strike="noStrike" cap="none" baseline="30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mis</a:t>
              </a:r>
              <a:endParaRPr lang="es-ES" sz="2000" b="0" i="0" u="none" strike="noStrike" cap="none" baseline="3000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4" name="Shape 664"/>
            <p:cNvSpPr txBox="1"/>
            <p:nvPr/>
          </p:nvSpPr>
          <p:spPr>
            <a:xfrm>
              <a:off x="5754741" y="3037648"/>
              <a:ext cx="702338" cy="56083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1" i="0" u="none" strike="noStrike" cap="none" baseline="30000" dirty="0">
                <a:solidFill>
                  <a:srgbClr val="FF0000"/>
                </a:solidFill>
                <a:latin typeface="Rockwell" panose="02060603020205020403" pitchFamily="18" charset="0"/>
                <a:ea typeface="Noto Symbol"/>
                <a:cs typeface="Chalkduster"/>
                <a:sym typeface="Noto Symbol"/>
              </a:endParaRPr>
            </a:p>
          </p:txBody>
        </p:sp>
      </p:grpSp>
      <p:pic>
        <p:nvPicPr>
          <p:cNvPr id="10" name="Shape 681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5367" y="4230000"/>
            <a:ext cx="3308633" cy="26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647"/>
          <p:cNvSpPr txBox="1">
            <a:spLocks/>
          </p:cNvSpPr>
          <p:nvPr/>
        </p:nvSpPr>
        <p:spPr>
          <a:xfrm>
            <a:off x="96221" y="5537257"/>
            <a:ext cx="4885790" cy="90398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dirty="0" err="1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pp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 ➝ W+X ➝ 𝜇</a:t>
            </a:r>
            <a:r>
              <a:rPr lang="es-ES" baseline="3000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𝜈+X</a:t>
            </a:r>
            <a:endParaRPr lang="es-ES" dirty="0">
              <a:solidFill>
                <a:schemeClr val="dk1"/>
              </a:solidFill>
              <a:latin typeface="Rockwell" panose="02060603020205020403" pitchFamily="18" charset="0"/>
              <a:ea typeface="Calibri"/>
              <a:sym typeface="Calibri"/>
            </a:endParaRPr>
          </a:p>
        </p:txBody>
      </p:sp>
      <p:sp>
        <p:nvSpPr>
          <p:cNvPr id="662" name="Shape 662"/>
          <p:cNvSpPr txBox="1"/>
          <p:nvPr/>
        </p:nvSpPr>
        <p:spPr>
          <a:xfrm>
            <a:off x="6516216" y="299871"/>
            <a:ext cx="2544495" cy="33857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Candidato a W</a:t>
            </a:r>
            <a:r>
              <a:rPr lang="es-ES" b="1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>
              <a:buSzPct val="25000"/>
            </a:pP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1 </a:t>
            </a:r>
            <a:r>
              <a:rPr lang="es-ES" b="1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leptón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cargado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(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e,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μ) y 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un </a:t>
            </a:r>
            <a:r>
              <a:rPr lang="es-ES" b="1" i="0" u="none" strike="noStrike" cap="none" baseline="0" dirty="0" smtClean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neutrino </a:t>
            </a:r>
            <a:r>
              <a:rPr lang="es-ES" b="1" i="0" u="none" strike="noStrike" cap="none" baseline="0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(</a:t>
            </a:r>
            <a:r>
              <a:rPr lang="es-ES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</a:t>
            </a:r>
            <a:r>
              <a:rPr lang="es-ES" baseline="-25000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T</a:t>
            </a:r>
            <a:r>
              <a:rPr lang="es-ES" baseline="30000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mis</a:t>
            </a:r>
            <a:r>
              <a:rPr lang="es-ES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)</a:t>
            </a:r>
            <a:r>
              <a:rPr lang="es-ES" b="0" i="0" u="none" strike="noStrike" cap="none" baseline="0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  <a:endParaRPr lang="es-ES" b="0" i="0" u="none" strike="noStrike" cap="none" baseline="0" dirty="0"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El neutrino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se manifiesta por </a:t>
            </a:r>
            <a:r>
              <a:rPr lang="es-ES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a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falta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aparente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de conservación de energía-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momento.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pic>
        <p:nvPicPr>
          <p:cNvPr id="12" name="Shape 640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15200" y="3263261"/>
            <a:ext cx="2068988" cy="1213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8836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4muPlusGamma-3DTower_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8221237" cy="6856962"/>
          </a:xfrm>
          <a:prstGeom prst="rect">
            <a:avLst/>
          </a:prstGeom>
        </p:spPr>
      </p:pic>
      <p:sp>
        <p:nvSpPr>
          <p:cNvPr id="4" name="Título 6"/>
          <p:cNvSpPr>
            <a:spLocks noGrp="1"/>
          </p:cNvSpPr>
          <p:nvPr/>
        </p:nvSpPr>
        <p:spPr>
          <a:xfrm>
            <a:off x="4423502" y="0"/>
            <a:ext cx="4720498" cy="841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s-ES" sz="6000" kern="1200" dirty="0"/>
              <a:t>H ➛ ZZ ➛ </a:t>
            </a:r>
            <a:r>
              <a:rPr lang="es-ES" sz="6000" kern="1200" dirty="0" smtClean="0"/>
              <a:t>4ℓ</a:t>
            </a:r>
            <a:endParaRPr lang="en-US" sz="6000" kern="1200" dirty="0"/>
          </a:p>
        </p:txBody>
      </p:sp>
    </p:spTree>
    <p:extLst>
      <p:ext uri="{BB962C8B-B14F-4D97-AF65-F5344CB8AC3E}">
        <p14:creationId xmlns:p14="http://schemas.microsoft.com/office/powerpoint/2010/main" val="25655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735"/>
          <p:cNvPicPr preferRelativeResize="0"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22" b="5617"/>
          <a:stretch/>
        </p:blipFill>
        <p:spPr>
          <a:xfrm>
            <a:off x="446643" y="682451"/>
            <a:ext cx="7819794" cy="45444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736"/>
          <p:cNvSpPr txBox="1"/>
          <p:nvPr/>
        </p:nvSpPr>
        <p:spPr>
          <a:xfrm>
            <a:off x="614477" y="5264659"/>
            <a:ext cx="7915046" cy="1368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Las predicciones teóricas de la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evolución de la sección eficaz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con la energía están de acuerdo con las medidas experimentales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</a:p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endParaRPr lang="es-ES" sz="1100"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R="0" lvl="0" algn="l" rtl="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Los 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cocientes W</a:t>
            </a:r>
            <a:r>
              <a:rPr lang="es-ES" b="0" i="0" u="none" strike="noStrike" cap="none" baseline="3000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+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/W</a:t>
            </a:r>
            <a:r>
              <a:rPr lang="es-ES" b="0" i="0" u="none" strike="noStrike" cap="none" baseline="3000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−</a:t>
            </a:r>
            <a:r>
              <a:rPr lang="es-ES" b="0" i="0" u="none" strike="noStrike" cap="none" baseline="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y 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W/</a:t>
            </a:r>
            <a:r>
              <a:rPr lang="es-ES" b="0" i="0" u="none" strike="noStrike" cap="none" baseline="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se miden con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mayor precisión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</a:p>
          <a:p>
            <a:pPr marL="342900" marR="0" lvl="0" indent="-19050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Secciones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eficaces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de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producción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de W y Z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8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1" descr="ff-ff-bw.jpe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97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8" descr="higgs-4mu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t="4924" r="3955" b="3473"/>
          <a:stretch>
            <a:fillRect/>
          </a:stretch>
        </p:blipFill>
        <p:spPr>
          <a:xfrm>
            <a:off x="611559" y="2852936"/>
            <a:ext cx="3758111" cy="36426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E7948-2039-3F4F-AA08-B4B157783DFD}" type="slidenum">
              <a:rPr lang="en-US"/>
              <a:pPr/>
              <a:t>8</a:t>
            </a:fld>
            <a:endParaRPr lang="en-US"/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27038" y="908720"/>
            <a:ext cx="833596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Otro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modo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desintegración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del Higgs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desintegración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2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bosones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Z que a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vez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en pares de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leptones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.</a:t>
            </a:r>
          </a:p>
          <a:p>
            <a:endParaRPr lang="en-US" dirty="0" smtClean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Seleccionando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sucesos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con al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menos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4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muones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 alto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momento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reconstruye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la masa  de la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posible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partícula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que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desintegró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en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esos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4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cuerpos</a:t>
            </a: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. </a:t>
            </a: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2252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600663"/>
              </p:ext>
            </p:extLst>
          </p:nvPr>
        </p:nvGraphicFramePr>
        <p:xfrm>
          <a:off x="4788024" y="2564904"/>
          <a:ext cx="35718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name="Equation" r:id="rId5" imgW="1572480" imgH="191880" progId="Equation.3">
                  <p:embed/>
                </p:oleObj>
              </mc:Choice>
              <mc:Fallback>
                <p:oleObj name="Equation" r:id="rId5" imgW="1572480" imgH="191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564904"/>
                        <a:ext cx="35718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220072" y="3494043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 </a:t>
            </a:r>
            <a:r>
              <a:rPr lang="en-US" dirty="0" err="1" smtClean="0"/>
              <a:t>ser</a:t>
            </a:r>
            <a:r>
              <a:rPr lang="en-US" dirty="0" smtClean="0"/>
              <a:t> M(H) </a:t>
            </a:r>
            <a:r>
              <a:rPr lang="en-US" dirty="0" err="1" smtClean="0"/>
              <a:t>alta</a:t>
            </a:r>
            <a:r>
              <a:rPr lang="en-US" dirty="0" smtClean="0"/>
              <a:t> (125 </a:t>
            </a:r>
            <a:r>
              <a:rPr lang="en-US" dirty="0" err="1" smtClean="0"/>
              <a:t>Gev</a:t>
            </a:r>
            <a:r>
              <a:rPr lang="en-US" dirty="0" smtClean="0"/>
              <a:t>),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momentos</a:t>
            </a:r>
            <a:r>
              <a:rPr lang="en-US" dirty="0" smtClean="0"/>
              <a:t> de las </a:t>
            </a:r>
            <a:r>
              <a:rPr lang="en-US" dirty="0" err="1" smtClean="0"/>
              <a:t>partículas</a:t>
            </a:r>
            <a:r>
              <a:rPr lang="en-US" dirty="0" smtClean="0"/>
              <a:t> </a:t>
            </a:r>
            <a:r>
              <a:rPr lang="en-US" dirty="0" err="1" smtClean="0"/>
              <a:t>hijas</a:t>
            </a:r>
            <a:r>
              <a:rPr lang="en-US" dirty="0" smtClean="0"/>
              <a:t> </a:t>
            </a:r>
            <a:r>
              <a:rPr lang="en-US" dirty="0" err="1" smtClean="0"/>
              <a:t>serán</a:t>
            </a:r>
            <a:r>
              <a:rPr lang="en-US" dirty="0" smtClean="0"/>
              <a:t> altos</a:t>
            </a:r>
          </a:p>
          <a:p>
            <a:endParaRPr lang="en-US" dirty="0"/>
          </a:p>
          <a:p>
            <a:pPr marL="285750" indent="-285750"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Trayectorias</a:t>
            </a:r>
            <a:r>
              <a:rPr lang="en-US" dirty="0" smtClean="0">
                <a:sym typeface="Wingdings"/>
              </a:rPr>
              <a:t> “</a:t>
            </a:r>
            <a:r>
              <a:rPr lang="en-US" dirty="0" err="1" smtClean="0">
                <a:sym typeface="Wingdings"/>
              </a:rPr>
              <a:t>casi</a:t>
            </a:r>
            <a:r>
              <a:rPr lang="en-US" dirty="0" smtClean="0">
                <a:sym typeface="Wingdings"/>
              </a:rPr>
              <a:t>” </a:t>
            </a:r>
            <a:r>
              <a:rPr lang="en-US" dirty="0" err="1" smtClean="0">
                <a:sym typeface="Wingdings"/>
              </a:rPr>
              <a:t>rectas</a:t>
            </a:r>
            <a:endParaRPr lang="en-US" dirty="0" smtClean="0">
              <a:sym typeface="Wingdings"/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           </a:t>
            </a:r>
            <a:r>
              <a:rPr lang="en-US" b="1" i="1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 = 0.3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b="1" i="1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 </a:t>
            </a:r>
            <a:r>
              <a:rPr lang="en-US" b="1" i="1" dirty="0">
                <a:solidFill>
                  <a:srgbClr val="FF0000"/>
                </a:solidFill>
              </a:rPr>
              <a:t>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grpSp>
        <p:nvGrpSpPr>
          <p:cNvPr id="11" name="10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GB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Higgs -&gt; 4 </a:t>
              </a:r>
              <a:r>
                <a:rPr lang="en-GB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leptones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13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4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agen 1" descr="ff-ff-bw.jpe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88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8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GB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1) </a:t>
              </a:r>
              <a:r>
                <a:rPr lang="en-GB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Identificaci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ón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de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sucesos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9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0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2" name="Imagen 1"/>
          <p:cNvPicPr>
            <a:picLocks noChangeAspect="1"/>
          </p:cNvPicPr>
          <p:nvPr/>
        </p:nvPicPr>
        <p:blipFill rotWithShape="1">
          <a:blip r:embed="rId5"/>
          <a:srcRect l="5543" t="6525" r="1220"/>
          <a:stretch/>
        </p:blipFill>
        <p:spPr>
          <a:xfrm>
            <a:off x="0" y="620688"/>
            <a:ext cx="9133840" cy="4181033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3707904" y="5464388"/>
            <a:ext cx="226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¿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Problemas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?</a:t>
            </a: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6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12720</TotalTime>
  <Words>830</Words>
  <Application>Microsoft Office PowerPoint</Application>
  <PresentationFormat>Presentación en pantalla (4:3)</PresentationFormat>
  <Paragraphs>248</Paragraphs>
  <Slides>28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1" baseType="lpstr">
      <vt:lpstr>Tema de Office</vt:lpstr>
      <vt:lpstr>1_Tema de Office</vt:lpstr>
      <vt:lpstr>Equation</vt:lpstr>
      <vt:lpstr>Taller práctico: Masterclass CMS Discusión resultados</vt:lpstr>
      <vt:lpstr>Presentación de PowerPoint</vt:lpstr>
      <vt:lpstr>Presentación de PowerPoint</vt:lpstr>
      <vt:lpstr>pp ➝ Z+X ➝ e+e−+X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experimental de Partículas</dc:title>
  <dc:creator>Jesus Puerta Pelayo</dc:creator>
  <cp:lastModifiedBy>JESUS PUERTA</cp:lastModifiedBy>
  <cp:revision>159</cp:revision>
  <dcterms:created xsi:type="dcterms:W3CDTF">2018-06-11T13:01:57Z</dcterms:created>
  <dcterms:modified xsi:type="dcterms:W3CDTF">2018-06-28T14:12:09Z</dcterms:modified>
</cp:coreProperties>
</file>