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87" r:id="rId2"/>
    <p:sldId id="257" r:id="rId3"/>
    <p:sldId id="299" r:id="rId4"/>
    <p:sldId id="296" r:id="rId5"/>
    <p:sldId id="304" r:id="rId6"/>
    <p:sldId id="288" r:id="rId7"/>
    <p:sldId id="292" r:id="rId8"/>
    <p:sldId id="293" r:id="rId9"/>
    <p:sldId id="297" r:id="rId10"/>
    <p:sldId id="301" r:id="rId11"/>
    <p:sldId id="290" r:id="rId12"/>
    <p:sldId id="302" r:id="rId13"/>
    <p:sldId id="294" r:id="rId14"/>
    <p:sldId id="295" r:id="rId15"/>
    <p:sldId id="298" r:id="rId16"/>
    <p:sldId id="30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B608C8"/>
    <a:srgbClr val="EB0B9B"/>
    <a:srgbClr val="F753BC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89" autoAdjust="0"/>
    <p:restoredTop sz="94937" autoAdjust="0"/>
  </p:normalViewPr>
  <p:slideViewPr>
    <p:cSldViewPr snapToGrid="0" snapToObjects="1">
      <p:cViewPr varScale="1">
        <p:scale>
          <a:sx n="110" d="100"/>
          <a:sy n="110" d="100"/>
        </p:scale>
        <p:origin x="1554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01" d="100"/>
          <a:sy n="101" d="100"/>
        </p:scale>
        <p:origin x="35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PROJECTS\CRYO\LHC%20Beam%20Screen\LHC\BeamScreen_WinCCOA_Recip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PROJECTS\CRYO\LHC%20Beam%20Screen\LHC\BeamScreen_WinCCOA_Recip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PROJECTS\CRYO\LHC%20Beam%20Screen\LHC\BeamScreen_WinCCOA_Recip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Qeci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ARC!$S$3</c:f>
              <c:strCache>
                <c:ptCount val="1"/>
                <c:pt idx="0">
                  <c:v>Fill 5416</c:v>
                </c:pt>
              </c:strCache>
            </c:strRef>
          </c:tx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cat>
            <c:numRef>
              <c:f>ARC!$R$4:$R$11</c:f>
              <c:numCache>
                <c:formatCode>General</c:formatCode>
                <c:ptCount val="8"/>
                <c:pt idx="0">
                  <c:v>12</c:v>
                </c:pt>
                <c:pt idx="1">
                  <c:v>23</c:v>
                </c:pt>
                <c:pt idx="2">
                  <c:v>34</c:v>
                </c:pt>
                <c:pt idx="3">
                  <c:v>45</c:v>
                </c:pt>
                <c:pt idx="4">
                  <c:v>56</c:v>
                </c:pt>
                <c:pt idx="5">
                  <c:v>67</c:v>
                </c:pt>
                <c:pt idx="6">
                  <c:v>78</c:v>
                </c:pt>
                <c:pt idx="7">
                  <c:v>81</c:v>
                </c:pt>
              </c:numCache>
            </c:numRef>
          </c:cat>
          <c:val>
            <c:numRef>
              <c:f>ARC!$S$4:$S$11</c:f>
              <c:numCache>
                <c:formatCode>0.00E+00</c:formatCode>
                <c:ptCount val="8"/>
                <c:pt idx="0">
                  <c:v>3.2222712263002898E-2</c:v>
                </c:pt>
                <c:pt idx="1">
                  <c:v>3.0022244674705399E-2</c:v>
                </c:pt>
                <c:pt idx="2">
                  <c:v>1.06926931887569E-2</c:v>
                </c:pt>
                <c:pt idx="3">
                  <c:v>1.5582147671007201E-2</c:v>
                </c:pt>
                <c:pt idx="4">
                  <c:v>1.6652227466446099E-2</c:v>
                </c:pt>
                <c:pt idx="5">
                  <c:v>1.4253592827588899E-2</c:v>
                </c:pt>
                <c:pt idx="6">
                  <c:v>2.3107827687387499E-2</c:v>
                </c:pt>
                <c:pt idx="7">
                  <c:v>3.8746943052968101E-2</c:v>
                </c:pt>
              </c:numCache>
            </c:numRef>
          </c:val>
        </c:ser>
        <c:ser>
          <c:idx val="1"/>
          <c:order val="1"/>
          <c:tx>
            <c:strRef>
              <c:f>ARC!$T$3</c:f>
              <c:strCache>
                <c:ptCount val="1"/>
                <c:pt idx="0">
                  <c:v>Fill 5882</c:v>
                </c:pt>
              </c:strCache>
            </c:strRef>
          </c:tx>
          <c:spPr>
            <a:solidFill>
              <a:schemeClr val="dk1">
                <a:tint val="55000"/>
              </a:schemeClr>
            </a:solidFill>
            <a:ln>
              <a:noFill/>
            </a:ln>
            <a:effectLst/>
          </c:spPr>
          <c:invertIfNegative val="0"/>
          <c:cat>
            <c:numRef>
              <c:f>ARC!$R$4:$R$11</c:f>
              <c:numCache>
                <c:formatCode>General</c:formatCode>
                <c:ptCount val="8"/>
                <c:pt idx="0">
                  <c:v>12</c:v>
                </c:pt>
                <c:pt idx="1">
                  <c:v>23</c:v>
                </c:pt>
                <c:pt idx="2">
                  <c:v>34</c:v>
                </c:pt>
                <c:pt idx="3">
                  <c:v>45</c:v>
                </c:pt>
                <c:pt idx="4">
                  <c:v>56</c:v>
                </c:pt>
                <c:pt idx="5">
                  <c:v>67</c:v>
                </c:pt>
                <c:pt idx="6">
                  <c:v>78</c:v>
                </c:pt>
                <c:pt idx="7">
                  <c:v>81</c:v>
                </c:pt>
              </c:numCache>
            </c:numRef>
          </c:cat>
          <c:val>
            <c:numRef>
              <c:f>ARC!$T$4:$T$11</c:f>
              <c:numCache>
                <c:formatCode>0.00E+00</c:formatCode>
                <c:ptCount val="8"/>
                <c:pt idx="0">
                  <c:v>3.2179343337040998E-2</c:v>
                </c:pt>
                <c:pt idx="1">
                  <c:v>3.0738439850956201E-2</c:v>
                </c:pt>
                <c:pt idx="2">
                  <c:v>1.1186375802887699E-2</c:v>
                </c:pt>
                <c:pt idx="3">
                  <c:v>1.63821385268666E-2</c:v>
                </c:pt>
                <c:pt idx="4">
                  <c:v>1.7600838864158801E-2</c:v>
                </c:pt>
                <c:pt idx="5">
                  <c:v>1.4584176654536599E-2</c:v>
                </c:pt>
                <c:pt idx="6">
                  <c:v>2.3491385366567401E-2</c:v>
                </c:pt>
                <c:pt idx="7">
                  <c:v>3.9616043758693299E-2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6088208"/>
        <c:axId val="146088600"/>
      </c:barChart>
      <c:catAx>
        <c:axId val="146088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088600"/>
        <c:crosses val="autoZero"/>
        <c:auto val="1"/>
        <c:lblAlgn val="ctr"/>
        <c:lblOffset val="100"/>
        <c:noMultiLvlLbl val="0"/>
      </c:catAx>
      <c:valAx>
        <c:axId val="146088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088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Qecr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ARC!$W$3</c:f>
              <c:strCache>
                <c:ptCount val="1"/>
                <c:pt idx="0">
                  <c:v>Fill 5416</c:v>
                </c:pt>
              </c:strCache>
            </c:strRef>
          </c:tx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cat>
            <c:numRef>
              <c:f>ARC!$V$4:$V$11</c:f>
              <c:numCache>
                <c:formatCode>0</c:formatCode>
                <c:ptCount val="8"/>
                <c:pt idx="0">
                  <c:v>12</c:v>
                </c:pt>
                <c:pt idx="1">
                  <c:v>23</c:v>
                </c:pt>
                <c:pt idx="2">
                  <c:v>34</c:v>
                </c:pt>
                <c:pt idx="3">
                  <c:v>45</c:v>
                </c:pt>
                <c:pt idx="4">
                  <c:v>56</c:v>
                </c:pt>
                <c:pt idx="5">
                  <c:v>67</c:v>
                </c:pt>
                <c:pt idx="6">
                  <c:v>78</c:v>
                </c:pt>
                <c:pt idx="7">
                  <c:v>81</c:v>
                </c:pt>
              </c:numCache>
            </c:numRef>
          </c:cat>
          <c:val>
            <c:numRef>
              <c:f>ARC!$W$4:$W$11</c:f>
              <c:numCache>
                <c:formatCode>0.00E+00</c:formatCode>
                <c:ptCount val="8"/>
                <c:pt idx="0">
                  <c:v>4.2886278763180401E-2</c:v>
                </c:pt>
                <c:pt idx="1">
                  <c:v>3.9449361195610801E-2</c:v>
                </c:pt>
                <c:pt idx="2">
                  <c:v>1.52440435910492E-2</c:v>
                </c:pt>
                <c:pt idx="3">
                  <c:v>1.9912561647355699E-2</c:v>
                </c:pt>
                <c:pt idx="4">
                  <c:v>2.1225311248138399E-2</c:v>
                </c:pt>
                <c:pt idx="5">
                  <c:v>1.8866844139806199E-2</c:v>
                </c:pt>
                <c:pt idx="6">
                  <c:v>3.3426266330572899E-2</c:v>
                </c:pt>
                <c:pt idx="7">
                  <c:v>4.6647599258065803E-2</c:v>
                </c:pt>
              </c:numCache>
            </c:numRef>
          </c:val>
        </c:ser>
        <c:ser>
          <c:idx val="1"/>
          <c:order val="1"/>
          <c:tx>
            <c:strRef>
              <c:f>ARC!$X$3</c:f>
              <c:strCache>
                <c:ptCount val="1"/>
                <c:pt idx="0">
                  <c:v>Fill 5882</c:v>
                </c:pt>
              </c:strCache>
            </c:strRef>
          </c:tx>
          <c:spPr>
            <a:solidFill>
              <a:schemeClr val="dk1">
                <a:tint val="55000"/>
              </a:schemeClr>
            </a:solidFill>
            <a:ln>
              <a:noFill/>
            </a:ln>
            <a:effectLst/>
          </c:spPr>
          <c:invertIfNegative val="0"/>
          <c:cat>
            <c:numRef>
              <c:f>ARC!$V$4:$V$11</c:f>
              <c:numCache>
                <c:formatCode>0</c:formatCode>
                <c:ptCount val="8"/>
                <c:pt idx="0">
                  <c:v>12</c:v>
                </c:pt>
                <c:pt idx="1">
                  <c:v>23</c:v>
                </c:pt>
                <c:pt idx="2">
                  <c:v>34</c:v>
                </c:pt>
                <c:pt idx="3">
                  <c:v>45</c:v>
                </c:pt>
                <c:pt idx="4">
                  <c:v>56</c:v>
                </c:pt>
                <c:pt idx="5">
                  <c:v>67</c:v>
                </c:pt>
                <c:pt idx="6">
                  <c:v>78</c:v>
                </c:pt>
                <c:pt idx="7">
                  <c:v>81</c:v>
                </c:pt>
              </c:numCache>
            </c:numRef>
          </c:cat>
          <c:val>
            <c:numRef>
              <c:f>ARC!$X$4:$X$11</c:f>
              <c:numCache>
                <c:formatCode>0.00E+00</c:formatCode>
                <c:ptCount val="8"/>
                <c:pt idx="0">
                  <c:v>5.2570045350234601E-2</c:v>
                </c:pt>
                <c:pt idx="1">
                  <c:v>3.97759729454314E-2</c:v>
                </c:pt>
                <c:pt idx="2">
                  <c:v>1.3737112714221201E-2</c:v>
                </c:pt>
                <c:pt idx="3">
                  <c:v>1.9514892740860299E-2</c:v>
                </c:pt>
                <c:pt idx="4">
                  <c:v>2.11597203754753E-2</c:v>
                </c:pt>
                <c:pt idx="5">
                  <c:v>2.00395718808483E-2</c:v>
                </c:pt>
                <c:pt idx="6">
                  <c:v>3.4631480042910799E-2</c:v>
                </c:pt>
                <c:pt idx="7">
                  <c:v>4.682582957999E-2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7424120"/>
        <c:axId val="147424512"/>
      </c:barChart>
      <c:catAx>
        <c:axId val="147424120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424512"/>
        <c:crosses val="autoZero"/>
        <c:auto val="1"/>
        <c:lblAlgn val="ctr"/>
        <c:lblOffset val="100"/>
        <c:noMultiLvlLbl val="0"/>
      </c:catAx>
      <c:valAx>
        <c:axId val="147424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424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Nb0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ARC!$O$3</c:f>
              <c:strCache>
                <c:ptCount val="1"/>
                <c:pt idx="0">
                  <c:v>Fill 5416</c:v>
                </c:pt>
              </c:strCache>
            </c:strRef>
          </c:tx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cat>
            <c:numRef>
              <c:f>ARC!$N$4:$N$11</c:f>
              <c:numCache>
                <c:formatCode>General</c:formatCode>
                <c:ptCount val="8"/>
                <c:pt idx="0">
                  <c:v>12</c:v>
                </c:pt>
                <c:pt idx="1">
                  <c:v>23</c:v>
                </c:pt>
                <c:pt idx="2">
                  <c:v>34</c:v>
                </c:pt>
                <c:pt idx="3">
                  <c:v>45</c:v>
                </c:pt>
                <c:pt idx="4">
                  <c:v>56</c:v>
                </c:pt>
                <c:pt idx="5">
                  <c:v>67</c:v>
                </c:pt>
                <c:pt idx="6">
                  <c:v>78</c:v>
                </c:pt>
                <c:pt idx="7">
                  <c:v>81</c:v>
                </c:pt>
              </c:numCache>
            </c:numRef>
          </c:cat>
          <c:val>
            <c:numRef>
              <c:f>ARC!$O$4:$O$11</c:f>
              <c:numCache>
                <c:formatCode>0.00E+00</c:formatCode>
                <c:ptCount val="8"/>
                <c:pt idx="0">
                  <c:v>36949465229.146896</c:v>
                </c:pt>
                <c:pt idx="1">
                  <c:v>38701588148.381897</c:v>
                </c:pt>
                <c:pt idx="2">
                  <c:v>36600793960.370499</c:v>
                </c:pt>
                <c:pt idx="3">
                  <c:v>35574645158.019302</c:v>
                </c:pt>
                <c:pt idx="4">
                  <c:v>43305582755.953796</c:v>
                </c:pt>
                <c:pt idx="5">
                  <c:v>49540197381.004501</c:v>
                </c:pt>
                <c:pt idx="6">
                  <c:v>41204164360.499901</c:v>
                </c:pt>
                <c:pt idx="7">
                  <c:v>36264315569.081703</c:v>
                </c:pt>
              </c:numCache>
            </c:numRef>
          </c:val>
        </c:ser>
        <c:ser>
          <c:idx val="1"/>
          <c:order val="1"/>
          <c:tx>
            <c:strRef>
              <c:f>ARC!$P$3</c:f>
              <c:strCache>
                <c:ptCount val="1"/>
                <c:pt idx="0">
                  <c:v>Fill 5882</c:v>
                </c:pt>
              </c:strCache>
            </c:strRef>
          </c:tx>
          <c:spPr>
            <a:solidFill>
              <a:schemeClr val="dk1">
                <a:tint val="55000"/>
              </a:schemeClr>
            </a:solidFill>
            <a:ln>
              <a:noFill/>
            </a:ln>
            <a:effectLst/>
          </c:spPr>
          <c:invertIfNegative val="0"/>
          <c:cat>
            <c:numRef>
              <c:f>ARC!$N$4:$N$11</c:f>
              <c:numCache>
                <c:formatCode>General</c:formatCode>
                <c:ptCount val="8"/>
                <c:pt idx="0">
                  <c:v>12</c:v>
                </c:pt>
                <c:pt idx="1">
                  <c:v>23</c:v>
                </c:pt>
                <c:pt idx="2">
                  <c:v>34</c:v>
                </c:pt>
                <c:pt idx="3">
                  <c:v>45</c:v>
                </c:pt>
                <c:pt idx="4">
                  <c:v>56</c:v>
                </c:pt>
                <c:pt idx="5">
                  <c:v>67</c:v>
                </c:pt>
                <c:pt idx="6">
                  <c:v>78</c:v>
                </c:pt>
                <c:pt idx="7">
                  <c:v>81</c:v>
                </c:pt>
              </c:numCache>
            </c:numRef>
          </c:cat>
          <c:val>
            <c:numRef>
              <c:f>ARC!$P$4:$P$11</c:f>
              <c:numCache>
                <c:formatCode>0.00E+00</c:formatCode>
                <c:ptCount val="8"/>
                <c:pt idx="0">
                  <c:v>24281496021.132801</c:v>
                </c:pt>
                <c:pt idx="1">
                  <c:v>25502181416.818199</c:v>
                </c:pt>
                <c:pt idx="2">
                  <c:v>34650217284.1549</c:v>
                </c:pt>
                <c:pt idx="3">
                  <c:v>26379220765.205299</c:v>
                </c:pt>
                <c:pt idx="4">
                  <c:v>39579142910.162598</c:v>
                </c:pt>
                <c:pt idx="5">
                  <c:v>56022732743.269897</c:v>
                </c:pt>
                <c:pt idx="6">
                  <c:v>30382738823.9016</c:v>
                </c:pt>
                <c:pt idx="7">
                  <c:v>16772231495.754499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8088120"/>
        <c:axId val="148088512"/>
      </c:barChart>
      <c:catAx>
        <c:axId val="148088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088512"/>
        <c:crosses val="autoZero"/>
        <c:auto val="1"/>
        <c:lblAlgn val="ctr"/>
        <c:lblOffset val="100"/>
        <c:noMultiLvlLbl val="0"/>
      </c:catAx>
      <c:valAx>
        <c:axId val="148088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088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54843-F826-474B-BBE9-9554D0500D64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4ACAA2-A907-4C31-BE0B-C5417195D3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30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ACAA2-A907-4C31-BE0B-C5417195D3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289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smtClean="0"/>
          </a:p>
        </p:txBody>
      </p:sp>
      <p:sp>
        <p:nvSpPr>
          <p:cNvPr id="36868" name="Slide Number Placeholder 3"/>
          <p:cNvSpPr txBox="1">
            <a:spLocks noGrp="1"/>
          </p:cNvSpPr>
          <p:nvPr/>
        </p:nvSpPr>
        <p:spPr bwMode="auto">
          <a:xfrm>
            <a:off x="3884414" y="8685894"/>
            <a:ext cx="2972098" cy="456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defTabSz="966788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FB683552-F7F6-43BD-91CA-65150BA732CF}" type="slidenum">
              <a:rPr lang="en-US" altLang="en-US"/>
              <a:pPr algn="r" eaLnBrk="1" hangingPunct="1"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4773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E8289-2C02-475B-8012-508FB1F0ECA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72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71200" y="6356349"/>
            <a:ext cx="59687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B. Bradu. Cryogenic beam screen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Font typeface="Arial" panose="020B0604020202020204" pitchFamily="34" charset="0"/>
              <a:buChar char="■"/>
              <a:defRPr/>
            </a:lvl1pPr>
            <a:lvl2pPr marL="905256" indent="-457200">
              <a:buFont typeface="Wingdings" panose="05000000000000000000" pitchFamily="2" charset="2"/>
              <a:buChar char="Ø"/>
              <a:defRPr/>
            </a:lvl2pPr>
            <a:lvl3pPr marL="1092708" indent="-342900">
              <a:buFont typeface="Wingdings" panose="05000000000000000000" pitchFamily="2" charset="2"/>
              <a:buChar char="Ø"/>
              <a:defRPr/>
            </a:lvl3pPr>
            <a:lvl4pPr marL="1385316" indent="-342900">
              <a:buFont typeface="Arial" panose="020B0604020202020204" pitchFamily="34" charset="0"/>
              <a:buChar char="■"/>
              <a:defRPr/>
            </a:lvl4pPr>
            <a:lvl5pPr marL="1650492" indent="-342900">
              <a:buFont typeface="Arial" panose="020B0604020202020204" pitchFamily="34" charset="0"/>
              <a:buChar char="■"/>
              <a:defRPr/>
            </a:lvl5pPr>
          </a:lstStyle>
          <a:p>
            <a:pPr lvl="0" eaLnBrk="1" latinLnBrk="0" hangingPunct="1"/>
            <a:r>
              <a:rPr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lang="fr-CH" dirty="0" smtClean="0"/>
              <a:t>Deuxième niveau</a:t>
            </a:r>
          </a:p>
          <a:p>
            <a:pPr lvl="2" eaLnBrk="1" latinLnBrk="0" hangingPunct="1"/>
            <a:r>
              <a:rPr lang="fr-CH" dirty="0" smtClean="0"/>
              <a:t>Troisième niveau</a:t>
            </a:r>
          </a:p>
          <a:p>
            <a:pPr lvl="3" eaLnBrk="1" latinLnBrk="0" hangingPunct="1"/>
            <a:r>
              <a:rPr lang="fr-CH" dirty="0" smtClean="0"/>
              <a:t>Quatrième niveau</a:t>
            </a:r>
          </a:p>
          <a:p>
            <a:pPr lvl="4" eaLnBrk="1" latinLnBrk="0" hangingPunct="1"/>
            <a:r>
              <a:rPr lang="fr-CH" dirty="0" smtClean="0"/>
              <a:t>Cinquième niveau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71200" y="6356349"/>
            <a:ext cx="59687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B. Bradu. Cryogenic beam screen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47656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71200" y="6356349"/>
            <a:ext cx="59687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B. Bradu. Cryogenic beam screen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EB54E4-57B5-45A3-9B0C-0170E06319C5}" type="datetime1">
              <a:rPr lang="en-US" smtClean="0"/>
              <a:t>7/14/2017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6C7465-2AB1-4660-9ED2-5A7BFD99CF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K.Brodzinski_TETM_2017.06.22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  <a:gradFill>
            <a:gsLst>
              <a:gs pos="0">
                <a:schemeClr val="accent1">
                  <a:tint val="66000"/>
                  <a:satMod val="160000"/>
                  <a:lumMod val="75000"/>
                  <a:lumOff val="25000"/>
                </a:schemeClr>
              </a:gs>
              <a:gs pos="25000">
                <a:schemeClr val="accent1">
                  <a:tint val="44500"/>
                  <a:satMod val="160000"/>
                </a:schemeClr>
              </a:gs>
              <a:gs pos="93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033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71200" y="6356349"/>
            <a:ext cx="59687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B. Bradu. Warm beam screen analysis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79" r:id="rId4"/>
    <p:sldLayoutId id="2147483667" r:id="rId5"/>
    <p:sldLayoutId id="2147483674" r:id="rId6"/>
    <p:sldLayoutId id="2147483682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1159736"/>
            <a:ext cx="7200102" cy="1991160"/>
          </a:xfrm>
        </p:spPr>
        <p:txBody>
          <a:bodyPr>
            <a:normAutofit fontScale="90000"/>
          </a:bodyPr>
          <a:lstStyle/>
          <a:p>
            <a:pPr algn="r"/>
            <a:r>
              <a:rPr lang="en-GB" sz="4400" dirty="0" smtClean="0"/>
              <a:t>LHC beam screens: cryogenic observations and analysis</a:t>
            </a:r>
            <a:endParaRPr lang="en-GB" sz="4400" i="1" dirty="0"/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973836" y="3416725"/>
            <a:ext cx="6455664" cy="1811718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dirty="0"/>
              <a:t>Benjamin Bradu, </a:t>
            </a:r>
          </a:p>
          <a:p>
            <a:pPr algn="ctr"/>
            <a:r>
              <a:rPr lang="en-GB" sz="1800" i="1" dirty="0"/>
              <a:t>Krzysztof Brodzinski </a:t>
            </a:r>
            <a:r>
              <a:rPr lang="en-GB" sz="1800" i="1" dirty="0" smtClean="0"/>
              <a:t> and Serge </a:t>
            </a:r>
            <a:r>
              <a:rPr lang="en-GB" sz="1800" i="1" dirty="0" err="1" smtClean="0"/>
              <a:t>Claudet</a:t>
            </a:r>
            <a:endParaRPr lang="en-GB" sz="1800" dirty="0"/>
          </a:p>
          <a:p>
            <a:pPr algn="ctr"/>
            <a:endParaRPr lang="it-IT" altLang="en-US" sz="1800" i="1" dirty="0" smtClean="0"/>
          </a:p>
          <a:p>
            <a:pPr algn="ctr"/>
            <a:r>
              <a:rPr lang="it-IT" altLang="en-US" sz="1800" i="1" dirty="0" smtClean="0"/>
              <a:t>TE-CRG</a:t>
            </a:r>
            <a:endParaRPr lang="en-GB" sz="1800" b="1" dirty="0" smtClean="0"/>
          </a:p>
        </p:txBody>
      </p:sp>
      <p:pic>
        <p:nvPicPr>
          <p:cNvPr id="10" name="Picture 22" descr="cern_logo_whit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50797" cy="1210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24738" y="5503583"/>
            <a:ext cx="1851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i="1" dirty="0" smtClean="0"/>
              <a:t>E-cloud meeting</a:t>
            </a:r>
            <a:endParaRPr lang="en-GB" i="1" dirty="0"/>
          </a:p>
          <a:p>
            <a:pPr algn="r"/>
            <a:r>
              <a:rPr lang="en-GB" i="1" smtClean="0"/>
              <a:t>14</a:t>
            </a:r>
            <a:r>
              <a:rPr lang="en-GB" i="1" baseline="30000" smtClean="0"/>
              <a:t>th</a:t>
            </a:r>
            <a:r>
              <a:rPr lang="en-GB" i="1" smtClean="0"/>
              <a:t> July 2017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72214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6580"/>
            <a:ext cx="9005888" cy="45771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E-cloud threshold in ARC81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 Bradu. Cryogenic beam screen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2791916" y="5579327"/>
            <a:ext cx="123825" cy="12382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546890" y="5737947"/>
            <a:ext cx="737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Nb0 = </a:t>
            </a:r>
          </a:p>
          <a:p>
            <a:r>
              <a:rPr lang="en-GB" sz="1200" dirty="0" smtClean="0"/>
              <a:t>3.63e10</a:t>
            </a:r>
            <a:endParaRPr lang="en-GB" sz="1200" dirty="0"/>
          </a:p>
        </p:txBody>
      </p:sp>
      <p:sp>
        <p:nvSpPr>
          <p:cNvPr id="10" name="Oval 9"/>
          <p:cNvSpPr/>
          <p:nvPr/>
        </p:nvSpPr>
        <p:spPr>
          <a:xfrm>
            <a:off x="1432145" y="5580660"/>
            <a:ext cx="123825" cy="1238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990217" y="5689127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Nb0 =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 1.68e10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2218" y="1114569"/>
            <a:ext cx="3698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err="1" smtClean="0">
                <a:solidFill>
                  <a:srgbClr val="00B050"/>
                </a:solidFill>
              </a:rPr>
              <a:t>Qec</a:t>
            </a:r>
            <a:r>
              <a:rPr lang="en-GB" sz="1400" i="1" dirty="0" smtClean="0">
                <a:solidFill>
                  <a:srgbClr val="00B050"/>
                </a:solidFill>
              </a:rPr>
              <a:t> = </a:t>
            </a:r>
            <a:r>
              <a:rPr lang="en-GB" sz="1400" i="1" dirty="0" err="1" smtClean="0">
                <a:solidFill>
                  <a:srgbClr val="00B050"/>
                </a:solidFill>
              </a:rPr>
              <a:t>Qdbs</a:t>
            </a:r>
            <a:r>
              <a:rPr lang="en-GB" sz="1400" i="1" dirty="0" smtClean="0">
                <a:solidFill>
                  <a:srgbClr val="00B050"/>
                </a:solidFill>
              </a:rPr>
              <a:t> (</a:t>
            </a:r>
            <a:r>
              <a:rPr lang="en-GB" sz="1400" i="1" dirty="0" err="1" smtClean="0">
                <a:solidFill>
                  <a:srgbClr val="00B050"/>
                </a:solidFill>
              </a:rPr>
              <a:t>meas</a:t>
            </a:r>
            <a:r>
              <a:rPr lang="en-GB" sz="1400" i="1" dirty="0" smtClean="0">
                <a:solidFill>
                  <a:srgbClr val="00B050"/>
                </a:solidFill>
              </a:rPr>
              <a:t>) - </a:t>
            </a:r>
            <a:r>
              <a:rPr lang="en-GB" sz="1400" i="1" dirty="0" err="1" smtClean="0">
                <a:solidFill>
                  <a:srgbClr val="00B050"/>
                </a:solidFill>
              </a:rPr>
              <a:t>Qsr</a:t>
            </a:r>
            <a:r>
              <a:rPr lang="en-GB" sz="1400" i="1" dirty="0" smtClean="0">
                <a:solidFill>
                  <a:srgbClr val="00B050"/>
                </a:solidFill>
              </a:rPr>
              <a:t> (</a:t>
            </a:r>
            <a:r>
              <a:rPr lang="en-GB" sz="1400" i="1" dirty="0" err="1" smtClean="0">
                <a:solidFill>
                  <a:srgbClr val="00B050"/>
                </a:solidFill>
              </a:rPr>
              <a:t>theo</a:t>
            </a:r>
            <a:r>
              <a:rPr lang="en-GB" sz="1400" i="1" dirty="0" smtClean="0">
                <a:solidFill>
                  <a:srgbClr val="00B050"/>
                </a:solidFill>
              </a:rPr>
              <a:t>) – </a:t>
            </a:r>
            <a:r>
              <a:rPr lang="en-GB" sz="1400" i="1" dirty="0" err="1" smtClean="0">
                <a:solidFill>
                  <a:srgbClr val="00B050"/>
                </a:solidFill>
              </a:rPr>
              <a:t>Qic</a:t>
            </a:r>
            <a:r>
              <a:rPr lang="en-GB" sz="1400" i="1" dirty="0" smtClean="0">
                <a:solidFill>
                  <a:srgbClr val="00B050"/>
                </a:solidFill>
              </a:rPr>
              <a:t> (</a:t>
            </a:r>
            <a:r>
              <a:rPr lang="en-GB" sz="1400" i="1" dirty="0" err="1" smtClean="0">
                <a:solidFill>
                  <a:srgbClr val="00B050"/>
                </a:solidFill>
              </a:rPr>
              <a:t>theo</a:t>
            </a:r>
            <a:r>
              <a:rPr lang="en-GB" sz="1400" i="1" dirty="0" smtClean="0">
                <a:solidFill>
                  <a:srgbClr val="00B050"/>
                </a:solidFill>
              </a:rPr>
              <a:t>)</a:t>
            </a:r>
            <a:endParaRPr lang="en-GB" sz="14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48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400" dirty="0" smtClean="0"/>
              <a:t>Instrumented cells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3 cells in S45 since LS1</a:t>
            </a:r>
          </a:p>
          <a:p>
            <a:r>
              <a:rPr lang="en-GB" sz="2000" dirty="0" smtClean="0"/>
              <a:t>1 cell in S12 since EYETS 2016</a:t>
            </a:r>
          </a:p>
          <a:p>
            <a:r>
              <a:rPr lang="en-GB" sz="2000" dirty="0" smtClean="0"/>
              <a:t>Total = 4 quadrupoles and 12 dipoles</a:t>
            </a:r>
          </a:p>
          <a:p>
            <a:endParaRPr lang="en-GB" sz="2000" dirty="0" smtClean="0"/>
          </a:p>
          <a:p>
            <a:r>
              <a:rPr lang="en-GB" sz="2000" dirty="0" smtClean="0"/>
              <a:t>Before EYETS 2016: </a:t>
            </a:r>
          </a:p>
          <a:p>
            <a:pPr lvl="1"/>
            <a:r>
              <a:rPr lang="en-GB" sz="1600" dirty="0" smtClean="0"/>
              <a:t>34R4: one sensor not working (QBBI_A34L5_TT826) </a:t>
            </a:r>
          </a:p>
          <a:p>
            <a:pPr lvl="1"/>
            <a:r>
              <a:rPr lang="en-GB" sz="1600" dirty="0" smtClean="0"/>
              <a:t>34R4: suspicious sensor (QBBI_A34L5_TT824) </a:t>
            </a:r>
            <a:r>
              <a:rPr lang="en-GB" sz="1600" dirty="0" smtClean="0">
                <a:sym typeface="Wingdings" panose="05000000000000000000" pitchFamily="2" charset="2"/>
              </a:rPr>
              <a:t> </a:t>
            </a:r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Error on 2 dipoles</a:t>
            </a:r>
            <a:endParaRPr lang="en-GB" sz="1600" dirty="0" smtClean="0">
              <a:solidFill>
                <a:srgbClr val="FF0000"/>
              </a:solidFill>
            </a:endParaRPr>
          </a:p>
          <a:p>
            <a:pPr lvl="1"/>
            <a:r>
              <a:rPr lang="en-GB" sz="1600" dirty="0" smtClean="0"/>
              <a:t>13L5: sensor calibration issues </a:t>
            </a:r>
            <a:r>
              <a:rPr lang="en-GB" sz="1600" dirty="0" smtClean="0">
                <a:sym typeface="Wingdings" panose="05000000000000000000" pitchFamily="2" charset="2"/>
              </a:rPr>
              <a:t> </a:t>
            </a:r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  <a:r>
              <a:rPr lang="en-GB" sz="1600" dirty="0" smtClean="0">
                <a:solidFill>
                  <a:srgbClr val="FF0000"/>
                </a:solidFill>
              </a:rPr>
              <a:t>rrors on 1 quadrupole</a:t>
            </a:r>
          </a:p>
          <a:p>
            <a:endParaRPr lang="en-GB" sz="2000" dirty="0" smtClean="0"/>
          </a:p>
          <a:p>
            <a:r>
              <a:rPr lang="en-GB" sz="2000" dirty="0" smtClean="0"/>
              <a:t>After EYETS 2016</a:t>
            </a:r>
          </a:p>
          <a:p>
            <a:pPr lvl="1"/>
            <a:r>
              <a:rPr lang="en-GB" sz="1600" dirty="0" smtClean="0"/>
              <a:t>All sensors have been re-calibrated</a:t>
            </a:r>
          </a:p>
          <a:p>
            <a:pPr lvl="1"/>
            <a:r>
              <a:rPr lang="en-GB" sz="1600" dirty="0" smtClean="0"/>
              <a:t>34R4: Previous issues solved </a:t>
            </a:r>
            <a:r>
              <a:rPr lang="en-GB" sz="1600" dirty="0"/>
              <a:t>except </a:t>
            </a:r>
            <a:r>
              <a:rPr lang="en-GB" sz="1600" dirty="0" smtClean="0"/>
              <a:t>QBBI_A34L5_TT824 still suspicious</a:t>
            </a:r>
          </a:p>
          <a:p>
            <a:pPr lvl="1"/>
            <a:r>
              <a:rPr lang="en-GB" sz="1600" dirty="0" smtClean="0"/>
              <a:t>13L5: One sensor not working (QBBI_B13L5_TT824)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all magnet heat loads can be correctly calculated in 2017</a:t>
            </a:r>
            <a:endParaRPr lang="en-GB" sz="1600" dirty="0" smtClean="0">
              <a:solidFill>
                <a:srgbClr val="FF0000"/>
              </a:solidFill>
            </a:endParaRPr>
          </a:p>
          <a:p>
            <a:pPr lvl="1"/>
            <a:endParaRPr lang="en-GB" sz="1600" dirty="0"/>
          </a:p>
          <a:p>
            <a:pPr lvl="1"/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 Bradu. Cryogenic beam screen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14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-23683"/>
            <a:ext cx="8226854" cy="823783"/>
          </a:xfrm>
        </p:spPr>
        <p:txBody>
          <a:bodyPr/>
          <a:lstStyle/>
          <a:p>
            <a:r>
              <a:rPr lang="en-GB" dirty="0" smtClean="0"/>
              <a:t>Instrumented cells in S45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 Bradu. Cryogenic beam screen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153" y="813608"/>
            <a:ext cx="7200616" cy="47704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64054" y="4187808"/>
            <a:ext cx="101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Suspicious </a:t>
            </a:r>
          </a:p>
          <a:p>
            <a:r>
              <a:rPr lang="en-GB" sz="1200" dirty="0">
                <a:solidFill>
                  <a:srgbClr val="FF0000"/>
                </a:solidFill>
              </a:rPr>
              <a:t>(</a:t>
            </a:r>
            <a:r>
              <a:rPr lang="en-GB" sz="1200" dirty="0" smtClean="0">
                <a:solidFill>
                  <a:srgbClr val="FF0000"/>
                </a:solidFill>
              </a:rPr>
              <a:t>2016-2017)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942093" y="3743130"/>
            <a:ext cx="862148" cy="444678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003075" y="2563851"/>
            <a:ext cx="101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Not working</a:t>
            </a:r>
          </a:p>
          <a:p>
            <a:r>
              <a:rPr lang="en-GB" sz="1200" dirty="0">
                <a:solidFill>
                  <a:srgbClr val="FF0000"/>
                </a:solidFill>
              </a:rPr>
              <a:t>(</a:t>
            </a:r>
            <a:r>
              <a:rPr lang="en-GB" sz="1200" dirty="0" smtClean="0">
                <a:solidFill>
                  <a:srgbClr val="FF0000"/>
                </a:solidFill>
              </a:rPr>
              <a:t>2016)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003075" y="3044300"/>
            <a:ext cx="862148" cy="444678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331490" y="5348303"/>
            <a:ext cx="1479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Not working (2017)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647324" y="5149876"/>
            <a:ext cx="862148" cy="365125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909052" y="4871495"/>
            <a:ext cx="862148" cy="571501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1452348" y="5348319"/>
            <a:ext cx="1410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Suspicious (2016)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49" y="5748290"/>
            <a:ext cx="74302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very good temperature matching between B1/B2 between 6 K/30 K : no sensor deviation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4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984069"/>
            <a:ext cx="9144001" cy="44608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150" y="-52901"/>
            <a:ext cx="8226854" cy="940443"/>
          </a:xfrm>
        </p:spPr>
        <p:txBody>
          <a:bodyPr>
            <a:normAutofit/>
          </a:bodyPr>
          <a:lstStyle/>
          <a:p>
            <a:r>
              <a:rPr lang="en-GB" sz="4400" dirty="0" smtClean="0"/>
              <a:t>Instrumented Quadrupoles</a:t>
            </a:r>
            <a:endParaRPr lang="en-GB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 Bradu. Cryogenic beam screen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18242" y="3715793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12R4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13612" y="3914076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34R4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50415" y="365163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13L5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39956" y="119663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31L2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18882" y="3275830"/>
            <a:ext cx="11929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 smtClean="0">
                <a:solidFill>
                  <a:srgbClr val="FF0000"/>
                </a:solidFill>
              </a:rPr>
              <a:t>Instrumentation </a:t>
            </a:r>
          </a:p>
          <a:p>
            <a:r>
              <a:rPr lang="en-GB" sz="1100" i="1" dirty="0" smtClean="0">
                <a:solidFill>
                  <a:srgbClr val="FF0000"/>
                </a:solidFill>
              </a:rPr>
              <a:t>issue in 2016</a:t>
            </a:r>
            <a:endParaRPr lang="en-GB" sz="1100" i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97273" y="1101820"/>
            <a:ext cx="14061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 smtClean="0">
                <a:solidFill>
                  <a:srgbClr val="FF0000"/>
                </a:solidFill>
              </a:rPr>
              <a:t>No instrumentation </a:t>
            </a:r>
          </a:p>
          <a:p>
            <a:r>
              <a:rPr lang="en-GB" sz="1100" i="1" dirty="0" smtClean="0">
                <a:solidFill>
                  <a:srgbClr val="FF0000"/>
                </a:solidFill>
              </a:rPr>
              <a:t>in 2016</a:t>
            </a:r>
            <a:endParaRPr lang="en-GB" sz="1100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7051" y="5444954"/>
            <a:ext cx="6520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 smtClean="0"/>
              <a:t>Fill #5416 @ 6.5 </a:t>
            </a:r>
            <a:r>
              <a:rPr lang="en-GB" sz="1200" i="1" dirty="0" err="1" smtClean="0"/>
              <a:t>TeV</a:t>
            </a:r>
            <a:r>
              <a:rPr lang="en-GB" sz="1200" i="1" dirty="0" smtClean="0"/>
              <a:t>    (14</a:t>
            </a:r>
            <a:r>
              <a:rPr lang="en-GB" sz="1200" i="1" baseline="30000" dirty="0" smtClean="0"/>
              <a:t>th</a:t>
            </a:r>
            <a:r>
              <a:rPr lang="en-GB" sz="1200" i="1" dirty="0" smtClean="0"/>
              <a:t> October 2016) 25ns_2220b_2208_1940_2036_96bpi_24inj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/>
              <a:t>Fill #</a:t>
            </a:r>
            <a:r>
              <a:rPr lang="en-GB" sz="1200" i="1" dirty="0" smtClean="0"/>
              <a:t>5821 @ 450 GeV  (12</a:t>
            </a:r>
            <a:r>
              <a:rPr lang="en-GB" sz="1200" i="1" baseline="30000" dirty="0" smtClean="0"/>
              <a:t>th</a:t>
            </a:r>
            <a:r>
              <a:rPr lang="en-GB" sz="1200" i="1" dirty="0" smtClean="0"/>
              <a:t> June 2017)      25ns_2820b_288bpi_scrub2017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 smtClean="0"/>
              <a:t>Fill #5882 </a:t>
            </a:r>
            <a:r>
              <a:rPr lang="en-GB" sz="1200" i="1" dirty="0"/>
              <a:t>@ 6.5 </a:t>
            </a:r>
            <a:r>
              <a:rPr lang="en-GB" sz="1200" i="1" dirty="0" err="1"/>
              <a:t>TeV</a:t>
            </a:r>
            <a:r>
              <a:rPr lang="en-GB" sz="1200" i="1" dirty="0"/>
              <a:t>  </a:t>
            </a:r>
            <a:r>
              <a:rPr lang="en-GB" sz="1200" i="1" dirty="0" smtClean="0"/>
              <a:t> (28</a:t>
            </a:r>
            <a:r>
              <a:rPr lang="en-GB" sz="1200" i="1" baseline="30000" dirty="0" smtClean="0"/>
              <a:t>th</a:t>
            </a:r>
            <a:r>
              <a:rPr lang="en-GB" sz="1200" i="1" dirty="0" smtClean="0"/>
              <a:t> June 2017)       </a:t>
            </a:r>
            <a:r>
              <a:rPr lang="en-GB" sz="1200" i="1" dirty="0"/>
              <a:t>25ns_2556b_2544_2215_2332_144bpi_20inj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7620000" y="3581154"/>
            <a:ext cx="15272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247685" y="2884399"/>
            <a:ext cx="96051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ARC12 </a:t>
            </a:r>
          </a:p>
          <a:p>
            <a:r>
              <a:rPr lang="en-GB" sz="1400" i="1" dirty="0" smtClean="0"/>
              <a:t>Average</a:t>
            </a:r>
          </a:p>
          <a:p>
            <a:r>
              <a:rPr lang="en-GB" sz="1400" i="1" dirty="0" smtClean="0"/>
              <a:t>Fill #5882</a:t>
            </a:r>
            <a:endParaRPr lang="en-GB" sz="1400" i="1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62893" y="4245308"/>
            <a:ext cx="72571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529838" y="3544498"/>
            <a:ext cx="96051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ARC45 </a:t>
            </a:r>
          </a:p>
          <a:p>
            <a:r>
              <a:rPr lang="en-GB" sz="1400" i="1" dirty="0" smtClean="0"/>
              <a:t>Average</a:t>
            </a:r>
          </a:p>
          <a:p>
            <a:r>
              <a:rPr lang="en-GB" sz="1400" i="1" dirty="0" smtClean="0"/>
              <a:t>Fill #5882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48352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907" y="1181402"/>
            <a:ext cx="2806093" cy="423514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81400"/>
            <a:ext cx="6337907" cy="4235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72288"/>
            <a:ext cx="8226854" cy="940443"/>
          </a:xfrm>
        </p:spPr>
        <p:txBody>
          <a:bodyPr>
            <a:normAutofit/>
          </a:bodyPr>
          <a:lstStyle/>
          <a:p>
            <a:r>
              <a:rPr lang="en-GB" sz="4400" dirty="0" smtClean="0"/>
              <a:t>Instrumented Dipoles</a:t>
            </a:r>
            <a:endParaRPr lang="en-GB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 Bradu. Cryogenic beam screen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8674" y="5450163"/>
            <a:ext cx="6520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 smtClean="0"/>
              <a:t>Fill #5416 @ 6.5 </a:t>
            </a:r>
            <a:r>
              <a:rPr lang="en-GB" sz="1200" i="1" dirty="0" err="1" smtClean="0"/>
              <a:t>TeV</a:t>
            </a:r>
            <a:r>
              <a:rPr lang="en-GB" sz="1200" i="1" dirty="0" smtClean="0"/>
              <a:t>    (14</a:t>
            </a:r>
            <a:r>
              <a:rPr lang="en-GB" sz="1200" i="1" baseline="30000" dirty="0" smtClean="0"/>
              <a:t>th</a:t>
            </a:r>
            <a:r>
              <a:rPr lang="en-GB" sz="1200" i="1" dirty="0" smtClean="0"/>
              <a:t> October 2016) 25ns_2220b_2208_1940_2036_96bpi_24inj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/>
              <a:t>Fill #</a:t>
            </a:r>
            <a:r>
              <a:rPr lang="en-GB" sz="1200" i="1" dirty="0" smtClean="0"/>
              <a:t>5821 @ 450 GeV  (12</a:t>
            </a:r>
            <a:r>
              <a:rPr lang="en-GB" sz="1200" i="1" baseline="30000" dirty="0" smtClean="0"/>
              <a:t>th</a:t>
            </a:r>
            <a:r>
              <a:rPr lang="en-GB" sz="1200" i="1" dirty="0" smtClean="0"/>
              <a:t> June 2017</a:t>
            </a:r>
            <a:r>
              <a:rPr lang="en-GB" sz="1200" i="1" dirty="0"/>
              <a:t>) </a:t>
            </a:r>
            <a:r>
              <a:rPr lang="en-GB" sz="1200" i="1" dirty="0" smtClean="0"/>
              <a:t>     25ns_2820b_288bpi_scrub2017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 smtClean="0"/>
              <a:t>Fill #5882 </a:t>
            </a:r>
            <a:r>
              <a:rPr lang="en-GB" sz="1200" i="1" dirty="0"/>
              <a:t>@ 6.5 </a:t>
            </a:r>
            <a:r>
              <a:rPr lang="en-GB" sz="1200" i="1" dirty="0" err="1"/>
              <a:t>TeV</a:t>
            </a:r>
            <a:r>
              <a:rPr lang="en-GB" sz="1200" i="1" dirty="0"/>
              <a:t>  </a:t>
            </a:r>
            <a:r>
              <a:rPr lang="en-GB" sz="1200" i="1" dirty="0" smtClean="0"/>
              <a:t> (28</a:t>
            </a:r>
            <a:r>
              <a:rPr lang="en-GB" sz="1200" i="1" baseline="30000" dirty="0" smtClean="0"/>
              <a:t>th</a:t>
            </a:r>
            <a:r>
              <a:rPr lang="en-GB" sz="1200" i="1" dirty="0" smtClean="0"/>
              <a:t> June 2017)       </a:t>
            </a:r>
            <a:r>
              <a:rPr lang="en-GB" sz="1200" i="1" dirty="0"/>
              <a:t>25ns_2556b_2544_2215_2332_144bpi_20inj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66432" y="1446954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12R4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80544" y="1446954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34R4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51598" y="145573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13L5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14546" y="146399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31L2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13433" y="2205849"/>
            <a:ext cx="14061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 smtClean="0">
                <a:solidFill>
                  <a:srgbClr val="FF0000"/>
                </a:solidFill>
              </a:rPr>
              <a:t>No instrumentation </a:t>
            </a:r>
          </a:p>
          <a:p>
            <a:r>
              <a:rPr lang="en-GB" sz="1100" i="1" dirty="0" smtClean="0">
                <a:solidFill>
                  <a:srgbClr val="FF0000"/>
                </a:solidFill>
              </a:rPr>
              <a:t>in 2016</a:t>
            </a:r>
            <a:endParaRPr lang="en-GB" sz="1100" i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66456" y="5549753"/>
            <a:ext cx="12378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>
                <a:solidFill>
                  <a:srgbClr val="00B050"/>
                </a:solidFill>
              </a:rPr>
              <a:t>Replaced dipole </a:t>
            </a:r>
          </a:p>
          <a:p>
            <a:r>
              <a:rPr lang="en-GB" sz="1050" dirty="0" smtClean="0">
                <a:solidFill>
                  <a:srgbClr val="00B050"/>
                </a:solidFill>
              </a:rPr>
              <a:t>during EYETS</a:t>
            </a:r>
            <a:endParaRPr lang="en-GB" sz="1050" dirty="0">
              <a:solidFill>
                <a:srgbClr val="00B05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8353488" y="5195835"/>
            <a:ext cx="333312" cy="35391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941493" y="4752578"/>
            <a:ext cx="17855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smtClean="0">
                <a:solidFill>
                  <a:srgbClr val="FF0000"/>
                </a:solidFill>
              </a:rPr>
              <a:t>Instrumentation issue</a:t>
            </a:r>
          </a:p>
          <a:p>
            <a:r>
              <a:rPr lang="en-GB" sz="1100" i="1" dirty="0" smtClean="0">
                <a:solidFill>
                  <a:srgbClr val="FF0000"/>
                </a:solidFill>
              </a:rPr>
              <a:t>in 2016 for 2 dipoles</a:t>
            </a:r>
            <a:endParaRPr lang="en-GB" sz="1100" i="1" dirty="0">
              <a:solidFill>
                <a:srgbClr val="FF0000"/>
              </a:solidFill>
            </a:endParaRPr>
          </a:p>
        </p:txBody>
      </p:sp>
      <p:cxnSp>
        <p:nvCxnSpPr>
          <p:cNvPr id="31" name="Straight Arrow Connector 30"/>
          <p:cNvCxnSpPr>
            <a:stCxn id="26" idx="0"/>
          </p:cNvCxnSpPr>
          <p:nvPr/>
        </p:nvCxnSpPr>
        <p:spPr>
          <a:xfrm flipV="1">
            <a:off x="3834256" y="4516380"/>
            <a:ext cx="70663" cy="2361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3233850" y="4551216"/>
            <a:ext cx="0" cy="2576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534194" y="1679176"/>
            <a:ext cx="0" cy="307340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59690" y="1679176"/>
            <a:ext cx="0" cy="305259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419599" y="1658369"/>
            <a:ext cx="0" cy="307340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248400" y="1658369"/>
            <a:ext cx="0" cy="307340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503908" y="3533775"/>
            <a:ext cx="2487692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130112" y="2846545"/>
            <a:ext cx="96051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ARC12 </a:t>
            </a:r>
          </a:p>
          <a:p>
            <a:r>
              <a:rPr lang="en-GB" sz="1400" i="1" dirty="0" smtClean="0"/>
              <a:t>Average</a:t>
            </a:r>
          </a:p>
          <a:p>
            <a:r>
              <a:rPr lang="en-GB" sz="1400" i="1" dirty="0" smtClean="0"/>
              <a:t>Fill #5882</a:t>
            </a:r>
            <a:endParaRPr lang="en-GB" sz="1400" i="1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753946" y="2837020"/>
            <a:ext cx="5488710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94111" y="2150707"/>
            <a:ext cx="96051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ARC45 </a:t>
            </a:r>
          </a:p>
          <a:p>
            <a:r>
              <a:rPr lang="en-GB" sz="1400" i="1" dirty="0" smtClean="0"/>
              <a:t>Average</a:t>
            </a:r>
          </a:p>
          <a:p>
            <a:r>
              <a:rPr lang="en-GB" sz="1400" i="1" dirty="0" smtClean="0"/>
              <a:t>Fill #5882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47187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2400" dirty="0" smtClean="0"/>
              <a:t>Heat loads in ARC</a:t>
            </a:r>
          </a:p>
          <a:p>
            <a:pPr lvl="1"/>
            <a:r>
              <a:rPr lang="en-GB" sz="2000" dirty="0" smtClean="0"/>
              <a:t>2017 similar to 2016</a:t>
            </a:r>
          </a:p>
          <a:p>
            <a:pPr lvl="1"/>
            <a:r>
              <a:rPr lang="en-GB" sz="2000" dirty="0" smtClean="0"/>
              <a:t>S12 conditioning done @ 450 GeV, not yet @ 6.5 </a:t>
            </a:r>
            <a:r>
              <a:rPr lang="en-GB" sz="2000" dirty="0" err="1" smtClean="0"/>
              <a:t>TeV</a:t>
            </a:r>
            <a:endParaRPr lang="en-GB" sz="2000" dirty="0" smtClean="0"/>
          </a:p>
          <a:p>
            <a:endParaRPr lang="en-GB" sz="2400" dirty="0" smtClean="0"/>
          </a:p>
          <a:p>
            <a:r>
              <a:rPr lang="en-GB" sz="2400" dirty="0" smtClean="0"/>
              <a:t>FF parameters</a:t>
            </a:r>
          </a:p>
          <a:p>
            <a:pPr lvl="1"/>
            <a:r>
              <a:rPr lang="en-GB" sz="2000" dirty="0" smtClean="0"/>
              <a:t>2017 similar to 2016 except for e-cloud threshold (small impact)</a:t>
            </a:r>
          </a:p>
          <a:p>
            <a:endParaRPr lang="en-GB" sz="2400" dirty="0"/>
          </a:p>
          <a:p>
            <a:r>
              <a:rPr lang="en-GB" sz="2400" dirty="0" smtClean="0"/>
              <a:t>Instrumented cells</a:t>
            </a:r>
          </a:p>
          <a:p>
            <a:pPr lvl="1"/>
            <a:r>
              <a:rPr lang="en-GB" sz="2000" dirty="0" smtClean="0"/>
              <a:t>Quadrupoles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sz="1700" dirty="0" smtClean="0"/>
              <a:t>“heating” at injection (450 GeV)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sz="1700" dirty="0" smtClean="0"/>
              <a:t>Small dispersion of quadrupole heat loads at 6.5 </a:t>
            </a:r>
            <a:r>
              <a:rPr lang="en-GB" sz="1700" dirty="0" err="1" smtClean="0"/>
              <a:t>TeV</a:t>
            </a:r>
            <a:r>
              <a:rPr lang="en-GB" sz="1700" dirty="0" smtClean="0"/>
              <a:t> (but only 4 quad)</a:t>
            </a:r>
          </a:p>
          <a:p>
            <a:pPr lvl="1"/>
            <a:endParaRPr lang="en-GB" sz="2000" dirty="0" smtClean="0"/>
          </a:p>
          <a:p>
            <a:pPr lvl="1"/>
            <a:r>
              <a:rPr lang="en-GB" sz="2000" dirty="0" smtClean="0"/>
              <a:t>Dipoles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sz="1700" dirty="0" smtClean="0"/>
              <a:t>“heating” after the ramp (6.5 </a:t>
            </a:r>
            <a:r>
              <a:rPr lang="en-GB" sz="1700" dirty="0" err="1" smtClean="0"/>
              <a:t>TeV</a:t>
            </a:r>
            <a:r>
              <a:rPr lang="en-GB" sz="1700" dirty="0" smtClean="0"/>
              <a:t>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sz="1700" dirty="0" smtClean="0"/>
              <a:t>Important dispersion of dipoles at 6.5 </a:t>
            </a:r>
            <a:r>
              <a:rPr lang="en-GB" sz="1700" dirty="0" err="1" smtClean="0"/>
              <a:t>TeV</a:t>
            </a:r>
            <a:r>
              <a:rPr lang="en-GB" sz="1700" dirty="0" smtClean="0"/>
              <a:t> (on 12 dipoles)</a:t>
            </a:r>
          </a:p>
          <a:p>
            <a:pPr lvl="1"/>
            <a:endParaRPr lang="en-GB" sz="2000" dirty="0" smtClean="0"/>
          </a:p>
          <a:p>
            <a:pPr lvl="1"/>
            <a:r>
              <a:rPr lang="en-GB" sz="2000" dirty="0" smtClean="0"/>
              <a:t>Replaced Dipole in 31L2 shows lower heat loads than the rest of S12</a:t>
            </a:r>
          </a:p>
          <a:p>
            <a:pPr lvl="1"/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 Bradu. Cryogenic beam screen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0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K.Brodzinski_TETM_2017.06.22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00"/>
          </a:xfrm>
          <a:gradFill>
            <a:gsLst>
              <a:gs pos="0">
                <a:schemeClr val="accent1">
                  <a:tint val="66000"/>
                  <a:satMod val="160000"/>
                  <a:lumMod val="75000"/>
                  <a:lumOff val="25000"/>
                </a:schemeClr>
              </a:gs>
              <a:gs pos="25000">
                <a:schemeClr val="accent1">
                  <a:tint val="44500"/>
                  <a:satMod val="160000"/>
                </a:schemeClr>
              </a:gs>
              <a:gs pos="93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en-US" dirty="0" smtClean="0"/>
              <a:t>Beam screen heating – 2017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6C7465-2AB1-4660-9ED2-5A7BFD99CF3D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80" y="850638"/>
            <a:ext cx="8699124" cy="50405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815996"/>
            <a:ext cx="61526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00B050"/>
                </a:solidFill>
              </a:rPr>
              <a:t>From K.Brodzinski_TETM_2017.06.22: https://indico.cern.ch/event/633648/</a:t>
            </a:r>
          </a:p>
        </p:txBody>
      </p:sp>
    </p:spTree>
    <p:extLst>
      <p:ext uri="{BB962C8B-B14F-4D97-AF65-F5344CB8AC3E}">
        <p14:creationId xmlns:p14="http://schemas.microsoft.com/office/powerpoint/2010/main" val="2918116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altLang="en-US" dirty="0" smtClean="0"/>
              <a:t>Contents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01663" y="1645919"/>
            <a:ext cx="7923212" cy="2072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altLang="en-US" sz="2400" dirty="0" smtClean="0"/>
              <a:t>Heat load observations in ARCS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en-US" altLang="en-US" sz="2400" dirty="0"/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altLang="en-US" sz="2400" dirty="0" smtClean="0"/>
              <a:t>Evolution of Feed-Forward parameters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en-US" altLang="en-US" sz="2400" dirty="0"/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altLang="en-US" sz="2400" dirty="0" smtClean="0"/>
              <a:t>Heat load observations in instrumented cells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en-US" altLang="en-US" sz="2400" dirty="0"/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en-US" altLang="en-US" sz="2400" dirty="0"/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en-US" altLang="en-US" sz="2400" dirty="0" smtClean="0"/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en-US" alt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182630" y="6356349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71200" y="6356349"/>
            <a:ext cx="5968756" cy="365125"/>
          </a:xfrm>
        </p:spPr>
        <p:txBody>
          <a:bodyPr/>
          <a:lstStyle/>
          <a:p>
            <a:r>
              <a:rPr lang="en-GB" dirty="0"/>
              <a:t>B. Bradu. Cryogenic beam screen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08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31" y="1158132"/>
            <a:ext cx="8968687" cy="47985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39710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ARC Heat loads 2016 Vs 2017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 Bradu. Cryogenic beam screen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76165" y="2784177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S12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0907" y="2784177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S23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04473" y="2784177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S34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41053" y="2784177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S45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55" y="515413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S56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10706" y="515413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S67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04474" y="515413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S78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41053" y="515413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S81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626688"/>
            <a:ext cx="5610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 smtClean="0"/>
              <a:t>Fill #5416 = 14</a:t>
            </a:r>
            <a:r>
              <a:rPr lang="en-GB" sz="1200" i="1" baseline="30000" dirty="0" smtClean="0"/>
              <a:t>th</a:t>
            </a:r>
            <a:r>
              <a:rPr lang="en-GB" sz="1200" i="1" dirty="0" smtClean="0"/>
              <a:t> October 2016: 25ns_2220b_2208_1940_2036_96bpi_24inj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 smtClean="0"/>
              <a:t>Fill #5882 = 28</a:t>
            </a:r>
            <a:r>
              <a:rPr lang="en-GB" sz="1200" i="1" baseline="30000" dirty="0" smtClean="0"/>
              <a:t>th</a:t>
            </a:r>
            <a:r>
              <a:rPr lang="en-GB" sz="1200" i="1" dirty="0" smtClean="0"/>
              <a:t> June 2017</a:t>
            </a:r>
            <a:r>
              <a:rPr lang="en-GB" sz="1200" i="1" dirty="0"/>
              <a:t>: 25ns_2556b_2544_2215_2332_144bpi_20inj</a:t>
            </a:r>
          </a:p>
        </p:txBody>
      </p:sp>
    </p:spTree>
    <p:extLst>
      <p:ext uri="{BB962C8B-B14F-4D97-AF65-F5344CB8AC3E}">
        <p14:creationId xmlns:p14="http://schemas.microsoft.com/office/powerpoint/2010/main" val="401629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1960"/>
            <a:ext cx="9093947" cy="48313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635726"/>
          </a:xfrm>
        </p:spPr>
        <p:txBody>
          <a:bodyPr>
            <a:noAutofit/>
          </a:bodyPr>
          <a:lstStyle/>
          <a:p>
            <a:r>
              <a:rPr lang="en-GB" sz="3200" dirty="0" smtClean="0"/>
              <a:t>ARC Normalized Heat loads 2016 Vs 2017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 Bradu. Cryogenic beam screen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76165" y="2810306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S12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0907" y="2810306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S23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04473" y="2810306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S34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41053" y="2810306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S45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55" y="515413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S56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10706" y="515413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S67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04474" y="515413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S78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41053" y="515413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S81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790296"/>
            <a:ext cx="5610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 smtClean="0"/>
              <a:t>Fill #5416 = 14</a:t>
            </a:r>
            <a:r>
              <a:rPr lang="en-GB" sz="1200" i="1" baseline="30000" dirty="0" smtClean="0"/>
              <a:t>th</a:t>
            </a:r>
            <a:r>
              <a:rPr lang="en-GB" sz="1200" i="1" dirty="0" smtClean="0"/>
              <a:t> October 2016: 25ns_2220b_2208_1940_2036_96bpi_24inj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 smtClean="0"/>
              <a:t>Fill #5882 = 28</a:t>
            </a:r>
            <a:r>
              <a:rPr lang="en-GB" sz="1200" i="1" baseline="30000" dirty="0" smtClean="0"/>
              <a:t>th</a:t>
            </a:r>
            <a:r>
              <a:rPr lang="en-GB" sz="1200" i="1" dirty="0" smtClean="0"/>
              <a:t> June 2017</a:t>
            </a:r>
            <a:r>
              <a:rPr lang="en-GB" sz="1200" i="1" dirty="0"/>
              <a:t>: 25ns_2556b_2544_2215_2332_144bpi_20inj</a:t>
            </a:r>
          </a:p>
        </p:txBody>
      </p:sp>
    </p:spTree>
    <p:extLst>
      <p:ext uri="{BB962C8B-B14F-4D97-AF65-F5344CB8AC3E}">
        <p14:creationId xmlns:p14="http://schemas.microsoft.com/office/powerpoint/2010/main" val="272739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Feed-Forward: Reminder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" y="1325606"/>
            <a:ext cx="8501174" cy="4667421"/>
          </a:xfrm>
        </p:spPr>
        <p:txBody>
          <a:bodyPr>
            <a:normAutofit/>
          </a:bodyPr>
          <a:lstStyle/>
          <a:p>
            <a:r>
              <a:rPr lang="en-GB" sz="2000" dirty="0" smtClean="0"/>
              <a:t>Feed-forward action on </a:t>
            </a:r>
            <a:r>
              <a:rPr lang="en-GB" sz="2000" dirty="0" err="1" smtClean="0"/>
              <a:t>cryo</a:t>
            </a:r>
            <a:r>
              <a:rPr lang="en-GB" sz="2000" dirty="0" smtClean="0"/>
              <a:t> valves + heaters to anticipate heat loads</a:t>
            </a:r>
          </a:p>
          <a:p>
            <a:r>
              <a:rPr lang="en-GB" sz="2000" dirty="0" smtClean="0"/>
              <a:t>Beam induced heat load calculated from online beam parameters</a:t>
            </a:r>
          </a:p>
          <a:p>
            <a:r>
              <a:rPr lang="en-GB" sz="2000" dirty="0" smtClean="0"/>
              <a:t>3 tuning parameters are used to compute the e-cloud contribution :</a:t>
            </a:r>
          </a:p>
          <a:p>
            <a:pPr lvl="1"/>
            <a:r>
              <a:rPr lang="en-GB" sz="1600" b="1" dirty="0" err="1"/>
              <a:t>Qeci</a:t>
            </a:r>
            <a:r>
              <a:rPr lang="en-GB" sz="1600" dirty="0"/>
              <a:t>: heat load per half-cell per bunch at injection (450 GeV)</a:t>
            </a:r>
          </a:p>
          <a:p>
            <a:pPr lvl="1"/>
            <a:r>
              <a:rPr lang="en-GB" sz="1600" b="1" dirty="0" err="1"/>
              <a:t>Qecr</a:t>
            </a:r>
            <a:r>
              <a:rPr lang="en-GB" sz="1600" dirty="0"/>
              <a:t>: heat load per half-cell per bunch after ramp (6.5 </a:t>
            </a:r>
            <a:r>
              <a:rPr lang="en-GB" sz="1600" dirty="0" err="1"/>
              <a:t>TeV</a:t>
            </a:r>
            <a:r>
              <a:rPr lang="en-GB" sz="1600" dirty="0"/>
              <a:t>)</a:t>
            </a:r>
          </a:p>
          <a:p>
            <a:pPr lvl="1"/>
            <a:r>
              <a:rPr lang="en-GB" sz="1600" b="1" dirty="0"/>
              <a:t>Nb0</a:t>
            </a:r>
            <a:r>
              <a:rPr lang="en-GB" sz="1600" dirty="0"/>
              <a:t>: proton per bunch threshold to activate e-cloud process</a:t>
            </a:r>
          </a:p>
          <a:p>
            <a:pPr lvl="1"/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 Bradu. Cryogenic beam screen</a:t>
            </a:r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480" y="4482131"/>
            <a:ext cx="54864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880" y="3580235"/>
            <a:ext cx="2446020" cy="486795"/>
          </a:xfrm>
          <a:prstGeom prst="rect">
            <a:avLst/>
          </a:prstGeom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92" y="3958028"/>
            <a:ext cx="38766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792" y="5015531"/>
            <a:ext cx="7036076" cy="70395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950720" y="5146766"/>
            <a:ext cx="496389" cy="57271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570627" y="5196358"/>
            <a:ext cx="496389" cy="57271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7190534" y="5081148"/>
            <a:ext cx="619334" cy="57271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82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Heat Load observations in ARC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9946" y="1129229"/>
            <a:ext cx="8226854" cy="886371"/>
          </a:xfrm>
        </p:spPr>
        <p:txBody>
          <a:bodyPr>
            <a:normAutofit/>
          </a:bodyPr>
          <a:lstStyle/>
          <a:p>
            <a:r>
              <a:rPr lang="en-GB" sz="1800" dirty="0" smtClean="0"/>
              <a:t>Evolution of FF parameters</a:t>
            </a:r>
          </a:p>
          <a:p>
            <a:pPr lvl="1"/>
            <a:r>
              <a:rPr lang="en-GB" sz="1600" dirty="0" err="1" smtClean="0"/>
              <a:t>Qeci</a:t>
            </a:r>
            <a:r>
              <a:rPr lang="en-GB" sz="1600" dirty="0" smtClean="0"/>
              <a:t>: heat load per half-cell per bunch at injection (450 GeV)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B. Bradu. Cryogenic beam screen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6973084"/>
              </p:ext>
            </p:extLst>
          </p:nvPr>
        </p:nvGraphicFramePr>
        <p:xfrm>
          <a:off x="640080" y="1886341"/>
          <a:ext cx="7833360" cy="3335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30210" y="5465892"/>
            <a:ext cx="5610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 smtClean="0"/>
              <a:t>Fill #5416 = 14</a:t>
            </a:r>
            <a:r>
              <a:rPr lang="en-GB" sz="1200" i="1" baseline="30000" dirty="0" smtClean="0"/>
              <a:t>th</a:t>
            </a:r>
            <a:r>
              <a:rPr lang="en-GB" sz="1200" i="1" dirty="0" smtClean="0"/>
              <a:t> October 2016: 25ns_2220b_2208_1940_2036_96bpi_24inj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 smtClean="0"/>
              <a:t>Fill #5882 = 28</a:t>
            </a:r>
            <a:r>
              <a:rPr lang="en-GB" sz="1200" i="1" baseline="30000" dirty="0" smtClean="0"/>
              <a:t>th</a:t>
            </a:r>
            <a:r>
              <a:rPr lang="en-GB" sz="1200" i="1" dirty="0" smtClean="0"/>
              <a:t> June 2017</a:t>
            </a:r>
            <a:r>
              <a:rPr lang="en-GB" sz="1200" i="1" dirty="0"/>
              <a:t>: 25ns_2556b_2544_2215_2332_144bpi_20inj</a:t>
            </a:r>
          </a:p>
        </p:txBody>
      </p:sp>
      <p:sp>
        <p:nvSpPr>
          <p:cNvPr id="11" name="Oval 10"/>
          <p:cNvSpPr/>
          <p:nvPr/>
        </p:nvSpPr>
        <p:spPr>
          <a:xfrm>
            <a:off x="1402082" y="2609839"/>
            <a:ext cx="862148" cy="9285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067292" y="2535890"/>
            <a:ext cx="2852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FF0000"/>
                </a:solidFill>
              </a:rPr>
              <a:t>Conditioning finished at  450 GeV</a:t>
            </a:r>
            <a:endParaRPr lang="en-GB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9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Heat Load observations in ARC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 Bradu. Cryogenic beam screen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3243886"/>
              </p:ext>
            </p:extLst>
          </p:nvPr>
        </p:nvGraphicFramePr>
        <p:xfrm>
          <a:off x="355678" y="1966554"/>
          <a:ext cx="8429897" cy="3592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358424" y="1026111"/>
            <a:ext cx="8226854" cy="1704977"/>
          </a:xfrm>
        </p:spPr>
        <p:txBody>
          <a:bodyPr>
            <a:normAutofit/>
          </a:bodyPr>
          <a:lstStyle/>
          <a:p>
            <a:r>
              <a:rPr lang="en-GB" sz="1800" dirty="0" smtClean="0"/>
              <a:t>Evolution of FF parameters</a:t>
            </a:r>
          </a:p>
          <a:p>
            <a:pPr lvl="1"/>
            <a:r>
              <a:rPr lang="en-GB" sz="1600" dirty="0" err="1" smtClean="0"/>
              <a:t>Qecr</a:t>
            </a:r>
            <a:r>
              <a:rPr lang="en-GB" sz="1600" dirty="0" smtClean="0"/>
              <a:t>: heat load per half-cell per bunch after ramp (6.5 </a:t>
            </a:r>
            <a:r>
              <a:rPr lang="en-GB" sz="1600" dirty="0" err="1" smtClean="0"/>
              <a:t>TeV</a:t>
            </a:r>
            <a:r>
              <a:rPr lang="en-GB" sz="1600" dirty="0" smtClean="0"/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953" y="5572313"/>
            <a:ext cx="5610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 smtClean="0"/>
              <a:t>Fill #5416 = 14</a:t>
            </a:r>
            <a:r>
              <a:rPr lang="en-GB" sz="1200" i="1" baseline="30000" dirty="0" smtClean="0"/>
              <a:t>th</a:t>
            </a:r>
            <a:r>
              <a:rPr lang="en-GB" sz="1200" i="1" dirty="0" smtClean="0"/>
              <a:t> October 2016: 25ns_2220b_2208_1940_2036_96bpi_24inj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 smtClean="0"/>
              <a:t>Fill #5882 = 28</a:t>
            </a:r>
            <a:r>
              <a:rPr lang="en-GB" sz="1200" i="1" baseline="30000" dirty="0" smtClean="0"/>
              <a:t>th</a:t>
            </a:r>
            <a:r>
              <a:rPr lang="en-GB" sz="1200" i="1" dirty="0" smtClean="0"/>
              <a:t> June 2017</a:t>
            </a:r>
            <a:r>
              <a:rPr lang="en-GB" sz="1200" i="1" dirty="0"/>
              <a:t>: 25ns_2556b_2544_2215_2332_144bpi_20inj</a:t>
            </a:r>
          </a:p>
        </p:txBody>
      </p:sp>
      <p:sp>
        <p:nvSpPr>
          <p:cNvPr id="11" name="Oval 10"/>
          <p:cNvSpPr/>
          <p:nvPr/>
        </p:nvSpPr>
        <p:spPr>
          <a:xfrm>
            <a:off x="1105990" y="2595153"/>
            <a:ext cx="862148" cy="9285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771200" y="2452489"/>
            <a:ext cx="3285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FF0000"/>
                </a:solidFill>
              </a:rPr>
              <a:t>Conditioning not yet finished at 6.5 </a:t>
            </a:r>
            <a:r>
              <a:rPr lang="en-GB" sz="1400" i="1" dirty="0" err="1" smtClean="0">
                <a:solidFill>
                  <a:srgbClr val="FF0000"/>
                </a:solidFill>
              </a:rPr>
              <a:t>TeV</a:t>
            </a:r>
            <a:endParaRPr lang="en-GB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1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61560"/>
          </a:xfrm>
        </p:spPr>
        <p:txBody>
          <a:bodyPr>
            <a:normAutofit fontScale="90000"/>
          </a:bodyPr>
          <a:lstStyle/>
          <a:p>
            <a:r>
              <a:rPr lang="en-GB" dirty="0"/>
              <a:t>Heat Load observations in ARC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 Bradu. Cryogenic beam screen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804846"/>
              </p:ext>
            </p:extLst>
          </p:nvPr>
        </p:nvGraphicFramePr>
        <p:xfrm>
          <a:off x="304800" y="2325190"/>
          <a:ext cx="8725989" cy="3247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459946" y="974991"/>
            <a:ext cx="8226854" cy="1111975"/>
          </a:xfrm>
        </p:spPr>
        <p:txBody>
          <a:bodyPr>
            <a:normAutofit/>
          </a:bodyPr>
          <a:lstStyle/>
          <a:p>
            <a:r>
              <a:rPr lang="en-GB" sz="1800" dirty="0" smtClean="0"/>
              <a:t>Evolution of FF parameters</a:t>
            </a:r>
          </a:p>
          <a:p>
            <a:pPr lvl="1"/>
            <a:r>
              <a:rPr lang="en-GB" sz="1600" dirty="0" smtClean="0"/>
              <a:t>Nb0: proton per bunch threshold to activate e-cloud process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5685525"/>
            <a:ext cx="5610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 smtClean="0"/>
              <a:t>Fill #5416 = 14</a:t>
            </a:r>
            <a:r>
              <a:rPr lang="en-GB" sz="1200" i="1" baseline="30000" dirty="0" smtClean="0"/>
              <a:t>th</a:t>
            </a:r>
            <a:r>
              <a:rPr lang="en-GB" sz="1200" i="1" dirty="0" smtClean="0"/>
              <a:t> October 2016: 25ns_2220b_2208_1940_2036_96bpi_24inj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 smtClean="0"/>
              <a:t>Fill #5882 = 28</a:t>
            </a:r>
            <a:r>
              <a:rPr lang="en-GB" sz="1200" i="1" baseline="30000" dirty="0" smtClean="0"/>
              <a:t>th</a:t>
            </a:r>
            <a:r>
              <a:rPr lang="en-GB" sz="1200" i="1" dirty="0" smtClean="0"/>
              <a:t> June 2017</a:t>
            </a:r>
            <a:r>
              <a:rPr lang="en-GB" sz="1200" i="1" dirty="0"/>
              <a:t>: 25ns_2556b_2544_2215_2332_144bpi_20inj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85304" y="1779088"/>
            <a:ext cx="3712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FF0000"/>
                </a:solidFill>
              </a:rPr>
              <a:t>E-cloud threshold slightly lower after EYETS in high load sectors (12,23,78,81)</a:t>
            </a:r>
            <a:endParaRPr lang="en-GB" sz="1400" i="1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066801" y="3428999"/>
            <a:ext cx="862148" cy="9285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054230" y="3365317"/>
            <a:ext cx="862148" cy="9285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7006046" y="3213385"/>
            <a:ext cx="862148" cy="9285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8005014" y="3484475"/>
            <a:ext cx="862148" cy="11920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61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0851"/>
            <a:ext cx="9144000" cy="47432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E-cloud threshold in ARC12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B. Bradu. Cryogenic beam screen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3071404" y="5570310"/>
            <a:ext cx="123825" cy="12382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871379" y="5729741"/>
            <a:ext cx="737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Nb0 = </a:t>
            </a:r>
          </a:p>
          <a:p>
            <a:r>
              <a:rPr lang="en-GB" sz="1200" dirty="0" smtClean="0"/>
              <a:t>3.69e10</a:t>
            </a:r>
            <a:endParaRPr lang="en-GB" sz="1200" dirty="0"/>
          </a:p>
        </p:txBody>
      </p:sp>
      <p:sp>
        <p:nvSpPr>
          <p:cNvPr id="10" name="Oval 9"/>
          <p:cNvSpPr/>
          <p:nvPr/>
        </p:nvSpPr>
        <p:spPr>
          <a:xfrm>
            <a:off x="2274301" y="5584586"/>
            <a:ext cx="123825" cy="1238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007635" y="5736337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Nb0 =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 2.43e10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2218" y="1083074"/>
            <a:ext cx="3698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err="1" smtClean="0">
                <a:solidFill>
                  <a:srgbClr val="00B050"/>
                </a:solidFill>
              </a:rPr>
              <a:t>Qec</a:t>
            </a:r>
            <a:r>
              <a:rPr lang="en-GB" sz="1400" i="1" dirty="0" smtClean="0">
                <a:solidFill>
                  <a:srgbClr val="00B050"/>
                </a:solidFill>
              </a:rPr>
              <a:t> = </a:t>
            </a:r>
            <a:r>
              <a:rPr lang="en-GB" sz="1400" i="1" dirty="0" err="1" smtClean="0">
                <a:solidFill>
                  <a:srgbClr val="00B050"/>
                </a:solidFill>
              </a:rPr>
              <a:t>Qdbs</a:t>
            </a:r>
            <a:r>
              <a:rPr lang="en-GB" sz="1400" i="1" dirty="0" smtClean="0">
                <a:solidFill>
                  <a:srgbClr val="00B050"/>
                </a:solidFill>
              </a:rPr>
              <a:t> (</a:t>
            </a:r>
            <a:r>
              <a:rPr lang="en-GB" sz="1400" i="1" dirty="0" err="1" smtClean="0">
                <a:solidFill>
                  <a:srgbClr val="00B050"/>
                </a:solidFill>
              </a:rPr>
              <a:t>meas</a:t>
            </a:r>
            <a:r>
              <a:rPr lang="en-GB" sz="1400" i="1" dirty="0" smtClean="0">
                <a:solidFill>
                  <a:srgbClr val="00B050"/>
                </a:solidFill>
              </a:rPr>
              <a:t>) - </a:t>
            </a:r>
            <a:r>
              <a:rPr lang="en-GB" sz="1400" i="1" dirty="0" err="1" smtClean="0">
                <a:solidFill>
                  <a:srgbClr val="00B050"/>
                </a:solidFill>
              </a:rPr>
              <a:t>Qsr</a:t>
            </a:r>
            <a:r>
              <a:rPr lang="en-GB" sz="1400" i="1" dirty="0" smtClean="0">
                <a:solidFill>
                  <a:srgbClr val="00B050"/>
                </a:solidFill>
              </a:rPr>
              <a:t> (</a:t>
            </a:r>
            <a:r>
              <a:rPr lang="en-GB" sz="1400" i="1" dirty="0" err="1" smtClean="0">
                <a:solidFill>
                  <a:srgbClr val="00B050"/>
                </a:solidFill>
              </a:rPr>
              <a:t>theo</a:t>
            </a:r>
            <a:r>
              <a:rPr lang="en-GB" sz="1400" i="1" dirty="0" smtClean="0">
                <a:solidFill>
                  <a:srgbClr val="00B050"/>
                </a:solidFill>
              </a:rPr>
              <a:t>) – </a:t>
            </a:r>
            <a:r>
              <a:rPr lang="en-GB" sz="1400" i="1" dirty="0" err="1" smtClean="0">
                <a:solidFill>
                  <a:srgbClr val="00B050"/>
                </a:solidFill>
              </a:rPr>
              <a:t>Qic</a:t>
            </a:r>
            <a:r>
              <a:rPr lang="en-GB" sz="1400" i="1" dirty="0" smtClean="0">
                <a:solidFill>
                  <a:srgbClr val="00B050"/>
                </a:solidFill>
              </a:rPr>
              <a:t> (</a:t>
            </a:r>
            <a:r>
              <a:rPr lang="en-GB" sz="1400" i="1" dirty="0" err="1" smtClean="0">
                <a:solidFill>
                  <a:srgbClr val="00B050"/>
                </a:solidFill>
              </a:rPr>
              <a:t>theo</a:t>
            </a:r>
            <a:r>
              <a:rPr lang="en-GB" sz="1400" i="1" dirty="0" smtClean="0">
                <a:solidFill>
                  <a:srgbClr val="00B050"/>
                </a:solidFill>
              </a:rPr>
              <a:t>)</a:t>
            </a:r>
            <a:endParaRPr lang="en-GB" sz="14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33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7964</TotalTime>
  <Words>861</Words>
  <Application>Microsoft Office PowerPoint</Application>
  <PresentationFormat>On-screen Show (4:3)</PresentationFormat>
  <Paragraphs>191</Paragraphs>
  <Slides>16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CERNCorporate4-3</vt:lpstr>
      <vt:lpstr>LHC beam screens: cryogenic observations and analysis</vt:lpstr>
      <vt:lpstr>Contents</vt:lpstr>
      <vt:lpstr>ARC Heat loads 2016 Vs 2017</vt:lpstr>
      <vt:lpstr>ARC Normalized Heat loads 2016 Vs 2017</vt:lpstr>
      <vt:lpstr>Feed-Forward: Reminder</vt:lpstr>
      <vt:lpstr>Heat Load observations in ARC</vt:lpstr>
      <vt:lpstr>Heat Load observations in ARC</vt:lpstr>
      <vt:lpstr>Heat Load observations in ARC</vt:lpstr>
      <vt:lpstr>E-cloud threshold in ARC12</vt:lpstr>
      <vt:lpstr>E-cloud threshold in ARC81</vt:lpstr>
      <vt:lpstr>Instrumented cells</vt:lpstr>
      <vt:lpstr>Instrumented cells in S45</vt:lpstr>
      <vt:lpstr>Instrumented Quadrupoles</vt:lpstr>
      <vt:lpstr>Instrumented Dipoles</vt:lpstr>
      <vt:lpstr>Conclusion</vt:lpstr>
      <vt:lpstr>Beam screen heating – 2017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Benjamin Bradu</cp:lastModifiedBy>
  <cp:revision>1069</cp:revision>
  <dcterms:created xsi:type="dcterms:W3CDTF">2012-11-30T11:04:26Z</dcterms:created>
  <dcterms:modified xsi:type="dcterms:W3CDTF">2017-07-14T07:23:12Z</dcterms:modified>
</cp:coreProperties>
</file>