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5" d="100"/>
          <a:sy n="155" d="100"/>
        </p:scale>
        <p:origin x="198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4964-9F77-45C5-847F-9B38729F6000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AB652-A04F-4191-8DBA-45410F8D2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830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4964-9F77-45C5-847F-9B38729F6000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AB652-A04F-4191-8DBA-45410F8D2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334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4964-9F77-45C5-847F-9B38729F6000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AB652-A04F-4191-8DBA-45410F8D2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536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4964-9F77-45C5-847F-9B38729F6000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AB652-A04F-4191-8DBA-45410F8D2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413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4964-9F77-45C5-847F-9B38729F6000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AB652-A04F-4191-8DBA-45410F8D2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202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4964-9F77-45C5-847F-9B38729F6000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AB652-A04F-4191-8DBA-45410F8D2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02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4964-9F77-45C5-847F-9B38729F6000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AB652-A04F-4191-8DBA-45410F8D2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186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4964-9F77-45C5-847F-9B38729F6000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AB652-A04F-4191-8DBA-45410F8D2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30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4964-9F77-45C5-847F-9B38729F6000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AB652-A04F-4191-8DBA-45410F8D2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325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4964-9F77-45C5-847F-9B38729F6000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AB652-A04F-4191-8DBA-45410F8D2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123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4964-9F77-45C5-847F-9B38729F6000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AB652-A04F-4191-8DBA-45410F8D2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288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C4964-9F77-45C5-847F-9B38729F6000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AB652-A04F-4191-8DBA-45410F8D2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937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Update on Tune Shifts at Injection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Electron Cloud Meeting</a:t>
            </a:r>
          </a:p>
          <a:p>
            <a:r>
              <a:rPr lang="en-US" dirty="0" smtClean="0"/>
              <a:t>14</a:t>
            </a:r>
            <a:r>
              <a:rPr lang="en-US" baseline="30000" dirty="0" smtClean="0"/>
              <a:t>th</a:t>
            </a:r>
            <a:r>
              <a:rPr lang="en-US" dirty="0" smtClean="0"/>
              <a:t> July 2017</a:t>
            </a:r>
          </a:p>
          <a:p>
            <a:r>
              <a:rPr lang="en-US" dirty="0" smtClean="0"/>
              <a:t>S. </a:t>
            </a:r>
            <a:r>
              <a:rPr lang="en-US" dirty="0" err="1" smtClean="0"/>
              <a:t>Antipov</a:t>
            </a:r>
            <a:r>
              <a:rPr lang="en-US" dirty="0" smtClean="0"/>
              <a:t>, </a:t>
            </a:r>
            <a:r>
              <a:rPr lang="en-US" b="1" dirty="0" smtClean="0"/>
              <a:t>L. R. Carver,</a:t>
            </a:r>
            <a:r>
              <a:rPr lang="en-US" dirty="0" smtClean="0"/>
              <a:t> G. </a:t>
            </a:r>
            <a:r>
              <a:rPr lang="en-US" dirty="0" err="1" smtClean="0"/>
              <a:t>Iadarola</a:t>
            </a:r>
            <a:r>
              <a:rPr lang="en-US" dirty="0" smtClean="0"/>
              <a:t>, </a:t>
            </a:r>
            <a:r>
              <a:rPr lang="en-US" dirty="0" smtClean="0"/>
              <a:t>D. </a:t>
            </a:r>
            <a:r>
              <a:rPr lang="en-US" dirty="0" err="1" smtClean="0"/>
              <a:t>Valuch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97425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13268"/>
            <a:ext cx="8329999" cy="4686386"/>
          </a:xfrm>
        </p:spPr>
        <p:txBody>
          <a:bodyPr>
            <a:normAutofit lnSpcReduction="10000"/>
          </a:bodyPr>
          <a:lstStyle/>
          <a:p>
            <a:r>
              <a:rPr lang="en-US" sz="1600" dirty="0"/>
              <a:t>Can we obtain the tune shift along the batch from the injection oscillations to get a measure of local electron density?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Challenging</a:t>
            </a:r>
            <a:r>
              <a:rPr lang="en-US" sz="1600" dirty="0"/>
              <a:t> due to ~50-60 turns worth of usable data. Combination of </a:t>
            </a:r>
            <a:r>
              <a:rPr lang="en-US" sz="1600" b="1" dirty="0">
                <a:solidFill>
                  <a:srgbClr val="FF0000"/>
                </a:solidFill>
              </a:rPr>
              <a:t>strong ADT </a:t>
            </a:r>
            <a:r>
              <a:rPr lang="en-US" sz="1600" dirty="0"/>
              <a:t>and </a:t>
            </a:r>
            <a:r>
              <a:rPr lang="en-US" sz="1600" b="1" dirty="0">
                <a:solidFill>
                  <a:srgbClr val="FF0000"/>
                </a:solidFill>
              </a:rPr>
              <a:t>high chromaticity</a:t>
            </a:r>
            <a:r>
              <a:rPr lang="en-US" sz="1600" dirty="0"/>
              <a:t> means it is not possible to obtain more usable turns</a:t>
            </a:r>
            <a:r>
              <a:rPr lang="en-US" sz="1600" dirty="0" smtClean="0"/>
              <a:t>.</a:t>
            </a:r>
          </a:p>
          <a:p>
            <a:endParaRPr lang="en-US" sz="1600" dirty="0"/>
          </a:p>
          <a:p>
            <a:r>
              <a:rPr lang="en-US" sz="1600" dirty="0"/>
              <a:t>Have been </a:t>
            </a:r>
            <a:r>
              <a:rPr lang="en-US" sz="1600" b="1" dirty="0">
                <a:solidFill>
                  <a:srgbClr val="FF0000"/>
                </a:solidFill>
              </a:rPr>
              <a:t>saving all injection oscillations </a:t>
            </a:r>
            <a:r>
              <a:rPr lang="en-US" sz="1600" dirty="0"/>
              <a:t>(bunch-by-bunch turn-by-turn) since </a:t>
            </a:r>
            <a:r>
              <a:rPr lang="en-US" sz="1600" dirty="0" smtClean="0"/>
              <a:t>mid-2016 (with small gaps when script fails). </a:t>
            </a:r>
            <a:endParaRPr lang="en-US" sz="1600" dirty="0"/>
          </a:p>
          <a:p>
            <a:r>
              <a:rPr lang="en-US" sz="1600" dirty="0"/>
              <a:t>If we make the assumption that </a:t>
            </a:r>
            <a:r>
              <a:rPr lang="en-US" sz="1600" b="1" dirty="0">
                <a:solidFill>
                  <a:srgbClr val="FF0000"/>
                </a:solidFill>
              </a:rPr>
              <a:t>the gap between </a:t>
            </a:r>
            <a:r>
              <a:rPr lang="en-US" sz="1600" b="1" dirty="0" smtClean="0">
                <a:solidFill>
                  <a:srgbClr val="FF0000"/>
                </a:solidFill>
              </a:rPr>
              <a:t>SPS </a:t>
            </a:r>
            <a:r>
              <a:rPr lang="en-US" sz="1600" b="1" dirty="0">
                <a:solidFill>
                  <a:srgbClr val="FF0000"/>
                </a:solidFill>
              </a:rPr>
              <a:t>trains in the LHC is enough to reset the local electron cloud</a:t>
            </a:r>
            <a:r>
              <a:rPr lang="en-US" sz="1600" dirty="0"/>
              <a:t>, (seen in synchronous phase shift) then life becomes easier</a:t>
            </a:r>
            <a:r>
              <a:rPr lang="en-US" sz="1600" dirty="0" smtClean="0"/>
              <a:t>.</a:t>
            </a:r>
            <a:endParaRPr lang="en-US" sz="1600" dirty="0"/>
          </a:p>
          <a:p>
            <a:r>
              <a:rPr lang="en-US" sz="1600" dirty="0"/>
              <a:t>Can make a fill overview plot for each plane, whereby the tunes are averaged over all the injections for each bunch slot. </a:t>
            </a:r>
            <a:endParaRPr lang="en-US" sz="1600" dirty="0" smtClean="0"/>
          </a:p>
          <a:p>
            <a:r>
              <a:rPr lang="en-US" sz="1600" dirty="0" smtClean="0"/>
              <a:t>Some good data acquired for injections during the scrubbing. Can also shown some from just before TS1 in 2017.</a:t>
            </a:r>
          </a:p>
          <a:p>
            <a:endParaRPr lang="en-US" sz="1600" dirty="0"/>
          </a:p>
          <a:p>
            <a:r>
              <a:rPr lang="en-US" sz="1600" dirty="0" smtClean="0"/>
              <a:t>Note: This is not a complete study, and what is being shown is the result of </a:t>
            </a:r>
            <a:r>
              <a:rPr lang="en-US" sz="1600" b="1" dirty="0" smtClean="0">
                <a:solidFill>
                  <a:srgbClr val="FF0000"/>
                </a:solidFill>
              </a:rPr>
              <a:t>cherry picking </a:t>
            </a:r>
            <a:r>
              <a:rPr lang="en-US" sz="1600" dirty="0" smtClean="0"/>
              <a:t>the data that looks </a:t>
            </a:r>
            <a:r>
              <a:rPr lang="en-US" sz="1600" dirty="0" smtClean="0"/>
              <a:t>how </a:t>
            </a:r>
            <a:r>
              <a:rPr lang="en-US" sz="1600" dirty="0" smtClean="0"/>
              <a:t>it should. Work is still underway to provide adequate filtering of the data to consider, and then a complete statistical analysis can be performed</a:t>
            </a:r>
            <a:r>
              <a:rPr lang="en-US" sz="1600" dirty="0" smtClean="0"/>
              <a:t>. More later. </a:t>
            </a:r>
            <a:endParaRPr lang="en-US" sz="1600" dirty="0" smtClean="0"/>
          </a:p>
          <a:p>
            <a:endParaRPr lang="en-US" sz="1200" dirty="0"/>
          </a:p>
          <a:p>
            <a:pPr lvl="1">
              <a:buAutoNum type="arabicPeriod"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7517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572" y="1890582"/>
            <a:ext cx="3910913" cy="39109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129" y="1890583"/>
            <a:ext cx="3898557" cy="38985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8998" y="5665868"/>
            <a:ext cx="292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Adjacent fills show different tune shifts (here in vertical)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6839465" y="5016844"/>
            <a:ext cx="203887" cy="8279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125996" y="5733534"/>
            <a:ext cx="2928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Small </a:t>
            </a:r>
            <a:r>
              <a:rPr lang="en-US" dirty="0" err="1" smtClean="0"/>
              <a:t>std</a:t>
            </a:r>
            <a:r>
              <a:rPr lang="en-US" dirty="0"/>
              <a:t> </a:t>
            </a:r>
            <a:r>
              <a:rPr lang="en-US" dirty="0" smtClean="0"/>
              <a:t>deviation from 11 injections, can not be neglected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040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2017 – Scrubbing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393" y="3296958"/>
            <a:ext cx="3195102" cy="319510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1746" y="3296958"/>
            <a:ext cx="3195102" cy="31951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5864" y="1690689"/>
            <a:ext cx="78836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Fills occurred at the end of the scrubbing run in 2017 (around 12/06/17).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 these fills with 288b injections, for shifts over 72b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		</a:t>
            </a:r>
            <a:r>
              <a:rPr lang="el-GR" dirty="0" smtClean="0"/>
              <a:t>Δ</a:t>
            </a:r>
            <a:r>
              <a:rPr lang="en-US" dirty="0" smtClean="0"/>
              <a:t>B1H ~ 0	 </a:t>
            </a:r>
            <a:r>
              <a:rPr lang="en-US" dirty="0"/>
              <a:t>	</a:t>
            </a:r>
            <a:r>
              <a:rPr lang="el-GR" dirty="0"/>
              <a:t>Δ</a:t>
            </a:r>
            <a:r>
              <a:rPr lang="en-US" dirty="0" smtClean="0"/>
              <a:t>B2H </a:t>
            </a:r>
            <a:r>
              <a:rPr lang="en-US" dirty="0"/>
              <a:t>~ </a:t>
            </a:r>
            <a:r>
              <a:rPr lang="en-US" dirty="0" smtClean="0"/>
              <a:t>? </a:t>
            </a:r>
          </a:p>
          <a:p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l-GR" dirty="0" smtClean="0"/>
              <a:t>Δ</a:t>
            </a:r>
            <a:r>
              <a:rPr lang="en-US" dirty="0" smtClean="0"/>
              <a:t>B1V~2e-3  </a:t>
            </a:r>
            <a:r>
              <a:rPr lang="en-US" dirty="0"/>
              <a:t>	</a:t>
            </a:r>
            <a:r>
              <a:rPr lang="el-GR" dirty="0"/>
              <a:t>Δ</a:t>
            </a:r>
            <a:r>
              <a:rPr lang="en-US" dirty="0" smtClean="0"/>
              <a:t>B2V </a:t>
            </a:r>
            <a:r>
              <a:rPr lang="en-US" dirty="0"/>
              <a:t>~ </a:t>
            </a:r>
            <a:r>
              <a:rPr lang="en-US" dirty="0" smtClean="0"/>
              <a:t>1.5e-3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417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2017 – Before TS1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821" y="3422046"/>
            <a:ext cx="3178775" cy="31787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046" y="3422045"/>
            <a:ext cx="3178775" cy="31787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95864" y="1690689"/>
            <a:ext cx="78836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Fill 5871, 28/06/17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 these fills with 144b injections (from 3 BCMS batches), for shifts across 48b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		</a:t>
            </a:r>
            <a:r>
              <a:rPr lang="el-GR" dirty="0" smtClean="0"/>
              <a:t>Δ</a:t>
            </a:r>
            <a:r>
              <a:rPr lang="en-US" dirty="0" smtClean="0"/>
              <a:t>B1H ~ ?	 </a:t>
            </a:r>
            <a:r>
              <a:rPr lang="en-US" dirty="0"/>
              <a:t>	</a:t>
            </a:r>
            <a:r>
              <a:rPr lang="el-GR" dirty="0"/>
              <a:t>Δ</a:t>
            </a:r>
            <a:r>
              <a:rPr lang="en-US" dirty="0" smtClean="0"/>
              <a:t>B2H </a:t>
            </a:r>
            <a:r>
              <a:rPr lang="en-US" dirty="0"/>
              <a:t>~ 0</a:t>
            </a:r>
            <a:r>
              <a:rPr lang="en-US" dirty="0" smtClean="0"/>
              <a:t> </a:t>
            </a:r>
          </a:p>
          <a:p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l-GR" dirty="0" smtClean="0"/>
              <a:t>Δ</a:t>
            </a:r>
            <a:r>
              <a:rPr lang="en-US" dirty="0" smtClean="0"/>
              <a:t>B1V~2.5e-3  </a:t>
            </a:r>
            <a:r>
              <a:rPr lang="en-US" dirty="0"/>
              <a:t>	</a:t>
            </a:r>
            <a:r>
              <a:rPr lang="el-GR" dirty="0"/>
              <a:t>Δ</a:t>
            </a:r>
            <a:r>
              <a:rPr lang="en-US" dirty="0" smtClean="0"/>
              <a:t>B2V </a:t>
            </a:r>
            <a:r>
              <a:rPr lang="en-US" dirty="0"/>
              <a:t>~ 2</a:t>
            </a:r>
            <a:r>
              <a:rPr lang="en-US" dirty="0" smtClean="0"/>
              <a:t>e-3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764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Thoughts &amp;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13268"/>
            <a:ext cx="8329999" cy="4686386"/>
          </a:xfrm>
        </p:spPr>
        <p:txBody>
          <a:bodyPr>
            <a:normAutofit/>
          </a:bodyPr>
          <a:lstStyle/>
          <a:p>
            <a:endParaRPr lang="en-US" sz="1600" dirty="0" smtClean="0"/>
          </a:p>
          <a:p>
            <a:endParaRPr lang="en-US" sz="1200" dirty="0"/>
          </a:p>
          <a:p>
            <a:pPr lvl="1">
              <a:buAutoNum type="arabicPeriod"/>
            </a:pPr>
            <a:endParaRPr lang="en-U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628650" y="1478805"/>
            <a:ext cx="681475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Data shown here is </a:t>
            </a:r>
            <a:r>
              <a:rPr lang="en-US" b="1" dirty="0" smtClean="0">
                <a:solidFill>
                  <a:srgbClr val="FF0000"/>
                </a:solidFill>
              </a:rPr>
              <a:t>horrendously cherry picked</a:t>
            </a:r>
            <a:r>
              <a:rPr lang="en-US" dirty="0" smtClean="0"/>
              <a:t>, clearly a more scientific and statistical approach is needed.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Define a </a:t>
            </a:r>
            <a:r>
              <a:rPr lang="en-US" b="1" dirty="0" smtClean="0">
                <a:solidFill>
                  <a:srgbClr val="FF0000"/>
                </a:solidFill>
              </a:rPr>
              <a:t>rigid set of criteria for data quality </a:t>
            </a:r>
            <a:r>
              <a:rPr lang="en-US" dirty="0" smtClean="0"/>
              <a:t>and stick to it.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Minimum of 5 injections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Set a threshold on the spread of standard deviations for the first and last bunches.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If it does not pass this test, do not include it.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My feeling from looking at individual plots, is that probably the full dataset of all injections in all fills will be reduced to about 10 meaningful points.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Also working on a way of accounting for the </a:t>
            </a:r>
            <a:r>
              <a:rPr lang="en-US" dirty="0" err="1" smtClean="0"/>
              <a:t>Laslett</a:t>
            </a:r>
            <a:r>
              <a:rPr lang="en-US" dirty="0" smtClean="0"/>
              <a:t> shift. Currently done automatically in steps of 2e-4 once the accumulated trim from </a:t>
            </a:r>
            <a:r>
              <a:rPr lang="en-US" dirty="0" err="1" smtClean="0"/>
              <a:t>Laslett</a:t>
            </a:r>
            <a:r>
              <a:rPr lang="en-US" dirty="0" smtClean="0"/>
              <a:t> shift exceeds this value.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Could possibly </a:t>
            </a:r>
            <a:r>
              <a:rPr lang="en-US" b="1" dirty="0" smtClean="0">
                <a:solidFill>
                  <a:srgbClr val="FF0000"/>
                </a:solidFill>
              </a:rPr>
              <a:t>remove the automatic trim and apply one that is more adiabatic</a:t>
            </a:r>
            <a:r>
              <a:rPr lang="en-US" dirty="0" smtClean="0"/>
              <a:t> and based on past measurements.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28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</TotalTime>
  <Words>460</Words>
  <Application>Microsoft Office PowerPoint</Application>
  <PresentationFormat>On-screen Show (4:3)</PresentationFormat>
  <Paragraphs>42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Update on Tune Shifts at Injection</vt:lpstr>
      <vt:lpstr>Introduction</vt:lpstr>
      <vt:lpstr>An example</vt:lpstr>
      <vt:lpstr>2017 – Scrubbing </vt:lpstr>
      <vt:lpstr>2017 – Before TS1</vt:lpstr>
      <vt:lpstr>Thoughts &amp; Next Steps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288b Injection from Scrubbing 2016</dc:title>
  <dc:creator>Lee Robert Carver</dc:creator>
  <cp:lastModifiedBy>Lee Robert Carver</cp:lastModifiedBy>
  <cp:revision>51</cp:revision>
  <dcterms:created xsi:type="dcterms:W3CDTF">2017-04-07T14:26:36Z</dcterms:created>
  <dcterms:modified xsi:type="dcterms:W3CDTF">2017-07-14T07:26:40Z</dcterms:modified>
</cp:coreProperties>
</file>