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306" r:id="rId2"/>
    <p:sldId id="281" r:id="rId3"/>
    <p:sldId id="273" r:id="rId4"/>
    <p:sldId id="274" r:id="rId5"/>
    <p:sldId id="275" r:id="rId6"/>
    <p:sldId id="276" r:id="rId7"/>
    <p:sldId id="277" r:id="rId8"/>
    <p:sldId id="278" r:id="rId9"/>
    <p:sldId id="352" r:id="rId10"/>
    <p:sldId id="337" r:id="rId11"/>
    <p:sldId id="342" r:id="rId12"/>
    <p:sldId id="321" r:id="rId13"/>
    <p:sldId id="361" r:id="rId14"/>
    <p:sldId id="322" r:id="rId15"/>
    <p:sldId id="325" r:id="rId16"/>
    <p:sldId id="330" r:id="rId17"/>
    <p:sldId id="332" r:id="rId18"/>
    <p:sldId id="32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829"/>
    <p:restoredTop sz="94681"/>
  </p:normalViewPr>
  <p:slideViewPr>
    <p:cSldViewPr snapToGrid="0" snapToObjects="1">
      <p:cViewPr>
        <p:scale>
          <a:sx n="83" d="100"/>
          <a:sy n="83" d="100"/>
        </p:scale>
        <p:origin x="1976" y="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15EDC-002F-5743-96B4-07F484C93B3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C3E34-1AA3-8F48-956B-94ED190B1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74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833D3-1BBF-504C-BA45-F9C83CBFCBB5}" type="datetimeFigureOut">
              <a:rPr lang="en-US" smtClean="0"/>
              <a:t>7/14/17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8BDA6-5993-B449-A4A6-1746F4408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4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gif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474785" y="2340859"/>
            <a:ext cx="81944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chemeClr val="tx2"/>
                </a:solidFill>
                <a:latin typeface="Calibri" pitchFamily="34" charset="0"/>
              </a:rPr>
              <a:t>Scrubbing run summary</a:t>
            </a:r>
          </a:p>
        </p:txBody>
      </p:sp>
      <p:grpSp>
        <p:nvGrpSpPr>
          <p:cNvPr id="5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7"/>
          <p:cNvSpPr txBox="1"/>
          <p:nvPr/>
        </p:nvSpPr>
        <p:spPr>
          <a:xfrm>
            <a:off x="220878" y="2946181"/>
            <a:ext cx="872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G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Iadarola, </a:t>
            </a:r>
            <a:r>
              <a:rPr lang="en-US" b="1" u="sng" dirty="0" smtClean="0">
                <a:solidFill>
                  <a:schemeClr val="tx2"/>
                </a:solidFill>
                <a:latin typeface="Calibri" pitchFamily="34" charset="0"/>
              </a:rPr>
              <a:t>L. </a:t>
            </a:r>
            <a:r>
              <a:rPr lang="en-US" b="1" u="sng" dirty="0" err="1" smtClean="0">
                <a:solidFill>
                  <a:schemeClr val="tx2"/>
                </a:solidFill>
                <a:latin typeface="Calibri" pitchFamily="34" charset="0"/>
              </a:rPr>
              <a:t>Mether</a:t>
            </a:r>
            <a:r>
              <a:rPr lang="en-US" b="1" u="sng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and G. </a:t>
            </a: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</a:rPr>
              <a:t>Rumolo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 for the e-cloud team</a:t>
            </a:r>
          </a:p>
        </p:txBody>
      </p:sp>
      <p:sp>
        <p:nvSpPr>
          <p:cNvPr id="10" name="TextBox 7"/>
          <p:cNvSpPr txBox="1"/>
          <p:nvPr/>
        </p:nvSpPr>
        <p:spPr>
          <a:xfrm>
            <a:off x="0" y="640154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Electron Cloud Meeting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–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July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14</a:t>
            </a:r>
            <a:r>
              <a:rPr lang="en-US" sz="1600" baseline="30000" dirty="0" smtClean="0">
                <a:solidFill>
                  <a:schemeClr val="tx2"/>
                </a:solidFill>
                <a:latin typeface="Calibri" pitchFamily="34" charset="0"/>
              </a:rPr>
              <a:t>th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2017</a:t>
            </a:r>
            <a:endParaRPr lang="it-IT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329784" y="4448657"/>
            <a:ext cx="8484432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GB" b="1" dirty="0" smtClean="0"/>
              <a:t>Many thanks to: </a:t>
            </a:r>
            <a:r>
              <a:rPr lang="en-GB" dirty="0" smtClean="0"/>
              <a:t>LHC-MC, LHC-OP, LHC-MP, BE-ABP, EN-STI, </a:t>
            </a:r>
            <a:r>
              <a:rPr lang="en-GB" dirty="0"/>
              <a:t>TE-ABT, TE-CRG, TE-VSC, </a:t>
            </a:r>
            <a:endParaRPr lang="en-GB" dirty="0" smtClean="0"/>
          </a:p>
          <a:p>
            <a:pPr>
              <a:lnSpc>
                <a:spcPct val="130000"/>
              </a:lnSpc>
            </a:pPr>
            <a:r>
              <a:rPr lang="en-GB" dirty="0" smtClean="0"/>
              <a:t>S. </a:t>
            </a:r>
            <a:r>
              <a:rPr lang="en-GB" dirty="0" err="1" smtClean="0"/>
              <a:t>Antipov</a:t>
            </a:r>
            <a:r>
              <a:rPr lang="en-GB" dirty="0" smtClean="0"/>
              <a:t>, G. </a:t>
            </a:r>
            <a:r>
              <a:rPr lang="en-GB" dirty="0" err="1" smtClean="0"/>
              <a:t>Arduini</a:t>
            </a:r>
            <a:r>
              <a:rPr lang="en-GB" dirty="0" smtClean="0"/>
              <a:t>, T. </a:t>
            </a:r>
            <a:r>
              <a:rPr lang="en-GB" dirty="0" err="1" smtClean="0"/>
              <a:t>Argyropoulos</a:t>
            </a:r>
            <a:r>
              <a:rPr lang="en-GB" dirty="0" smtClean="0"/>
              <a:t>, M</a:t>
            </a:r>
            <a:r>
              <a:rPr lang="en-GB" dirty="0"/>
              <a:t>. Barnes, </a:t>
            </a:r>
            <a:r>
              <a:rPr lang="en-GB" dirty="0" smtClean="0"/>
              <a:t>H. </a:t>
            </a:r>
            <a:r>
              <a:rPr lang="en-GB" dirty="0" err="1" smtClean="0"/>
              <a:t>Bartosik</a:t>
            </a:r>
            <a:r>
              <a:rPr lang="en-GB" dirty="0" smtClean="0"/>
              <a:t>, C. </a:t>
            </a:r>
            <a:r>
              <a:rPr lang="en-GB" dirty="0" err="1" smtClean="0"/>
              <a:t>Bracco</a:t>
            </a:r>
            <a:r>
              <a:rPr lang="en-GB" dirty="0" smtClean="0"/>
              <a:t>, </a:t>
            </a:r>
            <a:r>
              <a:rPr lang="en-GB" dirty="0" err="1" smtClean="0"/>
              <a:t>E.Belli</a:t>
            </a:r>
            <a:r>
              <a:rPr lang="en-GB" dirty="0" smtClean="0"/>
              <a:t>, G. </a:t>
            </a:r>
            <a:r>
              <a:rPr lang="en-GB" dirty="0" err="1" smtClean="0"/>
              <a:t>Bragliozzi</a:t>
            </a:r>
            <a:r>
              <a:rPr lang="en-GB" dirty="0" smtClean="0"/>
              <a:t>, B. </a:t>
            </a:r>
            <a:r>
              <a:rPr lang="en-GB" dirty="0" err="1" smtClean="0"/>
              <a:t>Bradu</a:t>
            </a:r>
            <a:r>
              <a:rPr lang="en-GB" dirty="0" smtClean="0"/>
              <a:t>, </a:t>
            </a:r>
          </a:p>
          <a:p>
            <a:pPr>
              <a:lnSpc>
                <a:spcPct val="130000"/>
              </a:lnSpc>
            </a:pPr>
            <a:r>
              <a:rPr lang="en-GB" dirty="0" smtClean="0"/>
              <a:t>Y. </a:t>
            </a:r>
            <a:r>
              <a:rPr lang="en-GB" dirty="0" err="1" smtClean="0"/>
              <a:t>Brischetto</a:t>
            </a:r>
            <a:r>
              <a:rPr lang="en-GB" dirty="0" smtClean="0"/>
              <a:t>, L. Carver, P. </a:t>
            </a:r>
            <a:r>
              <a:rPr lang="en-GB" dirty="0" err="1" smtClean="0"/>
              <a:t>Chiggiato</a:t>
            </a:r>
            <a:r>
              <a:rPr lang="en-GB" dirty="0" smtClean="0"/>
              <a:t>, P. </a:t>
            </a:r>
            <a:r>
              <a:rPr lang="en-GB" dirty="0" err="1" smtClean="0"/>
              <a:t>Dijkstal</a:t>
            </a:r>
            <a:r>
              <a:rPr lang="en-GB" dirty="0" smtClean="0"/>
              <a:t>, A. </a:t>
            </a:r>
            <a:r>
              <a:rPr lang="en-GB" dirty="0" err="1" smtClean="0"/>
              <a:t>Lechner</a:t>
            </a:r>
            <a:r>
              <a:rPr lang="en-GB" dirty="0" smtClean="0"/>
              <a:t>, I. Lamas Garcia, A. </a:t>
            </a:r>
            <a:r>
              <a:rPr lang="en-GB" dirty="0" err="1" smtClean="0"/>
              <a:t>Lechner</a:t>
            </a:r>
            <a:r>
              <a:rPr lang="en-GB" dirty="0" smtClean="0"/>
              <a:t>, K. Li, E. </a:t>
            </a:r>
            <a:r>
              <a:rPr lang="en-GB" dirty="0" err="1" smtClean="0"/>
              <a:t>Metral</a:t>
            </a:r>
            <a:r>
              <a:rPr lang="en-GB" dirty="0" smtClean="0"/>
              <a:t>,  </a:t>
            </a:r>
          </a:p>
          <a:p>
            <a:pPr>
              <a:lnSpc>
                <a:spcPct val="130000"/>
              </a:lnSpc>
            </a:pPr>
            <a:r>
              <a:rPr lang="en-GB" dirty="0" smtClean="0"/>
              <a:t>D. </a:t>
            </a:r>
            <a:r>
              <a:rPr lang="en-GB" dirty="0" err="1" smtClean="0"/>
              <a:t>Mirarchi</a:t>
            </a:r>
            <a:r>
              <a:rPr lang="en-GB" dirty="0" smtClean="0"/>
              <a:t>, M. Pascale, A. Romano, S. </a:t>
            </a:r>
            <a:r>
              <a:rPr lang="en-GB" dirty="0" err="1" smtClean="0"/>
              <a:t>Redaelli</a:t>
            </a:r>
            <a:r>
              <a:rPr lang="en-GB" dirty="0" smtClean="0"/>
              <a:t>, B. </a:t>
            </a:r>
            <a:r>
              <a:rPr lang="en-GB" dirty="0" err="1" smtClean="0"/>
              <a:t>Salvant</a:t>
            </a:r>
            <a:r>
              <a:rPr lang="en-GB" dirty="0" smtClean="0"/>
              <a:t>, M. Schenk, G. </a:t>
            </a:r>
            <a:r>
              <a:rPr lang="en-GB" dirty="0" err="1" smtClean="0"/>
              <a:t>Skripka</a:t>
            </a:r>
            <a:r>
              <a:rPr lang="en-GB" dirty="0" smtClean="0"/>
              <a:t>, H. </a:t>
            </a:r>
            <a:r>
              <a:rPr lang="en-GB" dirty="0" err="1" smtClean="0"/>
              <a:t>Timko</a:t>
            </a:r>
            <a:r>
              <a:rPr lang="en-GB" dirty="0" smtClean="0"/>
              <a:t>, C. Yin </a:t>
            </a:r>
            <a:r>
              <a:rPr lang="en-GB" dirty="0" err="1" smtClean="0"/>
              <a:t>Vallgren</a:t>
            </a:r>
            <a:r>
              <a:rPr lang="en-GB" dirty="0" smtClean="0"/>
              <a:t>, </a:t>
            </a:r>
          </a:p>
          <a:p>
            <a:pPr>
              <a:lnSpc>
                <a:spcPct val="130000"/>
              </a:lnSpc>
            </a:pPr>
            <a:r>
              <a:rPr lang="en-GB" dirty="0" smtClean="0"/>
              <a:t>D. </a:t>
            </a:r>
            <a:r>
              <a:rPr lang="en-GB" dirty="0" err="1" smtClean="0"/>
              <a:t>Valuch</a:t>
            </a:r>
            <a:r>
              <a:rPr lang="en-GB" dirty="0" smtClean="0"/>
              <a:t>, F. </a:t>
            </a:r>
            <a:r>
              <a:rPr lang="en-GB" dirty="0" err="1" smtClean="0"/>
              <a:t>Velotti</a:t>
            </a:r>
            <a:r>
              <a:rPr lang="en-GB" dirty="0" smtClean="0"/>
              <a:t>, J. </a:t>
            </a:r>
            <a:r>
              <a:rPr lang="en-GB" dirty="0" err="1" smtClean="0"/>
              <a:t>Wenninger</a:t>
            </a:r>
            <a:r>
              <a:rPr lang="en-GB" dirty="0" smtClean="0"/>
              <a:t>, D. </a:t>
            </a:r>
            <a:r>
              <a:rPr lang="en-GB" dirty="0" err="1" smtClean="0"/>
              <a:t>Wollmann</a:t>
            </a:r>
            <a:r>
              <a:rPr lang="en-GB" dirty="0" smtClean="0"/>
              <a:t>, C.  </a:t>
            </a:r>
            <a:r>
              <a:rPr lang="en-GB" dirty="0" err="1" smtClean="0"/>
              <a:t>Zamantzas</a:t>
            </a: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87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Pressure rise in the injection kicker regions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46351" y="606703"/>
            <a:ext cx="7766613" cy="111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>
                <a:solidFill>
                  <a:srgbClr val="FF0000"/>
                </a:solidFill>
              </a:rPr>
              <a:t>newly installed </a:t>
            </a:r>
            <a:r>
              <a:rPr lang="en-US" sz="1700" b="1" dirty="0" smtClean="0">
                <a:solidFill>
                  <a:srgbClr val="FF0000"/>
                </a:solidFill>
              </a:rPr>
              <a:t>MKI2D </a:t>
            </a:r>
            <a:r>
              <a:rPr lang="en-US" sz="1700" dirty="0" smtClean="0">
                <a:solidFill>
                  <a:schemeClr val="tx2"/>
                </a:solidFill>
              </a:rPr>
              <a:t>limited the stored intensity only in the first days but then it conditioned rather quickly: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sz="1700" dirty="0">
                <a:solidFill>
                  <a:schemeClr val="tx2"/>
                </a:solidFill>
              </a:rPr>
              <a:t>it should not be a limitation </a:t>
            </a:r>
            <a:r>
              <a:rPr lang="en-US" sz="1700" dirty="0" smtClean="0">
                <a:solidFill>
                  <a:schemeClr val="tx2"/>
                </a:solidFill>
              </a:rPr>
              <a:t>for physics operation</a:t>
            </a: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097" y="1983784"/>
            <a:ext cx="7385806" cy="412254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07770" y="6317815"/>
            <a:ext cx="3660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Thanks to C. </a:t>
            </a:r>
            <a:r>
              <a:rPr lang="en-US" sz="1600" i="1" dirty="0" err="1" smtClean="0">
                <a:solidFill>
                  <a:schemeClr val="tx2"/>
                </a:solidFill>
              </a:rPr>
              <a:t>Belver</a:t>
            </a:r>
            <a:r>
              <a:rPr lang="en-US" sz="1600" i="1" dirty="0" smtClean="0">
                <a:solidFill>
                  <a:schemeClr val="tx2"/>
                </a:solidFill>
              </a:rPr>
              <a:t> Aguilar and M. Barnes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171655" y="601370"/>
            <a:ext cx="7863857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We </a:t>
            </a:r>
            <a:r>
              <a:rPr lang="en-US" sz="1700" b="1" dirty="0">
                <a:solidFill>
                  <a:srgbClr val="FF0000"/>
                </a:solidFill>
              </a:rPr>
              <a:t>did not reach heat load limit </a:t>
            </a:r>
            <a:r>
              <a:rPr lang="en-US" sz="1700" dirty="0">
                <a:solidFill>
                  <a:schemeClr val="tx2"/>
                </a:solidFill>
              </a:rPr>
              <a:t>(160 W/</a:t>
            </a:r>
            <a:r>
              <a:rPr lang="en-US" sz="1700" dirty="0" err="1">
                <a:solidFill>
                  <a:schemeClr val="tx2"/>
                </a:solidFill>
              </a:rPr>
              <a:t>hcell</a:t>
            </a:r>
            <a:r>
              <a:rPr lang="en-US" sz="1700" dirty="0">
                <a:solidFill>
                  <a:schemeClr val="tx2"/>
                </a:solidFill>
              </a:rPr>
              <a:t>) for any sector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Maximum heat load </a:t>
            </a:r>
            <a:r>
              <a:rPr lang="en-US" sz="1700" b="1" dirty="0">
                <a:solidFill>
                  <a:srgbClr val="FF0000"/>
                </a:solidFill>
              </a:rPr>
              <a:t>~140 W/half-cell </a:t>
            </a:r>
            <a:r>
              <a:rPr lang="en-US" sz="1700" dirty="0">
                <a:solidFill>
                  <a:schemeClr val="tx2"/>
                </a:solidFill>
              </a:rPr>
              <a:t>(S12, S81</a:t>
            </a:r>
            <a:r>
              <a:rPr lang="en-US" sz="1700" dirty="0" smtClean="0">
                <a:solidFill>
                  <a:schemeClr val="tx2"/>
                </a:solidFill>
              </a:rPr>
              <a:t>)</a:t>
            </a:r>
            <a:endParaRPr lang="en-US" sz="1700" b="1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Integrated heat load over 6 days </a:t>
            </a:r>
            <a:r>
              <a:rPr lang="en-US" sz="1700" dirty="0" smtClean="0">
                <a:solidFill>
                  <a:schemeClr val="tx2"/>
                </a:solidFill>
              </a:rPr>
              <a:t>comparable to the amount accumulated in 14 days of scrubbing in 2015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31"/>
          <a:stretch/>
        </p:blipFill>
        <p:spPr>
          <a:xfrm>
            <a:off x="-288757" y="1970468"/>
            <a:ext cx="9516982" cy="5073941"/>
          </a:xfrm>
          <a:prstGeom prst="rect">
            <a:avLst/>
          </a:prstGeom>
        </p:spPr>
      </p:pic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overview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2407" y="3239146"/>
            <a:ext cx="1619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Avg. per half-cell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63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15" y="2176045"/>
            <a:ext cx="7993507" cy="4464000"/>
          </a:xfrm>
          <a:prstGeom prst="rect">
            <a:avLst/>
          </a:prstGeom>
        </p:spPr>
      </p:pic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quality observations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4794" y="550667"/>
            <a:ext cx="769716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700" b="1" dirty="0" smtClean="0">
                <a:solidFill>
                  <a:srgbClr val="FF0000"/>
                </a:solidFill>
              </a:rPr>
              <a:t>Stability well </a:t>
            </a:r>
            <a:r>
              <a:rPr lang="en-US" sz="1700" b="1" dirty="0">
                <a:solidFill>
                  <a:srgbClr val="FF0000"/>
                </a:solidFill>
              </a:rPr>
              <a:t>under control</a:t>
            </a:r>
            <a:r>
              <a:rPr lang="en-US" sz="1700" dirty="0">
                <a:solidFill>
                  <a:schemeClr val="tx2"/>
                </a:solidFill>
              </a:rPr>
              <a:t>, thanks to scrubbing accumulated in the previous years and to the </a:t>
            </a:r>
            <a:r>
              <a:rPr lang="en-US" sz="1700" dirty="0" smtClean="0">
                <a:solidFill>
                  <a:schemeClr val="tx2"/>
                </a:solidFill>
              </a:rPr>
              <a:t>recipe </a:t>
            </a:r>
            <a:r>
              <a:rPr lang="en-US" sz="1700" dirty="0">
                <a:solidFill>
                  <a:schemeClr val="tx2"/>
                </a:solidFill>
              </a:rPr>
              <a:t>defined in 2015-16 (ADT configuration, Q’, </a:t>
            </a:r>
            <a:r>
              <a:rPr lang="en-US" sz="1700" dirty="0" err="1">
                <a:solidFill>
                  <a:schemeClr val="tx2"/>
                </a:solidFill>
              </a:rPr>
              <a:t>octupoles</a:t>
            </a:r>
            <a:r>
              <a:rPr lang="en-US" sz="1700" dirty="0">
                <a:solidFill>
                  <a:schemeClr val="tx2"/>
                </a:solidFill>
              </a:rPr>
              <a:t>, tunes) </a:t>
            </a:r>
            <a:endParaRPr lang="en-US" sz="17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lvl="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No fast blow-up nor losses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are observed after injection</a:t>
            </a:r>
          </a:p>
          <a:p>
            <a:pPr marL="285750" lvl="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Beam quality is well preserved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over the length of a typical physics injection period</a:t>
            </a:r>
            <a:r>
              <a:rPr lang="en-US" sz="17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(even with 2800b)</a:t>
            </a:r>
          </a:p>
        </p:txBody>
      </p:sp>
    </p:spTree>
    <p:extLst>
      <p:ext uri="{BB962C8B-B14F-4D97-AF65-F5344CB8AC3E}">
        <p14:creationId xmlns:p14="http://schemas.microsoft.com/office/powerpoint/2010/main" val="210460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15" y="2176045"/>
            <a:ext cx="7993507" cy="4464000"/>
          </a:xfrm>
          <a:prstGeom prst="rect">
            <a:avLst/>
          </a:prstGeom>
        </p:spPr>
      </p:pic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quality observations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4794" y="550667"/>
            <a:ext cx="769716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700" b="1" dirty="0" smtClean="0">
                <a:solidFill>
                  <a:srgbClr val="FF0000"/>
                </a:solidFill>
              </a:rPr>
              <a:t>Stability well </a:t>
            </a:r>
            <a:r>
              <a:rPr lang="en-US" sz="1700" b="1" dirty="0">
                <a:solidFill>
                  <a:srgbClr val="FF0000"/>
                </a:solidFill>
              </a:rPr>
              <a:t>under control</a:t>
            </a:r>
            <a:r>
              <a:rPr lang="en-US" sz="1700" dirty="0">
                <a:solidFill>
                  <a:schemeClr val="tx2"/>
                </a:solidFill>
              </a:rPr>
              <a:t>, thanks to scrubbing accumulated in the previous years and to the </a:t>
            </a:r>
            <a:r>
              <a:rPr lang="en-US" sz="1700" dirty="0" smtClean="0">
                <a:solidFill>
                  <a:schemeClr val="tx2"/>
                </a:solidFill>
              </a:rPr>
              <a:t>recipe </a:t>
            </a:r>
            <a:r>
              <a:rPr lang="en-US" sz="1700" dirty="0">
                <a:solidFill>
                  <a:schemeClr val="tx2"/>
                </a:solidFill>
              </a:rPr>
              <a:t>defined in 2015-16 (ADT configuration, Q’, </a:t>
            </a:r>
            <a:r>
              <a:rPr lang="en-US" sz="1700" dirty="0" err="1">
                <a:solidFill>
                  <a:schemeClr val="tx2"/>
                </a:solidFill>
              </a:rPr>
              <a:t>octupoles</a:t>
            </a:r>
            <a:r>
              <a:rPr lang="en-US" sz="1700" dirty="0">
                <a:solidFill>
                  <a:schemeClr val="tx2"/>
                </a:solidFill>
              </a:rPr>
              <a:t>, tunes) </a:t>
            </a:r>
            <a:endParaRPr lang="en-US" sz="17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lvl="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No fast blow-up nor losses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are observed after injection</a:t>
            </a:r>
          </a:p>
          <a:p>
            <a:pPr marL="285750" lvl="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Beam quality is well preserved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over the length of a typical physics injection period</a:t>
            </a:r>
            <a:r>
              <a:rPr lang="en-US" sz="17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(even with 2800b)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220214" y="2820692"/>
            <a:ext cx="6189994" cy="1861264"/>
            <a:chOff x="941244" y="2386739"/>
            <a:chExt cx="6189994" cy="1861264"/>
          </a:xfrm>
        </p:grpSpPr>
        <p:sp>
          <p:nvSpPr>
            <p:cNvPr id="2" name="Rectangle 1"/>
            <p:cNvSpPr/>
            <p:nvPr/>
          </p:nvSpPr>
          <p:spPr>
            <a:xfrm>
              <a:off x="976392" y="2386739"/>
              <a:ext cx="6075337" cy="1813302"/>
            </a:xfrm>
            <a:prstGeom prst="rect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2401"/>
            <a:stretch/>
          </p:blipFill>
          <p:spPr>
            <a:xfrm>
              <a:off x="941244" y="2572719"/>
              <a:ext cx="6189994" cy="1675284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1872712" y="4693404"/>
            <a:ext cx="715506" cy="1614406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64" y="2186344"/>
            <a:ext cx="7961721" cy="4526972"/>
          </a:xfrm>
          <a:prstGeom prst="rect">
            <a:avLst/>
          </a:prstGeom>
        </p:spPr>
      </p:pic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quality observations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4794" y="550667"/>
            <a:ext cx="769716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700" b="1" dirty="0" smtClean="0">
                <a:solidFill>
                  <a:srgbClr val="FF0000"/>
                </a:solidFill>
              </a:rPr>
              <a:t>Stability well </a:t>
            </a:r>
            <a:r>
              <a:rPr lang="en-US" sz="1700" b="1" dirty="0">
                <a:solidFill>
                  <a:srgbClr val="FF0000"/>
                </a:solidFill>
              </a:rPr>
              <a:t>under control</a:t>
            </a:r>
            <a:r>
              <a:rPr lang="en-US" sz="1700" dirty="0">
                <a:solidFill>
                  <a:schemeClr val="tx2"/>
                </a:solidFill>
              </a:rPr>
              <a:t>, thanks to scrubbing accumulated in the previous years and to the </a:t>
            </a:r>
            <a:r>
              <a:rPr lang="en-US" sz="1700" dirty="0" smtClean="0">
                <a:solidFill>
                  <a:schemeClr val="tx2"/>
                </a:solidFill>
              </a:rPr>
              <a:t>recipe </a:t>
            </a:r>
            <a:r>
              <a:rPr lang="en-US" sz="1700" dirty="0">
                <a:solidFill>
                  <a:schemeClr val="tx2"/>
                </a:solidFill>
              </a:rPr>
              <a:t>defined in 2015-16 (ADT configuration, Q’, </a:t>
            </a:r>
            <a:r>
              <a:rPr lang="en-US" sz="1700" dirty="0" err="1">
                <a:solidFill>
                  <a:schemeClr val="tx2"/>
                </a:solidFill>
              </a:rPr>
              <a:t>octupoles</a:t>
            </a:r>
            <a:r>
              <a:rPr lang="en-US" sz="1700" dirty="0">
                <a:solidFill>
                  <a:schemeClr val="tx2"/>
                </a:solidFill>
              </a:rPr>
              <a:t>, tunes) </a:t>
            </a:r>
            <a:endParaRPr lang="en-US" sz="17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lvl="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No fast blow-up nor losses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are observed after injection</a:t>
            </a:r>
          </a:p>
          <a:p>
            <a:pPr marL="285750" lvl="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Beam quality is well preserved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over the length of a typical physics injection period</a:t>
            </a:r>
            <a:r>
              <a:rPr lang="en-US" sz="17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(even with 2800b)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952" y="2192556"/>
            <a:ext cx="7456098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2873"/>
            <a:ext cx="9144000" cy="5166565"/>
          </a:xfrm>
          <a:prstGeom prst="rect">
            <a:avLst/>
          </a:prstGeom>
        </p:spPr>
      </p:pic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quality observations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4794" y="608542"/>
            <a:ext cx="769716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defRPr/>
            </a:pP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Losses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driven by e-cloud are clearly observed when storing the beam </a:t>
            </a: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long time at injection energy</a:t>
            </a:r>
          </a:p>
        </p:txBody>
      </p:sp>
    </p:spTree>
    <p:extLst>
      <p:ext uri="{BB962C8B-B14F-4D97-AF65-F5344CB8AC3E}">
        <p14:creationId xmlns:p14="http://schemas.microsoft.com/office/powerpoint/2010/main" val="152105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01186" y="1642057"/>
            <a:ext cx="7584404" cy="5308539"/>
            <a:chOff x="-1178787" y="72000"/>
            <a:chExt cx="9695270" cy="6786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7518" y="72000"/>
              <a:ext cx="7888965" cy="342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5599" y="3438000"/>
              <a:ext cx="7872803" cy="34200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-1178787" y="1583183"/>
              <a:ext cx="2519998" cy="668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Q’=20/20, Oct=-1.5 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ADT Gain 0.2 </a:t>
              </a:r>
              <a:endParaRPr lang="en-US" sz="14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178787" y="4770406"/>
              <a:ext cx="2519998" cy="668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Q’=7/7, Oct=-1.0 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ADT Gain 0.1 </a:t>
              </a:r>
              <a:endParaRPr lang="en-US" sz="14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10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Stability margins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4794" y="504368"/>
            <a:ext cx="733835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At the end of the scrubbing run </a:t>
            </a: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stability margins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were explored:</a:t>
            </a:r>
          </a:p>
          <a:p>
            <a:pPr marL="285750" lvl="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mr-IN" sz="1700" b="1" dirty="0" err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Q</a:t>
            </a:r>
            <a:r>
              <a:rPr lang="mr-IN" sz="17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’=7/7, </a:t>
            </a:r>
            <a:r>
              <a:rPr lang="mr-IN" sz="1700" b="1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Oct</a:t>
            </a:r>
            <a:r>
              <a:rPr lang="mr-IN" sz="17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=-</a:t>
            </a:r>
            <a:r>
              <a:rPr lang="mr-IN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1.0</a:t>
            </a: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mr-IN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ADT Gain</a:t>
            </a: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= </a:t>
            </a:r>
            <a:r>
              <a:rPr lang="mr-IN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0.1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found to be sufficient to ensure stability</a:t>
            </a:r>
          </a:p>
          <a:p>
            <a:pPr marL="285750" lvl="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 beneficial effect on beam </a:t>
            </a: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lifetime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is clearly observed</a:t>
            </a:r>
          </a:p>
        </p:txBody>
      </p:sp>
    </p:spTree>
    <p:extLst>
      <p:ext uri="{BB962C8B-B14F-4D97-AF65-F5344CB8AC3E}">
        <p14:creationId xmlns:p14="http://schemas.microsoft.com/office/powerpoint/2010/main" val="105845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94482" y="1423408"/>
            <a:ext cx="7755037" cy="400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700" dirty="0" smtClean="0">
                <a:solidFill>
                  <a:schemeClr val="tx2"/>
                </a:solidFill>
              </a:rPr>
              <a:t>Overall </a:t>
            </a:r>
            <a:r>
              <a:rPr lang="en-US" sz="1700" b="1" dirty="0" smtClean="0">
                <a:solidFill>
                  <a:srgbClr val="FF0000"/>
                </a:solidFill>
              </a:rPr>
              <a:t>quite efficient period</a:t>
            </a:r>
            <a:r>
              <a:rPr lang="en-US" sz="1700" dirty="0" smtClean="0">
                <a:solidFill>
                  <a:schemeClr val="tx2"/>
                </a:solidFill>
              </a:rPr>
              <a:t>: the intensity in the LHC could be rapidly increased up to </a:t>
            </a:r>
            <a:r>
              <a:rPr lang="en-US" sz="1700" b="1" dirty="0" smtClean="0">
                <a:solidFill>
                  <a:srgbClr val="FF0000"/>
                </a:solidFill>
              </a:rPr>
              <a:t>~3.4e14 p/beam </a:t>
            </a:r>
            <a:r>
              <a:rPr lang="en-US" sz="1700" dirty="0" smtClean="0">
                <a:solidFill>
                  <a:schemeClr val="tx2"/>
                </a:solidFill>
              </a:rPr>
              <a:t>in </a:t>
            </a:r>
            <a:r>
              <a:rPr lang="en-US" sz="1700" b="1" dirty="0" smtClean="0">
                <a:solidFill>
                  <a:srgbClr val="FF0000"/>
                </a:solidFill>
              </a:rPr>
              <a:t>2820b</a:t>
            </a:r>
            <a:r>
              <a:rPr lang="en-US" sz="1700" dirty="0" smtClean="0">
                <a:solidFill>
                  <a:schemeClr val="tx2"/>
                </a:solidFill>
              </a:rPr>
              <a:t> (present records at 450 GeV)</a:t>
            </a:r>
          </a:p>
          <a:p>
            <a:pPr marL="285750" marR="0" lvl="0" indent="-285750" defTabSz="91440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experience from 2015-16 </a:t>
            </a:r>
            <a:r>
              <a:rPr lang="en-US" sz="1700" dirty="0" smtClean="0">
                <a:solidFill>
                  <a:schemeClr val="tx2"/>
                </a:solidFill>
              </a:rPr>
              <a:t>and </a:t>
            </a:r>
            <a:r>
              <a:rPr lang="en-US" sz="1700" b="1" dirty="0" smtClean="0">
                <a:solidFill>
                  <a:srgbClr val="FF0000"/>
                </a:solidFill>
              </a:rPr>
              <a:t>actions taken during EYETS </a:t>
            </a:r>
            <a:r>
              <a:rPr lang="en-US" sz="1700" dirty="0" smtClean="0">
                <a:solidFill>
                  <a:schemeClr val="tx2"/>
                </a:solidFill>
              </a:rPr>
              <a:t>clearly beneficial: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Font typeface="Wingdings" charset="2"/>
              <a:buChar char="à"/>
              <a:defRPr/>
            </a:pPr>
            <a:r>
              <a:rPr lang="en-US" sz="1700" dirty="0" smtClean="0">
                <a:solidFill>
                  <a:schemeClr val="tx2"/>
                </a:solidFill>
              </a:rPr>
              <a:t>No difficulty from the </a:t>
            </a:r>
            <a:r>
              <a:rPr lang="en-US" sz="1700" b="1" dirty="0" smtClean="0">
                <a:solidFill>
                  <a:srgbClr val="FF0000"/>
                </a:solidFill>
              </a:rPr>
              <a:t>cryogenics </a:t>
            </a:r>
            <a:r>
              <a:rPr lang="en-US" sz="1700" dirty="0" smtClean="0">
                <a:solidFill>
                  <a:schemeClr val="tx2"/>
                </a:solidFill>
              </a:rPr>
              <a:t>side, </a:t>
            </a:r>
            <a:r>
              <a:rPr lang="en-US" sz="1700" b="1" dirty="0">
                <a:solidFill>
                  <a:srgbClr val="FF0000"/>
                </a:solidFill>
              </a:rPr>
              <a:t>i</a:t>
            </a:r>
            <a:r>
              <a:rPr lang="en-US" sz="1700" b="1" dirty="0" smtClean="0">
                <a:solidFill>
                  <a:srgbClr val="FF0000"/>
                </a:solidFill>
              </a:rPr>
              <a:t>nstabilities</a:t>
            </a:r>
            <a:r>
              <a:rPr lang="en-US" sz="1700" dirty="0" smtClean="0">
                <a:solidFill>
                  <a:schemeClr val="tx2"/>
                </a:solidFill>
              </a:rPr>
              <a:t> well under control, improved pumping in </a:t>
            </a:r>
            <a:r>
              <a:rPr lang="en-US" sz="1700" b="1" dirty="0" smtClean="0">
                <a:solidFill>
                  <a:srgbClr val="FF0000"/>
                </a:solidFill>
              </a:rPr>
              <a:t>MKI areas</a:t>
            </a:r>
          </a:p>
          <a:p>
            <a:pPr marL="285750" lvl="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</a:rPr>
              <a:t>The newly installed </a:t>
            </a:r>
            <a:r>
              <a:rPr lang="en-US" sz="1700" b="1" dirty="0">
                <a:solidFill>
                  <a:srgbClr val="FF0000"/>
                </a:solidFill>
              </a:rPr>
              <a:t>MKI2D conditioned quickly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sz="1700" dirty="0" smtClean="0">
                <a:solidFill>
                  <a:schemeClr val="tx2"/>
                </a:solidFill>
              </a:rPr>
              <a:t>should not limit physics in 2017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  <a:defRPr/>
            </a:pPr>
            <a:r>
              <a:rPr lang="en-GB" sz="1700" dirty="0" smtClean="0">
                <a:solidFill>
                  <a:srgbClr val="44546A"/>
                </a:solidFill>
              </a:rPr>
              <a:t>The </a:t>
            </a:r>
            <a:r>
              <a:rPr lang="en-GB" sz="1700" b="1" dirty="0">
                <a:solidFill>
                  <a:srgbClr val="FF0000"/>
                </a:solidFill>
              </a:rPr>
              <a:t>beam quality</a:t>
            </a:r>
            <a:r>
              <a:rPr lang="en-GB" sz="1700" dirty="0">
                <a:solidFill>
                  <a:srgbClr val="44546A"/>
                </a:solidFill>
              </a:rPr>
              <a:t> over the length of an operational injection period </a:t>
            </a:r>
            <a:r>
              <a:rPr lang="en-GB" sz="1700" b="1" dirty="0">
                <a:solidFill>
                  <a:srgbClr val="FF0000"/>
                </a:solidFill>
              </a:rPr>
              <a:t>looks good even with </a:t>
            </a:r>
            <a:r>
              <a:rPr lang="en-GB" sz="1700" b="1" dirty="0" smtClean="0">
                <a:solidFill>
                  <a:srgbClr val="FF0000"/>
                </a:solidFill>
              </a:rPr>
              <a:t>2800b</a:t>
            </a:r>
            <a:r>
              <a:rPr lang="en-GB" sz="1700" dirty="0" smtClean="0">
                <a:solidFill>
                  <a:srgbClr val="44546A"/>
                </a:solidFill>
              </a:rPr>
              <a:t>:</a:t>
            </a:r>
            <a:endParaRPr lang="en-GB" sz="1700" dirty="0">
              <a:solidFill>
                <a:srgbClr val="44546A"/>
              </a:solidFill>
            </a:endParaRP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Font typeface="Courier New" charset="0"/>
              <a:buChar char="o"/>
              <a:defRPr/>
            </a:pPr>
            <a:r>
              <a:rPr lang="en-GB" sz="1700" dirty="0">
                <a:solidFill>
                  <a:srgbClr val="44546A"/>
                </a:solidFill>
              </a:rPr>
              <a:t>Degradation driven by e-cloud is observed only over longer time scales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Font typeface="Courier New" charset="0"/>
              <a:buChar char="o"/>
              <a:defRPr/>
            </a:pPr>
            <a:r>
              <a:rPr lang="en-GB" sz="1700" dirty="0">
                <a:solidFill>
                  <a:srgbClr val="44546A"/>
                </a:solidFill>
              </a:rPr>
              <a:t>Some </a:t>
            </a:r>
            <a:r>
              <a:rPr lang="en-GB" sz="1700" b="1" dirty="0">
                <a:solidFill>
                  <a:srgbClr val="FF0000"/>
                </a:solidFill>
              </a:rPr>
              <a:t>margin is available </a:t>
            </a:r>
            <a:r>
              <a:rPr lang="en-GB" sz="1700" b="1" dirty="0" err="1">
                <a:solidFill>
                  <a:srgbClr val="FF0000"/>
                </a:solidFill>
              </a:rPr>
              <a:t>w.r.t</a:t>
            </a:r>
            <a:r>
              <a:rPr lang="en-GB" sz="1700" b="1" dirty="0">
                <a:solidFill>
                  <a:srgbClr val="FF0000"/>
                </a:solidFill>
              </a:rPr>
              <a:t>. chromaticity and </a:t>
            </a:r>
            <a:r>
              <a:rPr lang="en-GB" sz="1700" b="1" dirty="0" err="1">
                <a:solidFill>
                  <a:srgbClr val="FF0000"/>
                </a:solidFill>
              </a:rPr>
              <a:t>octupole</a:t>
            </a:r>
            <a:r>
              <a:rPr lang="en-GB" sz="1700" b="1" dirty="0">
                <a:solidFill>
                  <a:srgbClr val="FF0000"/>
                </a:solidFill>
              </a:rPr>
              <a:t> </a:t>
            </a:r>
            <a:r>
              <a:rPr lang="en-GB" sz="1700" b="1" dirty="0" smtClean="0">
                <a:solidFill>
                  <a:srgbClr val="FF0000"/>
                </a:solidFill>
              </a:rPr>
              <a:t>settings </a:t>
            </a:r>
            <a:r>
              <a:rPr lang="en-GB" sz="1700" dirty="0" smtClean="0">
                <a:solidFill>
                  <a:srgbClr val="44546A"/>
                </a:solidFill>
                <a:sym typeface="Wingdings"/>
              </a:rPr>
              <a:t></a:t>
            </a:r>
            <a:r>
              <a:rPr lang="en-GB" sz="1700" dirty="0" smtClean="0">
                <a:solidFill>
                  <a:srgbClr val="44546A"/>
                </a:solidFill>
              </a:rPr>
              <a:t> </a:t>
            </a:r>
            <a:r>
              <a:rPr lang="en-GB" sz="1700" dirty="0" smtClean="0">
                <a:solidFill>
                  <a:srgbClr val="44546A"/>
                </a:solidFill>
              </a:rPr>
              <a:t>situation seems to be different with BCMS beams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5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Summary and first conclusions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17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0" y="319816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54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Overview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9307" y="1014243"/>
            <a:ext cx="10134178" cy="2190058"/>
            <a:chOff x="29307" y="1014243"/>
            <a:chExt cx="10134178" cy="219005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4060" t="8555" r="13996" b="66013"/>
            <a:stretch/>
          </p:blipFill>
          <p:spPr>
            <a:xfrm>
              <a:off x="29307" y="1608274"/>
              <a:ext cx="9067800" cy="159602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131" t="83895" r="13204" b="2801"/>
            <a:stretch/>
          </p:blipFill>
          <p:spPr>
            <a:xfrm>
              <a:off x="1458368" y="1014243"/>
              <a:ext cx="8705117" cy="834944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940914" y="1763730"/>
            <a:ext cx="130302" cy="1256747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08704" y="1764406"/>
            <a:ext cx="408599" cy="1256071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906061" y="1764406"/>
            <a:ext cx="2774113" cy="1256071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85699" y="1790799"/>
            <a:ext cx="148865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548235"/>
                </a:solidFill>
              </a:rPr>
              <a:t>Physics: </a:t>
            </a:r>
            <a:br>
              <a:rPr lang="en-US" sz="1600" b="1" dirty="0" smtClean="0">
                <a:solidFill>
                  <a:srgbClr val="548235"/>
                </a:solidFill>
              </a:rPr>
            </a:br>
            <a:r>
              <a:rPr lang="en-US" sz="1600" b="1" dirty="0" smtClean="0">
                <a:solidFill>
                  <a:srgbClr val="548235"/>
                </a:solidFill>
              </a:rPr>
              <a:t>trains of 12b</a:t>
            </a:r>
            <a:endParaRPr lang="en-US" sz="1600" b="1" dirty="0">
              <a:solidFill>
                <a:srgbClr val="54823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17303" y="1790799"/>
            <a:ext cx="32887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548235"/>
                </a:solidFill>
              </a:rPr>
              <a:t>Physics:</a:t>
            </a:r>
            <a:br>
              <a:rPr lang="en-US" sz="1600" b="1" dirty="0" smtClean="0">
                <a:solidFill>
                  <a:srgbClr val="548235"/>
                </a:solidFill>
              </a:rPr>
            </a:br>
            <a:r>
              <a:rPr lang="en-US" sz="1600" b="1" dirty="0" smtClean="0">
                <a:solidFill>
                  <a:srgbClr val="548235"/>
                </a:solidFill>
              </a:rPr>
              <a:t>trains of 48b</a:t>
            </a:r>
            <a:endParaRPr lang="en-US" sz="1600" b="1" dirty="0">
              <a:solidFill>
                <a:srgbClr val="548235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999172" y="3193258"/>
            <a:ext cx="0" cy="760307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313833" y="3204301"/>
            <a:ext cx="0" cy="760307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386235" y="3204301"/>
            <a:ext cx="0" cy="760307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1489" y="4030876"/>
            <a:ext cx="16233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44546A"/>
                </a:solidFill>
              </a:rPr>
              <a:t>First tests with trains of 72b</a:t>
            </a:r>
            <a:endParaRPr lang="en-US" sz="1600" dirty="0">
              <a:solidFill>
                <a:srgbClr val="44546A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44881" y="4030876"/>
            <a:ext cx="16233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44546A"/>
                </a:solidFill>
              </a:rPr>
              <a:t>Scrubbing with trains of 72b</a:t>
            </a:r>
            <a:endParaRPr lang="en-US" sz="1600" dirty="0">
              <a:solidFill>
                <a:srgbClr val="44546A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07652" y="4030876"/>
            <a:ext cx="28050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44546A"/>
                </a:solidFill>
              </a:rPr>
              <a:t>Scrubbing run with longer trains (up to 288b)</a:t>
            </a:r>
            <a:endParaRPr lang="en-US" sz="16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46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86" t="8829" r="13763" b="68170"/>
          <a:stretch/>
        </p:blipFill>
        <p:spPr>
          <a:xfrm>
            <a:off x="74101" y="1222522"/>
            <a:ext cx="9069899" cy="1483951"/>
          </a:xfrm>
          <a:prstGeom prst="rect">
            <a:avLst/>
          </a:prstGeom>
        </p:spPr>
      </p:pic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692461" y="3363544"/>
            <a:ext cx="6126793" cy="1605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Injection setup for long trains</a:t>
            </a:r>
          </a:p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No problem with Beam 2 </a:t>
            </a:r>
            <a:r>
              <a:rPr lang="en-US" dirty="0" smtClean="0">
                <a:solidFill>
                  <a:schemeClr val="tx2"/>
                </a:solidFill>
              </a:rPr>
              <a:t>up to 288 b/injection</a:t>
            </a:r>
          </a:p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Strong </a:t>
            </a:r>
            <a:r>
              <a:rPr lang="en-US" b="1" dirty="0" smtClean="0">
                <a:solidFill>
                  <a:srgbClr val="FF0000"/>
                </a:solidFill>
              </a:rPr>
              <a:t>losses at the first turn for Beam 1</a:t>
            </a:r>
          </a:p>
          <a:p>
            <a:pPr marL="742950" lvl="1" indent="-285750">
              <a:lnSpc>
                <a:spcPct val="110000"/>
              </a:lnSpc>
              <a:buClr>
                <a:schemeClr val="tx2"/>
              </a:buClr>
              <a:buFont typeface="Courier New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In spite of several hours devoted to investigating the issue, </a:t>
            </a:r>
            <a:br>
              <a:rPr lang="en-US" sz="1700" dirty="0" smtClean="0">
                <a:solidFill>
                  <a:schemeClr val="tx2"/>
                </a:solidFill>
              </a:rPr>
            </a:br>
            <a:r>
              <a:rPr lang="en-US" sz="1700" dirty="0" smtClean="0">
                <a:solidFill>
                  <a:schemeClr val="tx2"/>
                </a:solidFill>
              </a:rPr>
              <a:t>the cause could not be fully identified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71656" y="1368001"/>
            <a:ext cx="551127" cy="1237548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Overview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28207" y="1368001"/>
            <a:ext cx="144000" cy="123754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024000" y="1368001"/>
            <a:ext cx="73161" cy="123754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609368" y="1368001"/>
            <a:ext cx="360000" cy="123754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626" t="81850" r="22178" b="6719"/>
          <a:stretch/>
        </p:blipFill>
        <p:spPr>
          <a:xfrm>
            <a:off x="1504335" y="629265"/>
            <a:ext cx="7639665" cy="737419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V="1">
            <a:off x="1447800" y="2706474"/>
            <a:ext cx="0" cy="584483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315673" y="5868365"/>
            <a:ext cx="5943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Thanks to C. </a:t>
            </a:r>
            <a:r>
              <a:rPr lang="en-US" sz="1600" i="1" dirty="0" err="1" smtClean="0">
                <a:solidFill>
                  <a:schemeClr val="tx2"/>
                </a:solidFill>
              </a:rPr>
              <a:t>Bracco</a:t>
            </a:r>
            <a:r>
              <a:rPr lang="en-US" sz="1600" i="1" dirty="0" smtClean="0">
                <a:solidFill>
                  <a:schemeClr val="tx2"/>
                </a:solidFill>
              </a:rPr>
              <a:t> and the injection team for the extensive support! 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23189" y="3466641"/>
            <a:ext cx="7338549" cy="1024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Scrubbing fills with trains of 144 bunches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Up to </a:t>
            </a:r>
            <a:r>
              <a:rPr lang="en-US" b="1" dirty="0" smtClean="0">
                <a:solidFill>
                  <a:srgbClr val="FF0000"/>
                </a:solidFill>
              </a:rPr>
              <a:t>2460 </a:t>
            </a:r>
            <a:r>
              <a:rPr lang="en-US" b="1" dirty="0">
                <a:solidFill>
                  <a:srgbClr val="FF0000"/>
                </a:solidFill>
              </a:rPr>
              <a:t>bunches </a:t>
            </a:r>
            <a:r>
              <a:rPr lang="en-US" dirty="0">
                <a:solidFill>
                  <a:schemeClr val="tx2"/>
                </a:solidFill>
              </a:rPr>
              <a:t>per beam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Bunch intensity: </a:t>
            </a:r>
            <a:r>
              <a:rPr lang="en-US" b="1" dirty="0">
                <a:solidFill>
                  <a:srgbClr val="FF0000"/>
                </a:solidFill>
              </a:rPr>
              <a:t>~1.05e11 p/bunch </a:t>
            </a: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dirty="0">
                <a:solidFill>
                  <a:schemeClr val="tx2"/>
                </a:solidFill>
              </a:rPr>
              <a:t>limited by SPS longitudinal stability)</a:t>
            </a: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74101" y="629265"/>
            <a:ext cx="9069899" cy="2077208"/>
            <a:chOff x="74101" y="629265"/>
            <a:chExt cx="9069899" cy="207720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86" t="8829" r="13763" b="68170"/>
            <a:stretch/>
          </p:blipFill>
          <p:spPr>
            <a:xfrm>
              <a:off x="74101" y="1222522"/>
              <a:ext cx="9069899" cy="148395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626" t="81850" r="22178" b="6719"/>
            <a:stretch/>
          </p:blipFill>
          <p:spPr>
            <a:xfrm>
              <a:off x="1504335" y="629265"/>
              <a:ext cx="7639665" cy="737419"/>
            </a:xfrm>
            <a:prstGeom prst="rect">
              <a:avLst/>
            </a:prstGeom>
          </p:spPr>
        </p:pic>
      </p:grpSp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1701213" y="1368000"/>
            <a:ext cx="530710" cy="1247381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Overview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937867" y="2706474"/>
            <a:ext cx="0" cy="584483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680" y="5583385"/>
            <a:ext cx="8500640" cy="106479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372086" y="2738638"/>
            <a:ext cx="2484776" cy="937583"/>
            <a:chOff x="6372086" y="2738638"/>
            <a:chExt cx="2484776" cy="93758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/>
            <a:srcRect t="1703"/>
            <a:stretch/>
          </p:blipFill>
          <p:spPr>
            <a:xfrm>
              <a:off x="6372086" y="2738638"/>
              <a:ext cx="2484776" cy="93758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/>
            <a:srcRect l="51399"/>
            <a:stretch/>
          </p:blipFill>
          <p:spPr>
            <a:xfrm>
              <a:off x="7645399" y="2958151"/>
              <a:ext cx="1180095" cy="5084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321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t="1703"/>
          <a:stretch/>
        </p:blipFill>
        <p:spPr>
          <a:xfrm>
            <a:off x="6372086" y="2738638"/>
            <a:ext cx="2484776" cy="937583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4101" y="629265"/>
            <a:ext cx="9069899" cy="2077208"/>
            <a:chOff x="74101" y="629265"/>
            <a:chExt cx="9069899" cy="207720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86" t="8829" r="13763" b="68170"/>
            <a:stretch/>
          </p:blipFill>
          <p:spPr>
            <a:xfrm>
              <a:off x="74101" y="1222522"/>
              <a:ext cx="9069899" cy="148395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626" t="81850" r="22178" b="6719"/>
            <a:stretch/>
          </p:blipFill>
          <p:spPr>
            <a:xfrm>
              <a:off x="1504335" y="629265"/>
              <a:ext cx="7639665" cy="737419"/>
            </a:xfrm>
            <a:prstGeom prst="rect">
              <a:avLst/>
            </a:prstGeom>
          </p:spPr>
        </p:pic>
      </p:grpSp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723190" y="3466641"/>
            <a:ext cx="6421940" cy="1024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T</a:t>
            </a:r>
            <a:r>
              <a:rPr lang="en-US" b="1" dirty="0" smtClean="0">
                <a:solidFill>
                  <a:schemeClr val="tx2"/>
                </a:solidFill>
              </a:rPr>
              <a:t>rains </a:t>
            </a:r>
            <a:r>
              <a:rPr lang="en-US" b="1" dirty="0">
                <a:solidFill>
                  <a:schemeClr val="tx2"/>
                </a:solidFill>
              </a:rPr>
              <a:t>of 288b per injection for B2 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Trains of </a:t>
            </a:r>
            <a:r>
              <a:rPr lang="en-US" b="1" dirty="0" smtClean="0">
                <a:solidFill>
                  <a:srgbClr val="FF0000"/>
                </a:solidFill>
              </a:rPr>
              <a:t>288b still </a:t>
            </a:r>
            <a:r>
              <a:rPr lang="en-US" b="1" dirty="0">
                <a:solidFill>
                  <a:srgbClr val="FF0000"/>
                </a:solidFill>
              </a:rPr>
              <a:t>not possible for </a:t>
            </a:r>
            <a:r>
              <a:rPr lang="en-US" b="1" dirty="0" smtClean="0">
                <a:solidFill>
                  <a:srgbClr val="FF0000"/>
                </a:solidFill>
              </a:rPr>
              <a:t>B1</a:t>
            </a:r>
          </a:p>
          <a:p>
            <a:pPr marL="285750" indent="-28575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Filling </a:t>
            </a:r>
            <a:r>
              <a:rPr lang="en-US" b="1" dirty="0">
                <a:solidFill>
                  <a:srgbClr val="FF0000"/>
                </a:solidFill>
              </a:rPr>
              <a:t>asymmetrically </a:t>
            </a:r>
            <a:r>
              <a:rPr lang="en-US" dirty="0">
                <a:solidFill>
                  <a:schemeClr val="tx2"/>
                </a:solidFill>
              </a:rPr>
              <a:t>with </a:t>
            </a:r>
            <a:r>
              <a:rPr lang="en-US" dirty="0" smtClean="0">
                <a:solidFill>
                  <a:schemeClr val="tx2"/>
                </a:solidFill>
              </a:rPr>
              <a:t>2460b </a:t>
            </a:r>
            <a:r>
              <a:rPr lang="en-US" dirty="0">
                <a:solidFill>
                  <a:schemeClr val="tx2"/>
                </a:solidFill>
              </a:rPr>
              <a:t>in B1 and </a:t>
            </a:r>
            <a:r>
              <a:rPr lang="en-US" dirty="0" smtClean="0">
                <a:solidFill>
                  <a:schemeClr val="tx2"/>
                </a:solidFill>
              </a:rPr>
              <a:t>2748b </a:t>
            </a:r>
            <a:r>
              <a:rPr lang="en-US" dirty="0">
                <a:solidFill>
                  <a:schemeClr val="tx2"/>
                </a:solidFill>
              </a:rPr>
              <a:t>in B2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396435" y="1368000"/>
            <a:ext cx="1860933" cy="1237548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Overview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517085" y="2721616"/>
            <a:ext cx="0" cy="584483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415" y="5578318"/>
            <a:ext cx="8485171" cy="106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0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4101" y="629265"/>
            <a:ext cx="9069899" cy="2077208"/>
            <a:chOff x="74101" y="629265"/>
            <a:chExt cx="9069899" cy="207720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86" t="8829" r="13763" b="68170"/>
            <a:stretch/>
          </p:blipFill>
          <p:spPr>
            <a:xfrm>
              <a:off x="74101" y="1222522"/>
              <a:ext cx="9069899" cy="148395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626" t="81850" r="22178" b="6719"/>
            <a:stretch/>
          </p:blipFill>
          <p:spPr>
            <a:xfrm>
              <a:off x="1504335" y="629265"/>
              <a:ext cx="7639665" cy="737419"/>
            </a:xfrm>
            <a:prstGeom prst="rect">
              <a:avLst/>
            </a:prstGeom>
          </p:spPr>
        </p:pic>
      </p:grpSp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681128" y="3262086"/>
            <a:ext cx="8254528" cy="217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T</a:t>
            </a:r>
            <a:r>
              <a:rPr lang="en-US" b="1" dirty="0" smtClean="0">
                <a:solidFill>
                  <a:schemeClr val="tx2"/>
                </a:solidFill>
              </a:rPr>
              <a:t>rains </a:t>
            </a:r>
            <a:r>
              <a:rPr lang="en-US" b="1" dirty="0">
                <a:solidFill>
                  <a:schemeClr val="tx2"/>
                </a:solidFill>
              </a:rPr>
              <a:t>of 288b per injection </a:t>
            </a:r>
            <a:r>
              <a:rPr lang="en-US" b="1" dirty="0" smtClean="0">
                <a:solidFill>
                  <a:schemeClr val="tx2"/>
                </a:solidFill>
              </a:rPr>
              <a:t>for both beams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Possible to inject 288 bpi </a:t>
            </a:r>
            <a:r>
              <a:rPr lang="en-US" sz="1700" b="1" dirty="0" smtClean="0">
                <a:solidFill>
                  <a:srgbClr val="FF0000"/>
                </a:solidFill>
              </a:rPr>
              <a:t>also in Beam 1 only after:</a:t>
            </a:r>
          </a:p>
          <a:p>
            <a:pPr marL="742950" lvl="1" indent="-285750">
              <a:lnSpc>
                <a:spcPct val="110000"/>
              </a:lnSpc>
              <a:buFont typeface="Courier New"/>
              <a:buChar char="o"/>
            </a:pPr>
            <a:r>
              <a:rPr lang="en-US" sz="1700" dirty="0">
                <a:solidFill>
                  <a:schemeClr val="tx2"/>
                </a:solidFill>
              </a:rPr>
              <a:t>Increasing selected BLM thresholds </a:t>
            </a:r>
            <a:r>
              <a:rPr lang="en-US" sz="1700" dirty="0" smtClean="0">
                <a:solidFill>
                  <a:schemeClr val="tx2"/>
                </a:solidFill>
              </a:rPr>
              <a:t>in the injection region and at TCPs </a:t>
            </a:r>
            <a:r>
              <a:rPr lang="en-US" sz="1700" dirty="0">
                <a:solidFill>
                  <a:schemeClr val="tx2"/>
                </a:solidFill>
              </a:rPr>
              <a:t>in IR7</a:t>
            </a:r>
          </a:p>
          <a:p>
            <a:pPr marL="742950" lvl="1" indent="-285750">
              <a:lnSpc>
                <a:spcPct val="110000"/>
              </a:lnSpc>
              <a:buFont typeface="Courier New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Improved stability </a:t>
            </a:r>
            <a:r>
              <a:rPr lang="en-US" sz="1700" dirty="0">
                <a:solidFill>
                  <a:schemeClr val="tx2"/>
                </a:solidFill>
              </a:rPr>
              <a:t>at SPS flat-top</a:t>
            </a:r>
          </a:p>
          <a:p>
            <a:pPr marL="742950" lvl="1" indent="-285750">
              <a:lnSpc>
                <a:spcPct val="110000"/>
              </a:lnSpc>
              <a:buFont typeface="Courier New"/>
              <a:buChar char="o"/>
            </a:pPr>
            <a:r>
              <a:rPr lang="en-US" sz="1700" dirty="0">
                <a:solidFill>
                  <a:schemeClr val="tx2"/>
                </a:solidFill>
              </a:rPr>
              <a:t>Increasing scraping before SPS </a:t>
            </a:r>
            <a:r>
              <a:rPr lang="en-US" sz="1700" dirty="0" smtClean="0">
                <a:solidFill>
                  <a:schemeClr val="tx2"/>
                </a:solidFill>
              </a:rPr>
              <a:t>extraction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Losses stayed </a:t>
            </a:r>
            <a:r>
              <a:rPr lang="en-US" sz="1700" b="1" dirty="0" smtClean="0">
                <a:solidFill>
                  <a:srgbClr val="FF0000"/>
                </a:solidFill>
              </a:rPr>
              <a:t>close to </a:t>
            </a:r>
            <a:r>
              <a:rPr lang="en-US" sz="1700" b="1" dirty="0">
                <a:solidFill>
                  <a:srgbClr val="FF0000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increased </a:t>
            </a:r>
            <a:r>
              <a:rPr lang="en-US" sz="1700" b="1" dirty="0">
                <a:solidFill>
                  <a:srgbClr val="FF0000"/>
                </a:solidFill>
              </a:rPr>
              <a:t>dump </a:t>
            </a:r>
            <a:r>
              <a:rPr lang="en-US" sz="1700" b="1" dirty="0" smtClean="0">
                <a:solidFill>
                  <a:srgbClr val="FF0000"/>
                </a:solidFill>
              </a:rPr>
              <a:t>threshold </a:t>
            </a:r>
            <a:r>
              <a:rPr lang="en-US" sz="1700" dirty="0" smtClean="0">
                <a:solidFill>
                  <a:schemeClr val="tx2"/>
                </a:solidFill>
              </a:rPr>
              <a:t>(occasionally exceeding it)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Filling </a:t>
            </a:r>
            <a:r>
              <a:rPr lang="en-US" sz="1700" dirty="0">
                <a:solidFill>
                  <a:schemeClr val="tx2"/>
                </a:solidFill>
              </a:rPr>
              <a:t>with </a:t>
            </a:r>
            <a:r>
              <a:rPr lang="en-US" sz="1700" b="1" dirty="0">
                <a:solidFill>
                  <a:srgbClr val="FF0000"/>
                </a:solidFill>
              </a:rPr>
              <a:t>up to 2820b in both beams</a:t>
            </a:r>
            <a:r>
              <a:rPr lang="en-US" sz="1700" dirty="0">
                <a:solidFill>
                  <a:schemeClr val="tx2"/>
                </a:solidFill>
              </a:rPr>
              <a:t> (maximum </a:t>
            </a:r>
            <a:r>
              <a:rPr lang="en-US" sz="1700" dirty="0" smtClean="0">
                <a:solidFill>
                  <a:schemeClr val="tx2"/>
                </a:solidFill>
              </a:rPr>
              <a:t>reached </a:t>
            </a:r>
            <a:r>
              <a:rPr lang="en-US" sz="1700" dirty="0">
                <a:solidFill>
                  <a:schemeClr val="tx2"/>
                </a:solidFill>
              </a:rPr>
              <a:t>in the LHC</a:t>
            </a:r>
            <a:r>
              <a:rPr lang="en-US" sz="1700" dirty="0" smtClean="0">
                <a:solidFill>
                  <a:schemeClr val="tx2"/>
                </a:solidFill>
              </a:rPr>
              <a:t>)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47535" y="1368000"/>
            <a:ext cx="1539248" cy="1247381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Overview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151519" y="2721616"/>
            <a:ext cx="0" cy="584483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681" y="5574874"/>
            <a:ext cx="8500639" cy="1073012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6372086" y="2738638"/>
            <a:ext cx="2484776" cy="937583"/>
            <a:chOff x="6372086" y="2738638"/>
            <a:chExt cx="2484776" cy="937583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/>
            <a:srcRect t="1703"/>
            <a:stretch/>
          </p:blipFill>
          <p:spPr>
            <a:xfrm>
              <a:off x="6372086" y="2738638"/>
              <a:ext cx="2484776" cy="937583"/>
            </a:xfrm>
            <a:prstGeom prst="rect">
              <a:avLst/>
            </a:prstGeom>
          </p:spPr>
        </p:pic>
        <p:pic>
          <p:nvPicPr>
            <p:cNvPr id="19" name="Picture 18" descr="getAttachment.php-6.pn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9" t="22360" r="1668" b="52343"/>
            <a:stretch/>
          </p:blipFill>
          <p:spPr>
            <a:xfrm>
              <a:off x="6413500" y="2955293"/>
              <a:ext cx="2415170" cy="483734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56489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4101" y="629265"/>
            <a:ext cx="9069899" cy="2077208"/>
            <a:chOff x="74101" y="629265"/>
            <a:chExt cx="9069899" cy="207720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86" t="8829" r="13763" b="68170"/>
            <a:stretch/>
          </p:blipFill>
          <p:spPr>
            <a:xfrm>
              <a:off x="74101" y="1222522"/>
              <a:ext cx="9069899" cy="148395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626" t="81850" r="22178" b="6719"/>
            <a:stretch/>
          </p:blipFill>
          <p:spPr>
            <a:xfrm>
              <a:off x="1504335" y="629265"/>
              <a:ext cx="7639665" cy="737419"/>
            </a:xfrm>
            <a:prstGeom prst="rect">
              <a:avLst/>
            </a:prstGeom>
          </p:spPr>
        </p:pic>
      </p:grpSp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647999" y="3176804"/>
            <a:ext cx="7966611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fi-FI" b="1" dirty="0" err="1" smtClean="0">
                <a:solidFill>
                  <a:schemeClr val="tx2"/>
                </a:solidFill>
              </a:rPr>
              <a:t>Increased</a:t>
            </a:r>
            <a:r>
              <a:rPr lang="fi-FI" b="1" dirty="0" smtClean="0">
                <a:solidFill>
                  <a:schemeClr val="tx2"/>
                </a:solidFill>
              </a:rPr>
              <a:t> </a:t>
            </a:r>
            <a:r>
              <a:rPr lang="fi-FI" b="1" dirty="0" err="1" smtClean="0">
                <a:solidFill>
                  <a:schemeClr val="tx2"/>
                </a:solidFill>
              </a:rPr>
              <a:t>bunch</a:t>
            </a:r>
            <a:r>
              <a:rPr lang="fi-FI" b="1" dirty="0" smtClean="0">
                <a:solidFill>
                  <a:schemeClr val="tx2"/>
                </a:solidFill>
              </a:rPr>
              <a:t> </a:t>
            </a:r>
            <a:r>
              <a:rPr lang="fi-FI" b="1" dirty="0" err="1" smtClean="0">
                <a:solidFill>
                  <a:schemeClr val="tx2"/>
                </a:solidFill>
              </a:rPr>
              <a:t>intensity</a:t>
            </a:r>
            <a:r>
              <a:rPr lang="fi-FI" b="1" dirty="0" smtClean="0">
                <a:solidFill>
                  <a:schemeClr val="tx2"/>
                </a:solidFill>
              </a:rPr>
              <a:t> </a:t>
            </a:r>
          </a:p>
          <a:p>
            <a:pPr marL="285750" lvl="2" indent="-285750">
              <a:lnSpc>
                <a:spcPct val="120000"/>
              </a:lnSpc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Average bunch </a:t>
            </a:r>
            <a:r>
              <a:rPr lang="en-GB" dirty="0">
                <a:solidFill>
                  <a:schemeClr val="tx2"/>
                </a:solidFill>
              </a:rPr>
              <a:t>intensity from the </a:t>
            </a:r>
            <a:r>
              <a:rPr lang="en-GB" dirty="0" smtClean="0">
                <a:solidFill>
                  <a:schemeClr val="tx2"/>
                </a:solidFill>
              </a:rPr>
              <a:t>SPS </a:t>
            </a:r>
            <a:r>
              <a:rPr lang="en-GB" b="1" dirty="0">
                <a:solidFill>
                  <a:srgbClr val="FF0000"/>
                </a:solidFill>
              </a:rPr>
              <a:t>~1.2e11 </a:t>
            </a:r>
            <a:r>
              <a:rPr lang="en-GB" b="1" dirty="0" smtClean="0">
                <a:solidFill>
                  <a:srgbClr val="FF0000"/>
                </a:solidFill>
              </a:rPr>
              <a:t>p/bunch </a:t>
            </a:r>
            <a:r>
              <a:rPr lang="en-GB" dirty="0" smtClean="0">
                <a:solidFill>
                  <a:schemeClr val="tx2"/>
                </a:solidFill>
              </a:rPr>
              <a:t>(possible only after relaxing beam quality requirements at SPS extraction)</a:t>
            </a:r>
            <a:endParaRPr lang="en-GB" dirty="0">
              <a:solidFill>
                <a:schemeClr val="tx2"/>
              </a:solidFill>
            </a:endParaRPr>
          </a:p>
          <a:p>
            <a:pPr marL="285750" lvl="2" indent="-285750">
              <a:lnSpc>
                <a:spcPct val="120000"/>
              </a:lnSpc>
              <a:buFont typeface="Arial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Intensity for </a:t>
            </a:r>
            <a:r>
              <a:rPr lang="en-GB" dirty="0">
                <a:solidFill>
                  <a:schemeClr val="tx2"/>
                </a:solidFill>
              </a:rPr>
              <a:t>both </a:t>
            </a:r>
            <a:r>
              <a:rPr lang="en-GB" dirty="0" smtClean="0">
                <a:solidFill>
                  <a:schemeClr val="tx2"/>
                </a:solidFill>
              </a:rPr>
              <a:t>beams reached </a:t>
            </a:r>
            <a:r>
              <a:rPr lang="en-GB" b="1" dirty="0" smtClean="0">
                <a:solidFill>
                  <a:srgbClr val="FF0000"/>
                </a:solidFill>
              </a:rPr>
              <a:t>3.3e14 p </a:t>
            </a:r>
            <a:r>
              <a:rPr lang="en-GB" dirty="0" smtClean="0">
                <a:solidFill>
                  <a:schemeClr val="tx2"/>
                </a:solidFill>
              </a:rPr>
              <a:t>(largest achieved in the LHC)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81368" y="1368000"/>
            <a:ext cx="1356851" cy="1247381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Overview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465693" y="2721616"/>
            <a:ext cx="0" cy="584483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088" y="4658157"/>
            <a:ext cx="8591825" cy="12736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363"/>
          <a:stretch/>
        </p:blipFill>
        <p:spPr>
          <a:xfrm>
            <a:off x="280609" y="5631711"/>
            <a:ext cx="8587304" cy="9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3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4101" y="629265"/>
            <a:ext cx="9069899" cy="2077208"/>
            <a:chOff x="74101" y="629265"/>
            <a:chExt cx="9069899" cy="207720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86" t="8829" r="13763" b="68170"/>
            <a:stretch/>
          </p:blipFill>
          <p:spPr>
            <a:xfrm>
              <a:off x="74101" y="1222522"/>
              <a:ext cx="9069899" cy="148395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626" t="81850" r="22178" b="6719"/>
            <a:stretch/>
          </p:blipFill>
          <p:spPr>
            <a:xfrm>
              <a:off x="1504335" y="629265"/>
              <a:ext cx="7639665" cy="737419"/>
            </a:xfrm>
            <a:prstGeom prst="rect">
              <a:avLst/>
            </a:prstGeom>
          </p:spPr>
        </p:pic>
      </p:grpSp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7578670" y="1368000"/>
            <a:ext cx="1097329" cy="1247381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Overview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175" y="3415193"/>
            <a:ext cx="8000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solidFill>
                  <a:schemeClr val="tx2"/>
                </a:solidFill>
              </a:rPr>
              <a:t>Reference heat load measurements and other tests (with further scrubbing):</a:t>
            </a:r>
          </a:p>
          <a:p>
            <a:pPr marL="285750" indent="-285750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B1 </a:t>
            </a:r>
            <a:r>
              <a:rPr lang="en-GB" b="1" dirty="0">
                <a:solidFill>
                  <a:srgbClr val="FF0000"/>
                </a:solidFill>
              </a:rPr>
              <a:t>and B2 separately 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for comparison against fills 5783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smtClean="0">
                <a:solidFill>
                  <a:schemeClr val="tx2"/>
                </a:solidFill>
              </a:rPr>
              <a:t>5785 (from Thursday)</a:t>
            </a:r>
          </a:p>
          <a:p>
            <a:pPr marL="285750" indent="-285750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T</a:t>
            </a:r>
            <a:r>
              <a:rPr lang="en-GB" b="1" dirty="0" smtClean="0">
                <a:solidFill>
                  <a:srgbClr val="FF0000"/>
                </a:solidFill>
              </a:rPr>
              <a:t>rains of 72b </a:t>
            </a:r>
            <a:r>
              <a:rPr lang="en-GB" dirty="0" smtClean="0">
                <a:solidFill>
                  <a:schemeClr val="tx2"/>
                </a:solidFill>
              </a:rPr>
              <a:t>for </a:t>
            </a:r>
            <a:r>
              <a:rPr lang="en-GB" dirty="0">
                <a:solidFill>
                  <a:schemeClr val="tx2"/>
                </a:solidFill>
              </a:rPr>
              <a:t>comparison against </a:t>
            </a:r>
            <a:r>
              <a:rPr lang="en-GB" dirty="0" smtClean="0">
                <a:solidFill>
                  <a:schemeClr val="tx2"/>
                </a:solidFill>
              </a:rPr>
              <a:t>end-2016 and beginning-2017 </a:t>
            </a:r>
          </a:p>
          <a:p>
            <a:pPr marL="285750" indent="-285750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S</a:t>
            </a:r>
            <a:r>
              <a:rPr lang="en-GB" b="1" dirty="0" smtClean="0">
                <a:solidFill>
                  <a:srgbClr val="FF0000"/>
                </a:solidFill>
              </a:rPr>
              <a:t>ingle beam (144 bpi) </a:t>
            </a:r>
            <a:r>
              <a:rPr lang="en-GB" dirty="0">
                <a:solidFill>
                  <a:schemeClr val="tx2"/>
                </a:solidFill>
              </a:rPr>
              <a:t>comparison against </a:t>
            </a:r>
            <a:r>
              <a:rPr lang="en-GB" dirty="0" smtClean="0">
                <a:solidFill>
                  <a:schemeClr val="tx2"/>
                </a:solidFill>
              </a:rPr>
              <a:t>data collected on Tuesday</a:t>
            </a:r>
          </a:p>
          <a:p>
            <a:pPr marL="285750" indent="-285750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</a:t>
            </a:r>
            <a:r>
              <a:rPr lang="en-GB" dirty="0" smtClean="0">
                <a:solidFill>
                  <a:schemeClr val="tx2"/>
                </a:solidFill>
              </a:rPr>
              <a:t>dentification of </a:t>
            </a:r>
            <a:r>
              <a:rPr lang="en-GB" b="1" dirty="0" smtClean="0">
                <a:solidFill>
                  <a:srgbClr val="FF0000"/>
                </a:solidFill>
              </a:rPr>
              <a:t>stability margins </a:t>
            </a:r>
            <a:r>
              <a:rPr lang="en-GB" dirty="0" err="1" smtClean="0">
                <a:solidFill>
                  <a:schemeClr val="tx2"/>
                </a:solidFill>
              </a:rPr>
              <a:t>w.r.t</a:t>
            </a:r>
            <a:r>
              <a:rPr lang="en-GB" dirty="0" smtClean="0">
                <a:solidFill>
                  <a:schemeClr val="tx2"/>
                </a:solidFill>
              </a:rPr>
              <a:t>. Q’, </a:t>
            </a:r>
            <a:r>
              <a:rPr lang="en-GB" dirty="0" err="1" smtClean="0">
                <a:solidFill>
                  <a:schemeClr val="tx2"/>
                </a:solidFill>
              </a:rPr>
              <a:t>octupoles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and </a:t>
            </a:r>
            <a:r>
              <a:rPr lang="en-GB" dirty="0">
                <a:solidFill>
                  <a:schemeClr val="tx2"/>
                </a:solidFill>
              </a:rPr>
              <a:t>ADT </a:t>
            </a:r>
            <a:r>
              <a:rPr lang="en-GB" dirty="0" smtClean="0">
                <a:solidFill>
                  <a:schemeClr val="tx2"/>
                </a:solidFill>
              </a:rPr>
              <a:t>gain</a:t>
            </a:r>
          </a:p>
          <a:p>
            <a:pPr marL="285750" indent="-285750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Fill with </a:t>
            </a:r>
            <a:r>
              <a:rPr lang="en-GB" b="1" dirty="0" smtClean="0">
                <a:solidFill>
                  <a:srgbClr val="FF0000"/>
                </a:solidFill>
              </a:rPr>
              <a:t>full beam with optimized settings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967606" y="2721616"/>
            <a:ext cx="0" cy="584483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7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4101" y="629265"/>
            <a:ext cx="9069899" cy="2077208"/>
            <a:chOff x="74101" y="629265"/>
            <a:chExt cx="9069899" cy="207720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86" t="8829" r="13763" b="68170"/>
            <a:stretch/>
          </p:blipFill>
          <p:spPr>
            <a:xfrm>
              <a:off x="74101" y="1222522"/>
              <a:ext cx="9069899" cy="148395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626" t="81850" r="22178" b="6719"/>
            <a:stretch/>
          </p:blipFill>
          <p:spPr>
            <a:xfrm>
              <a:off x="1504335" y="629265"/>
              <a:ext cx="7639665" cy="737419"/>
            </a:xfrm>
            <a:prstGeom prst="rect">
              <a:avLst/>
            </a:prstGeom>
          </p:spPr>
        </p:pic>
      </p:grpSp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Overview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2192" y="3207460"/>
            <a:ext cx="8339617" cy="2834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experience from 2015-16 </a:t>
            </a:r>
            <a:r>
              <a:rPr lang="en-US" sz="1700" dirty="0" smtClean="0">
                <a:solidFill>
                  <a:schemeClr val="tx2"/>
                </a:solidFill>
              </a:rPr>
              <a:t>and </a:t>
            </a:r>
            <a:r>
              <a:rPr lang="en-US" sz="1700" b="1" dirty="0" smtClean="0">
                <a:solidFill>
                  <a:srgbClr val="FF0000"/>
                </a:solidFill>
              </a:rPr>
              <a:t>actions taken during EYETS </a:t>
            </a:r>
            <a:r>
              <a:rPr lang="en-US" sz="1700" dirty="0" smtClean="0">
                <a:solidFill>
                  <a:schemeClr val="tx2"/>
                </a:solidFill>
              </a:rPr>
              <a:t>were clearly beneficial: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b="1" dirty="0" smtClean="0">
                <a:solidFill>
                  <a:srgbClr val="FF0000"/>
                </a:solidFill>
              </a:rPr>
              <a:t>Excellent cryogenics performance: </a:t>
            </a:r>
            <a:r>
              <a:rPr lang="en-US" sz="1700" dirty="0">
                <a:solidFill>
                  <a:schemeClr val="tx2"/>
                </a:solidFill>
              </a:rPr>
              <a:t>n</a:t>
            </a:r>
            <a:r>
              <a:rPr lang="en-US" sz="1700" dirty="0" smtClean="0">
                <a:solidFill>
                  <a:schemeClr val="tx2"/>
                </a:solidFill>
              </a:rPr>
              <a:t>ot a single loss of </a:t>
            </a:r>
            <a:r>
              <a:rPr lang="en-US" sz="1700" dirty="0" err="1" smtClean="0">
                <a:solidFill>
                  <a:schemeClr val="tx2"/>
                </a:solidFill>
              </a:rPr>
              <a:t>CryoMaintain</a:t>
            </a:r>
            <a:r>
              <a:rPr lang="en-US" sz="1700" dirty="0" smtClean="0">
                <a:solidFill>
                  <a:schemeClr val="tx2"/>
                </a:solidFill>
              </a:rPr>
              <a:t> during Scrubbing Run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</a:rPr>
              <a:t>and </a:t>
            </a:r>
            <a:r>
              <a:rPr lang="en-US" sz="1700" dirty="0">
                <a:solidFill>
                  <a:schemeClr val="tx2"/>
                </a:solidFill>
              </a:rPr>
              <a:t>n</a:t>
            </a:r>
            <a:r>
              <a:rPr lang="en-US" sz="1700" dirty="0" smtClean="0">
                <a:solidFill>
                  <a:schemeClr val="tx2"/>
                </a:solidFill>
              </a:rPr>
              <a:t>o need to wait between injections (injected 2820b/beam in 15’)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b="1" dirty="0" smtClean="0">
                <a:solidFill>
                  <a:srgbClr val="FF0000"/>
                </a:solidFill>
              </a:rPr>
              <a:t>Instabilities well under control</a:t>
            </a:r>
            <a:r>
              <a:rPr lang="en-US" sz="1700" dirty="0" smtClean="0">
                <a:solidFill>
                  <a:schemeClr val="tx2"/>
                </a:solidFill>
              </a:rPr>
              <a:t>, thanks to scrubbing accumulated in the previous years and to the stabilization recipe defined in 2015-16 </a:t>
            </a:r>
            <a:r>
              <a:rPr lang="en-US" sz="1700" dirty="0">
                <a:solidFill>
                  <a:schemeClr val="tx2"/>
                </a:solidFill>
              </a:rPr>
              <a:t>(ADT configuration, Q’, </a:t>
            </a:r>
            <a:r>
              <a:rPr lang="en-US" sz="1700" dirty="0" err="1">
                <a:solidFill>
                  <a:schemeClr val="tx2"/>
                </a:solidFill>
              </a:rPr>
              <a:t>octupoles</a:t>
            </a:r>
            <a:r>
              <a:rPr lang="en-US" sz="1700" dirty="0">
                <a:solidFill>
                  <a:schemeClr val="tx2"/>
                </a:solidFill>
              </a:rPr>
              <a:t>, tunes) </a:t>
            </a:r>
            <a:endParaRPr lang="en-US" sz="1700" dirty="0" smtClean="0">
              <a:solidFill>
                <a:schemeClr val="tx2"/>
              </a:solidFill>
            </a:endParaRP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700" b="1" dirty="0">
                <a:solidFill>
                  <a:srgbClr val="FF0000"/>
                </a:solidFill>
              </a:rPr>
              <a:t>The pressure rise in the MKI8D-Q5 interconnect</a:t>
            </a:r>
            <a:r>
              <a:rPr lang="en-US" sz="1700" dirty="0">
                <a:solidFill>
                  <a:schemeClr val="tx2"/>
                </a:solidFill>
              </a:rPr>
              <a:t>, which was limiting the intensity in 2016, </a:t>
            </a:r>
            <a:r>
              <a:rPr lang="en-US" sz="1700" b="1" dirty="0">
                <a:solidFill>
                  <a:srgbClr val="FF0000"/>
                </a:solidFill>
              </a:rPr>
              <a:t>is largely reduced </a:t>
            </a:r>
            <a:r>
              <a:rPr lang="en-US" sz="1700" dirty="0">
                <a:solidFill>
                  <a:schemeClr val="tx2"/>
                </a:solidFill>
              </a:rPr>
              <a:t>by the pumping module installed during </a:t>
            </a:r>
            <a:r>
              <a:rPr lang="en-US" sz="1700" dirty="0" smtClean="0">
                <a:solidFill>
                  <a:schemeClr val="tx2"/>
                </a:solidFill>
              </a:rPr>
              <a:t>EYETS</a:t>
            </a:r>
          </a:p>
        </p:txBody>
      </p:sp>
    </p:spTree>
    <p:extLst>
      <p:ext uri="{BB962C8B-B14F-4D97-AF65-F5344CB8AC3E}">
        <p14:creationId xmlns:p14="http://schemas.microsoft.com/office/powerpoint/2010/main" val="63206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2136</TotalTime>
  <Words>1063</Words>
  <Application>Microsoft Macintosh PowerPoint</Application>
  <PresentationFormat>On-screen Show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Calibri Light</vt:lpstr>
      <vt:lpstr>Courier New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163</cp:revision>
  <dcterms:created xsi:type="dcterms:W3CDTF">2017-06-11T12:08:10Z</dcterms:created>
  <dcterms:modified xsi:type="dcterms:W3CDTF">2017-07-14T00:17:28Z</dcterms:modified>
</cp:coreProperties>
</file>