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39" r:id="rId2"/>
    <p:sldId id="341" r:id="rId3"/>
    <p:sldId id="269" r:id="rId4"/>
  </p:sldIdLst>
  <p:sldSz cx="9144000" cy="5143500" type="screen16x9"/>
  <p:notesSz cx="6858000" cy="9144000"/>
  <p:defaultTextStyle>
    <a:defPPr>
      <a:defRPr lang="en-US"/>
    </a:defPPr>
    <a:lvl1pPr marL="0" algn="l" defTabSz="457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457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457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96" algn="l" defTabSz="457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29" algn="l" defTabSz="457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58" algn="l" defTabSz="457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457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457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4571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10" autoAdjust="0"/>
  </p:normalViewPr>
  <p:slideViewPr>
    <p:cSldViewPr snapToObjects="1">
      <p:cViewPr>
        <p:scale>
          <a:sx n="134" d="100"/>
          <a:sy n="134" d="100"/>
        </p:scale>
        <p:origin x="-384" y="-56"/>
      </p:cViewPr>
      <p:guideLst>
        <p:guide orient="horz" pos="323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F0310F-FCAE-8445-AD68-D77084A1A543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AF6B8-1508-5B4B-BE24-BD8857282D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832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5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6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9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2" algn="l" defTabSz="4571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3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60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71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588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54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707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25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18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65" indent="0">
              <a:buNone/>
              <a:defRPr sz="1800" b="1"/>
            </a:lvl3pPr>
            <a:lvl4pPr marL="1371396" indent="0">
              <a:buNone/>
              <a:defRPr sz="1600" b="1"/>
            </a:lvl4pPr>
            <a:lvl5pPr marL="1828529" indent="0">
              <a:buNone/>
              <a:defRPr sz="1600" b="1"/>
            </a:lvl5pPr>
            <a:lvl6pPr marL="2285658" indent="0">
              <a:buNone/>
              <a:defRPr sz="1600" b="1"/>
            </a:lvl6pPr>
            <a:lvl7pPr marL="2742788" indent="0">
              <a:buNone/>
              <a:defRPr sz="1600" b="1"/>
            </a:lvl7pPr>
            <a:lvl8pPr marL="3199920" indent="0">
              <a:buNone/>
              <a:defRPr sz="1600" b="1"/>
            </a:lvl8pPr>
            <a:lvl9pPr marL="3657052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65" indent="0">
              <a:buNone/>
              <a:defRPr sz="1800" b="1"/>
            </a:lvl3pPr>
            <a:lvl4pPr marL="1371396" indent="0">
              <a:buNone/>
              <a:defRPr sz="1600" b="1"/>
            </a:lvl4pPr>
            <a:lvl5pPr marL="1828529" indent="0">
              <a:buNone/>
              <a:defRPr sz="1600" b="1"/>
            </a:lvl5pPr>
            <a:lvl6pPr marL="2285658" indent="0">
              <a:buNone/>
              <a:defRPr sz="1600" b="1"/>
            </a:lvl6pPr>
            <a:lvl7pPr marL="2742788" indent="0">
              <a:buNone/>
              <a:defRPr sz="1600" b="1"/>
            </a:lvl7pPr>
            <a:lvl8pPr marL="3199920" indent="0">
              <a:buNone/>
              <a:defRPr sz="1600" b="1"/>
            </a:lvl8pPr>
            <a:lvl9pPr marL="3657052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846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66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18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80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65" indent="0">
              <a:buNone/>
              <a:defRPr sz="1000"/>
            </a:lvl3pPr>
            <a:lvl4pPr marL="1371396" indent="0">
              <a:buNone/>
              <a:defRPr sz="900"/>
            </a:lvl4pPr>
            <a:lvl5pPr marL="1828529" indent="0">
              <a:buNone/>
              <a:defRPr sz="900"/>
            </a:lvl5pPr>
            <a:lvl6pPr marL="2285658" indent="0">
              <a:buNone/>
              <a:defRPr sz="900"/>
            </a:lvl6pPr>
            <a:lvl7pPr marL="2742788" indent="0">
              <a:buNone/>
              <a:defRPr sz="900"/>
            </a:lvl7pPr>
            <a:lvl8pPr marL="3199920" indent="0">
              <a:buNone/>
              <a:defRPr sz="900"/>
            </a:lvl8pPr>
            <a:lvl9pPr marL="3657052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60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65" indent="0">
              <a:buNone/>
              <a:defRPr sz="2400"/>
            </a:lvl3pPr>
            <a:lvl4pPr marL="1371396" indent="0">
              <a:buNone/>
              <a:defRPr sz="2000"/>
            </a:lvl4pPr>
            <a:lvl5pPr marL="1828529" indent="0">
              <a:buNone/>
              <a:defRPr sz="2000"/>
            </a:lvl5pPr>
            <a:lvl6pPr marL="2285658" indent="0">
              <a:buNone/>
              <a:defRPr sz="2000"/>
            </a:lvl6pPr>
            <a:lvl7pPr marL="2742788" indent="0">
              <a:buNone/>
              <a:defRPr sz="2000"/>
            </a:lvl7pPr>
            <a:lvl8pPr marL="3199920" indent="0">
              <a:buNone/>
              <a:defRPr sz="2000"/>
            </a:lvl8pPr>
            <a:lvl9pPr marL="3657052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1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65" indent="0">
              <a:buNone/>
              <a:defRPr sz="1000"/>
            </a:lvl3pPr>
            <a:lvl4pPr marL="1371396" indent="0">
              <a:buNone/>
              <a:defRPr sz="900"/>
            </a:lvl4pPr>
            <a:lvl5pPr marL="1828529" indent="0">
              <a:buNone/>
              <a:defRPr sz="900"/>
            </a:lvl5pPr>
            <a:lvl6pPr marL="2285658" indent="0">
              <a:buNone/>
              <a:defRPr sz="900"/>
            </a:lvl6pPr>
            <a:lvl7pPr marL="2742788" indent="0">
              <a:buNone/>
              <a:defRPr sz="900"/>
            </a:lvl7pPr>
            <a:lvl8pPr marL="3199920" indent="0">
              <a:buNone/>
              <a:defRPr sz="900"/>
            </a:lvl8pPr>
            <a:lvl9pPr marL="3657052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965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0D15C-7CB2-DE4C-B812-C8D7CD2B73C8}" type="datetimeFigureOut">
              <a:rPr lang="en-US" smtClean="0"/>
              <a:t>14/09/2017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D3C18-E509-6E45-AAA5-EF10E7E23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446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13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41" indent="-285708" algn="l" defTabSz="45713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0" indent="-228564" algn="l" defTabSz="45713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0" indent="-228564" algn="l" defTabSz="45713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93" indent="-228564" algn="l" defTabSz="45713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22" indent="-228564" algn="l" defTabSz="4571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56" indent="-228564" algn="l" defTabSz="4571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87" indent="-228564" algn="l" defTabSz="4571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18" indent="-228564" algn="l" defTabSz="45713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5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6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9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8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8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20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52" algn="l" defTabSz="4571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5" y="1095015"/>
            <a:ext cx="9137087" cy="2185201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FF0000"/>
                </a:solidFill>
              </a:rPr>
              <a:t>Plans for CDR</a:t>
            </a:r>
            <a:endParaRPr lang="en-GB" sz="3200" b="1" dirty="0">
              <a:solidFill>
                <a:srgbClr val="FF0000"/>
              </a:solidFill>
            </a:endParaRPr>
          </a:p>
          <a:p>
            <a:pPr algn="ctr"/>
            <a:endParaRPr lang="en-GB" sz="2000" b="1" dirty="0">
              <a:solidFill>
                <a:srgbClr val="000090"/>
              </a:solidFill>
            </a:endParaRPr>
          </a:p>
          <a:p>
            <a:pPr algn="ctr"/>
            <a:r>
              <a:rPr lang="en-GB" sz="1600" b="1" dirty="0"/>
              <a:t>W. Riegler</a:t>
            </a:r>
          </a:p>
          <a:p>
            <a:pPr algn="ctr"/>
            <a:r>
              <a:rPr lang="en-GB" sz="2000" b="1" dirty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GB" sz="1600" b="1" dirty="0" smtClean="0">
                <a:solidFill>
                  <a:srgbClr val="000090"/>
                </a:solidFill>
              </a:rPr>
              <a:t>Sept 13</a:t>
            </a:r>
            <a:r>
              <a:rPr lang="en-GB" sz="1600" b="1" baseline="30000" dirty="0" smtClean="0">
                <a:solidFill>
                  <a:srgbClr val="000090"/>
                </a:solidFill>
              </a:rPr>
              <a:t>th</a:t>
            </a:r>
            <a:r>
              <a:rPr lang="en-GB" sz="1600" b="1" dirty="0" smtClean="0">
                <a:solidFill>
                  <a:srgbClr val="000090"/>
                </a:solidFill>
              </a:rPr>
              <a:t>, 2017</a:t>
            </a:r>
          </a:p>
          <a:p>
            <a:pPr algn="ctr"/>
            <a:endParaRPr lang="en-GB" sz="1600" b="1" dirty="0">
              <a:solidFill>
                <a:srgbClr val="000090"/>
              </a:solidFill>
            </a:endParaRPr>
          </a:p>
          <a:p>
            <a:pPr algn="ctr"/>
            <a:r>
              <a:rPr lang="en-GB" sz="1600" b="1" dirty="0" smtClean="0">
                <a:solidFill>
                  <a:srgbClr val="000090"/>
                </a:solidFill>
                <a:sym typeface="Wingdings"/>
              </a:rPr>
              <a:t> Updated slides after the Meeting</a:t>
            </a:r>
            <a:endParaRPr lang="en-GB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86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71793"/>
            <a:ext cx="8424936" cy="4401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FCC-</a:t>
            </a:r>
            <a:r>
              <a:rPr lang="en-GB" sz="1400" dirty="0" err="1"/>
              <a:t>hh</a:t>
            </a:r>
            <a:r>
              <a:rPr lang="en-GB" sz="1400" dirty="0"/>
              <a:t> </a:t>
            </a:r>
            <a:r>
              <a:rPr lang="en-GB" sz="1400" dirty="0" smtClean="0"/>
              <a:t>summary volume </a:t>
            </a:r>
            <a:r>
              <a:rPr lang="en-GB" sz="1400" dirty="0"/>
              <a:t>(100-200 pages</a:t>
            </a:r>
            <a:r>
              <a:rPr lang="en-GB" sz="1400" dirty="0" smtClean="0"/>
              <a:t>) (summary volume of hadron machine, detector, infrastructure)</a:t>
            </a:r>
            <a:endParaRPr lang="en-GB" sz="1400" dirty="0"/>
          </a:p>
          <a:p>
            <a:r>
              <a:rPr lang="en-GB" sz="1400" dirty="0"/>
              <a:t>=============================================</a:t>
            </a:r>
            <a:r>
              <a:rPr lang="en-GB" sz="1400" dirty="0" smtClean="0"/>
              <a:t>====================================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Detector and </a:t>
            </a:r>
            <a:r>
              <a:rPr lang="en-GB" sz="1400" dirty="0" smtClean="0"/>
              <a:t>Experiment: </a:t>
            </a:r>
            <a:r>
              <a:rPr lang="en-GB" sz="1400" dirty="0"/>
              <a:t>20-30 </a:t>
            </a:r>
            <a:r>
              <a:rPr lang="en-GB" sz="1400" dirty="0" smtClean="0"/>
              <a:t>pages </a:t>
            </a:r>
            <a:r>
              <a:rPr lang="en-GB" sz="1400" dirty="0" smtClean="0"/>
              <a:t>summary (written by ONE volunteer from our group)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End </a:t>
            </a:r>
            <a:r>
              <a:rPr lang="en-GB" sz="1400" dirty="0" smtClean="0"/>
              <a:t>2017: </a:t>
            </a:r>
            <a:r>
              <a:rPr lang="en-GB" sz="1400" dirty="0"/>
              <a:t>content list</a:t>
            </a:r>
          </a:p>
          <a:p>
            <a:r>
              <a:rPr lang="en-GB" sz="1400" dirty="0" smtClean="0"/>
              <a:t>April 9-</a:t>
            </a:r>
            <a:r>
              <a:rPr lang="en-GB" sz="1400" dirty="0" smtClean="0"/>
              <a:t>13 2018: </a:t>
            </a:r>
            <a:r>
              <a:rPr lang="en-GB" sz="1400" dirty="0" smtClean="0"/>
              <a:t>FCC week Amsterdam</a:t>
            </a:r>
            <a:endParaRPr lang="en-GB" sz="1400" dirty="0"/>
          </a:p>
          <a:p>
            <a:r>
              <a:rPr lang="en-GB" sz="1400" dirty="0"/>
              <a:t>May 2018: submission of </a:t>
            </a:r>
            <a:r>
              <a:rPr lang="en-GB" sz="1400" dirty="0" smtClean="0"/>
              <a:t>V0 </a:t>
            </a:r>
            <a:r>
              <a:rPr lang="en-GB" sz="1400" dirty="0"/>
              <a:t>to advisory committee</a:t>
            </a:r>
          </a:p>
          <a:p>
            <a:r>
              <a:rPr lang="en-GB" sz="1400" dirty="0" smtClean="0"/>
              <a:t>Sept. 2018: </a:t>
            </a:r>
            <a:r>
              <a:rPr lang="en-GB" sz="1400" dirty="0"/>
              <a:t>final </a:t>
            </a:r>
            <a:r>
              <a:rPr lang="en-GB" sz="1400" dirty="0" smtClean="0"/>
              <a:t>editing</a:t>
            </a:r>
            <a:endParaRPr lang="en-GB" sz="1400" dirty="0"/>
          </a:p>
          <a:p>
            <a:r>
              <a:rPr lang="en-GB" sz="1400" dirty="0" smtClean="0"/>
              <a:t>November 22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: Publication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FCC-</a:t>
            </a:r>
            <a:r>
              <a:rPr lang="en-GB" sz="1400" dirty="0" err="1"/>
              <a:t>hh</a:t>
            </a:r>
            <a:r>
              <a:rPr lang="en-GB" sz="1400" dirty="0"/>
              <a:t> comprehensive CDR </a:t>
            </a:r>
            <a:r>
              <a:rPr lang="en-GB" sz="1400" dirty="0" smtClean="0"/>
              <a:t>volume </a:t>
            </a:r>
            <a:r>
              <a:rPr lang="en-GB" sz="1400" dirty="0"/>
              <a:t>"Experiments and Detectors"</a:t>
            </a:r>
          </a:p>
          <a:p>
            <a:r>
              <a:rPr lang="en-GB" sz="1400" dirty="0"/>
              <a:t>====================================================</a:t>
            </a:r>
          </a:p>
          <a:p>
            <a:endParaRPr lang="en-GB" sz="1400" dirty="0"/>
          </a:p>
          <a:p>
            <a:r>
              <a:rPr lang="en-GB" sz="1400" dirty="0"/>
              <a:t>In order to allow referencing from the summary volume to the detailed report </a:t>
            </a:r>
            <a:r>
              <a:rPr lang="en-GB" sz="1400" dirty="0" smtClean="0"/>
              <a:t>and since there have to be some final plots and results in this summary report we </a:t>
            </a:r>
            <a:r>
              <a:rPr lang="en-GB" sz="1400" dirty="0"/>
              <a:t>need </a:t>
            </a:r>
            <a:r>
              <a:rPr lang="en-GB" sz="1400" dirty="0" smtClean="0"/>
              <a:t>this </a:t>
            </a:r>
            <a:r>
              <a:rPr lang="en-GB" sz="1400" dirty="0"/>
              <a:t>detailed report on a similar </a:t>
            </a:r>
            <a:r>
              <a:rPr lang="en-GB" sz="1400" dirty="0" smtClean="0"/>
              <a:t>timescale, i.e. </a:t>
            </a:r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/>
              <a:t>April FCC week: Key results for the summary report and frozen structure that can be referenced.</a:t>
            </a:r>
            <a:endParaRPr lang="en-GB" sz="1400" dirty="0"/>
          </a:p>
          <a:p>
            <a:r>
              <a:rPr lang="en-GB" sz="1400" dirty="0" smtClean="0"/>
              <a:t>June 30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2018: Final </a:t>
            </a:r>
            <a:r>
              <a:rPr lang="en-GB" sz="1400" dirty="0"/>
              <a:t>d</a:t>
            </a:r>
            <a:r>
              <a:rPr lang="en-GB" sz="1400" dirty="0" smtClean="0"/>
              <a:t>raft </a:t>
            </a:r>
          </a:p>
          <a:p>
            <a:r>
              <a:rPr lang="en-GB" sz="1400" dirty="0" smtClean="0"/>
              <a:t>November 22</a:t>
            </a:r>
            <a:r>
              <a:rPr lang="en-GB" sz="1400" baseline="30000" dirty="0" smtClean="0"/>
              <a:t>nd </a:t>
            </a:r>
            <a:r>
              <a:rPr lang="en-GB" sz="1400" dirty="0" smtClean="0"/>
              <a:t>2018: Publication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7391"/>
            <a:ext cx="9144000" cy="46166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CDR timescale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9098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2586" y="672897"/>
            <a:ext cx="4216931" cy="3600984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r>
              <a:rPr lang="en-GB" sz="1000" b="1" dirty="0"/>
              <a:t>Benchmarks processes, detector requirements from physics</a:t>
            </a:r>
            <a:endParaRPr lang="en-GB" sz="1000" dirty="0"/>
          </a:p>
          <a:p>
            <a:r>
              <a:rPr lang="en-GB" sz="1000" dirty="0"/>
              <a:t>Definition of the benchmark processes with main backgrounds</a:t>
            </a:r>
          </a:p>
          <a:p>
            <a:r>
              <a:rPr lang="en-GB" sz="1000" dirty="0"/>
              <a:t>Detector requirements 'from physics’ in terms of </a:t>
            </a:r>
          </a:p>
          <a:p>
            <a:r>
              <a:rPr lang="en-GB" sz="1000" dirty="0"/>
              <a:t>momentum resolution, energy resolutions, acceptance and </a:t>
            </a:r>
          </a:p>
          <a:p>
            <a:r>
              <a:rPr lang="en-GB" sz="1000" dirty="0"/>
              <a:t>objects like e/gamma performance, jet performance, tau, b, </a:t>
            </a:r>
            <a:r>
              <a:rPr lang="en-GB" sz="1000" dirty="0" err="1"/>
              <a:t>Etmiss</a:t>
            </a:r>
            <a:r>
              <a:rPr lang="en-GB" sz="1000" dirty="0"/>
              <a:t>, </a:t>
            </a:r>
            <a:r>
              <a:rPr lang="en-GB" sz="1000" dirty="0" err="1"/>
              <a:t>Muons</a:t>
            </a:r>
            <a:r>
              <a:rPr lang="en-GB" sz="1000" dirty="0"/>
              <a:t>, Trigger</a:t>
            </a:r>
          </a:p>
          <a:p>
            <a:endParaRPr lang="en-GB" sz="1000" dirty="0"/>
          </a:p>
          <a:p>
            <a:endParaRPr lang="en-GB" sz="1000" b="1" dirty="0"/>
          </a:p>
          <a:p>
            <a:r>
              <a:rPr lang="en-GB" sz="1000" b="1" dirty="0"/>
              <a:t>Experiment, detector requirements from environment: </a:t>
            </a:r>
          </a:p>
          <a:p>
            <a:r>
              <a:rPr lang="en-GB" sz="1000" dirty="0"/>
              <a:t>Luminosity,  radiation environment, luminous region, pileup</a:t>
            </a:r>
          </a:p>
          <a:p>
            <a:r>
              <a:rPr lang="en-GB" sz="1000" dirty="0"/>
              <a:t>Discussion of the reference detector and alternative ideas</a:t>
            </a:r>
          </a:p>
          <a:p>
            <a:endParaRPr lang="en-GB" sz="1000" dirty="0"/>
          </a:p>
          <a:p>
            <a:r>
              <a:rPr lang="en-GB" sz="1000" b="1" dirty="0"/>
              <a:t>Software:</a:t>
            </a:r>
            <a:r>
              <a:rPr lang="en-GB" sz="1000" dirty="0"/>
              <a:t> </a:t>
            </a:r>
          </a:p>
          <a:p>
            <a:r>
              <a:rPr lang="en-GB" sz="1000" dirty="0"/>
              <a:t>Simulation software for FCC detectors</a:t>
            </a:r>
          </a:p>
          <a:p>
            <a:endParaRPr lang="en-GB" sz="1000" dirty="0"/>
          </a:p>
          <a:p>
            <a:r>
              <a:rPr lang="en-GB" sz="1000" b="1" dirty="0"/>
              <a:t>Magnet systems: </a:t>
            </a:r>
            <a:endParaRPr lang="en-GB" sz="1000" dirty="0"/>
          </a:p>
          <a:p>
            <a:r>
              <a:rPr lang="en-GB" sz="1000" dirty="0"/>
              <a:t>Engineering of reference design and discussion of alternatives</a:t>
            </a:r>
          </a:p>
          <a:p>
            <a:endParaRPr lang="en-GB" sz="1000" b="1" dirty="0"/>
          </a:p>
          <a:p>
            <a:r>
              <a:rPr lang="en-GB" sz="1000" b="1" dirty="0"/>
              <a:t>Tracker: </a:t>
            </a:r>
            <a:endParaRPr lang="en-GB" sz="1000" dirty="0"/>
          </a:p>
          <a:p>
            <a:r>
              <a:rPr lang="en-GB" sz="1000" dirty="0"/>
              <a:t>Layout, performance, technology and data rate discussion</a:t>
            </a:r>
          </a:p>
          <a:p>
            <a:endParaRPr lang="en-GB" sz="1000" dirty="0"/>
          </a:p>
          <a:p>
            <a:r>
              <a:rPr lang="en-GB" dirty="0"/>
              <a:t> </a:t>
            </a:r>
          </a:p>
        </p:txBody>
      </p:sp>
      <p:sp>
        <p:nvSpPr>
          <p:cNvPr id="3" name="Rectangle 2"/>
          <p:cNvSpPr/>
          <p:nvPr/>
        </p:nvSpPr>
        <p:spPr>
          <a:xfrm>
            <a:off x="4751116" y="672897"/>
            <a:ext cx="4114800" cy="4093426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r>
              <a:rPr lang="en-GB" sz="1000" b="1" dirty="0"/>
              <a:t>EMCAL:</a:t>
            </a:r>
            <a:r>
              <a:rPr lang="en-GB" sz="1000" dirty="0"/>
              <a:t> </a:t>
            </a:r>
          </a:p>
          <a:p>
            <a:r>
              <a:rPr lang="en-GB" sz="1000" dirty="0"/>
              <a:t>Liquid Argon and Silicon, performance and technology discussion, ideas on digital ECAL</a:t>
            </a:r>
          </a:p>
          <a:p>
            <a:endParaRPr lang="en-GB" sz="1000" b="1" dirty="0"/>
          </a:p>
          <a:p>
            <a:r>
              <a:rPr lang="en-GB" sz="1000" b="1" dirty="0"/>
              <a:t>HCAL:</a:t>
            </a:r>
            <a:r>
              <a:rPr lang="en-GB" sz="1000" dirty="0"/>
              <a:t> </a:t>
            </a:r>
          </a:p>
          <a:p>
            <a:r>
              <a:rPr lang="en-GB" sz="1000" dirty="0"/>
              <a:t>Organic Scintillators,  Liquid Argon, </a:t>
            </a:r>
            <a:r>
              <a:rPr lang="en-GB" sz="1000" dirty="0" err="1"/>
              <a:t>SiPM</a:t>
            </a:r>
            <a:r>
              <a:rPr lang="en-GB" sz="1000" dirty="0"/>
              <a:t> technology, Silicon</a:t>
            </a:r>
          </a:p>
          <a:p>
            <a:endParaRPr lang="en-GB" sz="1000" b="1" dirty="0"/>
          </a:p>
          <a:p>
            <a:r>
              <a:rPr lang="en-GB" sz="1000" b="1" dirty="0" err="1"/>
              <a:t>Muons</a:t>
            </a:r>
            <a:r>
              <a:rPr lang="en-GB" sz="1000" b="1" dirty="0"/>
              <a:t>:</a:t>
            </a:r>
            <a:r>
              <a:rPr lang="en-GB" sz="1000" dirty="0"/>
              <a:t> </a:t>
            </a:r>
          </a:p>
          <a:p>
            <a:r>
              <a:rPr lang="en-GB" sz="1000" dirty="0"/>
              <a:t>Principles of trigger versus identifier, standalone and combined performance, technologies</a:t>
            </a:r>
          </a:p>
          <a:p>
            <a:endParaRPr lang="en-GB" sz="1000" b="1" dirty="0"/>
          </a:p>
          <a:p>
            <a:r>
              <a:rPr lang="en-GB" sz="1000" b="1" dirty="0"/>
              <a:t>Trigger/DAQ:</a:t>
            </a:r>
            <a:r>
              <a:rPr lang="en-GB" sz="1000" dirty="0"/>
              <a:t> </a:t>
            </a:r>
          </a:p>
          <a:p>
            <a:r>
              <a:rPr lang="en-GB" sz="1000" dirty="0"/>
              <a:t>Principle concepts  in relation to HL-LHC</a:t>
            </a:r>
          </a:p>
          <a:p>
            <a:endParaRPr lang="en-GB" sz="1000" b="1" dirty="0"/>
          </a:p>
          <a:p>
            <a:r>
              <a:rPr lang="en-GB" sz="1000" b="1" dirty="0"/>
              <a:t>Physics performance:</a:t>
            </a:r>
            <a:r>
              <a:rPr lang="en-GB" sz="1000" dirty="0"/>
              <a:t> </a:t>
            </a:r>
          </a:p>
          <a:p>
            <a:r>
              <a:rPr lang="en-GB" sz="1000" dirty="0"/>
              <a:t>DELPHES formulation in relation to ATLAS/CMS Performance for benchmark channels</a:t>
            </a:r>
          </a:p>
          <a:p>
            <a:endParaRPr lang="en-GB" sz="1000" b="1" dirty="0"/>
          </a:p>
          <a:p>
            <a:r>
              <a:rPr lang="en-GB" sz="1000" b="1" dirty="0"/>
              <a:t>Cavern and infrastructure: </a:t>
            </a:r>
            <a:endParaRPr lang="en-GB" sz="1000" dirty="0"/>
          </a:p>
          <a:p>
            <a:r>
              <a:rPr lang="en-GB" sz="1000" dirty="0"/>
              <a:t>Cavern and shaft dimensions, installation scenarios, </a:t>
            </a:r>
            <a:r>
              <a:rPr lang="en-GB" sz="1000" dirty="0" err="1"/>
              <a:t>sidecavern</a:t>
            </a:r>
            <a:r>
              <a:rPr lang="en-GB" sz="1000" dirty="0"/>
              <a:t>, access, safety, shielding, activation, maintenance scenarios </a:t>
            </a:r>
          </a:p>
          <a:p>
            <a:endParaRPr lang="en-GB" sz="1000" b="1" dirty="0"/>
          </a:p>
          <a:p>
            <a:r>
              <a:rPr lang="en-GB" sz="1000" b="1" dirty="0"/>
              <a:t>Cost Goals, Strategic R&amp;D:</a:t>
            </a:r>
          </a:p>
          <a:p>
            <a:r>
              <a:rPr lang="en-GB" sz="1000" dirty="0"/>
              <a:t>Extreme radiation environment, large area silicon sensors, high speed links, </a:t>
            </a:r>
          </a:p>
          <a:p>
            <a:r>
              <a:rPr lang="en-GB" sz="1000" dirty="0"/>
              <a:t>microelectronics,  radiation hard scintillators, Liquid Argon Technology, High precision timing detectors 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7391"/>
            <a:ext cx="9144000" cy="461665"/>
          </a:xfrm>
          <a:prstGeom prst="rect">
            <a:avLst/>
          </a:prstGeom>
          <a:noFill/>
        </p:spPr>
        <p:txBody>
          <a:bodyPr wrap="square" lIns="91428" tIns="45714" rIns="91428" bIns="45714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FCC Detector and Experiments CDR Outline</a:t>
            </a:r>
            <a:endParaRPr lang="en-GB" sz="2400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27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5299</TotalTime>
  <Words>371</Words>
  <Application>Microsoft Macintosh PowerPoint</Application>
  <PresentationFormat>On-screen Show (16:9)</PresentationFormat>
  <Paragraphs>70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428</cp:revision>
  <dcterms:created xsi:type="dcterms:W3CDTF">2017-05-25T15:02:39Z</dcterms:created>
  <dcterms:modified xsi:type="dcterms:W3CDTF">2017-09-14T10:50:52Z</dcterms:modified>
</cp:coreProperties>
</file>