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30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1pPr>
    <a:lvl2pPr marL="0" marR="0" indent="228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2pPr>
    <a:lvl3pPr marL="0" marR="0" indent="4572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3pPr>
    <a:lvl4pPr marL="0" marR="0" indent="685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4pPr>
    <a:lvl5pPr marL="0" marR="0" indent="9144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5pPr>
    <a:lvl6pPr marL="0" marR="0" indent="11430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6pPr>
    <a:lvl7pPr marL="0" marR="0" indent="1371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7pPr>
    <a:lvl8pPr marL="0" marR="0" indent="16002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8pPr>
    <a:lvl9pPr marL="0" marR="0" indent="1828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Chalkduste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B13F">
              <a:alpha val="9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82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78BC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54545">
              <a:alpha val="41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282A2F"/>
        </a:fontRef>
        <a:srgbClr val="282A2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D5C">
              <a:alpha val="82000"/>
            </a:srgb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B2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87B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254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7A8DB2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EDEDF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444C55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9"/>
    <p:restoredTop sz="93670"/>
  </p:normalViewPr>
  <p:slideViewPr>
    <p:cSldViewPr snapToGrid="0" snapToObjects="1">
      <p:cViewPr>
        <p:scale>
          <a:sx n="70" d="100"/>
          <a:sy n="70" d="100"/>
        </p:scale>
        <p:origin x="73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2616200"/>
            <a:ext cx="10464800" cy="2540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207000"/>
            <a:ext cx="10464800" cy="1663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715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518049"/>
            <a:ext cx="10464800" cy="71750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3800"/>
            </a:lvl1pPr>
          </a:lstStyle>
          <a:p>
            <a:r>
              <a:t>“Type a quote here.”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  <a:ln w="88900"/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81100" y="1160942"/>
            <a:ext cx="10642600" cy="5511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181100" y="6794500"/>
            <a:ext cx="10642600" cy="1511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81100" y="8382000"/>
            <a:ext cx="10642600" cy="939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6068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26300" y="1231900"/>
            <a:ext cx="4914900" cy="69977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09600" y="1155700"/>
            <a:ext cx="5994400" cy="3568700"/>
          </a:xfrm>
          <a:prstGeom prst="rect">
            <a:avLst/>
          </a:prstGeom>
        </p:spPr>
        <p:txBody>
          <a:bodyPr anchor="b"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4762500"/>
            <a:ext cx="5994400" cy="3568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404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972300" y="2984500"/>
            <a:ext cx="4747115" cy="6019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70000" y="2946400"/>
            <a:ext cx="5270500" cy="6096000"/>
          </a:xfrm>
          <a:prstGeom prst="rect">
            <a:avLst/>
          </a:prstGeom>
        </p:spPr>
        <p:txBody>
          <a:bodyPr/>
          <a:lstStyle>
            <a:lvl1pPr marL="482600" indent="-482600">
              <a:spcBef>
                <a:spcPts val="3200"/>
              </a:spcBef>
              <a:buBlip>
                <a:blip r:embed="rId2"/>
              </a:buBlip>
              <a:defRPr sz="3200"/>
            </a:lvl1pPr>
            <a:lvl2pPr marL="965200" indent="-482600">
              <a:spcBef>
                <a:spcPts val="3200"/>
              </a:spcBef>
              <a:buBlip>
                <a:blip r:embed="rId2"/>
              </a:buBlip>
              <a:defRPr sz="3200"/>
            </a:lvl2pPr>
            <a:lvl3pPr marL="1447800" indent="-482600">
              <a:spcBef>
                <a:spcPts val="3200"/>
              </a:spcBef>
              <a:buBlip>
                <a:blip r:embed="rId2"/>
              </a:buBlip>
              <a:defRPr sz="3200"/>
            </a:lvl3pPr>
            <a:lvl4pPr marL="1930400" indent="-482600">
              <a:spcBef>
                <a:spcPts val="3200"/>
              </a:spcBef>
              <a:buBlip>
                <a:blip r:embed="rId2"/>
              </a:buBlip>
              <a:defRPr sz="3200"/>
            </a:lvl4pPr>
            <a:lvl5pPr marL="2413000" indent="-482600">
              <a:spcBef>
                <a:spcPts val="3200"/>
              </a:spcBef>
              <a:buBlip>
                <a:blip r:embed="rId2"/>
              </a:buBlip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56723" y="9194800"/>
            <a:ext cx="409839" cy="454169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7273168" y="5018682"/>
            <a:ext cx="4927601" cy="39370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 rot="21600000">
            <a:off x="7269536" y="774699"/>
            <a:ext cx="4927601" cy="39370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 rot="21600000">
            <a:off x="787399" y="774699"/>
            <a:ext cx="6159501" cy="8204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1066800"/>
            <a:ext cx="10464800" cy="762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270000" y="203200"/>
            <a:ext cx="10464800" cy="254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97011" y="9194800"/>
            <a:ext cx="409839" cy="45416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9pPr>
    </p:titleStyle>
    <p:bodyStyle>
      <a:lvl1pPr marL="5715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1pPr>
      <a:lvl2pPr marL="11430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2pPr>
      <a:lvl3pPr marL="17145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3pPr>
      <a:lvl4pPr marL="22860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4pPr>
      <a:lvl5pPr marL="28575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5pPr>
      <a:lvl6pPr marL="34290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6pPr>
      <a:lvl7pPr marL="40005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7pPr>
      <a:lvl8pPr marL="45720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8pPr>
      <a:lvl9pPr marL="5143500" marR="0" indent="-571500" algn="l" defTabSz="457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43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halkduster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halkduste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tif"/><Relationship Id="rId3" Type="http://schemas.openxmlformats.org/officeDocument/2006/relationships/image" Target="../media/image5.t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hyperlink" Target="https://goo.gl/8rDQbh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Relationship Id="rId3" Type="http://schemas.openxmlformats.org/officeDocument/2006/relationships/image" Target="../media/image27.t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png"/><Relationship Id="rId3" Type="http://schemas.openxmlformats.org/officeDocument/2006/relationships/image" Target="../media/image27.t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hyperlink" Target="https://goo.gl/K48JQd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MS…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CMS</a:t>
            </a:r>
          </a:p>
          <a:p>
            <a:r>
              <a:rPr dirty="0"/>
              <a:t>Masterclasses</a:t>
            </a:r>
          </a:p>
        </p:txBody>
      </p:sp>
      <p:sp>
        <p:nvSpPr>
          <p:cNvPr id="120" name="2018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2018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kica CMS detektora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955586" cy="2540000"/>
          </a:xfrm>
          <a:prstGeom prst="rect">
            <a:avLst/>
          </a:prstGeom>
        </p:spPr>
        <p:txBody>
          <a:bodyPr/>
          <a:lstStyle/>
          <a:p>
            <a:r>
              <a:t>Skica CMS detektora</a:t>
            </a:r>
          </a:p>
        </p:txBody>
      </p:sp>
      <p:grpSp>
        <p:nvGrpSpPr>
          <p:cNvPr id="202" name="Group"/>
          <p:cNvGrpSpPr/>
          <p:nvPr/>
        </p:nvGrpSpPr>
        <p:grpSpPr>
          <a:xfrm>
            <a:off x="872520" y="2204284"/>
            <a:ext cx="6738560" cy="6317669"/>
            <a:chOff x="0" y="0"/>
            <a:chExt cx="6738558" cy="6317667"/>
          </a:xfrm>
        </p:grpSpPr>
        <p:sp>
          <p:nvSpPr>
            <p:cNvPr id="195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6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7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8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9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0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1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03" name="1"/>
          <p:cNvSpPr txBox="1"/>
          <p:nvPr/>
        </p:nvSpPr>
        <p:spPr>
          <a:xfrm>
            <a:off x="4311062" y="4777810"/>
            <a:ext cx="352261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1</a:t>
            </a:r>
          </a:p>
        </p:txBody>
      </p:sp>
      <p:sp>
        <p:nvSpPr>
          <p:cNvPr id="204" name="2"/>
          <p:cNvSpPr txBox="1"/>
          <p:nvPr/>
        </p:nvSpPr>
        <p:spPr>
          <a:xfrm>
            <a:off x="4903528" y="4479360"/>
            <a:ext cx="335730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2</a:t>
            </a:r>
          </a:p>
        </p:txBody>
      </p:sp>
      <p:sp>
        <p:nvSpPr>
          <p:cNvPr id="205" name="3"/>
          <p:cNvSpPr txBox="1"/>
          <p:nvPr/>
        </p:nvSpPr>
        <p:spPr>
          <a:xfrm>
            <a:off x="5454883" y="4136460"/>
            <a:ext cx="384888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3</a:t>
            </a:r>
          </a:p>
        </p:txBody>
      </p:sp>
      <p:sp>
        <p:nvSpPr>
          <p:cNvPr id="206" name="1. Tracker: Osjetljiv na…"/>
          <p:cNvSpPr txBox="1"/>
          <p:nvPr/>
        </p:nvSpPr>
        <p:spPr>
          <a:xfrm>
            <a:off x="7197944" y="1491807"/>
            <a:ext cx="6176525" cy="162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1. </a:t>
            </a:r>
            <a:r>
              <a:rPr sz="2600"/>
              <a:t>Tracker: Osjetljiv na </a:t>
            </a:r>
          </a:p>
          <a:p>
            <a:pPr>
              <a:defRPr sz="2600"/>
            </a:pPr>
            <a:r>
              <a:t>nabijene čestice, </a:t>
            </a:r>
          </a:p>
          <a:p>
            <a:pPr>
              <a:defRPr sz="2600"/>
            </a:pPr>
            <a:r>
              <a:t>određujemo putanju.</a:t>
            </a:r>
          </a:p>
        </p:txBody>
      </p:sp>
      <p:sp>
        <p:nvSpPr>
          <p:cNvPr id="207" name="2. EM kalorimetar:…"/>
          <p:cNvSpPr txBox="1"/>
          <p:nvPr/>
        </p:nvSpPr>
        <p:spPr>
          <a:xfrm>
            <a:off x="7197944" y="3295207"/>
            <a:ext cx="6176525" cy="1545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2. EM kalorimetar: </a:t>
            </a:r>
          </a:p>
          <a:p>
            <a:pPr>
              <a:defRPr sz="2600"/>
            </a:pPr>
            <a:r>
              <a:t>Mjerimo energiju</a:t>
            </a:r>
          </a:p>
          <a:p>
            <a:pPr>
              <a:defRPr sz="2600"/>
            </a:pPr>
            <a:r>
              <a:t>elektrona i fotona</a:t>
            </a:r>
          </a:p>
        </p:txBody>
      </p:sp>
      <p:sp>
        <p:nvSpPr>
          <p:cNvPr id="208" name="3. Hadronski kalorimetar:…"/>
          <p:cNvSpPr txBox="1"/>
          <p:nvPr/>
        </p:nvSpPr>
        <p:spPr>
          <a:xfrm>
            <a:off x="7075017" y="4992363"/>
            <a:ext cx="6176525" cy="1062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3. Hadronski kalorimetar: </a:t>
            </a:r>
          </a:p>
          <a:p>
            <a:pPr>
              <a:defRPr sz="2600"/>
            </a:pPr>
            <a:r>
              <a:t>Mjerimo energiju hadrona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kica CMS detektora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955586" cy="2540000"/>
          </a:xfrm>
          <a:prstGeom prst="rect">
            <a:avLst/>
          </a:prstGeom>
        </p:spPr>
        <p:txBody>
          <a:bodyPr/>
          <a:lstStyle/>
          <a:p>
            <a:r>
              <a:t>Skica CMS detektora</a:t>
            </a:r>
          </a:p>
        </p:txBody>
      </p:sp>
      <p:grpSp>
        <p:nvGrpSpPr>
          <p:cNvPr id="218" name="Group"/>
          <p:cNvGrpSpPr/>
          <p:nvPr/>
        </p:nvGrpSpPr>
        <p:grpSpPr>
          <a:xfrm>
            <a:off x="872520" y="2204284"/>
            <a:ext cx="6738560" cy="6317669"/>
            <a:chOff x="0" y="0"/>
            <a:chExt cx="6738558" cy="6317667"/>
          </a:xfrm>
        </p:grpSpPr>
        <p:sp>
          <p:nvSpPr>
            <p:cNvPr id="211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2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3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4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5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6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7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19" name="1"/>
          <p:cNvSpPr txBox="1"/>
          <p:nvPr/>
        </p:nvSpPr>
        <p:spPr>
          <a:xfrm>
            <a:off x="4311062" y="4777810"/>
            <a:ext cx="352261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1</a:t>
            </a:r>
          </a:p>
        </p:txBody>
      </p:sp>
      <p:sp>
        <p:nvSpPr>
          <p:cNvPr id="220" name="2"/>
          <p:cNvSpPr txBox="1"/>
          <p:nvPr/>
        </p:nvSpPr>
        <p:spPr>
          <a:xfrm>
            <a:off x="4903528" y="4479360"/>
            <a:ext cx="335730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2</a:t>
            </a:r>
          </a:p>
        </p:txBody>
      </p:sp>
      <p:sp>
        <p:nvSpPr>
          <p:cNvPr id="221" name="3"/>
          <p:cNvSpPr txBox="1"/>
          <p:nvPr/>
        </p:nvSpPr>
        <p:spPr>
          <a:xfrm>
            <a:off x="5454883" y="4136460"/>
            <a:ext cx="384888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3</a:t>
            </a:r>
          </a:p>
        </p:txBody>
      </p:sp>
      <p:sp>
        <p:nvSpPr>
          <p:cNvPr id="222" name="4"/>
          <p:cNvSpPr txBox="1"/>
          <p:nvPr/>
        </p:nvSpPr>
        <p:spPr>
          <a:xfrm>
            <a:off x="5905158" y="3628460"/>
            <a:ext cx="474939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4</a:t>
            </a:r>
          </a:p>
        </p:txBody>
      </p:sp>
      <p:sp>
        <p:nvSpPr>
          <p:cNvPr id="223" name="B = 4T"/>
          <p:cNvSpPr txBox="1"/>
          <p:nvPr/>
        </p:nvSpPr>
        <p:spPr>
          <a:xfrm>
            <a:off x="3087384" y="3616349"/>
            <a:ext cx="2054832" cy="717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</a:defRPr>
            </a:lvl1pPr>
          </a:lstStyle>
          <a:p>
            <a:r>
              <a:t>B = 4T</a:t>
            </a:r>
          </a:p>
        </p:txBody>
      </p:sp>
      <p:pic>
        <p:nvPicPr>
          <p:cNvPr id="224" name="Circle" descr="Circl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4871" y="3266189"/>
            <a:ext cx="4193858" cy="4193858"/>
          </a:xfrm>
          <a:prstGeom prst="rect">
            <a:avLst/>
          </a:prstGeom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</p:pic>
      <p:grpSp>
        <p:nvGrpSpPr>
          <p:cNvPr id="227" name="Group"/>
          <p:cNvGrpSpPr/>
          <p:nvPr/>
        </p:nvGrpSpPr>
        <p:grpSpPr>
          <a:xfrm>
            <a:off x="2691578" y="4157893"/>
            <a:ext cx="383217" cy="359282"/>
            <a:chOff x="0" y="0"/>
            <a:chExt cx="383216" cy="359280"/>
          </a:xfrm>
        </p:grpSpPr>
        <p:sp>
          <p:nvSpPr>
            <p:cNvPr id="225" name="Circle"/>
            <p:cNvSpPr/>
            <p:nvPr/>
          </p:nvSpPr>
          <p:spPr>
            <a:xfrm>
              <a:off x="144469" y="135445"/>
              <a:ext cx="94279" cy="88390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6" name="Oval"/>
            <p:cNvSpPr/>
            <p:nvPr/>
          </p:nvSpPr>
          <p:spPr>
            <a:xfrm>
              <a:off x="0" y="0"/>
              <a:ext cx="383217" cy="35928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31" name="Group"/>
          <p:cNvGrpSpPr/>
          <p:nvPr/>
        </p:nvGrpSpPr>
        <p:grpSpPr>
          <a:xfrm>
            <a:off x="1510478" y="3268893"/>
            <a:ext cx="383217" cy="359282"/>
            <a:chOff x="0" y="0"/>
            <a:chExt cx="383216" cy="359280"/>
          </a:xfrm>
        </p:grpSpPr>
        <p:sp>
          <p:nvSpPr>
            <p:cNvPr id="228" name="Oval"/>
            <p:cNvSpPr/>
            <p:nvPr/>
          </p:nvSpPr>
          <p:spPr>
            <a:xfrm>
              <a:off x="0" y="0"/>
              <a:ext cx="383217" cy="35928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9" name="Line"/>
            <p:cNvSpPr/>
            <p:nvPr/>
          </p:nvSpPr>
          <p:spPr>
            <a:xfrm flipV="1">
              <a:off x="43717" y="31750"/>
              <a:ext cx="295782" cy="295782"/>
            </a:xfrm>
            <a:prstGeom prst="line">
              <a:avLst/>
            </a:prstGeom>
            <a:noFill/>
            <a:ln w="889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0" name="Line"/>
            <p:cNvSpPr/>
            <p:nvPr/>
          </p:nvSpPr>
          <p:spPr>
            <a:xfrm>
              <a:off x="49701" y="37734"/>
              <a:ext cx="283814" cy="283814"/>
            </a:xfrm>
            <a:prstGeom prst="line">
              <a:avLst/>
            </a:prstGeom>
            <a:noFill/>
            <a:ln w="889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32" name="4. Zavojnica…"/>
          <p:cNvSpPr txBox="1"/>
          <p:nvPr/>
        </p:nvSpPr>
        <p:spPr>
          <a:xfrm>
            <a:off x="7197944" y="6330507"/>
            <a:ext cx="6176525" cy="1062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4. Zavojnica</a:t>
            </a:r>
          </a:p>
          <a:p>
            <a:pPr>
              <a:defRPr sz="2600"/>
            </a:pPr>
            <a:r>
              <a:t>Stvara magnetsko polje</a:t>
            </a:r>
          </a:p>
        </p:txBody>
      </p:sp>
      <p:sp>
        <p:nvSpPr>
          <p:cNvPr id="233" name="3. Hadronski kalorimetar:…"/>
          <p:cNvSpPr txBox="1"/>
          <p:nvPr/>
        </p:nvSpPr>
        <p:spPr>
          <a:xfrm>
            <a:off x="7075017" y="4992363"/>
            <a:ext cx="6176525" cy="1062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3. Hadronski kalorimetar: </a:t>
            </a:r>
          </a:p>
          <a:p>
            <a:pPr>
              <a:defRPr sz="2600"/>
            </a:pPr>
            <a:r>
              <a:t>Mjerimo energiju hadrona</a:t>
            </a:r>
          </a:p>
        </p:txBody>
      </p:sp>
      <p:sp>
        <p:nvSpPr>
          <p:cNvPr id="234" name="1. Tracker: Osjetljiv na…"/>
          <p:cNvSpPr txBox="1"/>
          <p:nvPr/>
        </p:nvSpPr>
        <p:spPr>
          <a:xfrm>
            <a:off x="7197944" y="1491807"/>
            <a:ext cx="6176525" cy="162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1. </a:t>
            </a:r>
            <a:r>
              <a:rPr sz="2600"/>
              <a:t>Tracker: Osjetljiv na </a:t>
            </a:r>
          </a:p>
          <a:p>
            <a:pPr>
              <a:defRPr sz="2600"/>
            </a:pPr>
            <a:r>
              <a:t>nabijene čestice, </a:t>
            </a:r>
          </a:p>
          <a:p>
            <a:pPr>
              <a:defRPr sz="2600"/>
            </a:pPr>
            <a:r>
              <a:t>određujemo putanju.</a:t>
            </a:r>
          </a:p>
        </p:txBody>
      </p:sp>
      <p:sp>
        <p:nvSpPr>
          <p:cNvPr id="235" name="2. EM kalorimetar:…"/>
          <p:cNvSpPr txBox="1"/>
          <p:nvPr/>
        </p:nvSpPr>
        <p:spPr>
          <a:xfrm>
            <a:off x="7197944" y="3295207"/>
            <a:ext cx="6176525" cy="1545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2. EM kalorimetar: </a:t>
            </a:r>
          </a:p>
          <a:p>
            <a:pPr>
              <a:defRPr sz="2600"/>
            </a:pPr>
            <a:r>
              <a:t>Mjerimo energiju</a:t>
            </a:r>
          </a:p>
          <a:p>
            <a:pPr>
              <a:defRPr sz="2600"/>
            </a:pPr>
            <a:r>
              <a:t>elektrona i fotona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kica CMS detektora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955586" cy="2540000"/>
          </a:xfrm>
          <a:prstGeom prst="rect">
            <a:avLst/>
          </a:prstGeom>
        </p:spPr>
        <p:txBody>
          <a:bodyPr/>
          <a:lstStyle/>
          <a:p>
            <a:r>
              <a:t>Skica CMS detektora</a:t>
            </a:r>
          </a:p>
        </p:txBody>
      </p:sp>
      <p:grpSp>
        <p:nvGrpSpPr>
          <p:cNvPr id="245" name="Group"/>
          <p:cNvGrpSpPr/>
          <p:nvPr/>
        </p:nvGrpSpPr>
        <p:grpSpPr>
          <a:xfrm>
            <a:off x="872520" y="2204284"/>
            <a:ext cx="6738560" cy="6317669"/>
            <a:chOff x="0" y="0"/>
            <a:chExt cx="6738558" cy="6317667"/>
          </a:xfrm>
        </p:grpSpPr>
        <p:sp>
          <p:nvSpPr>
            <p:cNvPr id="238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9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0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1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2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3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4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46" name="1"/>
          <p:cNvSpPr txBox="1"/>
          <p:nvPr/>
        </p:nvSpPr>
        <p:spPr>
          <a:xfrm>
            <a:off x="4311062" y="4777810"/>
            <a:ext cx="352261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1</a:t>
            </a:r>
          </a:p>
        </p:txBody>
      </p:sp>
      <p:sp>
        <p:nvSpPr>
          <p:cNvPr id="247" name="2"/>
          <p:cNvSpPr txBox="1"/>
          <p:nvPr/>
        </p:nvSpPr>
        <p:spPr>
          <a:xfrm>
            <a:off x="4903528" y="4479360"/>
            <a:ext cx="335730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2</a:t>
            </a:r>
          </a:p>
        </p:txBody>
      </p:sp>
      <p:sp>
        <p:nvSpPr>
          <p:cNvPr id="248" name="3"/>
          <p:cNvSpPr txBox="1"/>
          <p:nvPr/>
        </p:nvSpPr>
        <p:spPr>
          <a:xfrm>
            <a:off x="5454883" y="4136460"/>
            <a:ext cx="384888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3</a:t>
            </a:r>
          </a:p>
        </p:txBody>
      </p:sp>
      <p:sp>
        <p:nvSpPr>
          <p:cNvPr id="249" name="4"/>
          <p:cNvSpPr txBox="1"/>
          <p:nvPr/>
        </p:nvSpPr>
        <p:spPr>
          <a:xfrm>
            <a:off x="5905158" y="3628460"/>
            <a:ext cx="474939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4</a:t>
            </a:r>
          </a:p>
        </p:txBody>
      </p:sp>
      <p:sp>
        <p:nvSpPr>
          <p:cNvPr id="250" name="5"/>
          <p:cNvSpPr txBox="1"/>
          <p:nvPr/>
        </p:nvSpPr>
        <p:spPr>
          <a:xfrm>
            <a:off x="6708836" y="2942660"/>
            <a:ext cx="366182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5</a:t>
            </a:r>
          </a:p>
        </p:txBody>
      </p:sp>
      <p:sp>
        <p:nvSpPr>
          <p:cNvPr id="251" name="B = 4T"/>
          <p:cNvSpPr txBox="1"/>
          <p:nvPr/>
        </p:nvSpPr>
        <p:spPr>
          <a:xfrm>
            <a:off x="3087384" y="3616349"/>
            <a:ext cx="2054832" cy="717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</a:defRPr>
            </a:lvl1pPr>
          </a:lstStyle>
          <a:p>
            <a:r>
              <a:t>B = 4T</a:t>
            </a:r>
          </a:p>
        </p:txBody>
      </p:sp>
      <p:pic>
        <p:nvPicPr>
          <p:cNvPr id="252" name="Circle" descr="Circl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4871" y="3266189"/>
            <a:ext cx="4193858" cy="4193858"/>
          </a:xfrm>
          <a:prstGeom prst="rect">
            <a:avLst/>
          </a:prstGeom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</p:pic>
      <p:grpSp>
        <p:nvGrpSpPr>
          <p:cNvPr id="255" name="Group"/>
          <p:cNvGrpSpPr/>
          <p:nvPr/>
        </p:nvGrpSpPr>
        <p:grpSpPr>
          <a:xfrm>
            <a:off x="2691578" y="4157893"/>
            <a:ext cx="383217" cy="359282"/>
            <a:chOff x="0" y="0"/>
            <a:chExt cx="383216" cy="359280"/>
          </a:xfrm>
        </p:grpSpPr>
        <p:sp>
          <p:nvSpPr>
            <p:cNvPr id="253" name="Circle"/>
            <p:cNvSpPr/>
            <p:nvPr/>
          </p:nvSpPr>
          <p:spPr>
            <a:xfrm>
              <a:off x="144469" y="135445"/>
              <a:ext cx="94279" cy="88390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4" name="Oval"/>
            <p:cNvSpPr/>
            <p:nvPr/>
          </p:nvSpPr>
          <p:spPr>
            <a:xfrm>
              <a:off x="0" y="0"/>
              <a:ext cx="383217" cy="35928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59" name="Group"/>
          <p:cNvGrpSpPr/>
          <p:nvPr/>
        </p:nvGrpSpPr>
        <p:grpSpPr>
          <a:xfrm>
            <a:off x="1510478" y="3268893"/>
            <a:ext cx="383217" cy="359282"/>
            <a:chOff x="0" y="0"/>
            <a:chExt cx="383216" cy="359280"/>
          </a:xfrm>
        </p:grpSpPr>
        <p:sp>
          <p:nvSpPr>
            <p:cNvPr id="256" name="Oval"/>
            <p:cNvSpPr/>
            <p:nvPr/>
          </p:nvSpPr>
          <p:spPr>
            <a:xfrm>
              <a:off x="0" y="0"/>
              <a:ext cx="383217" cy="35928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7" name="Line"/>
            <p:cNvSpPr/>
            <p:nvPr/>
          </p:nvSpPr>
          <p:spPr>
            <a:xfrm flipV="1">
              <a:off x="43717" y="31750"/>
              <a:ext cx="295782" cy="295782"/>
            </a:xfrm>
            <a:prstGeom prst="line">
              <a:avLst/>
            </a:prstGeom>
            <a:noFill/>
            <a:ln w="889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8" name="Line"/>
            <p:cNvSpPr/>
            <p:nvPr/>
          </p:nvSpPr>
          <p:spPr>
            <a:xfrm>
              <a:off x="49701" y="37734"/>
              <a:ext cx="283814" cy="283814"/>
            </a:xfrm>
            <a:prstGeom prst="line">
              <a:avLst/>
            </a:prstGeom>
            <a:noFill/>
            <a:ln w="889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60" name="5. Mionske komore:…"/>
          <p:cNvSpPr txBox="1"/>
          <p:nvPr/>
        </p:nvSpPr>
        <p:spPr>
          <a:xfrm>
            <a:off x="6842344" y="7668651"/>
            <a:ext cx="6176525" cy="1545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5. Mionske komore:</a:t>
            </a:r>
          </a:p>
          <a:p>
            <a:pPr>
              <a:defRPr sz="2600"/>
            </a:pPr>
            <a:r>
              <a:t>Osjetljive na nabijene</a:t>
            </a:r>
          </a:p>
          <a:p>
            <a:pPr>
              <a:defRPr sz="2600"/>
            </a:pPr>
            <a:r>
              <a:t>čestice, dopiru “samo” mioni</a:t>
            </a:r>
          </a:p>
        </p:txBody>
      </p:sp>
      <p:sp>
        <p:nvSpPr>
          <p:cNvPr id="261" name="4. Zavojnica…"/>
          <p:cNvSpPr txBox="1"/>
          <p:nvPr/>
        </p:nvSpPr>
        <p:spPr>
          <a:xfrm>
            <a:off x="7197944" y="6330507"/>
            <a:ext cx="6176525" cy="1062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4. Zavojnica</a:t>
            </a:r>
          </a:p>
          <a:p>
            <a:pPr>
              <a:defRPr sz="2600"/>
            </a:pPr>
            <a:r>
              <a:t>Stvara magnetsko polje</a:t>
            </a:r>
          </a:p>
        </p:txBody>
      </p:sp>
      <p:sp>
        <p:nvSpPr>
          <p:cNvPr id="262" name="3. Hadronski kalorimetar:…"/>
          <p:cNvSpPr txBox="1"/>
          <p:nvPr/>
        </p:nvSpPr>
        <p:spPr>
          <a:xfrm>
            <a:off x="7075017" y="4992363"/>
            <a:ext cx="6176525" cy="1062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3. Hadronski kalorimetar: </a:t>
            </a:r>
          </a:p>
          <a:p>
            <a:pPr>
              <a:defRPr sz="2600"/>
            </a:pPr>
            <a:r>
              <a:t>Mjerimo energiju hadrona</a:t>
            </a:r>
          </a:p>
        </p:txBody>
      </p:sp>
      <p:sp>
        <p:nvSpPr>
          <p:cNvPr id="263" name="1. Tracker: Osjetljiv na…"/>
          <p:cNvSpPr txBox="1"/>
          <p:nvPr/>
        </p:nvSpPr>
        <p:spPr>
          <a:xfrm>
            <a:off x="7197944" y="1491807"/>
            <a:ext cx="6176525" cy="162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1. </a:t>
            </a:r>
            <a:r>
              <a:rPr sz="2600"/>
              <a:t>Tracker: Osjetljiv na </a:t>
            </a:r>
          </a:p>
          <a:p>
            <a:pPr>
              <a:defRPr sz="2600"/>
            </a:pPr>
            <a:r>
              <a:t>nabijene čestice, </a:t>
            </a:r>
          </a:p>
          <a:p>
            <a:pPr>
              <a:defRPr sz="2600"/>
            </a:pPr>
            <a:r>
              <a:t>određujemo putanju.</a:t>
            </a:r>
          </a:p>
        </p:txBody>
      </p:sp>
      <p:sp>
        <p:nvSpPr>
          <p:cNvPr id="264" name="2. EM kalorimetar:…"/>
          <p:cNvSpPr txBox="1"/>
          <p:nvPr/>
        </p:nvSpPr>
        <p:spPr>
          <a:xfrm>
            <a:off x="7197944" y="3295207"/>
            <a:ext cx="6176525" cy="1545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2. EM kalorimetar: </a:t>
            </a:r>
          </a:p>
          <a:p>
            <a:pPr>
              <a:defRPr sz="2600"/>
            </a:pPr>
            <a:r>
              <a:t>Mjerimo energiju</a:t>
            </a:r>
          </a:p>
          <a:p>
            <a:pPr>
              <a:defRPr sz="2600"/>
            </a:pPr>
            <a:r>
              <a:t>elektrona i fotona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Elektr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Elektron</a:t>
            </a:r>
          </a:p>
        </p:txBody>
      </p:sp>
      <p:grpSp>
        <p:nvGrpSpPr>
          <p:cNvPr id="274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267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8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9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0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1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2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3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Elektr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Elektron</a:t>
            </a:r>
          </a:p>
        </p:txBody>
      </p:sp>
      <p:grpSp>
        <p:nvGrpSpPr>
          <p:cNvPr id="286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284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277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78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79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0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1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2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3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285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87" name="Elektron je nabijena…"/>
          <p:cNvSpPr txBox="1"/>
          <p:nvPr/>
        </p:nvSpPr>
        <p:spPr>
          <a:xfrm>
            <a:off x="8669784" y="3431526"/>
            <a:ext cx="3707804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Elektron je nabijena </a:t>
            </a:r>
          </a:p>
          <a:p>
            <a:pPr>
              <a:defRPr sz="3000"/>
            </a:pPr>
            <a:r>
              <a:t>čestica te ostavlja trag u</a:t>
            </a:r>
          </a:p>
          <a:p>
            <a:pPr>
              <a:defRPr sz="3000"/>
            </a:pPr>
            <a:r>
              <a:t>trackeru.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Elektr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Elektron</a:t>
            </a:r>
          </a:p>
        </p:txBody>
      </p:sp>
      <p:grpSp>
        <p:nvGrpSpPr>
          <p:cNvPr id="300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297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290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1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2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3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4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5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6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298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9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01" name="Elektron je nabijena…"/>
          <p:cNvSpPr txBox="1"/>
          <p:nvPr/>
        </p:nvSpPr>
        <p:spPr>
          <a:xfrm>
            <a:off x="8669784" y="3431526"/>
            <a:ext cx="3707804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Elektron je nabijena </a:t>
            </a:r>
          </a:p>
          <a:p>
            <a:pPr>
              <a:defRPr sz="3000"/>
            </a:pPr>
            <a:r>
              <a:t>čestica te ostavlja trag u</a:t>
            </a:r>
          </a:p>
          <a:p>
            <a:pPr>
              <a:defRPr sz="3000"/>
            </a:pPr>
            <a:r>
              <a:t>trackeru.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Elektr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Elektron</a:t>
            </a:r>
          </a:p>
        </p:txBody>
      </p:sp>
      <p:grpSp>
        <p:nvGrpSpPr>
          <p:cNvPr id="315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311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304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5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6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7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8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9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10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12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3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4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16" name="Elektron je nabijena…"/>
          <p:cNvSpPr txBox="1"/>
          <p:nvPr/>
        </p:nvSpPr>
        <p:spPr>
          <a:xfrm>
            <a:off x="8669784" y="3431526"/>
            <a:ext cx="3707804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Elektron je nabijena </a:t>
            </a:r>
          </a:p>
          <a:p>
            <a:pPr>
              <a:defRPr sz="3000"/>
            </a:pPr>
            <a:r>
              <a:t>čestica te ostavlja trag u</a:t>
            </a:r>
          </a:p>
          <a:p>
            <a:pPr>
              <a:defRPr sz="3000"/>
            </a:pPr>
            <a:r>
              <a:t>trackeru.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Elektr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Elektron</a:t>
            </a:r>
          </a:p>
        </p:txBody>
      </p:sp>
      <p:grpSp>
        <p:nvGrpSpPr>
          <p:cNvPr id="332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326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319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0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1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2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3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4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5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27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8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9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pic>
          <p:nvPicPr>
            <p:cNvPr id="330" name="Line" descr="Line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9648471">
              <a:off x="3835689" y="2490573"/>
              <a:ext cx="589059" cy="139701"/>
            </a:xfrm>
            <a:prstGeom prst="rect">
              <a:avLst/>
            </a:prstGeom>
            <a:effectLst/>
          </p:spPr>
        </p:pic>
      </p:grpSp>
      <p:sp>
        <p:nvSpPr>
          <p:cNvPr id="333" name="Elektron ostavlja svoju energiju u elektromagnetskom kalorimetru."/>
          <p:cNvSpPr txBox="1"/>
          <p:nvPr/>
        </p:nvSpPr>
        <p:spPr>
          <a:xfrm>
            <a:off x="8339584" y="3710926"/>
            <a:ext cx="4470449" cy="2331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Elektron ostavlja svoju energiju u elektromagnetskom kalorimetru.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Elektr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Elektron</a:t>
            </a:r>
          </a:p>
        </p:txBody>
      </p:sp>
      <p:grpSp>
        <p:nvGrpSpPr>
          <p:cNvPr id="350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353" name="Connection Line"/>
            <p:cNvSpPr/>
            <p:nvPr/>
          </p:nvSpPr>
          <p:spPr>
            <a:xfrm>
              <a:off x="3369294" y="2660118"/>
              <a:ext cx="655688" cy="477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870" y="11785"/>
                    <a:pt x="10070" y="4585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344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337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38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39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0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1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2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3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45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6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7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pic>
          <p:nvPicPr>
            <p:cNvPr id="348" name="Line" descr="Line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9648471">
              <a:off x="3835689" y="2490573"/>
              <a:ext cx="589059" cy="139701"/>
            </a:xfrm>
            <a:prstGeom prst="rect">
              <a:avLst/>
            </a:prstGeom>
            <a:effectLst/>
          </p:spPr>
        </p:pic>
      </p:grpSp>
      <p:sp>
        <p:nvSpPr>
          <p:cNvPr id="351" name="Na temelju informacija iz detektora, korištenjem posebnih algoritama rekonstruiramo…"/>
          <p:cNvSpPr txBox="1"/>
          <p:nvPr/>
        </p:nvSpPr>
        <p:spPr>
          <a:xfrm>
            <a:off x="8263384" y="1437625"/>
            <a:ext cx="4470449" cy="5125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Na temelju informacija iz detektora, korištenjem posebnih algoritama rekonstruiramo</a:t>
            </a:r>
          </a:p>
          <a:p>
            <a:pPr>
              <a:defRPr sz="3000"/>
            </a:pPr>
            <a:r>
              <a:rPr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</a:rPr>
              <a:t>elektron</a:t>
            </a:r>
            <a:r>
              <a:t>.</a:t>
            </a:r>
          </a:p>
        </p:txBody>
      </p:sp>
      <p:sp>
        <p:nvSpPr>
          <p:cNvPr id="352" name="U ovom primjeru je putanja čestice zakrenuta u smjeru kazaljke na satu.…"/>
          <p:cNvSpPr txBox="1"/>
          <p:nvPr/>
        </p:nvSpPr>
        <p:spPr>
          <a:xfrm>
            <a:off x="8089443" y="6295376"/>
            <a:ext cx="4470449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U ovom primjeru je putanja čestice zakrenuta u smjeru kazaljke na satu. </a:t>
            </a:r>
          </a:p>
          <a:p>
            <a:pPr>
              <a:defRPr sz="3000"/>
            </a:pPr>
            <a:r>
              <a:t>Stoga, q = +1.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Fot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Foton</a:t>
            </a:r>
          </a:p>
        </p:txBody>
      </p:sp>
      <p:grpSp>
        <p:nvGrpSpPr>
          <p:cNvPr id="363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356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7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8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9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0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1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2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pic>
        <p:nvPicPr>
          <p:cNvPr id="364" name="Line" descr="Lin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695956">
            <a:off x="4148775" y="4370763"/>
            <a:ext cx="609141" cy="139701"/>
          </a:xfrm>
          <a:prstGeom prst="rect">
            <a:avLst/>
          </a:prstGeom>
        </p:spPr>
      </p:pic>
      <p:sp>
        <p:nvSpPr>
          <p:cNvPr id="366" name="Foton nije nabijena čestica te ne ostavlja trag u trackeru već svoju energiju ostavlja u EM…"/>
          <p:cNvSpPr txBox="1"/>
          <p:nvPr/>
        </p:nvSpPr>
        <p:spPr>
          <a:xfrm>
            <a:off x="8669784" y="2593325"/>
            <a:ext cx="3707804" cy="4566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Foton nije nabijena čestica te ne ostavlja trag u trackeru već svoju energiju ostavlja u EM</a:t>
            </a:r>
          </a:p>
          <a:p>
            <a:pPr>
              <a:defRPr sz="3000"/>
            </a:pPr>
            <a:r>
              <a:t>kalorimetru.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Što ćemo raditi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Što ćemo raditi?</a:t>
            </a:r>
          </a:p>
        </p:txBody>
      </p:sp>
      <p:sp>
        <p:nvSpPr>
          <p:cNvPr id="123" name="Upoznat ćemo se s metodama detektiranja čestica u CMS eksperimentu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54355" indent="-554355" defTabSz="443484">
              <a:spcBef>
                <a:spcPts val="3400"/>
              </a:spcBef>
              <a:buBlip>
                <a:blip r:embed="rId2"/>
              </a:buBlip>
              <a:defRPr sz="3492"/>
            </a:pPr>
            <a:r>
              <a:t>Upoznat ćemo se s metodama detektiranja čestica u CMS eksperimentu.</a:t>
            </a:r>
          </a:p>
          <a:p>
            <a:pPr marL="554355" indent="-554355" defTabSz="443484">
              <a:spcBef>
                <a:spcPts val="3400"/>
              </a:spcBef>
              <a:buBlip>
                <a:blip r:embed="rId2"/>
              </a:buBlip>
              <a:defRPr sz="3492"/>
            </a:pPr>
            <a:r>
              <a:rPr dirty="0"/>
              <a:t>Svaki par studenata će analizirati stvarne podatke.</a:t>
            </a:r>
          </a:p>
          <a:p>
            <a:pPr marL="554355" indent="-554355" defTabSz="443484">
              <a:spcBef>
                <a:spcPts val="3400"/>
              </a:spcBef>
              <a:buBlip>
                <a:blip r:embed="rId2"/>
              </a:buBlip>
              <a:defRPr sz="3492"/>
            </a:pPr>
            <a:r>
              <a:rPr dirty="0"/>
              <a:t>Prezentacija i diskusija rezultata na videokonferenciji.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Mi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Mion</a:t>
            </a:r>
          </a:p>
        </p:txBody>
      </p:sp>
      <p:grpSp>
        <p:nvGrpSpPr>
          <p:cNvPr id="376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369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0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1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2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3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4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5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Mi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Mion</a:t>
            </a:r>
          </a:p>
        </p:txBody>
      </p:sp>
      <p:grpSp>
        <p:nvGrpSpPr>
          <p:cNvPr id="388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386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379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0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1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2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3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4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85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87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89" name="Mion je nabijena…"/>
          <p:cNvSpPr txBox="1"/>
          <p:nvPr/>
        </p:nvSpPr>
        <p:spPr>
          <a:xfrm>
            <a:off x="8669784" y="3431526"/>
            <a:ext cx="3707804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Mion je nabijena </a:t>
            </a:r>
          </a:p>
          <a:p>
            <a:pPr>
              <a:defRPr sz="3000"/>
            </a:pPr>
            <a:r>
              <a:t>čestica te ostavlja trag u</a:t>
            </a:r>
          </a:p>
          <a:p>
            <a:pPr>
              <a:defRPr sz="3000"/>
            </a:pPr>
            <a:r>
              <a:t>trackeru.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398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391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2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3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4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5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6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97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399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0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402" name="Mi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Mion</a:t>
            </a:r>
          </a:p>
        </p:txBody>
      </p:sp>
      <p:sp>
        <p:nvSpPr>
          <p:cNvPr id="403" name="Mion je nabijena…"/>
          <p:cNvSpPr txBox="1"/>
          <p:nvPr/>
        </p:nvSpPr>
        <p:spPr>
          <a:xfrm>
            <a:off x="8669784" y="3431526"/>
            <a:ext cx="3707804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Mion je nabijena </a:t>
            </a:r>
          </a:p>
          <a:p>
            <a:pPr>
              <a:defRPr sz="3000"/>
            </a:pPr>
            <a:r>
              <a:t>čestica te ostavlja trag u</a:t>
            </a:r>
          </a:p>
          <a:p>
            <a:pPr>
              <a:defRPr sz="3000"/>
            </a:pPr>
            <a:r>
              <a:t>trackeru.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6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grpSp>
          <p:nvGrpSpPr>
            <p:cNvPr id="412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405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06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07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08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09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10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11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413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4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5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417" name="Mi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Mion</a:t>
            </a:r>
          </a:p>
        </p:txBody>
      </p:sp>
      <p:sp>
        <p:nvSpPr>
          <p:cNvPr id="418" name="Mion je nabijena…"/>
          <p:cNvSpPr txBox="1"/>
          <p:nvPr/>
        </p:nvSpPr>
        <p:spPr>
          <a:xfrm>
            <a:off x="8669784" y="3431526"/>
            <a:ext cx="3707804" cy="2890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Mion je nabijena </a:t>
            </a:r>
          </a:p>
          <a:p>
            <a:pPr>
              <a:defRPr sz="3000"/>
            </a:pPr>
            <a:r>
              <a:t>čestica te ostavlja trag u</a:t>
            </a:r>
          </a:p>
          <a:p>
            <a:pPr>
              <a:defRPr sz="3000"/>
            </a:pPr>
            <a:r>
              <a:t>trackeru.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Mi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Mion</a:t>
            </a:r>
          </a:p>
        </p:txBody>
      </p:sp>
      <p:grpSp>
        <p:nvGrpSpPr>
          <p:cNvPr id="428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421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2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3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4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5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6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7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429" name="Oval"/>
          <p:cNvSpPr/>
          <p:nvPr/>
        </p:nvSpPr>
        <p:spPr>
          <a:xfrm>
            <a:off x="4381500" y="5099050"/>
            <a:ext cx="96143" cy="93365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0" name="Oval"/>
          <p:cNvSpPr/>
          <p:nvPr/>
        </p:nvSpPr>
        <p:spPr>
          <a:xfrm>
            <a:off x="4546600" y="4972050"/>
            <a:ext cx="96143" cy="93365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1" name="Oval"/>
          <p:cNvSpPr/>
          <p:nvPr/>
        </p:nvSpPr>
        <p:spPr>
          <a:xfrm>
            <a:off x="4737100" y="4883150"/>
            <a:ext cx="96143" cy="93365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2" name="Mion ostavlja trag u mionskim komorama."/>
          <p:cNvSpPr txBox="1"/>
          <p:nvPr/>
        </p:nvSpPr>
        <p:spPr>
          <a:xfrm>
            <a:off x="8288784" y="4132258"/>
            <a:ext cx="4470449" cy="177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Mion ostavlja trag u mionskim komorama.</a:t>
            </a:r>
          </a:p>
        </p:txBody>
      </p:sp>
      <p:sp>
        <p:nvSpPr>
          <p:cNvPr id="433" name="Oval"/>
          <p:cNvSpPr/>
          <p:nvPr/>
        </p:nvSpPr>
        <p:spPr>
          <a:xfrm>
            <a:off x="7886700" y="3956050"/>
            <a:ext cx="96143" cy="93365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4" name="Oval"/>
          <p:cNvSpPr/>
          <p:nvPr/>
        </p:nvSpPr>
        <p:spPr>
          <a:xfrm>
            <a:off x="7073900" y="4451350"/>
            <a:ext cx="96143" cy="93365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5" name="Oval"/>
          <p:cNvSpPr/>
          <p:nvPr/>
        </p:nvSpPr>
        <p:spPr>
          <a:xfrm>
            <a:off x="7496763" y="4235450"/>
            <a:ext cx="96144" cy="93365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Mion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Mion</a:t>
            </a:r>
          </a:p>
        </p:txBody>
      </p:sp>
      <p:sp>
        <p:nvSpPr>
          <p:cNvPr id="438" name="Oval"/>
          <p:cNvSpPr/>
          <p:nvPr/>
        </p:nvSpPr>
        <p:spPr>
          <a:xfrm>
            <a:off x="7886700" y="3956050"/>
            <a:ext cx="96143" cy="93365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9" name="Oval"/>
          <p:cNvSpPr/>
          <p:nvPr/>
        </p:nvSpPr>
        <p:spPr>
          <a:xfrm>
            <a:off x="7073900" y="4451350"/>
            <a:ext cx="96143" cy="93365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40" name="Oval"/>
          <p:cNvSpPr/>
          <p:nvPr/>
        </p:nvSpPr>
        <p:spPr>
          <a:xfrm>
            <a:off x="7496763" y="4235450"/>
            <a:ext cx="96144" cy="93365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454" name="Group"/>
          <p:cNvGrpSpPr/>
          <p:nvPr/>
        </p:nvGrpSpPr>
        <p:grpSpPr>
          <a:xfrm>
            <a:off x="936020" y="2204284"/>
            <a:ext cx="7215493" cy="6317669"/>
            <a:chOff x="0" y="0"/>
            <a:chExt cx="7215491" cy="6317667"/>
          </a:xfrm>
        </p:grpSpPr>
        <p:grpSp>
          <p:nvGrpSpPr>
            <p:cNvPr id="448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441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2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3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4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5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6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7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449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0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1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6" name="Connection Line"/>
            <p:cNvSpPr/>
            <p:nvPr/>
          </p:nvSpPr>
          <p:spPr>
            <a:xfrm>
              <a:off x="3369294" y="2504865"/>
              <a:ext cx="1986757" cy="624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637" extrusionOk="0">
                  <a:moveTo>
                    <a:pt x="0" y="17637"/>
                  </a:moveTo>
                  <a:cubicBezTo>
                    <a:pt x="4943" y="833"/>
                    <a:pt x="12143" y="-3963"/>
                    <a:pt x="21600" y="3248"/>
                  </a:cubicBezTo>
                </a:path>
              </a:pathLst>
            </a:cu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467" name="Connection Line"/>
            <p:cNvSpPr/>
            <p:nvPr/>
          </p:nvSpPr>
          <p:spPr>
            <a:xfrm>
              <a:off x="5360349" y="1582519"/>
              <a:ext cx="1855143" cy="1015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085" y="19907"/>
                    <a:pt x="14285" y="12707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455" name="Na temelju informacija iz detektora, korištenjem posebnih algoritama rekonstruiramo…"/>
          <p:cNvSpPr txBox="1"/>
          <p:nvPr/>
        </p:nvSpPr>
        <p:spPr>
          <a:xfrm>
            <a:off x="8288784" y="624825"/>
            <a:ext cx="4470449" cy="5125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Na temelju informacija iz detektora, korištenjem posebnih algoritama rekonstruiramo</a:t>
            </a:r>
          </a:p>
          <a:p>
            <a:pPr>
              <a:defRPr sz="3000"/>
            </a:pPr>
            <a:r>
              <a:rPr>
                <a:solidFill>
                  <a:schemeClr val="accent5"/>
                </a:solidFill>
              </a:rPr>
              <a:t>mion</a:t>
            </a:r>
            <a:r>
              <a:t>.</a:t>
            </a:r>
          </a:p>
        </p:txBody>
      </p:sp>
      <p:sp>
        <p:nvSpPr>
          <p:cNvPr id="456" name="U ovom primjeru je putanja čestice zakrenuta u smjeru kazaljke na satu.…"/>
          <p:cNvSpPr txBox="1"/>
          <p:nvPr/>
        </p:nvSpPr>
        <p:spPr>
          <a:xfrm>
            <a:off x="8288784" y="5495276"/>
            <a:ext cx="4470450" cy="3449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U ovom primjeru je putanja čestice zakrenuta u smjeru kazaljke na satu. </a:t>
            </a:r>
          </a:p>
          <a:p>
            <a:pPr>
              <a:defRPr sz="3000"/>
            </a:pPr>
            <a:r>
              <a:t>(unutar zavojnice)</a:t>
            </a:r>
          </a:p>
          <a:p>
            <a:pPr>
              <a:defRPr sz="3000"/>
            </a:pPr>
            <a:r>
              <a:t>Stoga, q = +1.</a:t>
            </a:r>
          </a:p>
        </p:txBody>
      </p:sp>
      <p:sp>
        <p:nvSpPr>
          <p:cNvPr id="457" name="B = 4T"/>
          <p:cNvSpPr txBox="1"/>
          <p:nvPr/>
        </p:nvSpPr>
        <p:spPr>
          <a:xfrm>
            <a:off x="3087384" y="3616349"/>
            <a:ext cx="2054832" cy="717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</a:defRPr>
            </a:lvl1pPr>
          </a:lstStyle>
          <a:p>
            <a:r>
              <a:t>B = 4T</a:t>
            </a:r>
          </a:p>
        </p:txBody>
      </p:sp>
      <p:pic>
        <p:nvPicPr>
          <p:cNvPr id="458" name="Circle" descr="Circl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4871" y="3266189"/>
            <a:ext cx="4193858" cy="4193858"/>
          </a:xfrm>
          <a:prstGeom prst="rect">
            <a:avLst/>
          </a:prstGeom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</p:pic>
      <p:grpSp>
        <p:nvGrpSpPr>
          <p:cNvPr id="461" name="Group"/>
          <p:cNvGrpSpPr/>
          <p:nvPr/>
        </p:nvGrpSpPr>
        <p:grpSpPr>
          <a:xfrm>
            <a:off x="2691578" y="4157893"/>
            <a:ext cx="383217" cy="359282"/>
            <a:chOff x="0" y="0"/>
            <a:chExt cx="383216" cy="359280"/>
          </a:xfrm>
        </p:grpSpPr>
        <p:sp>
          <p:nvSpPr>
            <p:cNvPr id="459" name="Circle"/>
            <p:cNvSpPr/>
            <p:nvPr/>
          </p:nvSpPr>
          <p:spPr>
            <a:xfrm>
              <a:off x="144469" y="135445"/>
              <a:ext cx="94279" cy="88390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0" name="Oval"/>
            <p:cNvSpPr/>
            <p:nvPr/>
          </p:nvSpPr>
          <p:spPr>
            <a:xfrm>
              <a:off x="0" y="0"/>
              <a:ext cx="383217" cy="35928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465" name="Group"/>
          <p:cNvGrpSpPr/>
          <p:nvPr/>
        </p:nvGrpSpPr>
        <p:grpSpPr>
          <a:xfrm>
            <a:off x="1510478" y="3268893"/>
            <a:ext cx="383217" cy="359282"/>
            <a:chOff x="0" y="0"/>
            <a:chExt cx="383216" cy="359280"/>
          </a:xfrm>
        </p:grpSpPr>
        <p:sp>
          <p:nvSpPr>
            <p:cNvPr id="462" name="Oval"/>
            <p:cNvSpPr/>
            <p:nvPr/>
          </p:nvSpPr>
          <p:spPr>
            <a:xfrm>
              <a:off x="0" y="0"/>
              <a:ext cx="383217" cy="359281"/>
            </a:xfrm>
            <a:prstGeom prst="ellipse">
              <a:avLst/>
            </a:pr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3" name="Line"/>
            <p:cNvSpPr/>
            <p:nvPr/>
          </p:nvSpPr>
          <p:spPr>
            <a:xfrm flipV="1">
              <a:off x="43717" y="31750"/>
              <a:ext cx="295782" cy="295782"/>
            </a:xfrm>
            <a:prstGeom prst="line">
              <a:avLst/>
            </a:prstGeom>
            <a:noFill/>
            <a:ln w="889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4" name="Line"/>
            <p:cNvSpPr/>
            <p:nvPr/>
          </p:nvSpPr>
          <p:spPr>
            <a:xfrm>
              <a:off x="49701" y="37734"/>
              <a:ext cx="283814" cy="283814"/>
            </a:xfrm>
            <a:prstGeom prst="line">
              <a:avLst/>
            </a:prstGeom>
            <a:noFill/>
            <a:ln w="889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Što nam zakon očuvanja impulsa kaže o slikama vatrometa ?…"/>
          <p:cNvSpPr txBox="1">
            <a:spLocks noGrp="1"/>
          </p:cNvSpPr>
          <p:nvPr>
            <p:ph type="body" sz="half" idx="1"/>
          </p:nvPr>
        </p:nvSpPr>
        <p:spPr>
          <a:xfrm>
            <a:off x="1155700" y="2768600"/>
            <a:ext cx="7585869" cy="5740400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Što nam zakon očuvanja impulsa kaže o slikama vatrometa ? </a:t>
            </a:r>
          </a:p>
          <a:p>
            <a:pPr>
              <a:buBlip>
                <a:blip r:embed="rId2"/>
              </a:buBlip>
            </a:pPr>
            <a:r>
              <a:t>Što kada se ovakva situacija s gornje slike dogodi u detektoru?</a:t>
            </a:r>
          </a:p>
        </p:txBody>
      </p:sp>
      <p:grpSp>
        <p:nvGrpSpPr>
          <p:cNvPr id="472" name="Group"/>
          <p:cNvGrpSpPr/>
          <p:nvPr/>
        </p:nvGrpSpPr>
        <p:grpSpPr>
          <a:xfrm>
            <a:off x="9008864" y="2905621"/>
            <a:ext cx="3556001" cy="2654301"/>
            <a:chOff x="0" y="0"/>
            <a:chExt cx="3556000" cy="2654300"/>
          </a:xfrm>
        </p:grpSpPr>
        <p:pic>
          <p:nvPicPr>
            <p:cNvPr id="470" name="lhc3a.jpg" descr="lhc3a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556000" cy="2654300"/>
            </a:xfrm>
            <a:prstGeom prst="rect">
              <a:avLst/>
            </a:prstGeom>
            <a:ln w="88900" cap="flat">
              <a:noFill/>
              <a:miter lim="400000"/>
            </a:ln>
            <a:effectLst/>
          </p:spPr>
        </p:pic>
        <p:sp>
          <p:nvSpPr>
            <p:cNvPr id="471" name="Rectangle"/>
            <p:cNvSpPr/>
            <p:nvPr/>
          </p:nvSpPr>
          <p:spPr>
            <a:xfrm>
              <a:off x="1785" y="53478"/>
              <a:ext cx="1741638" cy="254734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40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473" name="Nedostajuća energija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425195">
              <a:defRPr sz="6696"/>
            </a:pPr>
            <a:r>
              <a:t>Nedostajuća energija</a:t>
            </a:r>
          </a:p>
          <a:p>
            <a:pPr defTabSz="425195">
              <a:defRPr sz="6696"/>
            </a:pPr>
            <a:r>
              <a:t>(Missing Et)</a:t>
            </a:r>
          </a:p>
        </p:txBody>
      </p:sp>
      <p:pic>
        <p:nvPicPr>
          <p:cNvPr id="474" name="lhc3a.jpg" descr="lhc3a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08864" y="5915521"/>
            <a:ext cx="3556001" cy="2654301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Nedostajuća energija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r>
              <a:t>Nedostajuća energija</a:t>
            </a:r>
          </a:p>
        </p:txBody>
      </p:sp>
      <p:sp>
        <p:nvSpPr>
          <p:cNvPr id="477" name="Zakon očuvanja impulsa nam govori kako očito nešto nedostaje u donjem dijelu detektora !"/>
          <p:cNvSpPr txBox="1"/>
          <p:nvPr/>
        </p:nvSpPr>
        <p:spPr>
          <a:xfrm>
            <a:off x="8216443" y="3152126"/>
            <a:ext cx="4470449" cy="3449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Zakon očuvanja impulsa nam govori kako očito nešto nedostaje u donjem dijelu detektora !</a:t>
            </a:r>
          </a:p>
        </p:txBody>
      </p:sp>
      <p:grpSp>
        <p:nvGrpSpPr>
          <p:cNvPr id="496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497" name="Connection Line"/>
            <p:cNvSpPr/>
            <p:nvPr/>
          </p:nvSpPr>
          <p:spPr>
            <a:xfrm>
              <a:off x="3369294" y="2660118"/>
              <a:ext cx="655688" cy="477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870" y="11785"/>
                    <a:pt x="10070" y="4585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486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479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0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1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2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3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4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5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487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8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9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pic>
          <p:nvPicPr>
            <p:cNvPr id="490" name="Line" descr="Line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9648471">
              <a:off x="3835689" y="2490573"/>
              <a:ext cx="589059" cy="139701"/>
            </a:xfrm>
            <a:prstGeom prst="rect">
              <a:avLst/>
            </a:prstGeom>
            <a:effectLst/>
          </p:spPr>
        </p:pic>
        <p:pic>
          <p:nvPicPr>
            <p:cNvPr id="492" name="Line" descr="Lin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5440028">
              <a:off x="2818979" y="2167343"/>
              <a:ext cx="529249" cy="139701"/>
            </a:xfrm>
            <a:prstGeom prst="rect">
              <a:avLst/>
            </a:prstGeom>
            <a:effectLst/>
          </p:spPr>
        </p:pic>
        <p:pic>
          <p:nvPicPr>
            <p:cNvPr id="494" name="Line" descr="Line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7243547">
              <a:off x="3361148" y="2179770"/>
              <a:ext cx="538550" cy="13970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Nedostajuća energija"/>
          <p:cNvSpPr txBox="1">
            <a:spLocks noGrp="1"/>
          </p:cNvSpPr>
          <p:nvPr>
            <p:ph type="title"/>
          </p:nvPr>
        </p:nvSpPr>
        <p:spPr>
          <a:xfrm>
            <a:off x="1270000" y="-317500"/>
            <a:ext cx="10464800" cy="254000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r>
              <a:t>Nedostajuća energija</a:t>
            </a:r>
          </a:p>
        </p:txBody>
      </p:sp>
      <p:sp>
        <p:nvSpPr>
          <p:cNvPr id="500" name="Moguće objašnjenje?…"/>
          <p:cNvSpPr txBox="1"/>
          <p:nvPr/>
        </p:nvSpPr>
        <p:spPr>
          <a:xfrm>
            <a:off x="8292643" y="1710676"/>
            <a:ext cx="4470449" cy="3449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Moguće objašnjenje?</a:t>
            </a:r>
          </a:p>
          <a:p>
            <a:pPr>
              <a:defRPr sz="3000"/>
            </a:pPr>
            <a:r>
              <a:t>Čestica koja uopće </a:t>
            </a:r>
            <a:r>
              <a:rPr>
                <a:solidFill>
                  <a:schemeClr val="accent6"/>
                </a:solidFill>
              </a:rPr>
              <a:t>ne interagira</a:t>
            </a:r>
            <a:r>
              <a:t> s našim detektorom</a:t>
            </a:r>
          </a:p>
          <a:p>
            <a:pPr>
              <a:defRPr sz="3000">
                <a:solidFill>
                  <a:schemeClr val="accent6"/>
                </a:solidFill>
              </a:defRPr>
            </a:pPr>
            <a:r>
              <a:t>= neutrino ν!</a:t>
            </a:r>
          </a:p>
        </p:txBody>
      </p:sp>
      <p:grpSp>
        <p:nvGrpSpPr>
          <p:cNvPr id="520" name="Group"/>
          <p:cNvGrpSpPr/>
          <p:nvPr/>
        </p:nvGrpSpPr>
        <p:grpSpPr>
          <a:xfrm>
            <a:off x="936020" y="2204284"/>
            <a:ext cx="6738560" cy="6317669"/>
            <a:chOff x="0" y="0"/>
            <a:chExt cx="6738558" cy="6317667"/>
          </a:xfrm>
        </p:grpSpPr>
        <p:sp>
          <p:nvSpPr>
            <p:cNvPr id="522" name="Connection Line"/>
            <p:cNvSpPr/>
            <p:nvPr/>
          </p:nvSpPr>
          <p:spPr>
            <a:xfrm>
              <a:off x="3369294" y="2660118"/>
              <a:ext cx="655688" cy="477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870" y="11785"/>
                    <a:pt x="10070" y="4585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509" name="Group"/>
            <p:cNvGrpSpPr/>
            <p:nvPr/>
          </p:nvGrpSpPr>
          <p:grpSpPr>
            <a:xfrm>
              <a:off x="0" y="0"/>
              <a:ext cx="6738559" cy="6317668"/>
              <a:chOff x="0" y="0"/>
              <a:chExt cx="6738558" cy="6317667"/>
            </a:xfrm>
          </p:grpSpPr>
          <p:sp>
            <p:nvSpPr>
              <p:cNvPr id="502" name="Oval"/>
              <p:cNvSpPr/>
              <p:nvPr/>
            </p:nvSpPr>
            <p:spPr>
              <a:xfrm>
                <a:off x="2707743" y="2538617"/>
                <a:ext cx="1323073" cy="124043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3" name="Oval"/>
              <p:cNvSpPr/>
              <p:nvPr/>
            </p:nvSpPr>
            <p:spPr>
              <a:xfrm>
                <a:off x="2376940" y="2228476"/>
                <a:ext cx="1984679" cy="1860716"/>
              </a:xfrm>
              <a:prstGeom prst="ellipse">
                <a:avLst/>
              </a:prstGeom>
              <a:noFill/>
              <a:ln w="3937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4" name="Oval"/>
              <p:cNvSpPr/>
              <p:nvPr/>
            </p:nvSpPr>
            <p:spPr>
              <a:xfrm>
                <a:off x="3098551" y="2905016"/>
                <a:ext cx="541456" cy="507636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5" name="Oval"/>
              <p:cNvSpPr/>
              <p:nvPr/>
            </p:nvSpPr>
            <p:spPr>
              <a:xfrm>
                <a:off x="2901765" y="2720520"/>
                <a:ext cx="935029" cy="876628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6" name="Oval"/>
              <p:cNvSpPr/>
              <p:nvPr/>
            </p:nvSpPr>
            <p:spPr>
              <a:xfrm>
                <a:off x="1711938" y="1605010"/>
                <a:ext cx="3314682" cy="3107648"/>
              </a:xfrm>
              <a:prstGeom prst="ellipse">
                <a:avLst/>
              </a:prstGeom>
              <a:noFill/>
              <a:ln w="762000" cap="flat">
                <a:solidFill>
                  <a:schemeClr val="accent3">
                    <a:satOff val="-19059"/>
                    <a:lumOff val="-22550"/>
                  </a:schemeClr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7" name="Oval"/>
              <p:cNvSpPr/>
              <p:nvPr/>
            </p:nvSpPr>
            <p:spPr>
              <a:xfrm>
                <a:off x="1023383" y="959462"/>
                <a:ext cx="4691792" cy="4398744"/>
              </a:xfrm>
              <a:prstGeom prst="ellipse">
                <a:avLst/>
              </a:prstGeom>
              <a:noFill/>
              <a:ln w="546100" cap="flat">
                <a:solidFill>
                  <a:srgbClr val="CBC8C2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8" name="Oval"/>
              <p:cNvSpPr/>
              <p:nvPr/>
            </p:nvSpPr>
            <p:spPr>
              <a:xfrm>
                <a:off x="0" y="0"/>
                <a:ext cx="6738559" cy="6317668"/>
              </a:xfrm>
              <a:prstGeom prst="ellipse">
                <a:avLst/>
              </a:prstGeom>
              <a:noFill/>
              <a:ln w="1270000" cap="flat">
                <a:solidFill>
                  <a:schemeClr val="accent5"/>
                </a:solidFill>
                <a:prstDash val="solid"/>
                <a:miter lim="400000"/>
              </a:ln>
              <a:effectLst>
                <a:outerShdw blurRad="63500" dir="162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effectLst>
                      <a:outerShdw blurRad="63500" dist="25400" dir="2700000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510" name="Oval"/>
            <p:cNvSpPr/>
            <p:nvPr/>
          </p:nvSpPr>
          <p:spPr>
            <a:xfrm>
              <a:off x="3445479" y="2894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1" name="Oval"/>
            <p:cNvSpPr/>
            <p:nvPr/>
          </p:nvSpPr>
          <p:spPr>
            <a:xfrm>
              <a:off x="3610579" y="27677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2" name="Oval"/>
            <p:cNvSpPr/>
            <p:nvPr/>
          </p:nvSpPr>
          <p:spPr>
            <a:xfrm>
              <a:off x="3801079" y="2678865"/>
              <a:ext cx="96144" cy="9336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pic>
          <p:nvPicPr>
            <p:cNvPr id="513" name="Line" descr="Line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9648471">
              <a:off x="3835689" y="2490573"/>
              <a:ext cx="589059" cy="139701"/>
            </a:xfrm>
            <a:prstGeom prst="rect">
              <a:avLst/>
            </a:prstGeom>
            <a:effectLst/>
          </p:spPr>
        </p:pic>
        <p:pic>
          <p:nvPicPr>
            <p:cNvPr id="515" name="Line" descr="Lin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5440028">
              <a:off x="2818979" y="2167343"/>
              <a:ext cx="529249" cy="139701"/>
            </a:xfrm>
            <a:prstGeom prst="rect">
              <a:avLst/>
            </a:prstGeom>
            <a:effectLst/>
          </p:spPr>
        </p:pic>
        <p:pic>
          <p:nvPicPr>
            <p:cNvPr id="517" name="Line" descr="Line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7243547">
              <a:off x="3361148" y="2179770"/>
              <a:ext cx="538550" cy="139701"/>
            </a:xfrm>
            <a:prstGeom prst="rect">
              <a:avLst/>
            </a:prstGeom>
            <a:effectLst/>
          </p:spPr>
        </p:pic>
        <p:sp>
          <p:nvSpPr>
            <p:cNvPr id="519" name="Line"/>
            <p:cNvSpPr/>
            <p:nvPr/>
          </p:nvSpPr>
          <p:spPr>
            <a:xfrm flipV="1">
              <a:off x="2772230" y="3220302"/>
              <a:ext cx="570856" cy="1427163"/>
            </a:xfrm>
            <a:prstGeom prst="line">
              <a:avLst/>
            </a:prstGeom>
            <a:noFill/>
            <a:ln w="88900" cap="flat">
              <a:solidFill>
                <a:schemeClr val="accent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21" name="Prema zakonu očuvanja impulsa izračunava se nedostajući impuls, “Missing Et”."/>
          <p:cNvSpPr txBox="1"/>
          <p:nvPr/>
        </p:nvSpPr>
        <p:spPr>
          <a:xfrm>
            <a:off x="8045638" y="5819126"/>
            <a:ext cx="4717454" cy="3449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Prema zakonu očuvanja impulsa izračunava se </a:t>
            </a:r>
            <a:r>
              <a:rPr>
                <a:solidFill>
                  <a:schemeClr val="accent6"/>
                </a:solidFill>
              </a:rPr>
              <a:t>nedostajući impuls, “Missing Et”.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ažeta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Sažetak</a:t>
            </a:r>
          </a:p>
        </p:txBody>
      </p:sp>
      <p:grpSp>
        <p:nvGrpSpPr>
          <p:cNvPr id="545" name="Group"/>
          <p:cNvGrpSpPr/>
          <p:nvPr/>
        </p:nvGrpSpPr>
        <p:grpSpPr>
          <a:xfrm>
            <a:off x="2500585" y="2835696"/>
            <a:ext cx="8003630" cy="4082208"/>
            <a:chOff x="0" y="0"/>
            <a:chExt cx="8003629" cy="4082207"/>
          </a:xfrm>
        </p:grpSpPr>
        <p:sp>
          <p:nvSpPr>
            <p:cNvPr id="525" name="Line"/>
            <p:cNvSpPr/>
            <p:nvPr/>
          </p:nvSpPr>
          <p:spPr>
            <a:xfrm flipV="1">
              <a:off x="4802871" y="2876802"/>
              <a:ext cx="1859162" cy="784052"/>
            </a:xfrm>
            <a:prstGeom prst="line">
              <a:avLst/>
            </a:prstGeom>
            <a:noFill/>
            <a:ln w="88900" cap="flat">
              <a:solidFill>
                <a:schemeClr val="accent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6" name="Connection Line"/>
            <p:cNvSpPr/>
            <p:nvPr/>
          </p:nvSpPr>
          <p:spPr>
            <a:xfrm>
              <a:off x="5738596" y="1681556"/>
              <a:ext cx="2000003" cy="834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38" extrusionOk="0">
                  <a:moveTo>
                    <a:pt x="0" y="19727"/>
                  </a:moveTo>
                  <a:cubicBezTo>
                    <a:pt x="11876" y="21600"/>
                    <a:pt x="19076" y="15024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547" name="Connection Line"/>
            <p:cNvSpPr/>
            <p:nvPr/>
          </p:nvSpPr>
          <p:spPr>
            <a:xfrm>
              <a:off x="3780243" y="1019025"/>
              <a:ext cx="2000003" cy="846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61" extrusionOk="0">
                  <a:moveTo>
                    <a:pt x="0" y="19561"/>
                  </a:moveTo>
                  <a:cubicBezTo>
                    <a:pt x="4371" y="4291"/>
                    <a:pt x="11571" y="-2039"/>
                    <a:pt x="21600" y="571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528" name="Rectangle"/>
            <p:cNvSpPr/>
            <p:nvPr/>
          </p:nvSpPr>
          <p:spPr>
            <a:xfrm>
              <a:off x="0" y="12701"/>
              <a:ext cx="8003630" cy="4069507"/>
            </a:xfrm>
            <a:prstGeom prst="rect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8" name="Connection Line"/>
            <p:cNvSpPr/>
            <p:nvPr/>
          </p:nvSpPr>
          <p:spPr>
            <a:xfrm>
              <a:off x="5739445" y="739104"/>
              <a:ext cx="2000003" cy="824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60" extrusionOk="0">
                  <a:moveTo>
                    <a:pt x="0" y="20679"/>
                  </a:moveTo>
                  <a:cubicBezTo>
                    <a:pt x="9254" y="21600"/>
                    <a:pt x="16454" y="14707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530" name="q=+1"/>
            <p:cNvSpPr txBox="1"/>
            <p:nvPr/>
          </p:nvSpPr>
          <p:spPr>
            <a:xfrm>
              <a:off x="4468007" y="0"/>
              <a:ext cx="1020786" cy="6302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r>
                <a:t>q=+1</a:t>
              </a:r>
            </a:p>
          </p:txBody>
        </p:sp>
        <p:sp>
          <p:nvSpPr>
            <p:cNvPr id="531" name="q=-1"/>
            <p:cNvSpPr txBox="1"/>
            <p:nvPr/>
          </p:nvSpPr>
          <p:spPr>
            <a:xfrm>
              <a:off x="6237044" y="1"/>
              <a:ext cx="1014106" cy="6302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r>
                <a:t>q=-1</a:t>
              </a:r>
            </a:p>
          </p:txBody>
        </p:sp>
        <p:sp>
          <p:nvSpPr>
            <p:cNvPr id="549" name="Connection Line"/>
            <p:cNvSpPr/>
            <p:nvPr/>
          </p:nvSpPr>
          <p:spPr>
            <a:xfrm>
              <a:off x="3780259" y="2071376"/>
              <a:ext cx="2000003" cy="847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19" extrusionOk="0">
                  <a:moveTo>
                    <a:pt x="0" y="19519"/>
                  </a:moveTo>
                  <a:cubicBezTo>
                    <a:pt x="4293" y="4225"/>
                    <a:pt x="11493" y="-2081"/>
                    <a:pt x="21600" y="600"/>
                  </a:cubicBezTo>
                </a:path>
              </a:pathLst>
            </a:cu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533" name="Elektron…"/>
            <p:cNvSpPr txBox="1"/>
            <p:nvPr/>
          </p:nvSpPr>
          <p:spPr>
            <a:xfrm>
              <a:off x="375203" y="676053"/>
              <a:ext cx="3144739" cy="30984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rmAutofit/>
            </a:bodyPr>
            <a:lstStyle/>
            <a:p>
              <a:pPr marL="571499" indent="-571499" algn="l">
                <a:spcBef>
                  <a:spcPts val="3600"/>
                </a:spcBef>
                <a:buSzPct val="43000"/>
                <a:buBlip>
                  <a:blip r:embed="rId2"/>
                </a:buBlip>
                <a:defRPr sz="2700"/>
              </a:pPr>
              <a:r>
                <a:t>Elektron</a:t>
              </a:r>
            </a:p>
            <a:p>
              <a:pPr marL="571499" indent="-571499" algn="l">
                <a:spcBef>
                  <a:spcPts val="3600"/>
                </a:spcBef>
                <a:buSzPct val="43000"/>
                <a:buBlip>
                  <a:blip r:embed="rId2"/>
                </a:buBlip>
                <a:defRPr sz="2700"/>
              </a:pPr>
              <a:r>
                <a:t>Mion</a:t>
              </a:r>
            </a:p>
            <a:p>
              <a:pPr marL="571499" indent="-571499" algn="l">
                <a:spcBef>
                  <a:spcPts val="3600"/>
                </a:spcBef>
                <a:buSzPct val="43000"/>
                <a:buBlip>
                  <a:blip r:embed="rId2"/>
                </a:buBlip>
                <a:defRPr sz="2700"/>
              </a:pPr>
              <a:r>
                <a:t>Missing Et</a:t>
              </a:r>
            </a:p>
          </p:txBody>
        </p:sp>
        <p:sp>
          <p:nvSpPr>
            <p:cNvPr id="550" name="Connection Line"/>
            <p:cNvSpPr/>
            <p:nvPr/>
          </p:nvSpPr>
          <p:spPr>
            <a:xfrm>
              <a:off x="5583643" y="1036645"/>
              <a:ext cx="195264" cy="10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551" name="Connection Line"/>
            <p:cNvSpPr/>
            <p:nvPr/>
          </p:nvSpPr>
          <p:spPr>
            <a:xfrm>
              <a:off x="5609043" y="935045"/>
              <a:ext cx="195264" cy="10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538" name="Group"/>
            <p:cNvGrpSpPr/>
            <p:nvPr/>
          </p:nvGrpSpPr>
          <p:grpSpPr>
            <a:xfrm rot="18381357">
              <a:off x="7602943" y="681045"/>
              <a:ext cx="220664" cy="207120"/>
              <a:chOff x="0" y="0"/>
              <a:chExt cx="220662" cy="207119"/>
            </a:xfrm>
          </p:grpSpPr>
          <p:sp>
            <p:nvSpPr>
              <p:cNvPr id="552" name="Connection Line"/>
              <p:cNvSpPr/>
              <p:nvPr/>
            </p:nvSpPr>
            <p:spPr>
              <a:xfrm>
                <a:off x="0" y="101600"/>
                <a:ext cx="195263" cy="105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553" name="Connection Line"/>
              <p:cNvSpPr/>
              <p:nvPr/>
            </p:nvSpPr>
            <p:spPr>
              <a:xfrm>
                <a:off x="25400" y="0"/>
                <a:ext cx="195263" cy="105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54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</p:grpSp>
        <p:grpSp>
          <p:nvGrpSpPr>
            <p:cNvPr id="541" name="Group"/>
            <p:cNvGrpSpPr/>
            <p:nvPr/>
          </p:nvGrpSpPr>
          <p:grpSpPr>
            <a:xfrm rot="20564480">
              <a:off x="7587508" y="1681931"/>
              <a:ext cx="200733" cy="237940"/>
              <a:chOff x="0" y="0"/>
              <a:chExt cx="200731" cy="237938"/>
            </a:xfrm>
          </p:grpSpPr>
          <p:sp>
            <p:nvSpPr>
              <p:cNvPr id="554" name="Connection Line"/>
              <p:cNvSpPr/>
              <p:nvPr/>
            </p:nvSpPr>
            <p:spPr>
              <a:xfrm>
                <a:off x="151746" y="18132"/>
                <a:ext cx="30773" cy="219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555" name="Connection Line"/>
              <p:cNvSpPr/>
              <p:nvPr/>
            </p:nvSpPr>
            <p:spPr>
              <a:xfrm>
                <a:off x="0" y="0"/>
                <a:ext cx="200732" cy="94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</p:grpSp>
        <p:grpSp>
          <p:nvGrpSpPr>
            <p:cNvPr id="544" name="Group"/>
            <p:cNvGrpSpPr/>
            <p:nvPr/>
          </p:nvGrpSpPr>
          <p:grpSpPr>
            <a:xfrm rot="3218474">
              <a:off x="5547525" y="1979285"/>
              <a:ext cx="200733" cy="237940"/>
              <a:chOff x="0" y="0"/>
              <a:chExt cx="200731" cy="237938"/>
            </a:xfrm>
          </p:grpSpPr>
          <p:sp>
            <p:nvSpPr>
              <p:cNvPr id="556" name="Connection Line"/>
              <p:cNvSpPr/>
              <p:nvPr/>
            </p:nvSpPr>
            <p:spPr>
              <a:xfrm>
                <a:off x="151746" y="18132"/>
                <a:ext cx="30773" cy="219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557" name="Connection Line"/>
              <p:cNvSpPr/>
              <p:nvPr/>
            </p:nvSpPr>
            <p:spPr>
              <a:xfrm>
                <a:off x="0" y="0"/>
                <a:ext cx="200732" cy="94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7739" y="2251842"/>
            <a:ext cx="10720447" cy="7129516"/>
          </a:xfrm>
          <a:prstGeom prst="rect">
            <a:avLst/>
          </a:prstGeom>
          <a:ln w="88900">
            <a:miter lim="400000"/>
          </a:ln>
        </p:spPr>
      </p:pic>
      <p:sp>
        <p:nvSpPr>
          <p:cNvPr id="126" name="CMS detektor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CMS detektor</a:t>
            </a:r>
          </a:p>
        </p:txBody>
      </p:sp>
      <p:pic>
        <p:nvPicPr>
          <p:cNvPr id="12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88380" y="1536451"/>
            <a:ext cx="4189127" cy="2992235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Zašto mjeriti baš elektrone, mione, nedostajuću energiju, fotone, …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0039">
              <a:defRPr sz="5040"/>
            </a:lvl1pPr>
          </a:lstStyle>
          <a:p>
            <a:r>
              <a:t>Zašto mjeriti baš elektrone, mione, nedostajuću energiju, fotone, …?</a:t>
            </a:r>
          </a:p>
        </p:txBody>
      </p:sp>
      <p:sp>
        <p:nvSpPr>
          <p:cNvPr id="560" name="Čestice poput Higgsovog bozona, W bozona, Z bozona nije moguće direktno mjeriti te nam jedino preostaje tražiti rezultate njihovog raspada, a to su elektroni, mioni, neutrini, fotoni …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1494" indent="-531494" defTabSz="425195">
              <a:spcBef>
                <a:spcPts val="3300"/>
              </a:spcBef>
              <a:buBlip>
                <a:blip r:embed="rId2"/>
              </a:buBlip>
              <a:defRPr sz="3348"/>
            </a:pPr>
            <a:r>
              <a:t>Čestice poput Higgsovog bozona, W bozona, Z bozona </a:t>
            </a:r>
            <a:r>
              <a:rPr>
                <a:solidFill>
                  <a:schemeClr val="accent5"/>
                </a:solidFill>
              </a:rPr>
              <a:t>nije moguće direktno mjeriti</a:t>
            </a:r>
            <a:r>
              <a:t> te nam jedino preostaje tražiti rezultate njihovog raspada, a to su elektroni, mioni, neutrini, fotoni …</a:t>
            </a:r>
          </a:p>
          <a:p>
            <a:pPr marL="531494" indent="-531494" defTabSz="425195">
              <a:spcBef>
                <a:spcPts val="3300"/>
              </a:spcBef>
              <a:buBlip>
                <a:blip r:embed="rId2"/>
              </a:buBlip>
              <a:defRPr sz="3348"/>
            </a:pPr>
            <a:r>
              <a:t>Vrijeme života Higssovog bozona:0.00000000000000000000016 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Raspadi koje tražim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Raspadi koje tražimo</a:t>
            </a:r>
          </a:p>
        </p:txBody>
      </p:sp>
      <p:sp>
        <p:nvSpPr>
          <p:cNvPr id="563" name="Circle"/>
          <p:cNvSpPr/>
          <p:nvPr/>
        </p:nvSpPr>
        <p:spPr>
          <a:xfrm>
            <a:off x="4815682" y="3113449"/>
            <a:ext cx="1080001" cy="1080001"/>
          </a:xfrm>
          <a:prstGeom prst="ellipse">
            <a:avLst/>
          </a:prstGeom>
          <a:solidFill>
            <a:srgbClr val="005493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46100">
              <a:defRPr sz="36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64" name="W+"/>
          <p:cNvSpPr txBox="1"/>
          <p:nvPr/>
        </p:nvSpPr>
        <p:spPr>
          <a:xfrm>
            <a:off x="4821064" y="3287700"/>
            <a:ext cx="1069236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546100">
              <a:defRPr sz="4600" b="1">
                <a:latin typeface="Gill Sans"/>
                <a:ea typeface="Gill Sans"/>
                <a:cs typeface="Gill Sans"/>
                <a:sym typeface="Gill Sans"/>
              </a:defRPr>
            </a:pPr>
            <a:r>
              <a:t>W</a:t>
            </a:r>
            <a:r>
              <a:rPr baseline="31999"/>
              <a:t>+</a:t>
            </a:r>
          </a:p>
        </p:txBody>
      </p:sp>
      <p:grpSp>
        <p:nvGrpSpPr>
          <p:cNvPr id="568" name="Group"/>
          <p:cNvGrpSpPr/>
          <p:nvPr/>
        </p:nvGrpSpPr>
        <p:grpSpPr>
          <a:xfrm>
            <a:off x="1754212" y="3247860"/>
            <a:ext cx="1105401" cy="732763"/>
            <a:chOff x="0" y="0"/>
            <a:chExt cx="1105400" cy="732762"/>
          </a:xfrm>
        </p:grpSpPr>
        <p:sp>
          <p:nvSpPr>
            <p:cNvPr id="565" name="Line"/>
            <p:cNvSpPr/>
            <p:nvPr/>
          </p:nvSpPr>
          <p:spPr>
            <a:xfrm flipH="1">
              <a:off x="0" y="368170"/>
              <a:ext cx="464512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66" name="Line"/>
            <p:cNvSpPr/>
            <p:nvPr/>
          </p:nvSpPr>
          <p:spPr>
            <a:xfrm>
              <a:off x="520996" y="382063"/>
              <a:ext cx="584405" cy="350700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67" name="Line"/>
            <p:cNvSpPr/>
            <p:nvPr/>
          </p:nvSpPr>
          <p:spPr>
            <a:xfrm flipV="1">
              <a:off x="520996" y="0"/>
              <a:ext cx="584405" cy="350699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572" name="Group"/>
          <p:cNvGrpSpPr/>
          <p:nvPr/>
        </p:nvGrpSpPr>
        <p:grpSpPr>
          <a:xfrm>
            <a:off x="5957717" y="3259497"/>
            <a:ext cx="1170525" cy="801105"/>
            <a:chOff x="0" y="0"/>
            <a:chExt cx="1170523" cy="801103"/>
          </a:xfrm>
        </p:grpSpPr>
        <p:sp>
          <p:nvSpPr>
            <p:cNvPr id="569" name="Line"/>
            <p:cNvSpPr/>
            <p:nvPr/>
          </p:nvSpPr>
          <p:spPr>
            <a:xfrm flipH="1">
              <a:off x="0" y="387319"/>
              <a:ext cx="507835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70" name="Line"/>
            <p:cNvSpPr/>
            <p:nvPr/>
          </p:nvSpPr>
          <p:spPr>
            <a:xfrm>
              <a:off x="531614" y="417697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571" name="Line"/>
            <p:cNvSpPr/>
            <p:nvPr/>
          </p:nvSpPr>
          <p:spPr>
            <a:xfrm flipV="1">
              <a:off x="531614" y="0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573" name="Z"/>
          <p:cNvSpPr/>
          <p:nvPr/>
        </p:nvSpPr>
        <p:spPr>
          <a:xfrm>
            <a:off x="561175" y="6479199"/>
            <a:ext cx="1004301" cy="1004302"/>
          </a:xfrm>
          <a:prstGeom prst="ellipse">
            <a:avLst/>
          </a:prstGeom>
          <a:solidFill>
            <a:srgbClr val="005493"/>
          </a:solidFill>
          <a:ln w="25400">
            <a:solidFill>
              <a:srgbClr val="000000">
                <a:alpha val="0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46100">
              <a:defRPr sz="4600" b="1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Z</a:t>
            </a:r>
          </a:p>
        </p:txBody>
      </p:sp>
      <p:grpSp>
        <p:nvGrpSpPr>
          <p:cNvPr id="580" name="Group"/>
          <p:cNvGrpSpPr/>
          <p:nvPr/>
        </p:nvGrpSpPr>
        <p:grpSpPr>
          <a:xfrm>
            <a:off x="2889075" y="2536790"/>
            <a:ext cx="936001" cy="2258071"/>
            <a:chOff x="0" y="0"/>
            <a:chExt cx="936000" cy="2258070"/>
          </a:xfrm>
        </p:grpSpPr>
        <p:grpSp>
          <p:nvGrpSpPr>
            <p:cNvPr id="576" name="Group"/>
            <p:cNvGrpSpPr/>
            <p:nvPr/>
          </p:nvGrpSpPr>
          <p:grpSpPr>
            <a:xfrm>
              <a:off x="0" y="1322069"/>
              <a:ext cx="936001" cy="936002"/>
              <a:chOff x="0" y="0"/>
              <a:chExt cx="936000" cy="936000"/>
            </a:xfrm>
          </p:grpSpPr>
          <p:sp>
            <p:nvSpPr>
              <p:cNvPr id="574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75" name="e+"/>
              <p:cNvSpPr txBox="1"/>
              <p:nvPr/>
            </p:nvSpPr>
            <p:spPr>
              <a:xfrm>
                <a:off x="150499" y="74930"/>
                <a:ext cx="635002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</p:grpSp>
        <p:grpSp>
          <p:nvGrpSpPr>
            <p:cNvPr id="579" name="Group"/>
            <p:cNvGrpSpPr/>
            <p:nvPr/>
          </p:nvGrpSpPr>
          <p:grpSpPr>
            <a:xfrm>
              <a:off x="0" y="0"/>
              <a:ext cx="936001" cy="936001"/>
              <a:chOff x="0" y="0"/>
              <a:chExt cx="936000" cy="936000"/>
            </a:xfrm>
          </p:grpSpPr>
          <p:sp>
            <p:nvSpPr>
              <p:cNvPr id="577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78" name="e-"/>
              <p:cNvSpPr txBox="1"/>
              <p:nvPr/>
            </p:nvSpPr>
            <p:spPr>
              <a:xfrm>
                <a:off x="171425" y="22854"/>
                <a:ext cx="635001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e</a:t>
                </a:r>
                <a:r>
                  <a:rPr baseline="31999"/>
                  <a:t>-</a:t>
                </a:r>
              </a:p>
            </p:txBody>
          </p:sp>
        </p:grpSp>
      </p:grpSp>
      <p:grpSp>
        <p:nvGrpSpPr>
          <p:cNvPr id="587" name="Group"/>
          <p:cNvGrpSpPr/>
          <p:nvPr/>
        </p:nvGrpSpPr>
        <p:grpSpPr>
          <a:xfrm>
            <a:off x="2889579" y="5910520"/>
            <a:ext cx="936001" cy="2346971"/>
            <a:chOff x="0" y="0"/>
            <a:chExt cx="936000" cy="2346970"/>
          </a:xfrm>
        </p:grpSpPr>
        <p:grpSp>
          <p:nvGrpSpPr>
            <p:cNvPr id="583" name="Group"/>
            <p:cNvGrpSpPr/>
            <p:nvPr/>
          </p:nvGrpSpPr>
          <p:grpSpPr>
            <a:xfrm>
              <a:off x="0" y="1410970"/>
              <a:ext cx="936001" cy="936001"/>
              <a:chOff x="0" y="0"/>
              <a:chExt cx="936000" cy="936000"/>
            </a:xfrm>
          </p:grpSpPr>
          <p:sp>
            <p:nvSpPr>
              <p:cNvPr id="581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2" name="μ+"/>
              <p:cNvSpPr txBox="1"/>
              <p:nvPr/>
            </p:nvSpPr>
            <p:spPr>
              <a:xfrm>
                <a:off x="150499" y="108069"/>
                <a:ext cx="635001" cy="7084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0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μ</a:t>
                </a:r>
                <a:r>
                  <a:rPr baseline="31999"/>
                  <a:t>+</a:t>
                </a:r>
              </a:p>
            </p:txBody>
          </p:sp>
        </p:grpSp>
        <p:grpSp>
          <p:nvGrpSpPr>
            <p:cNvPr id="586" name="Group"/>
            <p:cNvGrpSpPr/>
            <p:nvPr/>
          </p:nvGrpSpPr>
          <p:grpSpPr>
            <a:xfrm>
              <a:off x="0" y="0"/>
              <a:ext cx="936001" cy="936001"/>
              <a:chOff x="0" y="0"/>
              <a:chExt cx="936000" cy="936000"/>
            </a:xfrm>
          </p:grpSpPr>
          <p:sp>
            <p:nvSpPr>
              <p:cNvPr id="584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5" name="μ-"/>
              <p:cNvSpPr txBox="1"/>
              <p:nvPr/>
            </p:nvSpPr>
            <p:spPr>
              <a:xfrm>
                <a:off x="171425" y="55993"/>
                <a:ext cx="635001" cy="7084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0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μ</a:t>
                </a:r>
                <a:r>
                  <a:rPr baseline="31999"/>
                  <a:t>-</a:t>
                </a:r>
              </a:p>
            </p:txBody>
          </p:sp>
        </p:grpSp>
      </p:grpSp>
      <p:grpSp>
        <p:nvGrpSpPr>
          <p:cNvPr id="594" name="Group"/>
          <p:cNvGrpSpPr/>
          <p:nvPr/>
        </p:nvGrpSpPr>
        <p:grpSpPr>
          <a:xfrm>
            <a:off x="7255698" y="2501565"/>
            <a:ext cx="936001" cy="2346971"/>
            <a:chOff x="0" y="0"/>
            <a:chExt cx="936000" cy="2346970"/>
          </a:xfrm>
        </p:grpSpPr>
        <p:grpSp>
          <p:nvGrpSpPr>
            <p:cNvPr id="590" name="Group"/>
            <p:cNvGrpSpPr/>
            <p:nvPr/>
          </p:nvGrpSpPr>
          <p:grpSpPr>
            <a:xfrm>
              <a:off x="0" y="0"/>
              <a:ext cx="936001" cy="936001"/>
              <a:chOff x="0" y="0"/>
              <a:chExt cx="936000" cy="936000"/>
            </a:xfrm>
          </p:grpSpPr>
          <p:sp>
            <p:nvSpPr>
              <p:cNvPr id="588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9" name="e+"/>
              <p:cNvSpPr txBox="1"/>
              <p:nvPr/>
            </p:nvSpPr>
            <p:spPr>
              <a:xfrm>
                <a:off x="150499" y="74930"/>
                <a:ext cx="635001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</p:grpSp>
        <p:grpSp>
          <p:nvGrpSpPr>
            <p:cNvPr id="593" name="Group"/>
            <p:cNvGrpSpPr/>
            <p:nvPr/>
          </p:nvGrpSpPr>
          <p:grpSpPr>
            <a:xfrm>
              <a:off x="0" y="1410969"/>
              <a:ext cx="936001" cy="936002"/>
              <a:chOff x="0" y="0"/>
              <a:chExt cx="936000" cy="936000"/>
            </a:xfrm>
          </p:grpSpPr>
          <p:sp>
            <p:nvSpPr>
              <p:cNvPr id="591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2" name="νe"/>
              <p:cNvSpPr txBox="1"/>
              <p:nvPr/>
            </p:nvSpPr>
            <p:spPr>
              <a:xfrm>
                <a:off x="150499" y="62874"/>
                <a:ext cx="635001" cy="7988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ν</a:t>
                </a:r>
                <a:r>
                  <a:rPr baseline="-5999"/>
                  <a:t>e</a:t>
                </a:r>
              </a:p>
            </p:txBody>
          </p:sp>
        </p:grpSp>
      </p:grpSp>
      <p:grpSp>
        <p:nvGrpSpPr>
          <p:cNvPr id="601" name="Group"/>
          <p:cNvGrpSpPr/>
          <p:nvPr/>
        </p:nvGrpSpPr>
        <p:grpSpPr>
          <a:xfrm>
            <a:off x="7177576" y="6000829"/>
            <a:ext cx="936001" cy="2346972"/>
            <a:chOff x="0" y="0"/>
            <a:chExt cx="936000" cy="2346970"/>
          </a:xfrm>
        </p:grpSpPr>
        <p:grpSp>
          <p:nvGrpSpPr>
            <p:cNvPr id="597" name="Group"/>
            <p:cNvGrpSpPr/>
            <p:nvPr/>
          </p:nvGrpSpPr>
          <p:grpSpPr>
            <a:xfrm>
              <a:off x="0" y="0"/>
              <a:ext cx="936001" cy="936001"/>
              <a:chOff x="0" y="0"/>
              <a:chExt cx="936000" cy="936000"/>
            </a:xfrm>
          </p:grpSpPr>
          <p:sp>
            <p:nvSpPr>
              <p:cNvPr id="595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6" name="e-"/>
              <p:cNvSpPr txBox="1"/>
              <p:nvPr/>
            </p:nvSpPr>
            <p:spPr>
              <a:xfrm>
                <a:off x="150499" y="74930"/>
                <a:ext cx="635001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e</a:t>
                </a:r>
                <a:r>
                  <a:rPr baseline="31999"/>
                  <a:t>-</a:t>
                </a:r>
              </a:p>
            </p:txBody>
          </p:sp>
        </p:grpSp>
        <p:grpSp>
          <p:nvGrpSpPr>
            <p:cNvPr id="600" name="Group"/>
            <p:cNvGrpSpPr/>
            <p:nvPr/>
          </p:nvGrpSpPr>
          <p:grpSpPr>
            <a:xfrm>
              <a:off x="0" y="1410970"/>
              <a:ext cx="936001" cy="936001"/>
              <a:chOff x="0" y="0"/>
              <a:chExt cx="936000" cy="936000"/>
            </a:xfrm>
          </p:grpSpPr>
          <p:sp>
            <p:nvSpPr>
              <p:cNvPr id="598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99" name="νe"/>
              <p:cNvSpPr txBox="1"/>
              <p:nvPr/>
            </p:nvSpPr>
            <p:spPr>
              <a:xfrm>
                <a:off x="150499" y="62874"/>
                <a:ext cx="635001" cy="7988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ν</a:t>
                </a:r>
                <a:r>
                  <a:rPr baseline="-5999"/>
                  <a:t>e</a:t>
                </a:r>
              </a:p>
            </p:txBody>
          </p:sp>
        </p:grpSp>
      </p:grpSp>
      <p:sp>
        <p:nvSpPr>
          <p:cNvPr id="602" name="Circle"/>
          <p:cNvSpPr/>
          <p:nvPr/>
        </p:nvSpPr>
        <p:spPr>
          <a:xfrm>
            <a:off x="4815682" y="6568349"/>
            <a:ext cx="1080001" cy="1080001"/>
          </a:xfrm>
          <a:prstGeom prst="ellipse">
            <a:avLst/>
          </a:prstGeom>
          <a:solidFill>
            <a:srgbClr val="005493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46100">
              <a:defRPr sz="36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03" name="W-"/>
          <p:cNvSpPr txBox="1"/>
          <p:nvPr/>
        </p:nvSpPr>
        <p:spPr>
          <a:xfrm>
            <a:off x="4855485" y="6742600"/>
            <a:ext cx="1000395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546100">
              <a:defRPr sz="4600" b="1">
                <a:latin typeface="Gill Sans"/>
                <a:ea typeface="Gill Sans"/>
                <a:cs typeface="Gill Sans"/>
                <a:sym typeface="Gill Sans"/>
              </a:defRPr>
            </a:pPr>
            <a:r>
              <a:t>W</a:t>
            </a:r>
            <a:r>
              <a:rPr baseline="31999"/>
              <a:t>-</a:t>
            </a:r>
          </a:p>
        </p:txBody>
      </p:sp>
      <p:grpSp>
        <p:nvGrpSpPr>
          <p:cNvPr id="606" name="Group"/>
          <p:cNvGrpSpPr/>
          <p:nvPr/>
        </p:nvGrpSpPr>
        <p:grpSpPr>
          <a:xfrm>
            <a:off x="8916982" y="3074241"/>
            <a:ext cx="1080001" cy="1080001"/>
            <a:chOff x="0" y="0"/>
            <a:chExt cx="1079999" cy="1079999"/>
          </a:xfrm>
        </p:grpSpPr>
        <p:sp>
          <p:nvSpPr>
            <p:cNvPr id="604" name="Circle"/>
            <p:cNvSpPr/>
            <p:nvPr/>
          </p:nvSpPr>
          <p:spPr>
            <a:xfrm>
              <a:off x="0" y="0"/>
              <a:ext cx="1080000" cy="1080000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46100">
                <a:defRPr sz="36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05" name="W+"/>
            <p:cNvSpPr txBox="1"/>
            <p:nvPr/>
          </p:nvSpPr>
          <p:spPr>
            <a:xfrm>
              <a:off x="5382" y="174250"/>
              <a:ext cx="1069236" cy="77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546100">
                <a:defRPr sz="4600" b="1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W</a:t>
              </a:r>
              <a:r>
                <a:rPr baseline="31999"/>
                <a:t>+</a:t>
              </a:r>
            </a:p>
          </p:txBody>
        </p:sp>
      </p:grpSp>
      <p:grpSp>
        <p:nvGrpSpPr>
          <p:cNvPr id="609" name="Group"/>
          <p:cNvGrpSpPr/>
          <p:nvPr/>
        </p:nvGrpSpPr>
        <p:grpSpPr>
          <a:xfrm>
            <a:off x="8916982" y="6441349"/>
            <a:ext cx="1080001" cy="1080001"/>
            <a:chOff x="0" y="0"/>
            <a:chExt cx="1079999" cy="1079999"/>
          </a:xfrm>
        </p:grpSpPr>
        <p:sp>
          <p:nvSpPr>
            <p:cNvPr id="607" name="Circle"/>
            <p:cNvSpPr/>
            <p:nvPr/>
          </p:nvSpPr>
          <p:spPr>
            <a:xfrm>
              <a:off x="0" y="0"/>
              <a:ext cx="1080000" cy="1080000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46100">
                <a:defRPr sz="36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08" name="W-"/>
            <p:cNvSpPr txBox="1"/>
            <p:nvPr/>
          </p:nvSpPr>
          <p:spPr>
            <a:xfrm>
              <a:off x="39802" y="174250"/>
              <a:ext cx="1000395" cy="77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546100">
                <a:defRPr sz="4600" b="1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W</a:t>
              </a:r>
              <a:r>
                <a:rPr baseline="31999"/>
                <a:t>-</a:t>
              </a:r>
            </a:p>
          </p:txBody>
        </p:sp>
      </p:grpSp>
      <p:grpSp>
        <p:nvGrpSpPr>
          <p:cNvPr id="616" name="Group"/>
          <p:cNvGrpSpPr/>
          <p:nvPr/>
        </p:nvGrpSpPr>
        <p:grpSpPr>
          <a:xfrm>
            <a:off x="11507782" y="2479964"/>
            <a:ext cx="936001" cy="2346972"/>
            <a:chOff x="0" y="0"/>
            <a:chExt cx="936000" cy="2346970"/>
          </a:xfrm>
        </p:grpSpPr>
        <p:grpSp>
          <p:nvGrpSpPr>
            <p:cNvPr id="612" name="Group"/>
            <p:cNvGrpSpPr/>
            <p:nvPr/>
          </p:nvGrpSpPr>
          <p:grpSpPr>
            <a:xfrm>
              <a:off x="0" y="0"/>
              <a:ext cx="936001" cy="936001"/>
              <a:chOff x="0" y="0"/>
              <a:chExt cx="936000" cy="936000"/>
            </a:xfrm>
          </p:grpSpPr>
          <p:sp>
            <p:nvSpPr>
              <p:cNvPr id="610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1" name="μ+"/>
              <p:cNvSpPr txBox="1"/>
              <p:nvPr/>
            </p:nvSpPr>
            <p:spPr>
              <a:xfrm>
                <a:off x="150499" y="95245"/>
                <a:ext cx="635001" cy="7340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1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μ</a:t>
                </a:r>
                <a:r>
                  <a:rPr baseline="31999"/>
                  <a:t>+</a:t>
                </a:r>
              </a:p>
            </p:txBody>
          </p:sp>
        </p:grpSp>
        <p:grpSp>
          <p:nvGrpSpPr>
            <p:cNvPr id="615" name="Group"/>
            <p:cNvGrpSpPr/>
            <p:nvPr/>
          </p:nvGrpSpPr>
          <p:grpSpPr>
            <a:xfrm>
              <a:off x="0" y="1410970"/>
              <a:ext cx="936001" cy="936001"/>
              <a:chOff x="0" y="0"/>
              <a:chExt cx="936000" cy="936000"/>
            </a:xfrm>
          </p:grpSpPr>
          <p:sp>
            <p:nvSpPr>
              <p:cNvPr id="613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4" name="νμ"/>
              <p:cNvSpPr txBox="1"/>
              <p:nvPr/>
            </p:nvSpPr>
            <p:spPr>
              <a:xfrm>
                <a:off x="150499" y="87630"/>
                <a:ext cx="635001" cy="749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3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ν</a:t>
                </a:r>
                <a:r>
                  <a:rPr baseline="-5999"/>
                  <a:t>μ</a:t>
                </a:r>
              </a:p>
            </p:txBody>
          </p:sp>
        </p:grpSp>
      </p:grpSp>
      <p:grpSp>
        <p:nvGrpSpPr>
          <p:cNvPr id="623" name="Group"/>
          <p:cNvGrpSpPr/>
          <p:nvPr/>
        </p:nvGrpSpPr>
        <p:grpSpPr>
          <a:xfrm>
            <a:off x="11359171" y="5807865"/>
            <a:ext cx="936001" cy="2346970"/>
            <a:chOff x="0" y="0"/>
            <a:chExt cx="936000" cy="2346969"/>
          </a:xfrm>
        </p:grpSpPr>
        <p:grpSp>
          <p:nvGrpSpPr>
            <p:cNvPr id="619" name="Group"/>
            <p:cNvGrpSpPr/>
            <p:nvPr/>
          </p:nvGrpSpPr>
          <p:grpSpPr>
            <a:xfrm>
              <a:off x="0" y="0"/>
              <a:ext cx="936001" cy="936001"/>
              <a:chOff x="0" y="0"/>
              <a:chExt cx="936000" cy="936000"/>
            </a:xfrm>
          </p:grpSpPr>
          <p:sp>
            <p:nvSpPr>
              <p:cNvPr id="617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18" name="μ-"/>
              <p:cNvSpPr txBox="1"/>
              <p:nvPr/>
            </p:nvSpPr>
            <p:spPr>
              <a:xfrm>
                <a:off x="150499" y="95245"/>
                <a:ext cx="635001" cy="7340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1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μ</a:t>
                </a:r>
                <a:r>
                  <a:rPr baseline="31999"/>
                  <a:t>-</a:t>
                </a:r>
              </a:p>
            </p:txBody>
          </p:sp>
        </p:grpSp>
        <p:grpSp>
          <p:nvGrpSpPr>
            <p:cNvPr id="622" name="Group"/>
            <p:cNvGrpSpPr/>
            <p:nvPr/>
          </p:nvGrpSpPr>
          <p:grpSpPr>
            <a:xfrm>
              <a:off x="0" y="1410969"/>
              <a:ext cx="936001" cy="936001"/>
              <a:chOff x="0" y="0"/>
              <a:chExt cx="936000" cy="936000"/>
            </a:xfrm>
          </p:grpSpPr>
          <p:sp>
            <p:nvSpPr>
              <p:cNvPr id="620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21" name="νμ"/>
              <p:cNvSpPr txBox="1"/>
              <p:nvPr/>
            </p:nvSpPr>
            <p:spPr>
              <a:xfrm>
                <a:off x="150499" y="87630"/>
                <a:ext cx="635001" cy="749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3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ν</a:t>
                </a:r>
                <a:r>
                  <a:rPr baseline="-5999"/>
                  <a:t>μ</a:t>
                </a:r>
              </a:p>
            </p:txBody>
          </p:sp>
        </p:grpSp>
      </p:grpSp>
      <p:sp>
        <p:nvSpPr>
          <p:cNvPr id="624" name="Z"/>
          <p:cNvSpPr/>
          <p:nvPr/>
        </p:nvSpPr>
        <p:spPr>
          <a:xfrm>
            <a:off x="561175" y="3112091"/>
            <a:ext cx="1004301" cy="1004301"/>
          </a:xfrm>
          <a:prstGeom prst="ellipse">
            <a:avLst/>
          </a:prstGeom>
          <a:solidFill>
            <a:srgbClr val="005493"/>
          </a:solidFill>
          <a:ln w="25400">
            <a:solidFill>
              <a:srgbClr val="000000">
                <a:alpha val="0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46100">
              <a:defRPr sz="4600" b="1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Z</a:t>
            </a:r>
          </a:p>
        </p:txBody>
      </p:sp>
      <p:grpSp>
        <p:nvGrpSpPr>
          <p:cNvPr id="628" name="Group"/>
          <p:cNvGrpSpPr/>
          <p:nvPr/>
        </p:nvGrpSpPr>
        <p:grpSpPr>
          <a:xfrm>
            <a:off x="1754212" y="6614969"/>
            <a:ext cx="1105401" cy="732763"/>
            <a:chOff x="0" y="0"/>
            <a:chExt cx="1105400" cy="732762"/>
          </a:xfrm>
        </p:grpSpPr>
        <p:sp>
          <p:nvSpPr>
            <p:cNvPr id="625" name="Line"/>
            <p:cNvSpPr/>
            <p:nvPr/>
          </p:nvSpPr>
          <p:spPr>
            <a:xfrm flipH="1">
              <a:off x="0" y="368170"/>
              <a:ext cx="464512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26" name="Line"/>
            <p:cNvSpPr/>
            <p:nvPr/>
          </p:nvSpPr>
          <p:spPr>
            <a:xfrm>
              <a:off x="520996" y="382063"/>
              <a:ext cx="584405" cy="350700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27" name="Line"/>
            <p:cNvSpPr/>
            <p:nvPr/>
          </p:nvSpPr>
          <p:spPr>
            <a:xfrm flipV="1">
              <a:off x="520996" y="0"/>
              <a:ext cx="584405" cy="350699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632" name="Group"/>
          <p:cNvGrpSpPr/>
          <p:nvPr/>
        </p:nvGrpSpPr>
        <p:grpSpPr>
          <a:xfrm>
            <a:off x="5957717" y="6580798"/>
            <a:ext cx="1170525" cy="801105"/>
            <a:chOff x="0" y="0"/>
            <a:chExt cx="1170523" cy="801103"/>
          </a:xfrm>
        </p:grpSpPr>
        <p:sp>
          <p:nvSpPr>
            <p:cNvPr id="629" name="Line"/>
            <p:cNvSpPr/>
            <p:nvPr/>
          </p:nvSpPr>
          <p:spPr>
            <a:xfrm flipH="1">
              <a:off x="0" y="387319"/>
              <a:ext cx="507835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0" name="Line"/>
            <p:cNvSpPr/>
            <p:nvPr/>
          </p:nvSpPr>
          <p:spPr>
            <a:xfrm>
              <a:off x="531614" y="417697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1" name="Line"/>
            <p:cNvSpPr/>
            <p:nvPr/>
          </p:nvSpPr>
          <p:spPr>
            <a:xfrm flipV="1">
              <a:off x="531614" y="0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636" name="Group"/>
          <p:cNvGrpSpPr/>
          <p:nvPr/>
        </p:nvGrpSpPr>
        <p:grpSpPr>
          <a:xfrm>
            <a:off x="10167121" y="3213689"/>
            <a:ext cx="1170524" cy="801105"/>
            <a:chOff x="0" y="0"/>
            <a:chExt cx="1170523" cy="801103"/>
          </a:xfrm>
        </p:grpSpPr>
        <p:sp>
          <p:nvSpPr>
            <p:cNvPr id="633" name="Line"/>
            <p:cNvSpPr/>
            <p:nvPr/>
          </p:nvSpPr>
          <p:spPr>
            <a:xfrm flipH="1">
              <a:off x="0" y="387319"/>
              <a:ext cx="507835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4" name="Line"/>
            <p:cNvSpPr/>
            <p:nvPr/>
          </p:nvSpPr>
          <p:spPr>
            <a:xfrm>
              <a:off x="531614" y="417697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5" name="Line"/>
            <p:cNvSpPr/>
            <p:nvPr/>
          </p:nvSpPr>
          <p:spPr>
            <a:xfrm flipV="1">
              <a:off x="531614" y="0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640" name="Group"/>
          <p:cNvGrpSpPr/>
          <p:nvPr/>
        </p:nvGrpSpPr>
        <p:grpSpPr>
          <a:xfrm>
            <a:off x="10167121" y="6580798"/>
            <a:ext cx="1170524" cy="801105"/>
            <a:chOff x="0" y="0"/>
            <a:chExt cx="1170523" cy="801103"/>
          </a:xfrm>
        </p:grpSpPr>
        <p:sp>
          <p:nvSpPr>
            <p:cNvPr id="637" name="Line"/>
            <p:cNvSpPr/>
            <p:nvPr/>
          </p:nvSpPr>
          <p:spPr>
            <a:xfrm flipH="1">
              <a:off x="0" y="387319"/>
              <a:ext cx="507835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8" name="Line"/>
            <p:cNvSpPr/>
            <p:nvPr/>
          </p:nvSpPr>
          <p:spPr>
            <a:xfrm>
              <a:off x="531614" y="417697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39" name="Line"/>
            <p:cNvSpPr/>
            <p:nvPr/>
          </p:nvSpPr>
          <p:spPr>
            <a:xfrm flipV="1">
              <a:off x="531614" y="0"/>
              <a:ext cx="638910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" grpId="0" animBg="1"/>
      <p:bldP spid="564" grpId="0" animBg="1"/>
      <p:bldP spid="573" grpId="0" animBg="1"/>
      <p:bldP spid="602" grpId="0" animBg="1"/>
      <p:bldP spid="603" grpId="0" animBg="1"/>
      <p:bldP spid="6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9" name="Group"/>
          <p:cNvGrpSpPr/>
          <p:nvPr/>
        </p:nvGrpSpPr>
        <p:grpSpPr>
          <a:xfrm>
            <a:off x="1892300" y="3139925"/>
            <a:ext cx="3522627" cy="2508160"/>
            <a:chOff x="0" y="0"/>
            <a:chExt cx="3522626" cy="2508159"/>
          </a:xfrm>
        </p:grpSpPr>
        <p:sp>
          <p:nvSpPr>
            <p:cNvPr id="642" name="Z"/>
            <p:cNvSpPr/>
            <p:nvPr/>
          </p:nvSpPr>
          <p:spPr>
            <a:xfrm>
              <a:off x="2518326" y="1503858"/>
              <a:ext cx="1004301" cy="1004302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46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Z</a:t>
              </a:r>
            </a:p>
          </p:txBody>
        </p:sp>
        <p:sp>
          <p:nvSpPr>
            <p:cNvPr id="643" name="Z"/>
            <p:cNvSpPr/>
            <p:nvPr/>
          </p:nvSpPr>
          <p:spPr>
            <a:xfrm>
              <a:off x="2518326" y="0"/>
              <a:ext cx="1004301" cy="10043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46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Z</a:t>
              </a:r>
            </a:p>
          </p:txBody>
        </p:sp>
        <p:sp>
          <p:nvSpPr>
            <p:cNvPr id="644" name="H"/>
            <p:cNvSpPr/>
            <p:nvPr/>
          </p:nvSpPr>
          <p:spPr>
            <a:xfrm>
              <a:off x="0" y="609008"/>
              <a:ext cx="1270000" cy="1270001"/>
            </a:xfrm>
            <a:prstGeom prst="ellipse">
              <a:avLst/>
            </a:prstGeom>
            <a:solidFill>
              <a:schemeClr val="accent4">
                <a:hueOff val="-305026"/>
                <a:satOff val="6618"/>
                <a:lumOff val="-2790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1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H</a:t>
              </a:r>
            </a:p>
          </p:txBody>
        </p:sp>
        <p:grpSp>
          <p:nvGrpSpPr>
            <p:cNvPr id="648" name="Group"/>
            <p:cNvGrpSpPr/>
            <p:nvPr/>
          </p:nvGrpSpPr>
          <p:grpSpPr>
            <a:xfrm>
              <a:off x="1335113" y="877627"/>
              <a:ext cx="1105401" cy="732763"/>
              <a:chOff x="0" y="0"/>
              <a:chExt cx="1105400" cy="732762"/>
            </a:xfrm>
          </p:grpSpPr>
          <p:sp>
            <p:nvSpPr>
              <p:cNvPr id="645" name="Line"/>
              <p:cNvSpPr/>
              <p:nvPr/>
            </p:nvSpPr>
            <p:spPr>
              <a:xfrm flipH="1">
                <a:off x="0" y="368170"/>
                <a:ext cx="464512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46" name="Line"/>
              <p:cNvSpPr/>
              <p:nvPr/>
            </p:nvSpPr>
            <p:spPr>
              <a:xfrm>
                <a:off x="520996" y="382063"/>
                <a:ext cx="584405" cy="350700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47" name="Line"/>
              <p:cNvSpPr/>
              <p:nvPr/>
            </p:nvSpPr>
            <p:spPr>
              <a:xfrm flipV="1">
                <a:off x="520996" y="0"/>
                <a:ext cx="584405" cy="350699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sp>
        <p:nvSpPr>
          <p:cNvPr id="650" name="Napomena:…"/>
          <p:cNvSpPr txBox="1"/>
          <p:nvPr/>
        </p:nvSpPr>
        <p:spPr>
          <a:xfrm>
            <a:off x="1316459" y="6079476"/>
            <a:ext cx="10371881" cy="3449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rPr dirty="0"/>
              <a:t>Napomena: </a:t>
            </a:r>
          </a:p>
          <a:p>
            <a:pPr>
              <a:defRPr sz="3000"/>
            </a:pPr>
            <a:r>
              <a:rPr dirty="0"/>
              <a:t>Postoji još mnoštvo procesa/raspada u okviru Standardnog modela koje ovdje nismo spomenuli. Neke od njih ćete tijekom vježbe možda i susresti, međutim mi ih nećemo analizirati.</a:t>
            </a:r>
          </a:p>
        </p:txBody>
      </p:sp>
      <p:grpSp>
        <p:nvGrpSpPr>
          <p:cNvPr id="658" name="Group"/>
          <p:cNvGrpSpPr/>
          <p:nvPr/>
        </p:nvGrpSpPr>
        <p:grpSpPr>
          <a:xfrm>
            <a:off x="7714750" y="3139925"/>
            <a:ext cx="3522627" cy="2508160"/>
            <a:chOff x="0" y="0"/>
            <a:chExt cx="3522626" cy="2508158"/>
          </a:xfrm>
        </p:grpSpPr>
        <p:sp>
          <p:nvSpPr>
            <p:cNvPr id="651" name="γ"/>
            <p:cNvSpPr/>
            <p:nvPr/>
          </p:nvSpPr>
          <p:spPr>
            <a:xfrm>
              <a:off x="2518326" y="1503858"/>
              <a:ext cx="1004301" cy="10043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46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γ</a:t>
              </a:r>
            </a:p>
          </p:txBody>
        </p:sp>
        <p:sp>
          <p:nvSpPr>
            <p:cNvPr id="652" name="γ"/>
            <p:cNvSpPr/>
            <p:nvPr/>
          </p:nvSpPr>
          <p:spPr>
            <a:xfrm>
              <a:off x="2518326" y="0"/>
              <a:ext cx="1004301" cy="10043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46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γ</a:t>
              </a:r>
            </a:p>
          </p:txBody>
        </p:sp>
        <p:sp>
          <p:nvSpPr>
            <p:cNvPr id="653" name="H"/>
            <p:cNvSpPr/>
            <p:nvPr/>
          </p:nvSpPr>
          <p:spPr>
            <a:xfrm>
              <a:off x="0" y="609008"/>
              <a:ext cx="1270000" cy="1270001"/>
            </a:xfrm>
            <a:prstGeom prst="ellipse">
              <a:avLst/>
            </a:prstGeom>
            <a:solidFill>
              <a:schemeClr val="accent4">
                <a:hueOff val="-305026"/>
                <a:satOff val="6618"/>
                <a:lumOff val="-2790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1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rPr dirty="0"/>
                <a:t>H</a:t>
              </a:r>
            </a:p>
          </p:txBody>
        </p:sp>
        <p:grpSp>
          <p:nvGrpSpPr>
            <p:cNvPr id="657" name="Group"/>
            <p:cNvGrpSpPr/>
            <p:nvPr/>
          </p:nvGrpSpPr>
          <p:grpSpPr>
            <a:xfrm>
              <a:off x="1335113" y="877627"/>
              <a:ext cx="1105401" cy="732764"/>
              <a:chOff x="0" y="0"/>
              <a:chExt cx="1105400" cy="732762"/>
            </a:xfrm>
          </p:grpSpPr>
          <p:sp>
            <p:nvSpPr>
              <p:cNvPr id="654" name="Line"/>
              <p:cNvSpPr/>
              <p:nvPr/>
            </p:nvSpPr>
            <p:spPr>
              <a:xfrm flipH="1">
                <a:off x="0" y="368170"/>
                <a:ext cx="464512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55" name="Line"/>
              <p:cNvSpPr/>
              <p:nvPr/>
            </p:nvSpPr>
            <p:spPr>
              <a:xfrm>
                <a:off x="520996" y="382063"/>
                <a:ext cx="584405" cy="350700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56" name="Line"/>
              <p:cNvSpPr/>
              <p:nvPr/>
            </p:nvSpPr>
            <p:spPr>
              <a:xfrm flipV="1">
                <a:off x="520996" y="0"/>
                <a:ext cx="584405" cy="350699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sp>
        <p:nvSpPr>
          <p:cNvPr id="659" name="Raspadi koje tražim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Raspadi koje tražimo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Uključite računala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Uključite računala!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0480"/>
            <a:ext cx="13004800" cy="7032639"/>
          </a:xfrm>
          <a:prstGeom prst="rect">
            <a:avLst/>
          </a:prstGeom>
        </p:spPr>
      </p:pic>
      <p:sp>
        <p:nvSpPr>
          <p:cNvPr id="664" name="Arrow"/>
          <p:cNvSpPr/>
          <p:nvPr/>
        </p:nvSpPr>
        <p:spPr>
          <a:xfrm>
            <a:off x="4545752" y="4180716"/>
            <a:ext cx="697012" cy="939801"/>
          </a:xfrm>
          <a:prstGeom prst="rightArrow">
            <a:avLst>
              <a:gd name="adj1" fmla="val 29914"/>
              <a:gd name="adj2" fmla="val 5046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5" name="Arrow"/>
          <p:cNvSpPr/>
          <p:nvPr/>
        </p:nvSpPr>
        <p:spPr>
          <a:xfrm rot="10800000">
            <a:off x="8466127" y="5410596"/>
            <a:ext cx="854224" cy="939801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66" name="Arrow"/>
          <p:cNvSpPr/>
          <p:nvPr/>
        </p:nvSpPr>
        <p:spPr>
          <a:xfrm>
            <a:off x="2268271" y="6255095"/>
            <a:ext cx="697012" cy="939801"/>
          </a:xfrm>
          <a:prstGeom prst="rightArrow">
            <a:avLst>
              <a:gd name="adj1" fmla="val 29914"/>
              <a:gd name="adj2" fmla="val 5046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669" name="Group"/>
          <p:cNvGrpSpPr/>
          <p:nvPr/>
        </p:nvGrpSpPr>
        <p:grpSpPr>
          <a:xfrm>
            <a:off x="886577" y="218659"/>
            <a:ext cx="11663449" cy="1092773"/>
            <a:chOff x="-2809123" y="-381000"/>
            <a:chExt cx="11663448" cy="1092771"/>
          </a:xfrm>
        </p:grpSpPr>
        <p:sp>
          <p:nvSpPr>
            <p:cNvPr id="667" name="Otvorite link https://goo.gl/8rDQbh"/>
            <p:cNvSpPr txBox="1"/>
            <p:nvPr/>
          </p:nvSpPr>
          <p:spPr>
            <a:xfrm>
              <a:off x="-2809123" y="-67929"/>
              <a:ext cx="11663448" cy="77970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sz="4400"/>
                <a:t>Otvorite link </a:t>
              </a:r>
              <a:r>
                <a:rPr sz="4400" u="sng">
                  <a:hlinkClick r:id="rId3"/>
                </a:rPr>
                <a:t>https://goo.gl/8rDQbh</a:t>
              </a:r>
            </a:p>
          </p:txBody>
        </p:sp>
        <p:sp>
          <p:nvSpPr>
            <p:cNvPr id="668" name="1"/>
            <p:cNvSpPr/>
            <p:nvPr/>
          </p:nvSpPr>
          <p:spPr>
            <a:xfrm>
              <a:off x="-469900" y="-38100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672" name="Group"/>
          <p:cNvGrpSpPr/>
          <p:nvPr/>
        </p:nvGrpSpPr>
        <p:grpSpPr>
          <a:xfrm>
            <a:off x="267444" y="5710580"/>
            <a:ext cx="2559149" cy="643842"/>
            <a:chOff x="0" y="0"/>
            <a:chExt cx="2559148" cy="643840"/>
          </a:xfrm>
        </p:grpSpPr>
        <p:sp>
          <p:nvSpPr>
            <p:cNvPr id="670" name="2. Odaberite."/>
            <p:cNvSpPr txBox="1"/>
            <p:nvPr/>
          </p:nvSpPr>
          <p:spPr>
            <a:xfrm>
              <a:off x="285651" y="38191"/>
              <a:ext cx="2273498" cy="5674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2. Odaberite.</a:t>
              </a:r>
            </a:p>
          </p:txBody>
        </p:sp>
        <p:sp>
          <p:nvSpPr>
            <p:cNvPr id="671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675" name="Group"/>
          <p:cNvGrpSpPr/>
          <p:nvPr/>
        </p:nvGrpSpPr>
        <p:grpSpPr>
          <a:xfrm>
            <a:off x="3848740" y="3452396"/>
            <a:ext cx="2562158" cy="643842"/>
            <a:chOff x="0" y="0"/>
            <a:chExt cx="2562157" cy="643840"/>
          </a:xfrm>
        </p:grpSpPr>
        <p:sp>
          <p:nvSpPr>
            <p:cNvPr id="673" name="3. Odaberite."/>
            <p:cNvSpPr txBox="1"/>
            <p:nvPr/>
          </p:nvSpPr>
          <p:spPr>
            <a:xfrm>
              <a:off x="268453" y="38191"/>
              <a:ext cx="2293705" cy="5674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3. Odaberite.</a:t>
              </a:r>
            </a:p>
          </p:txBody>
        </p:sp>
        <p:sp>
          <p:nvSpPr>
            <p:cNvPr id="674" name="3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678" name="Group"/>
          <p:cNvGrpSpPr/>
          <p:nvPr/>
        </p:nvGrpSpPr>
        <p:grpSpPr>
          <a:xfrm>
            <a:off x="8893239" y="4180716"/>
            <a:ext cx="3422106" cy="1272401"/>
            <a:chOff x="0" y="0"/>
            <a:chExt cx="3422105" cy="1272399"/>
          </a:xfrm>
        </p:grpSpPr>
        <p:sp>
          <p:nvSpPr>
            <p:cNvPr id="676" name="Odaberite broj…"/>
            <p:cNvSpPr txBox="1"/>
            <p:nvPr/>
          </p:nvSpPr>
          <p:spPr>
            <a:xfrm>
              <a:off x="315416" y="235041"/>
              <a:ext cx="3106690" cy="10373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Odaberite broj</a:t>
              </a:r>
            </a:p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svoje grupe.</a:t>
              </a:r>
            </a:p>
          </p:txBody>
        </p:sp>
        <p:sp>
          <p:nvSpPr>
            <p:cNvPr id="677" name="4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4</a:t>
              </a:r>
            </a:p>
          </p:txBody>
        </p:sp>
      </p:grpSp>
      <p:sp>
        <p:nvSpPr>
          <p:cNvPr id="3" name="Oval 2"/>
          <p:cNvSpPr/>
          <p:nvPr/>
        </p:nvSpPr>
        <p:spPr>
          <a:xfrm>
            <a:off x="3225800" y="6533804"/>
            <a:ext cx="2424852" cy="382385"/>
          </a:xfrm>
          <a:prstGeom prst="ellipse">
            <a:avLst/>
          </a:prstGeom>
          <a:noFill/>
          <a:ln w="76200" cap="flat">
            <a:solidFill>
              <a:srgbClr val="C00000"/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63500" dist="25400" dir="2700000" rotWithShape="0">
                  <a:srgbClr val="000000">
                    <a:alpha val="7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halkduster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372345" y="4459423"/>
            <a:ext cx="2424852" cy="382385"/>
          </a:xfrm>
          <a:prstGeom prst="ellipse">
            <a:avLst/>
          </a:prstGeom>
          <a:noFill/>
          <a:ln w="76200" cap="flat">
            <a:solidFill>
              <a:srgbClr val="C00000"/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63500" dist="25400" dir="2700000" rotWithShape="0">
                  <a:srgbClr val="000000">
                    <a:alpha val="7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halkduster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" grpId="0" animBg="1"/>
      <p:bldP spid="665" grpId="0" animBg="1"/>
      <p:bldP spid="666" grpId="0" animBg="1"/>
      <p:bldP spid="3" grpId="0" animBg="1"/>
      <p:bldP spid="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612" y="51815"/>
            <a:ext cx="11405062" cy="4013657"/>
          </a:xfrm>
          <a:prstGeom prst="rect">
            <a:avLst/>
          </a:prstGeom>
        </p:spPr>
      </p:pic>
      <p:sp>
        <p:nvSpPr>
          <p:cNvPr id="681" name="Arrow"/>
          <p:cNvSpPr/>
          <p:nvPr/>
        </p:nvSpPr>
        <p:spPr>
          <a:xfrm rot="20185106">
            <a:off x="9978113" y="401820"/>
            <a:ext cx="854225" cy="939801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682" name="Screen Shot 2016-03-01 at 11.58.12.png" descr="Screen Shot 2016-03-01 at 11.58.1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95596" y="4305419"/>
            <a:ext cx="9866588" cy="5293269"/>
          </a:xfrm>
          <a:prstGeom prst="rect">
            <a:avLst/>
          </a:prstGeom>
          <a:ln w="88900">
            <a:miter lim="400000"/>
          </a:ln>
        </p:spPr>
      </p:pic>
      <p:sp>
        <p:nvSpPr>
          <p:cNvPr id="683" name="Kliknite na ikonu foldera."/>
          <p:cNvSpPr txBox="1"/>
          <p:nvPr/>
        </p:nvSpPr>
        <p:spPr>
          <a:xfrm>
            <a:off x="322559" y="5822421"/>
            <a:ext cx="2751735" cy="10373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r>
              <a:t> Kliknite na ikonu foldera.</a:t>
            </a:r>
          </a:p>
        </p:txBody>
      </p:sp>
      <p:sp>
        <p:nvSpPr>
          <p:cNvPr id="684" name="Arrow"/>
          <p:cNvSpPr/>
          <p:nvPr/>
        </p:nvSpPr>
        <p:spPr>
          <a:xfrm rot="16200000">
            <a:off x="1219200" y="4817101"/>
            <a:ext cx="854224" cy="939800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85" name="Odaberite “Open file(s) from Web”."/>
          <p:cNvSpPr txBox="1"/>
          <p:nvPr/>
        </p:nvSpPr>
        <p:spPr>
          <a:xfrm>
            <a:off x="8552160" y="4533371"/>
            <a:ext cx="2647505" cy="15072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r>
              <a:t> Odaberite “Open file(s) from Web”.</a:t>
            </a:r>
          </a:p>
        </p:txBody>
      </p:sp>
      <p:sp>
        <p:nvSpPr>
          <p:cNvPr id="686" name="Arrow"/>
          <p:cNvSpPr/>
          <p:nvPr/>
        </p:nvSpPr>
        <p:spPr>
          <a:xfrm flipH="1">
            <a:off x="7429500" y="4817101"/>
            <a:ext cx="854224" cy="939800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87" name="Oval"/>
          <p:cNvSpPr/>
          <p:nvPr/>
        </p:nvSpPr>
        <p:spPr>
          <a:xfrm>
            <a:off x="1347440" y="4330278"/>
            <a:ext cx="597744" cy="554634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690" name="Group"/>
          <p:cNvGrpSpPr/>
          <p:nvPr/>
        </p:nvGrpSpPr>
        <p:grpSpPr>
          <a:xfrm>
            <a:off x="6888273" y="93680"/>
            <a:ext cx="2937521" cy="1169971"/>
            <a:chOff x="0" y="0"/>
            <a:chExt cx="2937520" cy="1169969"/>
          </a:xfrm>
        </p:grpSpPr>
        <p:sp>
          <p:nvSpPr>
            <p:cNvPr id="688" name="Kliknite Event Display."/>
            <p:cNvSpPr txBox="1"/>
            <p:nvPr/>
          </p:nvSpPr>
          <p:spPr>
            <a:xfrm>
              <a:off x="290016" y="132611"/>
              <a:ext cx="2647505" cy="10373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t> Kliknite Event Display.</a:t>
              </a:r>
            </a:p>
          </p:txBody>
        </p:sp>
        <p:sp>
          <p:nvSpPr>
            <p:cNvPr id="689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sp>
        <p:nvSpPr>
          <p:cNvPr id="691" name="2"/>
          <p:cNvSpPr/>
          <p:nvPr/>
        </p:nvSpPr>
        <p:spPr>
          <a:xfrm>
            <a:off x="101600" y="5619527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2</a:t>
            </a:r>
          </a:p>
        </p:txBody>
      </p:sp>
      <p:sp>
        <p:nvSpPr>
          <p:cNvPr id="692" name="3"/>
          <p:cNvSpPr/>
          <p:nvPr/>
        </p:nvSpPr>
        <p:spPr>
          <a:xfrm>
            <a:off x="8369300" y="4323774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3</a:t>
            </a:r>
          </a:p>
        </p:txBody>
      </p:sp>
      <p:sp>
        <p:nvSpPr>
          <p:cNvPr id="693" name="Nemojte koristiti…"/>
          <p:cNvSpPr txBox="1"/>
          <p:nvPr/>
        </p:nvSpPr>
        <p:spPr>
          <a:xfrm>
            <a:off x="8363160" y="8350417"/>
            <a:ext cx="4319936" cy="10373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rPr dirty="0">
                <a:solidFill>
                  <a:schemeClr val="accent5"/>
                </a:solidFill>
              </a:rPr>
              <a:t>Nemojte koristiti 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rPr dirty="0">
                <a:solidFill>
                  <a:schemeClr val="accent5"/>
                </a:solidFill>
              </a:rPr>
              <a:t>mouse scroll !!!</a:t>
            </a:r>
          </a:p>
        </p:txBody>
      </p:sp>
      <p:sp>
        <p:nvSpPr>
          <p:cNvPr id="694" name="4"/>
          <p:cNvSpPr/>
          <p:nvPr/>
        </p:nvSpPr>
        <p:spPr>
          <a:xfrm>
            <a:off x="8008527" y="8446825"/>
            <a:ext cx="697013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dirty="0"/>
              <a:t>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" grpId="0" animBg="1"/>
      <p:bldP spid="683" grpId="0" animBg="1"/>
      <p:bldP spid="684" grpId="0" animBg="1"/>
      <p:bldP spid="685" grpId="0" animBg="1"/>
      <p:bldP spid="686" grpId="0" animBg="1"/>
      <p:bldP spid="687" grpId="0" animBg="1"/>
      <p:bldP spid="691" grpId="0" animBg="1"/>
      <p:bldP spid="692" grpId="0" animBg="1"/>
      <p:bldP spid="693" grpId="0" animBg="1"/>
      <p:bldP spid="69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" name="Screen Shot 2016-03-01 at 12.10.08.png" descr="Screen Shot 2016-03-01 at 12.10.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2121" y="1122008"/>
            <a:ext cx="12065001" cy="6515101"/>
          </a:xfrm>
          <a:prstGeom prst="rect">
            <a:avLst/>
          </a:prstGeom>
          <a:ln w="88900">
            <a:miter lim="400000"/>
          </a:ln>
        </p:spPr>
      </p:pic>
      <p:sp>
        <p:nvSpPr>
          <p:cNvPr id="697" name="Odaberite “masterclass_#.ig” koji odgovara broju vaše grupe.…"/>
          <p:cNvSpPr txBox="1"/>
          <p:nvPr/>
        </p:nvSpPr>
        <p:spPr>
          <a:xfrm>
            <a:off x="172727" y="1434732"/>
            <a:ext cx="3393432" cy="33868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rPr dirty="0"/>
              <a:t> Odaberite “masterclass_#.ig” koji odgovara broju vaše grupe.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endParaRPr dirty="0"/>
          </a:p>
          <a:p>
            <a:pPr>
              <a:defRPr sz="2400">
                <a:solidFill>
                  <a:srgbClr val="000000"/>
                </a:solidFill>
              </a:defRPr>
            </a:pPr>
            <a:r>
              <a:rPr dirty="0"/>
              <a:t>Učitavanje može potrajati !</a:t>
            </a:r>
          </a:p>
        </p:txBody>
      </p:sp>
      <p:sp>
        <p:nvSpPr>
          <p:cNvPr id="698" name="Arrow"/>
          <p:cNvSpPr/>
          <p:nvPr/>
        </p:nvSpPr>
        <p:spPr>
          <a:xfrm>
            <a:off x="3630278" y="3020212"/>
            <a:ext cx="854224" cy="939801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99" name="Odaberite…"/>
          <p:cNvSpPr txBox="1"/>
          <p:nvPr/>
        </p:nvSpPr>
        <p:spPr>
          <a:xfrm>
            <a:off x="9649581" y="1339482"/>
            <a:ext cx="2647505" cy="10373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 Odaberite 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Event_1.</a:t>
            </a:r>
          </a:p>
        </p:txBody>
      </p:sp>
      <p:sp>
        <p:nvSpPr>
          <p:cNvPr id="700" name="Arrow"/>
          <p:cNvSpPr/>
          <p:nvPr/>
        </p:nvSpPr>
        <p:spPr>
          <a:xfrm flipH="1">
            <a:off x="10317621" y="2480462"/>
            <a:ext cx="854225" cy="939801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01" name="Kliknite…"/>
          <p:cNvSpPr txBox="1"/>
          <p:nvPr/>
        </p:nvSpPr>
        <p:spPr>
          <a:xfrm>
            <a:off x="9865481" y="7594232"/>
            <a:ext cx="2647505" cy="10373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 Kliknite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  Load !</a:t>
            </a:r>
          </a:p>
        </p:txBody>
      </p:sp>
      <p:sp>
        <p:nvSpPr>
          <p:cNvPr id="702" name="Arrow"/>
          <p:cNvSpPr/>
          <p:nvPr/>
        </p:nvSpPr>
        <p:spPr>
          <a:xfrm rot="16200000">
            <a:off x="11066921" y="6785761"/>
            <a:ext cx="854225" cy="939801"/>
          </a:xfrm>
          <a:prstGeom prst="rightArrow">
            <a:avLst>
              <a:gd name="adj1" fmla="val 29914"/>
              <a:gd name="adj2" fmla="val 4117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03" name="1"/>
          <p:cNvSpPr/>
          <p:nvPr/>
        </p:nvSpPr>
        <p:spPr>
          <a:xfrm>
            <a:off x="101600" y="1260059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1</a:t>
            </a:r>
          </a:p>
        </p:txBody>
      </p:sp>
      <p:sp>
        <p:nvSpPr>
          <p:cNvPr id="704" name="2"/>
          <p:cNvSpPr/>
          <p:nvPr/>
        </p:nvSpPr>
        <p:spPr>
          <a:xfrm>
            <a:off x="9398000" y="1113576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dirty="0"/>
              <a:t>2</a:t>
            </a:r>
          </a:p>
        </p:txBody>
      </p:sp>
      <p:sp>
        <p:nvSpPr>
          <p:cNvPr id="705" name="3"/>
          <p:cNvSpPr/>
          <p:nvPr/>
        </p:nvSpPr>
        <p:spPr>
          <a:xfrm>
            <a:off x="9626600" y="7412776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dirty="0"/>
              <a:t>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Screen Shot 2016-03-01 at 12.25.38.png" descr="Screen Shot 2016-03-01 at 12.25.3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96" y="1737145"/>
            <a:ext cx="12447031" cy="6279310"/>
          </a:xfrm>
          <a:prstGeom prst="rect">
            <a:avLst/>
          </a:prstGeom>
          <a:ln w="88900">
            <a:miter lim="400000"/>
          </a:ln>
        </p:spPr>
      </p:pic>
      <p:sp>
        <p:nvSpPr>
          <p:cNvPr id="708" name="Provjerite # broj vaše grupe masterclass_#.ig i da je event_1 [1 of 100]."/>
          <p:cNvSpPr txBox="1"/>
          <p:nvPr/>
        </p:nvSpPr>
        <p:spPr>
          <a:xfrm>
            <a:off x="7919789" y="59170"/>
            <a:ext cx="4689576" cy="15072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r>
              <a:t> Provjerite # broj vaše grupe masterclass_#.ig i da je event_1 [1 of 100].</a:t>
            </a:r>
          </a:p>
        </p:txBody>
      </p:sp>
      <p:sp>
        <p:nvSpPr>
          <p:cNvPr id="709" name="Arrow"/>
          <p:cNvSpPr/>
          <p:nvPr/>
        </p:nvSpPr>
        <p:spPr>
          <a:xfrm flipH="1">
            <a:off x="11214100" y="1371600"/>
            <a:ext cx="854224" cy="939800"/>
          </a:xfrm>
          <a:prstGeom prst="rightArrow">
            <a:avLst>
              <a:gd name="adj1" fmla="val 20529"/>
              <a:gd name="adj2" fmla="val 37563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710" name="Screen Shot 2016-03-01 at 12.32.40.png" descr="Screen Shot 2016-03-01 at 12.32.40.png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33474" y="183908"/>
            <a:ext cx="4454961" cy="3315184"/>
          </a:xfrm>
          <a:prstGeom prst="rect">
            <a:avLst/>
          </a:prstGeom>
        </p:spPr>
      </p:pic>
      <p:sp>
        <p:nvSpPr>
          <p:cNvPr id="711" name="Arrow"/>
          <p:cNvSpPr/>
          <p:nvPr/>
        </p:nvSpPr>
        <p:spPr>
          <a:xfrm rot="10331312" flipH="1">
            <a:off x="1253315" y="1941372"/>
            <a:ext cx="2040404" cy="939801"/>
          </a:xfrm>
          <a:prstGeom prst="rightArrow">
            <a:avLst>
              <a:gd name="adj1" fmla="val 7919"/>
              <a:gd name="adj2" fmla="val 23779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12" name="Arrow"/>
          <p:cNvSpPr/>
          <p:nvPr/>
        </p:nvSpPr>
        <p:spPr>
          <a:xfrm rot="11951329" flipH="1">
            <a:off x="1196039" y="3823549"/>
            <a:ext cx="3309862" cy="939801"/>
          </a:xfrm>
          <a:prstGeom prst="rightArrow">
            <a:avLst>
              <a:gd name="adj1" fmla="val 6892"/>
              <a:gd name="adj2" fmla="val 24037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13" name="Arrow"/>
          <p:cNvSpPr/>
          <p:nvPr/>
        </p:nvSpPr>
        <p:spPr>
          <a:xfrm rot="13298218" flipH="1">
            <a:off x="782058" y="6000102"/>
            <a:ext cx="3481410" cy="939801"/>
          </a:xfrm>
          <a:prstGeom prst="rightArrow">
            <a:avLst>
              <a:gd name="adj1" fmla="val 7801"/>
              <a:gd name="adj2" fmla="val 24271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14" name="Oval"/>
          <p:cNvSpPr/>
          <p:nvPr/>
        </p:nvSpPr>
        <p:spPr>
          <a:xfrm>
            <a:off x="7023100" y="2910427"/>
            <a:ext cx="597744" cy="554634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15" name="Namjestite zaokružene gumbe pod padajućim opcijama."/>
          <p:cNvSpPr txBox="1"/>
          <p:nvPr/>
        </p:nvSpPr>
        <p:spPr>
          <a:xfrm>
            <a:off x="8872289" y="7416260"/>
            <a:ext cx="3466804" cy="19771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r>
              <a:rPr dirty="0"/>
              <a:t> Namjestite zaokružene gumbe pod padajućim opcijama.</a:t>
            </a:r>
          </a:p>
        </p:txBody>
      </p:sp>
      <p:sp>
        <p:nvSpPr>
          <p:cNvPr id="716" name="1"/>
          <p:cNvSpPr/>
          <p:nvPr/>
        </p:nvSpPr>
        <p:spPr>
          <a:xfrm>
            <a:off x="7683500" y="2759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1</a:t>
            </a:r>
          </a:p>
        </p:txBody>
      </p:sp>
      <p:sp>
        <p:nvSpPr>
          <p:cNvPr id="717" name="2"/>
          <p:cNvSpPr/>
          <p:nvPr/>
        </p:nvSpPr>
        <p:spPr>
          <a:xfrm>
            <a:off x="8585200" y="7158776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2</a:t>
            </a:r>
          </a:p>
        </p:txBody>
      </p:sp>
      <p:pic>
        <p:nvPicPr>
          <p:cNvPr id="718" name="Screen Shot 2017-03-06 at 15.31.35.png" descr="Screen Shot 2017-03-06 at 15.31.35.png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20505" y="4618930"/>
            <a:ext cx="4229101" cy="1054101"/>
          </a:xfrm>
          <a:prstGeom prst="rect">
            <a:avLst/>
          </a:prstGeom>
        </p:spPr>
      </p:pic>
      <p:sp>
        <p:nvSpPr>
          <p:cNvPr id="719" name="Oval"/>
          <p:cNvSpPr/>
          <p:nvPr/>
        </p:nvSpPr>
        <p:spPr>
          <a:xfrm>
            <a:off x="7937500" y="5087135"/>
            <a:ext cx="597744" cy="554634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720" name="Screen Shot 2017-03-06 at 15.33.42.png" descr="Screen Shot 2017-03-06 at 15.33.42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051051" y="6178593"/>
            <a:ext cx="4178301" cy="3441701"/>
          </a:xfrm>
          <a:prstGeom prst="rect">
            <a:avLst/>
          </a:prstGeom>
        </p:spPr>
      </p:pic>
      <p:sp>
        <p:nvSpPr>
          <p:cNvPr id="721" name="Oval"/>
          <p:cNvSpPr/>
          <p:nvPr/>
        </p:nvSpPr>
        <p:spPr>
          <a:xfrm>
            <a:off x="7429500" y="7126827"/>
            <a:ext cx="597744" cy="554633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2" name="Oval"/>
          <p:cNvSpPr/>
          <p:nvPr/>
        </p:nvSpPr>
        <p:spPr>
          <a:xfrm>
            <a:off x="7416800" y="8006952"/>
            <a:ext cx="597744" cy="554634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3" name="Oval"/>
          <p:cNvSpPr/>
          <p:nvPr/>
        </p:nvSpPr>
        <p:spPr>
          <a:xfrm>
            <a:off x="7429500" y="8959452"/>
            <a:ext cx="597744" cy="554634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" grpId="0" animBg="1"/>
      <p:bldP spid="709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9" grpId="0" animBg="1"/>
      <p:bldP spid="721" grpId="0" animBg="1"/>
      <p:bldP spid="722" grpId="0" animBg="1"/>
      <p:bldP spid="72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5" name="Screen Shot 2016-03-01 at 12.57.45.png" descr="Screen Shot 2016-03-01 at 12.57.4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681" y="2665293"/>
            <a:ext cx="12347942" cy="5592656"/>
          </a:xfrm>
          <a:prstGeom prst="rect">
            <a:avLst/>
          </a:prstGeom>
          <a:ln w="88900">
            <a:miter lim="400000"/>
          </a:ln>
        </p:spPr>
      </p:pic>
      <p:sp>
        <p:nvSpPr>
          <p:cNvPr id="726" name="Što vidimo ovdje? #1"/>
          <p:cNvSpPr txBox="1">
            <a:spLocks noGrp="1"/>
          </p:cNvSpPr>
          <p:nvPr>
            <p:ph type="title" idx="4294967295"/>
          </p:nvPr>
        </p:nvSpPr>
        <p:spPr>
          <a:xfrm>
            <a:off x="1270000" y="203200"/>
            <a:ext cx="10299304" cy="1663750"/>
          </a:xfrm>
          <a:prstGeom prst="rect">
            <a:avLst/>
          </a:prstGeom>
        </p:spPr>
        <p:txBody>
          <a:bodyPr/>
          <a:lstStyle>
            <a:lvl1pPr defTabSz="406908">
              <a:defRPr sz="6408"/>
            </a:lvl1pPr>
          </a:lstStyle>
          <a:p>
            <a:r>
              <a:t>Što vidimo ovdje? #1</a:t>
            </a:r>
          </a:p>
        </p:txBody>
      </p:sp>
      <p:sp>
        <p:nvSpPr>
          <p:cNvPr id="727" name="Korisna opcija:…"/>
          <p:cNvSpPr txBox="1"/>
          <p:nvPr/>
        </p:nvSpPr>
        <p:spPr>
          <a:xfrm>
            <a:off x="363289" y="4233285"/>
            <a:ext cx="4689576" cy="10373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 Korisna opcija: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xy ravnina detektora</a:t>
            </a:r>
          </a:p>
        </p:txBody>
      </p:sp>
      <p:sp>
        <p:nvSpPr>
          <p:cNvPr id="728" name="Arrow"/>
          <p:cNvSpPr/>
          <p:nvPr/>
        </p:nvSpPr>
        <p:spPr>
          <a:xfrm rot="5309718" flipH="1">
            <a:off x="2708592" y="3425032"/>
            <a:ext cx="635774" cy="759409"/>
          </a:xfrm>
          <a:prstGeom prst="rightArrow">
            <a:avLst>
              <a:gd name="adj1" fmla="val 20529"/>
              <a:gd name="adj2" fmla="val 4078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29" name="Oval"/>
          <p:cNvSpPr/>
          <p:nvPr/>
        </p:nvSpPr>
        <p:spPr>
          <a:xfrm>
            <a:off x="2726068" y="2772801"/>
            <a:ext cx="597744" cy="554633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7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96475" y="7803455"/>
            <a:ext cx="1686133" cy="1663751"/>
          </a:xfrm>
          <a:prstGeom prst="rect">
            <a:avLst/>
          </a:prstGeom>
          <a:ln w="88900">
            <a:miter lim="400000"/>
          </a:ln>
        </p:spPr>
      </p:pic>
      <p:sp>
        <p:nvSpPr>
          <p:cNvPr id="731" name="Nedostajuća energija!"/>
          <p:cNvSpPr txBox="1"/>
          <p:nvPr/>
        </p:nvSpPr>
        <p:spPr>
          <a:xfrm>
            <a:off x="7983289" y="2956888"/>
            <a:ext cx="4689576" cy="5674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r>
              <a:t>Nedostajuća energija!</a:t>
            </a:r>
          </a:p>
        </p:txBody>
      </p:sp>
      <p:sp>
        <p:nvSpPr>
          <p:cNvPr id="732" name="Arrow"/>
          <p:cNvSpPr/>
          <p:nvPr/>
        </p:nvSpPr>
        <p:spPr>
          <a:xfrm rot="16711783" flipH="1">
            <a:off x="9384819" y="4321674"/>
            <a:ext cx="2322244" cy="893117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3" name="Mion u konačnom stanju…"/>
          <p:cNvSpPr txBox="1"/>
          <p:nvPr/>
        </p:nvSpPr>
        <p:spPr>
          <a:xfrm>
            <a:off x="4461371" y="8021401"/>
            <a:ext cx="5658794" cy="15072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Mion u konačnom stanju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zakrenut u suprotnom smjeru od kazaljke na satu! =&gt; Q = -1</a:t>
            </a:r>
          </a:p>
        </p:txBody>
      </p:sp>
      <p:sp>
        <p:nvSpPr>
          <p:cNvPr id="734" name="Arrow"/>
          <p:cNvSpPr/>
          <p:nvPr/>
        </p:nvSpPr>
        <p:spPr>
          <a:xfrm rot="16711783">
            <a:off x="6705119" y="6290174"/>
            <a:ext cx="2322244" cy="893117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5" name="1"/>
          <p:cNvSpPr/>
          <p:nvPr/>
        </p:nvSpPr>
        <p:spPr>
          <a:xfrm>
            <a:off x="190500" y="3996476"/>
            <a:ext cx="697012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1</a:t>
            </a:r>
          </a:p>
        </p:txBody>
      </p:sp>
      <p:sp>
        <p:nvSpPr>
          <p:cNvPr id="736" name="Odaberite !"/>
          <p:cNvSpPr txBox="1"/>
          <p:nvPr/>
        </p:nvSpPr>
        <p:spPr>
          <a:xfrm>
            <a:off x="5232432" y="1670981"/>
            <a:ext cx="2374439" cy="5674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r>
              <a:t>Odaberite !</a:t>
            </a:r>
          </a:p>
        </p:txBody>
      </p:sp>
      <p:sp>
        <p:nvSpPr>
          <p:cNvPr id="737" name="Arrow"/>
          <p:cNvSpPr/>
          <p:nvPr/>
        </p:nvSpPr>
        <p:spPr>
          <a:xfrm rot="6043629">
            <a:off x="4632204" y="2055375"/>
            <a:ext cx="635774" cy="759409"/>
          </a:xfrm>
          <a:prstGeom prst="rightArrow">
            <a:avLst>
              <a:gd name="adj1" fmla="val 20529"/>
              <a:gd name="adj2" fmla="val 4078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8" name="Oval"/>
          <p:cNvSpPr/>
          <p:nvPr/>
        </p:nvSpPr>
        <p:spPr>
          <a:xfrm>
            <a:off x="4525757" y="2772801"/>
            <a:ext cx="597745" cy="554633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39" name="2"/>
          <p:cNvSpPr/>
          <p:nvPr/>
        </p:nvSpPr>
        <p:spPr>
          <a:xfrm>
            <a:off x="4768411" y="1400908"/>
            <a:ext cx="697013" cy="643842"/>
          </a:xfrm>
          <a:prstGeom prst="ellipse">
            <a:avLst/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3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t>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" grpId="0" animBg="1"/>
      <p:bldP spid="728" grpId="0" animBg="1"/>
      <p:bldP spid="729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38" grpId="0" animBg="1"/>
      <p:bldP spid="73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" name="Screen Shot 2017-03-06 at 15.38.48.png" descr="Screen Shot 2017-03-06 at 15.38.4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8100" y="4009736"/>
            <a:ext cx="12211296" cy="2840039"/>
          </a:xfrm>
          <a:prstGeom prst="rect">
            <a:avLst/>
          </a:prstGeom>
          <a:ln w="88900">
            <a:miter lim="400000"/>
          </a:ln>
        </p:spPr>
      </p:pic>
      <p:sp>
        <p:nvSpPr>
          <p:cNvPr id="742" name="Kako unosimo rezultate?"/>
          <p:cNvSpPr txBox="1">
            <a:spLocks noGrp="1"/>
          </p:cNvSpPr>
          <p:nvPr>
            <p:ph type="title" idx="4294967295"/>
          </p:nvPr>
        </p:nvSpPr>
        <p:spPr>
          <a:xfrm>
            <a:off x="1270000" y="203200"/>
            <a:ext cx="10299304" cy="166375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361188">
              <a:defRPr sz="5688"/>
            </a:lvl1pPr>
          </a:lstStyle>
          <a:p>
            <a:r>
              <a:t>Kako unosimo rezultate?</a:t>
            </a:r>
          </a:p>
        </p:txBody>
      </p:sp>
      <p:sp>
        <p:nvSpPr>
          <p:cNvPr id="743" name="Arrow"/>
          <p:cNvSpPr/>
          <p:nvPr/>
        </p:nvSpPr>
        <p:spPr>
          <a:xfrm rot="15957968">
            <a:off x="-874653" y="6130150"/>
            <a:ext cx="3225972" cy="494065"/>
          </a:xfrm>
          <a:prstGeom prst="rightArrow">
            <a:avLst>
              <a:gd name="adj1" fmla="val 18414"/>
              <a:gd name="adj2" fmla="val 69063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4" name="Arrow"/>
          <p:cNvSpPr/>
          <p:nvPr/>
        </p:nvSpPr>
        <p:spPr>
          <a:xfrm rot="14167386">
            <a:off x="3654216" y="6526359"/>
            <a:ext cx="1795009" cy="494065"/>
          </a:xfrm>
          <a:prstGeom prst="rightArrow">
            <a:avLst>
              <a:gd name="adj1" fmla="val 18414"/>
              <a:gd name="adj2" fmla="val 69063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5" name="Arrow"/>
          <p:cNvSpPr/>
          <p:nvPr/>
        </p:nvSpPr>
        <p:spPr>
          <a:xfrm rot="15957968" flipH="1">
            <a:off x="4403004" y="4125059"/>
            <a:ext cx="2242517" cy="520149"/>
          </a:xfrm>
          <a:prstGeom prst="rightArrow">
            <a:avLst>
              <a:gd name="adj1" fmla="val 18414"/>
              <a:gd name="adj2" fmla="val 65710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6" name="Arrow"/>
          <p:cNvSpPr/>
          <p:nvPr/>
        </p:nvSpPr>
        <p:spPr>
          <a:xfrm rot="13582176">
            <a:off x="6378396" y="6745017"/>
            <a:ext cx="2902453" cy="494066"/>
          </a:xfrm>
          <a:prstGeom prst="rightArrow">
            <a:avLst>
              <a:gd name="adj1" fmla="val 18414"/>
              <a:gd name="adj2" fmla="val 69063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47" name="Arrow"/>
          <p:cNvSpPr/>
          <p:nvPr/>
        </p:nvSpPr>
        <p:spPr>
          <a:xfrm rot="19367124" flipH="1">
            <a:off x="7448136" y="4375591"/>
            <a:ext cx="3446880" cy="520148"/>
          </a:xfrm>
          <a:prstGeom prst="rightArrow">
            <a:avLst>
              <a:gd name="adj1" fmla="val 18414"/>
              <a:gd name="adj2" fmla="val 65710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750" name="Group"/>
          <p:cNvGrpSpPr/>
          <p:nvPr/>
        </p:nvGrpSpPr>
        <p:grpSpPr>
          <a:xfrm>
            <a:off x="-12700" y="7909654"/>
            <a:ext cx="2457104" cy="1307856"/>
            <a:chOff x="0" y="0"/>
            <a:chExt cx="2457103" cy="1307855"/>
          </a:xfrm>
        </p:grpSpPr>
        <p:sp>
          <p:nvSpPr>
            <p:cNvPr id="748" name="Broj…"/>
            <p:cNvSpPr txBox="1"/>
            <p:nvPr/>
          </p:nvSpPr>
          <p:spPr>
            <a:xfrm>
              <a:off x="143371" y="270496"/>
              <a:ext cx="2313733" cy="10373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t>Broj </a:t>
              </a:r>
            </a:p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t>vaše grupe.</a:t>
              </a:r>
            </a:p>
          </p:txBody>
        </p:sp>
        <p:sp>
          <p:nvSpPr>
            <p:cNvPr id="749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753" name="Group"/>
          <p:cNvGrpSpPr/>
          <p:nvPr/>
        </p:nvGrpSpPr>
        <p:grpSpPr>
          <a:xfrm>
            <a:off x="139700" y="1115585"/>
            <a:ext cx="3381511" cy="2391285"/>
            <a:chOff x="0" y="0"/>
            <a:chExt cx="3381510" cy="2391283"/>
          </a:xfrm>
        </p:grpSpPr>
        <p:sp>
          <p:nvSpPr>
            <p:cNvPr id="751" name="Pazite na redni broj događaja za koji unosite podatke."/>
            <p:cNvSpPr txBox="1"/>
            <p:nvPr/>
          </p:nvSpPr>
          <p:spPr>
            <a:xfrm>
              <a:off x="190633" y="414124"/>
              <a:ext cx="3190877" cy="19771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t> Pazite na redni broj događaja za koji unosite podatke.</a:t>
              </a:r>
            </a:p>
          </p:txBody>
        </p:sp>
        <p:sp>
          <p:nvSpPr>
            <p:cNvPr id="752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756" name="Group"/>
          <p:cNvGrpSpPr/>
          <p:nvPr/>
        </p:nvGrpSpPr>
        <p:grpSpPr>
          <a:xfrm>
            <a:off x="3708400" y="7545151"/>
            <a:ext cx="3741392" cy="1742209"/>
            <a:chOff x="0" y="0"/>
            <a:chExt cx="3741391" cy="1742208"/>
          </a:xfrm>
        </p:grpSpPr>
        <p:sp>
          <p:nvSpPr>
            <p:cNvPr id="754" name="Odaberite…"/>
            <p:cNvSpPr txBox="1"/>
            <p:nvPr/>
          </p:nvSpPr>
          <p:spPr>
            <a:xfrm>
              <a:off x="270371" y="234949"/>
              <a:ext cx="3471021" cy="15072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t>Odaberite</a:t>
              </a:r>
            </a:p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t>što ste vidjeli u konačnom stanju.</a:t>
              </a:r>
            </a:p>
          </p:txBody>
        </p:sp>
        <p:sp>
          <p:nvSpPr>
            <p:cNvPr id="755" name="3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759" name="Group"/>
          <p:cNvGrpSpPr/>
          <p:nvPr/>
        </p:nvGrpSpPr>
        <p:grpSpPr>
          <a:xfrm>
            <a:off x="4038600" y="1392976"/>
            <a:ext cx="4187132" cy="1686434"/>
            <a:chOff x="0" y="0"/>
            <a:chExt cx="4187131" cy="1686433"/>
          </a:xfrm>
        </p:grpSpPr>
        <p:sp>
          <p:nvSpPr>
            <p:cNvPr id="757" name="Ovisno o naboju čestice u konačnom stanju odaberite +/-."/>
            <p:cNvSpPr txBox="1"/>
            <p:nvPr/>
          </p:nvSpPr>
          <p:spPr>
            <a:xfrm>
              <a:off x="169763" y="179174"/>
              <a:ext cx="4017369" cy="15072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Ovisno o naboju čestice u konačnom stanju odaberite +/-.</a:t>
              </a:r>
            </a:p>
          </p:txBody>
        </p:sp>
        <p:sp>
          <p:nvSpPr>
            <p:cNvPr id="758" name="4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4</a:t>
              </a:r>
            </a:p>
          </p:txBody>
        </p:sp>
      </p:grpSp>
      <p:grpSp>
        <p:nvGrpSpPr>
          <p:cNvPr id="762" name="Group"/>
          <p:cNvGrpSpPr/>
          <p:nvPr/>
        </p:nvGrpSpPr>
        <p:grpSpPr>
          <a:xfrm>
            <a:off x="8890000" y="7545151"/>
            <a:ext cx="3565179" cy="1907309"/>
            <a:chOff x="0" y="0"/>
            <a:chExt cx="3565178" cy="1907308"/>
          </a:xfrm>
        </p:grpSpPr>
        <p:sp>
          <p:nvSpPr>
            <p:cNvPr id="760" name="Ako niste sigurni za +/- odaberite W!"/>
            <p:cNvSpPr txBox="1"/>
            <p:nvPr/>
          </p:nvSpPr>
          <p:spPr>
            <a:xfrm>
              <a:off x="94158" y="400049"/>
              <a:ext cx="3471021" cy="15072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t> Ako niste sigurni za +/- odaberite W!</a:t>
              </a:r>
            </a:p>
          </p:txBody>
        </p:sp>
        <p:sp>
          <p:nvSpPr>
            <p:cNvPr id="761" name="5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5</a:t>
              </a:r>
            </a:p>
          </p:txBody>
        </p:sp>
      </p:grpSp>
      <p:grpSp>
        <p:nvGrpSpPr>
          <p:cNvPr id="765" name="Group"/>
          <p:cNvGrpSpPr/>
          <p:nvPr/>
        </p:nvGrpSpPr>
        <p:grpSpPr>
          <a:xfrm>
            <a:off x="8318500" y="1392976"/>
            <a:ext cx="4276032" cy="2078671"/>
            <a:chOff x="0" y="0"/>
            <a:chExt cx="4276031" cy="2078669"/>
          </a:xfrm>
        </p:grpSpPr>
        <p:sp>
          <p:nvSpPr>
            <p:cNvPr id="763" name="Ako niti jedna od opcija ne odgovara onom što vidite odaberite Zoo !"/>
            <p:cNvSpPr txBox="1"/>
            <p:nvPr/>
          </p:nvSpPr>
          <p:spPr>
            <a:xfrm>
              <a:off x="258663" y="101511"/>
              <a:ext cx="4017369" cy="19771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Ako niti jedna od opcija ne odgovara onom što vidite odaberite Zoo !</a:t>
              </a:r>
            </a:p>
          </p:txBody>
        </p:sp>
        <p:sp>
          <p:nvSpPr>
            <p:cNvPr id="764" name="6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768" name="Group"/>
          <p:cNvGrpSpPr/>
          <p:nvPr/>
        </p:nvGrpSpPr>
        <p:grpSpPr>
          <a:xfrm>
            <a:off x="10020300" y="4683545"/>
            <a:ext cx="2538916" cy="1670115"/>
            <a:chOff x="0" y="0"/>
            <a:chExt cx="2538915" cy="1670113"/>
          </a:xfrm>
        </p:grpSpPr>
        <p:sp>
          <p:nvSpPr>
            <p:cNvPr id="766" name="Konačno kliknite Submit!"/>
            <p:cNvSpPr txBox="1"/>
            <p:nvPr/>
          </p:nvSpPr>
          <p:spPr>
            <a:xfrm>
              <a:off x="225183" y="162855"/>
              <a:ext cx="2313733" cy="15072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Konačno kliknite Submit!</a:t>
              </a:r>
            </a:p>
          </p:txBody>
        </p:sp>
        <p:sp>
          <p:nvSpPr>
            <p:cNvPr id="767" name="7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7</a:t>
              </a:r>
            </a:p>
          </p:txBody>
        </p:sp>
      </p:grpSp>
      <p:sp>
        <p:nvSpPr>
          <p:cNvPr id="769" name="Arrow"/>
          <p:cNvSpPr/>
          <p:nvPr/>
        </p:nvSpPr>
        <p:spPr>
          <a:xfrm rot="15957968" flipH="1">
            <a:off x="985750" y="4298379"/>
            <a:ext cx="1836217" cy="520149"/>
          </a:xfrm>
          <a:prstGeom prst="rightArrow">
            <a:avLst>
              <a:gd name="adj1" fmla="val 18414"/>
              <a:gd name="adj2" fmla="val 65710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3" grpId="0" animBg="1"/>
      <p:bldP spid="744" grpId="0" animBg="1"/>
      <p:bldP spid="745" grpId="0" animBg="1"/>
      <p:bldP spid="746" grpId="0" animBg="1"/>
      <p:bldP spid="747" grpId="0" animBg="1"/>
      <p:bldP spid="7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Zašto je bitno magnetsko polje?"/>
          <p:cNvSpPr txBox="1">
            <a:spLocks noGrp="1"/>
          </p:cNvSpPr>
          <p:nvPr>
            <p:ph type="title"/>
          </p:nvPr>
        </p:nvSpPr>
        <p:spPr>
          <a:xfrm>
            <a:off x="1270000" y="-139700"/>
            <a:ext cx="10464800" cy="2540000"/>
          </a:xfrm>
          <a:prstGeom prst="rect">
            <a:avLst/>
          </a:prstGeom>
        </p:spPr>
        <p:txBody>
          <a:bodyPr/>
          <a:lstStyle/>
          <a:p>
            <a:r>
              <a:t>Zašto je bitno magnetsko polje?</a:t>
            </a:r>
          </a:p>
        </p:txBody>
      </p:sp>
      <p:sp>
        <p:nvSpPr>
          <p:cNvPr id="130" name="Lorentzova sila F = q*vxB"/>
          <p:cNvSpPr txBox="1">
            <a:spLocks noGrp="1"/>
          </p:cNvSpPr>
          <p:nvPr>
            <p:ph type="body" sz="quarter" idx="4294967295"/>
          </p:nvPr>
        </p:nvSpPr>
        <p:spPr>
          <a:xfrm>
            <a:off x="1028700" y="2430243"/>
            <a:ext cx="9653786" cy="1222376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Lorentzova sila </a:t>
            </a:r>
            <a:r>
              <a:rPr>
                <a:solidFill>
                  <a:schemeClr val="accent5"/>
                </a:solidFill>
              </a:rPr>
              <a:t>F = q*vxB</a:t>
            </a:r>
          </a:p>
        </p:txBody>
      </p:sp>
      <p:pic>
        <p:nvPicPr>
          <p:cNvPr id="131" name="Line" descr="Line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0161" y="5584321"/>
            <a:ext cx="7471910" cy="88901"/>
          </a:xfrm>
          <a:prstGeom prst="rect">
            <a:avLst/>
          </a:prstGeom>
        </p:spPr>
      </p:pic>
      <p:pic>
        <p:nvPicPr>
          <p:cNvPr id="147" name="Connection Line" descr="Connection Lin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67252" y="5583225"/>
            <a:ext cx="3685487" cy="2049617"/>
          </a:xfrm>
          <a:prstGeom prst="rect">
            <a:avLst/>
          </a:prstGeom>
        </p:spPr>
      </p:pic>
      <p:pic>
        <p:nvPicPr>
          <p:cNvPr id="149" name="Connection Line" descr="Connection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67252" y="3619713"/>
            <a:ext cx="3685487" cy="2049618"/>
          </a:xfrm>
          <a:prstGeom prst="rect">
            <a:avLst/>
          </a:prstGeom>
        </p:spPr>
      </p:pic>
      <p:sp>
        <p:nvSpPr>
          <p:cNvPr id="135" name="q &lt; 0"/>
          <p:cNvSpPr txBox="1"/>
          <p:nvPr/>
        </p:nvSpPr>
        <p:spPr>
          <a:xfrm>
            <a:off x="5803727" y="3466958"/>
            <a:ext cx="1612536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satOff val="-19059"/>
                    <a:lumOff val="-22550"/>
                  </a:schemeClr>
                </a:solidFill>
              </a:defRPr>
            </a:lvl1pPr>
          </a:lstStyle>
          <a:p>
            <a:r>
              <a:t>q &lt; 0</a:t>
            </a:r>
          </a:p>
        </p:txBody>
      </p:sp>
      <p:sp>
        <p:nvSpPr>
          <p:cNvPr id="136" name="q &gt; 0"/>
          <p:cNvSpPr txBox="1"/>
          <p:nvPr/>
        </p:nvSpPr>
        <p:spPr>
          <a:xfrm>
            <a:off x="5802253" y="6610208"/>
            <a:ext cx="1615484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satOff val="18910"/>
                    <a:lumOff val="-23604"/>
                  </a:schemeClr>
                </a:solidFill>
              </a:defRPr>
            </a:lvl1pPr>
          </a:lstStyle>
          <a:p>
            <a:r>
              <a:t>q &gt; 0</a:t>
            </a:r>
          </a:p>
        </p:txBody>
      </p:sp>
      <p:sp>
        <p:nvSpPr>
          <p:cNvPr id="137" name="q =0"/>
          <p:cNvSpPr txBox="1"/>
          <p:nvPr/>
        </p:nvSpPr>
        <p:spPr>
          <a:xfrm>
            <a:off x="9681480" y="5238608"/>
            <a:ext cx="1451632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q =0</a:t>
            </a:r>
          </a:p>
        </p:txBody>
      </p:sp>
      <p:sp>
        <p:nvSpPr>
          <p:cNvPr id="138" name="Oval"/>
          <p:cNvSpPr/>
          <p:nvPr/>
        </p:nvSpPr>
        <p:spPr>
          <a:xfrm>
            <a:off x="10261048" y="3966069"/>
            <a:ext cx="444894" cy="417106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9" name="Oval"/>
          <p:cNvSpPr/>
          <p:nvPr/>
        </p:nvSpPr>
        <p:spPr>
          <a:xfrm>
            <a:off x="9972199" y="3695261"/>
            <a:ext cx="1022593" cy="958722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0" name="B"/>
          <p:cNvSpPr txBox="1"/>
          <p:nvPr/>
        </p:nvSpPr>
        <p:spPr>
          <a:xfrm>
            <a:off x="11175264" y="4122628"/>
            <a:ext cx="470294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141" name="Oval"/>
          <p:cNvSpPr/>
          <p:nvPr/>
        </p:nvSpPr>
        <p:spPr>
          <a:xfrm>
            <a:off x="1548849" y="5420219"/>
            <a:ext cx="444894" cy="417106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accent2"/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2" name="q"/>
          <p:cNvSpPr txBox="1"/>
          <p:nvPr/>
        </p:nvSpPr>
        <p:spPr>
          <a:xfrm>
            <a:off x="1542043" y="5778358"/>
            <a:ext cx="458506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q</a:t>
            </a:r>
          </a:p>
        </p:txBody>
      </p:sp>
      <p:pic>
        <p:nvPicPr>
          <p:cNvPr id="143" name="Line" descr="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25975" y="5426237"/>
            <a:ext cx="1187477" cy="405070"/>
          </a:xfrm>
          <a:prstGeom prst="rect">
            <a:avLst/>
          </a:prstGeom>
        </p:spPr>
      </p:pic>
      <p:sp>
        <p:nvSpPr>
          <p:cNvPr id="145" name="v"/>
          <p:cNvSpPr txBox="1"/>
          <p:nvPr/>
        </p:nvSpPr>
        <p:spPr>
          <a:xfrm>
            <a:off x="2094543" y="4698858"/>
            <a:ext cx="446129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v</a:t>
            </a:r>
          </a:p>
        </p:txBody>
      </p:sp>
      <p:sp>
        <p:nvSpPr>
          <p:cNvPr id="146" name="Predznak naboja čestice određujemo iz smjera zakretanja putanje =&gt; F = q*vxB"/>
          <p:cNvSpPr txBox="1"/>
          <p:nvPr/>
        </p:nvSpPr>
        <p:spPr>
          <a:xfrm>
            <a:off x="791832" y="7924800"/>
            <a:ext cx="11636327" cy="122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474344" indent="-474344" algn="l" defTabSz="379475">
              <a:spcBef>
                <a:spcPts val="2900"/>
              </a:spcBef>
              <a:buSzPct val="43000"/>
              <a:buBlip>
                <a:blip r:embed="rId2"/>
              </a:buBlip>
              <a:defRPr sz="2988"/>
            </a:pPr>
            <a:r>
              <a:t>Predznak naboja čestice određujemo iz smjera zakretanja putanje =&gt; F</a:t>
            </a:r>
            <a:r>
              <a:rPr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</a:rPr>
              <a:t> </a:t>
            </a:r>
            <a:r>
              <a:t>=</a:t>
            </a:r>
            <a:r>
              <a:rPr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</a:rPr>
              <a:t> </a:t>
            </a:r>
            <a:r>
              <a:rPr>
                <a:solidFill>
                  <a:schemeClr val="accent5"/>
                </a:solidFill>
              </a:rPr>
              <a:t>q</a:t>
            </a:r>
            <a:r>
              <a:t>*vxB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1" name="Screen Shot 2017-03-06 at 18.41.05.png" descr="Screen Shot 2017-03-06 at 18.41.0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3382" y="2879644"/>
            <a:ext cx="12232036" cy="2702768"/>
          </a:xfrm>
          <a:prstGeom prst="rect">
            <a:avLst/>
          </a:prstGeom>
          <a:ln w="88900">
            <a:miter lim="400000"/>
          </a:ln>
        </p:spPr>
      </p:pic>
      <p:sp>
        <p:nvSpPr>
          <p:cNvPr id="772" name="Arrow"/>
          <p:cNvSpPr/>
          <p:nvPr/>
        </p:nvSpPr>
        <p:spPr>
          <a:xfrm>
            <a:off x="78382" y="4945058"/>
            <a:ext cx="425501" cy="817861"/>
          </a:xfrm>
          <a:prstGeom prst="rightArrow">
            <a:avLst>
              <a:gd name="adj1" fmla="val 26550"/>
              <a:gd name="adj2" fmla="val 52185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73" name="Arrow"/>
          <p:cNvSpPr/>
          <p:nvPr/>
        </p:nvSpPr>
        <p:spPr>
          <a:xfrm rot="16711783">
            <a:off x="10266379" y="4082005"/>
            <a:ext cx="2490037" cy="893117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74" name="Arrow"/>
          <p:cNvSpPr/>
          <p:nvPr/>
        </p:nvSpPr>
        <p:spPr>
          <a:xfrm rot="16711783" flipH="1">
            <a:off x="5226235" y="3569386"/>
            <a:ext cx="2353994" cy="893118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777" name="Group"/>
          <p:cNvGrpSpPr/>
          <p:nvPr/>
        </p:nvGrpSpPr>
        <p:grpSpPr>
          <a:xfrm>
            <a:off x="279400" y="5687154"/>
            <a:ext cx="4476007" cy="1644406"/>
            <a:chOff x="0" y="0"/>
            <a:chExt cx="4476006" cy="1644405"/>
          </a:xfrm>
        </p:grpSpPr>
        <p:sp>
          <p:nvSpPr>
            <p:cNvPr id="775" name="Nakon što kliknete…"/>
            <p:cNvSpPr txBox="1"/>
            <p:nvPr/>
          </p:nvSpPr>
          <p:spPr>
            <a:xfrm>
              <a:off x="156071" y="137146"/>
              <a:ext cx="4319936" cy="15072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 Nakon što kliknete</a:t>
              </a:r>
            </a:p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Submit pojavit će se  vaš rezultat u tablici.</a:t>
              </a:r>
            </a:p>
          </p:txBody>
        </p:sp>
        <p:sp>
          <p:nvSpPr>
            <p:cNvPr id="776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780" name="Group"/>
          <p:cNvGrpSpPr/>
          <p:nvPr/>
        </p:nvGrpSpPr>
        <p:grpSpPr>
          <a:xfrm>
            <a:off x="3873500" y="1050076"/>
            <a:ext cx="4572968" cy="1724827"/>
            <a:chOff x="0" y="0"/>
            <a:chExt cx="4572967" cy="1724826"/>
          </a:xfrm>
        </p:grpSpPr>
        <p:sp>
          <p:nvSpPr>
            <p:cNvPr id="778" name="Ako želite izbrisati pojedini unos, kliknite na njega dvaput brzo."/>
            <p:cNvSpPr txBox="1"/>
            <p:nvPr/>
          </p:nvSpPr>
          <p:spPr>
            <a:xfrm>
              <a:off x="253032" y="217567"/>
              <a:ext cx="4319936" cy="15072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Ako želite izbrisati pojedini unos, kliknite na njega dvaput brzo.</a:t>
              </a:r>
            </a:p>
          </p:txBody>
        </p:sp>
        <p:sp>
          <p:nvSpPr>
            <p:cNvPr id="779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783" name="Group"/>
          <p:cNvGrpSpPr/>
          <p:nvPr/>
        </p:nvGrpSpPr>
        <p:grpSpPr>
          <a:xfrm>
            <a:off x="8001000" y="5875101"/>
            <a:ext cx="4623769" cy="2142039"/>
            <a:chOff x="0" y="0"/>
            <a:chExt cx="4623768" cy="2142038"/>
          </a:xfrm>
        </p:grpSpPr>
        <p:sp>
          <p:nvSpPr>
            <p:cNvPr id="781" name="Za analizu sljedećeg događaja, vratite se ponovno na Event Display !"/>
            <p:cNvSpPr txBox="1"/>
            <p:nvPr/>
          </p:nvSpPr>
          <p:spPr>
            <a:xfrm>
              <a:off x="303832" y="164879"/>
              <a:ext cx="4319937" cy="19771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t> Za analizu sljedećeg događaja, vratite se ponovno na Event Display ! </a:t>
              </a:r>
            </a:p>
          </p:txBody>
        </p:sp>
        <p:sp>
          <p:nvSpPr>
            <p:cNvPr id="782" name="3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3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2" grpId="0" animBg="1"/>
      <p:bldP spid="773" grpId="0" animBg="1"/>
      <p:bldP spid="77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5" name="Screen Shot 2017-03-07 at 14.20.16.png" descr="Screen Shot 2017-03-07 at 14.20.1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3434" y="2945939"/>
            <a:ext cx="11646643" cy="4339814"/>
          </a:xfrm>
          <a:prstGeom prst="rect">
            <a:avLst/>
          </a:prstGeom>
          <a:ln w="88900">
            <a:miter lim="400000"/>
          </a:ln>
        </p:spPr>
      </p:pic>
      <p:sp>
        <p:nvSpPr>
          <p:cNvPr id="786" name="Što vidimo ovdje? #2"/>
          <p:cNvSpPr txBox="1">
            <a:spLocks noGrp="1"/>
          </p:cNvSpPr>
          <p:nvPr>
            <p:ph type="title" idx="4294967295"/>
          </p:nvPr>
        </p:nvSpPr>
        <p:spPr>
          <a:xfrm>
            <a:off x="1270000" y="203200"/>
            <a:ext cx="10299304" cy="1663750"/>
          </a:xfrm>
          <a:prstGeom prst="rect">
            <a:avLst/>
          </a:prstGeom>
        </p:spPr>
        <p:txBody>
          <a:bodyPr/>
          <a:lstStyle>
            <a:lvl1pPr defTabSz="406908">
              <a:defRPr sz="6408"/>
            </a:lvl1pPr>
          </a:lstStyle>
          <a:p>
            <a:r>
              <a:t>Što vidimo ovdje? #2</a:t>
            </a:r>
          </a:p>
        </p:txBody>
      </p:sp>
      <p:sp>
        <p:nvSpPr>
          <p:cNvPr id="787" name="Arrow"/>
          <p:cNvSpPr/>
          <p:nvPr/>
        </p:nvSpPr>
        <p:spPr>
          <a:xfrm rot="5309718" flipH="1">
            <a:off x="1490932" y="3572427"/>
            <a:ext cx="788743" cy="779899"/>
          </a:xfrm>
          <a:prstGeom prst="rightArrow">
            <a:avLst>
              <a:gd name="adj1" fmla="val 20529"/>
              <a:gd name="adj2" fmla="val 3414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88" name="Oval"/>
          <p:cNvSpPr/>
          <p:nvPr/>
        </p:nvSpPr>
        <p:spPr>
          <a:xfrm>
            <a:off x="1583068" y="2897552"/>
            <a:ext cx="597744" cy="554634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78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96475" y="7803455"/>
            <a:ext cx="1686133" cy="1663751"/>
          </a:xfrm>
          <a:prstGeom prst="rect">
            <a:avLst/>
          </a:prstGeom>
          <a:ln w="88900">
            <a:miter lim="400000"/>
          </a:ln>
        </p:spPr>
      </p:pic>
      <p:sp>
        <p:nvSpPr>
          <p:cNvPr id="790" name="Elektron u konačnom stanju…"/>
          <p:cNvSpPr txBox="1"/>
          <p:nvPr/>
        </p:nvSpPr>
        <p:spPr>
          <a:xfrm>
            <a:off x="4300289" y="7886650"/>
            <a:ext cx="5308751" cy="150725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Elektron u konačnom stanju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zakrenut u smjeru kazaljke na satu! =&gt; Q = +1</a:t>
            </a:r>
          </a:p>
        </p:txBody>
      </p:sp>
      <p:sp>
        <p:nvSpPr>
          <p:cNvPr id="791" name="Arrow"/>
          <p:cNvSpPr/>
          <p:nvPr/>
        </p:nvSpPr>
        <p:spPr>
          <a:xfrm rot="17552802" flipH="1">
            <a:off x="7945414" y="3816477"/>
            <a:ext cx="1710745" cy="627359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8692508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92" name="Elektron u konačnom stanju…"/>
          <p:cNvSpPr txBox="1"/>
          <p:nvPr/>
        </p:nvSpPr>
        <p:spPr>
          <a:xfrm>
            <a:off x="6950571" y="1606778"/>
            <a:ext cx="5658794" cy="150726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Elektron u konačnom stanju</a:t>
            </a:r>
          </a:p>
          <a:p>
            <a:pPr>
              <a:defRPr sz="2400">
                <a:solidFill>
                  <a:srgbClr val="000000"/>
                </a:solidFill>
              </a:defRPr>
            </a:pPr>
            <a:r>
              <a:t>zakrenut u suprotnom smjeru od kazaljke na satu! =&gt; Q = -1</a:t>
            </a:r>
          </a:p>
        </p:txBody>
      </p:sp>
      <p:sp>
        <p:nvSpPr>
          <p:cNvPr id="793" name="Arrow"/>
          <p:cNvSpPr/>
          <p:nvPr/>
        </p:nvSpPr>
        <p:spPr>
          <a:xfrm rot="17707919">
            <a:off x="6683209" y="6388218"/>
            <a:ext cx="1707640" cy="886576"/>
          </a:xfrm>
          <a:prstGeom prst="rightArrow">
            <a:avLst>
              <a:gd name="adj1" fmla="val 18414"/>
              <a:gd name="adj2" fmla="val 39139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796" name="Group"/>
          <p:cNvGrpSpPr/>
          <p:nvPr/>
        </p:nvGrpSpPr>
        <p:grpSpPr>
          <a:xfrm>
            <a:off x="76200" y="4130179"/>
            <a:ext cx="5658000" cy="1465508"/>
            <a:chOff x="0" y="0"/>
            <a:chExt cx="5657999" cy="1465507"/>
          </a:xfrm>
        </p:grpSpPr>
        <p:sp>
          <p:nvSpPr>
            <p:cNvPr id="794" name="Gumb za učitavanje sljedećeg događaja"/>
            <p:cNvSpPr txBox="1"/>
            <p:nvPr/>
          </p:nvSpPr>
          <p:spPr>
            <a:xfrm>
              <a:off x="121989" y="428148"/>
              <a:ext cx="5536011" cy="10373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Gumb za učitavanje sljedećeg događaja</a:t>
              </a:r>
            </a:p>
          </p:txBody>
        </p:sp>
        <p:sp>
          <p:nvSpPr>
            <p:cNvPr id="795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7" grpId="0" animBg="1"/>
      <p:bldP spid="788" grpId="0" animBg="1"/>
      <p:bldP spid="790" grpId="0" animBg="1"/>
      <p:bldP spid="791" grpId="0" animBg="1"/>
      <p:bldP spid="792" grpId="0" animBg="1"/>
      <p:bldP spid="79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" name="Screen Shot 2017-03-07 at 14.17.38.png" descr="Screen Shot 2017-03-07 at 14.17.3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0315" y="2043000"/>
            <a:ext cx="12142677" cy="2888908"/>
          </a:xfrm>
          <a:prstGeom prst="rect">
            <a:avLst/>
          </a:prstGeom>
          <a:ln w="88900">
            <a:miter lim="400000"/>
          </a:ln>
        </p:spPr>
      </p:pic>
      <p:sp>
        <p:nvSpPr>
          <p:cNvPr id="799" name="Arrow"/>
          <p:cNvSpPr/>
          <p:nvPr/>
        </p:nvSpPr>
        <p:spPr>
          <a:xfrm rot="3976000" flipH="1">
            <a:off x="9890183" y="4028192"/>
            <a:ext cx="1205723" cy="893117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802" name="Group"/>
          <p:cNvGrpSpPr/>
          <p:nvPr/>
        </p:nvGrpSpPr>
        <p:grpSpPr>
          <a:xfrm>
            <a:off x="490843" y="5022637"/>
            <a:ext cx="3787827" cy="1156126"/>
            <a:chOff x="0" y="0"/>
            <a:chExt cx="3787825" cy="1156124"/>
          </a:xfrm>
        </p:grpSpPr>
        <p:sp>
          <p:nvSpPr>
            <p:cNvPr id="800" name="Elektron u konačnom stanju."/>
            <p:cNvSpPr txBox="1"/>
            <p:nvPr/>
          </p:nvSpPr>
          <p:spPr>
            <a:xfrm>
              <a:off x="270371" y="118766"/>
              <a:ext cx="3517455" cy="10373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Elektron u konačnom stanju.</a:t>
              </a:r>
            </a:p>
          </p:txBody>
        </p:sp>
        <p:sp>
          <p:nvSpPr>
            <p:cNvPr id="801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805" name="Group"/>
          <p:cNvGrpSpPr/>
          <p:nvPr/>
        </p:nvGrpSpPr>
        <p:grpSpPr>
          <a:xfrm>
            <a:off x="5373228" y="501979"/>
            <a:ext cx="5992666" cy="1348692"/>
            <a:chOff x="0" y="0"/>
            <a:chExt cx="5992664" cy="1348690"/>
          </a:xfrm>
        </p:grpSpPr>
        <p:sp>
          <p:nvSpPr>
            <p:cNvPr id="803" name="Kandidat za Z bozon koji je neutralna čestica (NP)!"/>
            <p:cNvSpPr txBox="1"/>
            <p:nvPr/>
          </p:nvSpPr>
          <p:spPr>
            <a:xfrm>
              <a:off x="333871" y="311332"/>
              <a:ext cx="5658794" cy="10373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Kandidat za Z bozon koji je neutralna čestica (NP)!</a:t>
              </a:r>
            </a:p>
          </p:txBody>
        </p:sp>
        <p:sp>
          <p:nvSpPr>
            <p:cNvPr id="804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808" name="Group"/>
          <p:cNvGrpSpPr/>
          <p:nvPr/>
        </p:nvGrpSpPr>
        <p:grpSpPr>
          <a:xfrm>
            <a:off x="6942683" y="4981095"/>
            <a:ext cx="5835205" cy="1415789"/>
            <a:chOff x="0" y="0"/>
            <a:chExt cx="5835204" cy="1415787"/>
          </a:xfrm>
        </p:grpSpPr>
        <p:sp>
          <p:nvSpPr>
            <p:cNvPr id="806" name="Kako određujemo iznos mase?"/>
            <p:cNvSpPr txBox="1"/>
            <p:nvPr/>
          </p:nvSpPr>
          <p:spPr>
            <a:xfrm>
              <a:off x="350525" y="320019"/>
              <a:ext cx="5484680" cy="109576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t>Kako određujemo iznos mase?</a:t>
              </a:r>
            </a:p>
          </p:txBody>
        </p:sp>
        <p:sp>
          <p:nvSpPr>
            <p:cNvPr id="807" name="3"/>
            <p:cNvSpPr/>
            <p:nvPr/>
          </p:nvSpPr>
          <p:spPr>
            <a:xfrm>
              <a:off x="0" y="0"/>
              <a:ext cx="736259" cy="680094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3</a:t>
              </a:r>
            </a:p>
          </p:txBody>
        </p:sp>
      </p:grpSp>
      <p:sp>
        <p:nvSpPr>
          <p:cNvPr id="809" name="Arrow"/>
          <p:cNvSpPr/>
          <p:nvPr/>
        </p:nvSpPr>
        <p:spPr>
          <a:xfrm rot="16711783" flipH="1">
            <a:off x="6460476" y="2400733"/>
            <a:ext cx="1801756" cy="893118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0" name="Arrow"/>
          <p:cNvSpPr/>
          <p:nvPr/>
        </p:nvSpPr>
        <p:spPr>
          <a:xfrm rot="17787552">
            <a:off x="3764577" y="4112898"/>
            <a:ext cx="1136317" cy="806606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11" name="Napomena:…"/>
          <p:cNvSpPr txBox="1"/>
          <p:nvPr/>
        </p:nvSpPr>
        <p:spPr>
          <a:xfrm>
            <a:off x="1316459" y="6638276"/>
            <a:ext cx="10371881" cy="2331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Napomena: </a:t>
            </a:r>
          </a:p>
          <a:p>
            <a:pPr>
              <a:defRPr sz="3000"/>
            </a:pPr>
            <a:r>
              <a:rPr dirty="0"/>
              <a:t>Ovaj postupak računanja radimo samo za neutralne čestice (NP). Za Higgs kandidata dovoljno je samo pritisnuti Submit.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" grpId="0" animBg="1"/>
      <p:bldP spid="809" grpId="0" animBg="1"/>
      <p:bldP spid="810" grpId="0" animBg="1"/>
      <p:bldP spid="8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3" name="Screen Shot 2017-03-07 at 14.17.05.png" descr="Screen Shot 2017-03-07 at 14.17.0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1599" y="2581245"/>
            <a:ext cx="11628101" cy="5445695"/>
          </a:xfrm>
          <a:prstGeom prst="rect">
            <a:avLst/>
          </a:prstGeom>
          <a:ln w="88900">
            <a:miter lim="400000"/>
          </a:ln>
        </p:spPr>
      </p:pic>
      <p:sp>
        <p:nvSpPr>
          <p:cNvPr id="814" name="Kako određujemo iznos mase neutralne čestice NP?"/>
          <p:cNvSpPr txBox="1">
            <a:spLocks noGrp="1"/>
          </p:cNvSpPr>
          <p:nvPr>
            <p:ph type="title" idx="4294967295"/>
          </p:nvPr>
        </p:nvSpPr>
        <p:spPr>
          <a:xfrm>
            <a:off x="1270000" y="203200"/>
            <a:ext cx="10299304" cy="1663750"/>
          </a:xfrm>
          <a:prstGeom prst="rect">
            <a:avLst/>
          </a:prstGeom>
        </p:spPr>
        <p:txBody>
          <a:bodyPr/>
          <a:lstStyle>
            <a:lvl1pPr defTabSz="301752">
              <a:defRPr sz="4752"/>
            </a:lvl1pPr>
          </a:lstStyle>
          <a:p>
            <a:r>
              <a:t>Kako određujemo iznos mase neutralne čestice NP?</a:t>
            </a:r>
          </a:p>
        </p:txBody>
      </p:sp>
      <p:grpSp>
        <p:nvGrpSpPr>
          <p:cNvPr id="817" name="Group"/>
          <p:cNvGrpSpPr/>
          <p:nvPr/>
        </p:nvGrpSpPr>
        <p:grpSpPr>
          <a:xfrm>
            <a:off x="6614319" y="7681054"/>
            <a:ext cx="6030765" cy="1357312"/>
            <a:chOff x="0" y="0"/>
            <a:chExt cx="6030764" cy="1357311"/>
          </a:xfrm>
        </p:grpSpPr>
        <p:sp>
          <p:nvSpPr>
            <p:cNvPr id="815" name="Držite tipku SHIFT i kliknite mišem na vaše kandidate."/>
            <p:cNvSpPr txBox="1"/>
            <p:nvPr/>
          </p:nvSpPr>
          <p:spPr>
            <a:xfrm>
              <a:off x="371971" y="319952"/>
              <a:ext cx="5658794" cy="10373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Držite tipku SHIFT i kliknite mišem na vaše kandidate.</a:t>
              </a:r>
            </a:p>
          </p:txBody>
        </p:sp>
        <p:sp>
          <p:nvSpPr>
            <p:cNvPr id="816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sp>
        <p:nvSpPr>
          <p:cNvPr id="818" name="Arrow"/>
          <p:cNvSpPr/>
          <p:nvPr/>
        </p:nvSpPr>
        <p:spPr>
          <a:xfrm rot="2951688" flipH="1">
            <a:off x="6006671" y="6805925"/>
            <a:ext cx="1716467" cy="518552"/>
          </a:xfrm>
          <a:prstGeom prst="rightArrow">
            <a:avLst>
              <a:gd name="adj1" fmla="val 18414"/>
              <a:gd name="adj2" fmla="val 60278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8692508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821" name="Group"/>
          <p:cNvGrpSpPr/>
          <p:nvPr/>
        </p:nvGrpSpPr>
        <p:grpSpPr>
          <a:xfrm>
            <a:off x="6614319" y="1762854"/>
            <a:ext cx="6030765" cy="1357312"/>
            <a:chOff x="0" y="0"/>
            <a:chExt cx="6030764" cy="1357311"/>
          </a:xfrm>
        </p:grpSpPr>
        <p:sp>
          <p:nvSpPr>
            <p:cNvPr id="819" name="Pojavit će se prozor s iznosom mase."/>
            <p:cNvSpPr txBox="1"/>
            <p:nvPr/>
          </p:nvSpPr>
          <p:spPr>
            <a:xfrm>
              <a:off x="371971" y="319952"/>
              <a:ext cx="5658794" cy="10373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Pojavit će se prozor s iznosom mase.</a:t>
              </a:r>
            </a:p>
          </p:txBody>
        </p:sp>
        <p:sp>
          <p:nvSpPr>
            <p:cNvPr id="820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sp>
        <p:nvSpPr>
          <p:cNvPr id="822" name="Arrow"/>
          <p:cNvSpPr/>
          <p:nvPr/>
        </p:nvSpPr>
        <p:spPr>
          <a:xfrm rot="9600776">
            <a:off x="4315808" y="2566852"/>
            <a:ext cx="2263979" cy="843405"/>
          </a:xfrm>
          <a:prstGeom prst="rightArrow">
            <a:avLst>
              <a:gd name="adj1" fmla="val 18414"/>
              <a:gd name="adj2" fmla="val 38010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3" name="Oval"/>
          <p:cNvSpPr/>
          <p:nvPr/>
        </p:nvSpPr>
        <p:spPr>
          <a:xfrm>
            <a:off x="2545576" y="3297527"/>
            <a:ext cx="1619748" cy="602346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24" name="Arrow"/>
          <p:cNvSpPr/>
          <p:nvPr/>
        </p:nvSpPr>
        <p:spPr>
          <a:xfrm rot="4099905" flipH="1">
            <a:off x="6476571" y="6463025"/>
            <a:ext cx="1716467" cy="518552"/>
          </a:xfrm>
          <a:prstGeom prst="rightArrow">
            <a:avLst>
              <a:gd name="adj1" fmla="val 18414"/>
              <a:gd name="adj2" fmla="val 60278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8692508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8" grpId="0" animBg="1"/>
      <p:bldP spid="822" grpId="0" animBg="1"/>
      <p:bldP spid="823" grpId="0" animBg="1"/>
      <p:bldP spid="82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6" name="Screen Shot 2017-03-07 at 14.18.10.png" descr="Screen Shot 2017-03-07 at 14.18.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076" y="2658665"/>
            <a:ext cx="12294648" cy="2970884"/>
          </a:xfrm>
          <a:prstGeom prst="rect">
            <a:avLst/>
          </a:prstGeom>
          <a:ln w="88900">
            <a:miter lim="400000"/>
          </a:ln>
        </p:spPr>
      </p:pic>
      <p:sp>
        <p:nvSpPr>
          <p:cNvPr id="827" name="Arrow"/>
          <p:cNvSpPr/>
          <p:nvPr/>
        </p:nvSpPr>
        <p:spPr>
          <a:xfrm flipH="1">
            <a:off x="6538890" y="5010510"/>
            <a:ext cx="909132" cy="703947"/>
          </a:xfrm>
          <a:prstGeom prst="rightArrow">
            <a:avLst>
              <a:gd name="adj1" fmla="val 18414"/>
              <a:gd name="adj2" fmla="val 43091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830" name="Group"/>
          <p:cNvGrpSpPr/>
          <p:nvPr/>
        </p:nvGrpSpPr>
        <p:grpSpPr>
          <a:xfrm>
            <a:off x="5997087" y="5861498"/>
            <a:ext cx="6249592" cy="1769292"/>
            <a:chOff x="0" y="0"/>
            <a:chExt cx="6249591" cy="1769291"/>
          </a:xfrm>
        </p:grpSpPr>
        <p:sp>
          <p:nvSpPr>
            <p:cNvPr id="828" name="Kada ispunjavate tablicu, masu zaokružite na najbliži neparni broj =&gt; 37."/>
            <p:cNvSpPr txBox="1"/>
            <p:nvPr/>
          </p:nvSpPr>
          <p:spPr>
            <a:xfrm>
              <a:off x="393947" y="262032"/>
              <a:ext cx="5855645" cy="15072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Kada ispunjavate tablicu, masu zaokružite na najbliži neparni broj =&gt; 37.</a:t>
              </a:r>
            </a:p>
          </p:txBody>
        </p:sp>
        <p:sp>
          <p:nvSpPr>
            <p:cNvPr id="829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833" name="Group"/>
          <p:cNvGrpSpPr/>
          <p:nvPr/>
        </p:nvGrpSpPr>
        <p:grpSpPr>
          <a:xfrm>
            <a:off x="427393" y="5887576"/>
            <a:ext cx="3512047" cy="1236868"/>
            <a:chOff x="0" y="0"/>
            <a:chExt cx="3512046" cy="1236867"/>
          </a:xfrm>
        </p:grpSpPr>
        <p:sp>
          <p:nvSpPr>
            <p:cNvPr id="831" name="Kliknite na Mass Histogram"/>
            <p:cNvSpPr txBox="1"/>
            <p:nvPr/>
          </p:nvSpPr>
          <p:spPr>
            <a:xfrm>
              <a:off x="235941" y="199508"/>
              <a:ext cx="3276106" cy="10373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 Kliknite na Mass Histogram</a:t>
              </a:r>
            </a:p>
          </p:txBody>
        </p:sp>
        <p:sp>
          <p:nvSpPr>
            <p:cNvPr id="832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sp>
        <p:nvSpPr>
          <p:cNvPr id="834" name="Arrow"/>
          <p:cNvSpPr/>
          <p:nvPr/>
        </p:nvSpPr>
        <p:spPr>
          <a:xfrm rot="16711783">
            <a:off x="1395509" y="4117054"/>
            <a:ext cx="2582679" cy="893117"/>
          </a:xfrm>
          <a:prstGeom prst="rightArrow">
            <a:avLst>
              <a:gd name="adj1" fmla="val 18414"/>
              <a:gd name="adj2" fmla="val 38852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35" name="Oval"/>
          <p:cNvSpPr/>
          <p:nvPr/>
        </p:nvSpPr>
        <p:spPr>
          <a:xfrm>
            <a:off x="2239061" y="2516510"/>
            <a:ext cx="1619747" cy="602347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36" name="Oval"/>
          <p:cNvSpPr/>
          <p:nvPr/>
        </p:nvSpPr>
        <p:spPr>
          <a:xfrm>
            <a:off x="5591861" y="5205810"/>
            <a:ext cx="647691" cy="313346"/>
          </a:xfrm>
          <a:prstGeom prst="ellipse">
            <a:avLst/>
          </a:prstGeom>
          <a:ln w="101600">
            <a:solidFill>
              <a:schemeClr val="accent5">
                <a:hueOff val="457874"/>
                <a:satOff val="-29218"/>
                <a:lumOff val="-29125"/>
              </a:schemeClr>
            </a:solidFill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7" grpId="0" animBg="1"/>
      <p:bldP spid="834" grpId="0" animBg="1"/>
      <p:bldP spid="835" grpId="0" animBg="1"/>
      <p:bldP spid="83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8" name="Screen Shot 2017-03-07 at 14.18.30.png" descr="Screen Shot 2017-03-07 at 14.18.3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5055" y="1698543"/>
            <a:ext cx="11025045" cy="5817411"/>
          </a:xfrm>
          <a:prstGeom prst="rect">
            <a:avLst/>
          </a:prstGeom>
          <a:ln w="88900">
            <a:miter lim="400000"/>
          </a:ln>
        </p:spPr>
      </p:pic>
      <p:sp>
        <p:nvSpPr>
          <p:cNvPr id="839" name="Arrow"/>
          <p:cNvSpPr/>
          <p:nvPr/>
        </p:nvSpPr>
        <p:spPr>
          <a:xfrm rot="16200000">
            <a:off x="5569866" y="7078056"/>
            <a:ext cx="663760" cy="893117"/>
          </a:xfrm>
          <a:prstGeom prst="rightArrow">
            <a:avLst>
              <a:gd name="adj1" fmla="val 18414"/>
              <a:gd name="adj2" fmla="val 52278"/>
            </a:avLst>
          </a:prstGeom>
          <a:solidFill>
            <a:schemeClr val="accent5">
              <a:hueOff val="457874"/>
              <a:satOff val="-29218"/>
              <a:lumOff val="-29125"/>
            </a:schemeClr>
          </a:solidFill>
          <a:ln w="12700">
            <a:miter lim="400000"/>
          </a:ln>
          <a:effectLst>
            <a:outerShdw blurRad="63500" dir="162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blurRad="63500" dist="25400" dir="2700000" rotWithShape="0">
                    <a:srgbClr val="000000">
                      <a:alpha val="7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842" name="Group"/>
          <p:cNvGrpSpPr/>
          <p:nvPr/>
        </p:nvGrpSpPr>
        <p:grpSpPr>
          <a:xfrm>
            <a:off x="1228840" y="7706454"/>
            <a:ext cx="4926213" cy="1729615"/>
            <a:chOff x="0" y="0"/>
            <a:chExt cx="4926211" cy="1729613"/>
          </a:xfrm>
        </p:grpSpPr>
        <p:sp>
          <p:nvSpPr>
            <p:cNvPr id="840" name="Unesite rezultat klikom na stupac iznad odgovarajuće mase."/>
            <p:cNvSpPr txBox="1"/>
            <p:nvPr/>
          </p:nvSpPr>
          <p:spPr>
            <a:xfrm>
              <a:off x="210542" y="222355"/>
              <a:ext cx="4715670" cy="15072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</a:defRPr>
              </a:lvl1pPr>
            </a:lstStyle>
            <a:p>
              <a:r>
                <a:rPr dirty="0"/>
                <a:t>   Unesite rezultat klikom na stupac iznad odgovarajuće mase.</a:t>
              </a:r>
            </a:p>
          </p:txBody>
        </p:sp>
        <p:sp>
          <p:nvSpPr>
            <p:cNvPr id="841" name="1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845" name="Group"/>
          <p:cNvGrpSpPr/>
          <p:nvPr/>
        </p:nvGrpSpPr>
        <p:grpSpPr>
          <a:xfrm>
            <a:off x="7123472" y="376976"/>
            <a:ext cx="4611068" cy="2162977"/>
            <a:chOff x="0" y="0"/>
            <a:chExt cx="4611067" cy="2162976"/>
          </a:xfrm>
        </p:grpSpPr>
        <p:sp>
          <p:nvSpPr>
            <p:cNvPr id="843" name="Ako želite izbrisati pojedini unos,…"/>
            <p:cNvSpPr txBox="1"/>
            <p:nvPr/>
          </p:nvSpPr>
          <p:spPr>
            <a:xfrm>
              <a:off x="291132" y="185817"/>
              <a:ext cx="4319936" cy="19771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 Ako želite izbrisati pojedini unos, </a:t>
              </a:r>
            </a:p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accent5">
                      <a:hueOff val="457874"/>
                      <a:satOff val="-29218"/>
                      <a:lumOff val="-29125"/>
                    </a:schemeClr>
                  </a:solidFill>
                </a:rPr>
                <a:t>jednom</a:t>
              </a:r>
              <a:r>
                <a:rPr dirty="0"/>
                <a:t> ctrl + click na  željeni stupac !</a:t>
              </a:r>
            </a:p>
          </p:txBody>
        </p:sp>
        <p:sp>
          <p:nvSpPr>
            <p:cNvPr id="844" name="2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848" name="Group"/>
          <p:cNvGrpSpPr/>
          <p:nvPr/>
        </p:nvGrpSpPr>
        <p:grpSpPr>
          <a:xfrm>
            <a:off x="7962900" y="7317835"/>
            <a:ext cx="4674569" cy="1541653"/>
            <a:chOff x="0" y="0"/>
            <a:chExt cx="4674568" cy="1541651"/>
          </a:xfrm>
        </p:grpSpPr>
        <p:sp>
          <p:nvSpPr>
            <p:cNvPr id="846" name="Oprez:…"/>
            <p:cNvSpPr txBox="1"/>
            <p:nvPr/>
          </p:nvSpPr>
          <p:spPr>
            <a:xfrm>
              <a:off x="354632" y="34393"/>
              <a:ext cx="4319937" cy="150725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 Oprez: </a:t>
              </a:r>
            </a:p>
            <a:p>
              <a:pPr>
                <a:defRPr sz="2400">
                  <a:solidFill>
                    <a:srgbClr val="000000"/>
                  </a:solidFill>
                </a:defRPr>
              </a:pPr>
              <a:r>
                <a:rPr dirty="0"/>
                <a:t>Histogram popunjavaju </a:t>
              </a:r>
              <a:r>
                <a:rPr dirty="0">
                  <a:solidFill>
                    <a:schemeClr val="accent5"/>
                  </a:solidFill>
                </a:rPr>
                <a:t>sve grupe zajedno</a:t>
              </a:r>
              <a:r>
                <a:rPr dirty="0"/>
                <a:t> !!!</a:t>
              </a:r>
            </a:p>
          </p:txBody>
        </p:sp>
        <p:sp>
          <p:nvSpPr>
            <p:cNvPr id="847" name="3"/>
            <p:cNvSpPr/>
            <p:nvPr/>
          </p:nvSpPr>
          <p:spPr>
            <a:xfrm>
              <a:off x="0" y="0"/>
              <a:ext cx="697012" cy="643841"/>
            </a:xfrm>
            <a:prstGeom prst="ellipse">
              <a:avLst/>
            </a:prstGeom>
            <a:solidFill>
              <a:schemeClr val="accent5">
                <a:hueOff val="457874"/>
                <a:satOff val="-29218"/>
                <a:lumOff val="-2912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3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!"/>
          <p:cNvSpPr txBox="1"/>
          <p:nvPr/>
        </p:nvSpPr>
        <p:spPr>
          <a:xfrm>
            <a:off x="8910256" y="5907512"/>
            <a:ext cx="3413888" cy="1647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700"/>
            </a:lvl1pPr>
          </a:lstStyle>
          <a:p>
            <a:r>
              <a:t>Go! </a:t>
            </a:r>
          </a:p>
        </p:txBody>
      </p:sp>
      <p:pic>
        <p:nvPicPr>
          <p:cNvPr id="857" name="Connection Line" descr="Connection Lin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99412" y="4181783"/>
            <a:ext cx="4742409" cy="1390035"/>
          </a:xfrm>
          <a:prstGeom prst="rect">
            <a:avLst/>
          </a:prstGeom>
        </p:spPr>
      </p:pic>
      <p:pic>
        <p:nvPicPr>
          <p:cNvPr id="852" name="Line" descr="Line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4889202" y="2165647"/>
            <a:ext cx="2184996" cy="355601"/>
          </a:xfrm>
          <a:prstGeom prst="rect">
            <a:avLst/>
          </a:prstGeom>
        </p:spPr>
      </p:pic>
      <p:pic>
        <p:nvPicPr>
          <p:cNvPr id="854" name="Line" descr="Lin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6387802" y="2178347"/>
            <a:ext cx="2159596" cy="330201"/>
          </a:xfrm>
          <a:prstGeom prst="rect">
            <a:avLst/>
          </a:prstGeom>
        </p:spPr>
      </p:pic>
      <p:sp>
        <p:nvSpPr>
          <p:cNvPr id="856" name="Korisni materijali: https://goo.gl/K48JQd"/>
          <p:cNvSpPr txBox="1"/>
          <p:nvPr/>
        </p:nvSpPr>
        <p:spPr>
          <a:xfrm>
            <a:off x="265907" y="8949676"/>
            <a:ext cx="9455000" cy="6553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Korisni materijali: </a:t>
            </a:r>
            <a:r>
              <a:rPr u="sng">
                <a:hlinkClick r:id="rId5"/>
              </a:rPr>
              <a:t>https://goo.gl/K48JQd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7" name="Group"/>
          <p:cNvGrpSpPr/>
          <p:nvPr/>
        </p:nvGrpSpPr>
        <p:grpSpPr>
          <a:xfrm>
            <a:off x="849549" y="5504943"/>
            <a:ext cx="2897608" cy="1869017"/>
            <a:chOff x="0" y="0"/>
            <a:chExt cx="2897606" cy="1869016"/>
          </a:xfrm>
        </p:grpSpPr>
        <p:sp>
          <p:nvSpPr>
            <p:cNvPr id="860" name="Z"/>
            <p:cNvSpPr/>
            <p:nvPr/>
          </p:nvSpPr>
          <p:spPr>
            <a:xfrm>
              <a:off x="2122906" y="0"/>
              <a:ext cx="774701" cy="7747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33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Z</a:t>
              </a:r>
            </a:p>
          </p:txBody>
        </p:sp>
        <p:sp>
          <p:nvSpPr>
            <p:cNvPr id="861" name="H"/>
            <p:cNvSpPr/>
            <p:nvPr/>
          </p:nvSpPr>
          <p:spPr>
            <a:xfrm>
              <a:off x="0" y="605879"/>
              <a:ext cx="878020" cy="845244"/>
            </a:xfrm>
            <a:prstGeom prst="ellipse">
              <a:avLst/>
            </a:prstGeom>
            <a:solidFill>
              <a:schemeClr val="accent4">
                <a:hueOff val="-305026"/>
                <a:satOff val="6618"/>
                <a:lumOff val="-2790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8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H</a:t>
              </a:r>
            </a:p>
          </p:txBody>
        </p:sp>
        <p:grpSp>
          <p:nvGrpSpPr>
            <p:cNvPr id="865" name="Group"/>
            <p:cNvGrpSpPr/>
            <p:nvPr/>
          </p:nvGrpSpPr>
          <p:grpSpPr>
            <a:xfrm>
              <a:off x="941413" y="662119"/>
              <a:ext cx="1105401" cy="732764"/>
              <a:chOff x="0" y="0"/>
              <a:chExt cx="1105399" cy="732762"/>
            </a:xfrm>
          </p:grpSpPr>
          <p:sp>
            <p:nvSpPr>
              <p:cNvPr id="862" name="Line"/>
              <p:cNvSpPr/>
              <p:nvPr/>
            </p:nvSpPr>
            <p:spPr>
              <a:xfrm flipH="1">
                <a:off x="0" y="368170"/>
                <a:ext cx="464512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63" name="Line"/>
              <p:cNvSpPr/>
              <p:nvPr/>
            </p:nvSpPr>
            <p:spPr>
              <a:xfrm>
                <a:off x="520996" y="382063"/>
                <a:ext cx="584404" cy="350700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64" name="Line"/>
              <p:cNvSpPr/>
              <p:nvPr/>
            </p:nvSpPr>
            <p:spPr>
              <a:xfrm flipV="1">
                <a:off x="520996" y="0"/>
                <a:ext cx="584404" cy="350699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866" name="Z"/>
            <p:cNvSpPr/>
            <p:nvPr/>
          </p:nvSpPr>
          <p:spPr>
            <a:xfrm>
              <a:off x="2122906" y="1094315"/>
              <a:ext cx="774701" cy="774702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33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Z</a:t>
              </a:r>
            </a:p>
          </p:txBody>
        </p:sp>
      </p:grpSp>
      <p:grpSp>
        <p:nvGrpSpPr>
          <p:cNvPr id="875" name="Group"/>
          <p:cNvGrpSpPr/>
          <p:nvPr/>
        </p:nvGrpSpPr>
        <p:grpSpPr>
          <a:xfrm>
            <a:off x="849520" y="7487201"/>
            <a:ext cx="2897666" cy="2070101"/>
            <a:chOff x="0" y="0"/>
            <a:chExt cx="2897664" cy="2070100"/>
          </a:xfrm>
        </p:grpSpPr>
        <p:sp>
          <p:nvSpPr>
            <p:cNvPr id="868" name="γ"/>
            <p:cNvSpPr/>
            <p:nvPr/>
          </p:nvSpPr>
          <p:spPr>
            <a:xfrm>
              <a:off x="2122906" y="0"/>
              <a:ext cx="774701" cy="7747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33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γ</a:t>
              </a:r>
            </a:p>
          </p:txBody>
        </p:sp>
        <p:sp>
          <p:nvSpPr>
            <p:cNvPr id="869" name="γ"/>
            <p:cNvSpPr/>
            <p:nvPr/>
          </p:nvSpPr>
          <p:spPr>
            <a:xfrm>
              <a:off x="2122964" y="1295400"/>
              <a:ext cx="774701" cy="7747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33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γ</a:t>
              </a:r>
            </a:p>
          </p:txBody>
        </p:sp>
        <p:sp>
          <p:nvSpPr>
            <p:cNvPr id="870" name="H"/>
            <p:cNvSpPr/>
            <p:nvPr/>
          </p:nvSpPr>
          <p:spPr>
            <a:xfrm>
              <a:off x="0" y="605879"/>
              <a:ext cx="878020" cy="845244"/>
            </a:xfrm>
            <a:prstGeom prst="ellipse">
              <a:avLst/>
            </a:prstGeom>
            <a:solidFill>
              <a:schemeClr val="accent4">
                <a:hueOff val="-305026"/>
                <a:satOff val="6618"/>
                <a:lumOff val="-27905"/>
              </a:schemeClr>
            </a:solidFill>
            <a:ln w="12700" cap="flat">
              <a:noFill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8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lvl1pPr>
            </a:lstStyle>
            <a:p>
              <a:r>
                <a:t>H</a:t>
              </a:r>
            </a:p>
          </p:txBody>
        </p:sp>
        <p:grpSp>
          <p:nvGrpSpPr>
            <p:cNvPr id="874" name="Group"/>
            <p:cNvGrpSpPr/>
            <p:nvPr/>
          </p:nvGrpSpPr>
          <p:grpSpPr>
            <a:xfrm>
              <a:off x="941413" y="662119"/>
              <a:ext cx="1105401" cy="732764"/>
              <a:chOff x="0" y="0"/>
              <a:chExt cx="1105399" cy="732762"/>
            </a:xfrm>
          </p:grpSpPr>
          <p:sp>
            <p:nvSpPr>
              <p:cNvPr id="871" name="Line"/>
              <p:cNvSpPr/>
              <p:nvPr/>
            </p:nvSpPr>
            <p:spPr>
              <a:xfrm flipH="1">
                <a:off x="0" y="368170"/>
                <a:ext cx="464512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72" name="Line"/>
              <p:cNvSpPr/>
              <p:nvPr/>
            </p:nvSpPr>
            <p:spPr>
              <a:xfrm>
                <a:off x="520996" y="382063"/>
                <a:ext cx="584404" cy="350700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73" name="Line"/>
              <p:cNvSpPr/>
              <p:nvPr/>
            </p:nvSpPr>
            <p:spPr>
              <a:xfrm flipV="1">
                <a:off x="520996" y="0"/>
                <a:ext cx="584404" cy="350699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grpSp>
        <p:nvGrpSpPr>
          <p:cNvPr id="887" name="Group"/>
          <p:cNvGrpSpPr/>
          <p:nvPr/>
        </p:nvGrpSpPr>
        <p:grpSpPr>
          <a:xfrm>
            <a:off x="4814392" y="205556"/>
            <a:ext cx="3376017" cy="2346971"/>
            <a:chOff x="0" y="0"/>
            <a:chExt cx="3376015" cy="2346969"/>
          </a:xfrm>
        </p:grpSpPr>
        <p:sp>
          <p:nvSpPr>
            <p:cNvPr id="876" name="Circle"/>
            <p:cNvSpPr/>
            <p:nvPr/>
          </p:nvSpPr>
          <p:spPr>
            <a:xfrm>
              <a:off x="0" y="611884"/>
              <a:ext cx="1080000" cy="10800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46100">
                <a:defRPr sz="36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77" name="W+"/>
            <p:cNvSpPr txBox="1"/>
            <p:nvPr/>
          </p:nvSpPr>
          <p:spPr>
            <a:xfrm>
              <a:off x="5382" y="786134"/>
              <a:ext cx="1069236" cy="77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546100">
                <a:defRPr sz="4600" b="1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W</a:t>
              </a:r>
              <a:r>
                <a:rPr baseline="31999"/>
                <a:t>+</a:t>
              </a:r>
            </a:p>
          </p:txBody>
        </p:sp>
        <p:sp>
          <p:nvSpPr>
            <p:cNvPr id="878" name="Line"/>
            <p:cNvSpPr/>
            <p:nvPr/>
          </p:nvSpPr>
          <p:spPr>
            <a:xfrm flipH="1">
              <a:off x="1142035" y="1145252"/>
              <a:ext cx="507836" cy="1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79" name="Line"/>
            <p:cNvSpPr/>
            <p:nvPr/>
          </p:nvSpPr>
          <p:spPr>
            <a:xfrm>
              <a:off x="1673650" y="1175630"/>
              <a:ext cx="638909" cy="383407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80" name="Line"/>
            <p:cNvSpPr/>
            <p:nvPr/>
          </p:nvSpPr>
          <p:spPr>
            <a:xfrm flipV="1">
              <a:off x="1673650" y="757932"/>
              <a:ext cx="638909" cy="383408"/>
            </a:xfrm>
            <a:prstGeom prst="line">
              <a:avLst/>
            </a:prstGeom>
            <a:noFill/>
            <a:ln w="38100" cap="flat">
              <a:solidFill>
                <a:srgbClr val="9411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883" name="Group"/>
            <p:cNvGrpSpPr/>
            <p:nvPr/>
          </p:nvGrpSpPr>
          <p:grpSpPr>
            <a:xfrm>
              <a:off x="2440015" y="0"/>
              <a:ext cx="936001" cy="936001"/>
              <a:chOff x="0" y="0"/>
              <a:chExt cx="936000" cy="936000"/>
            </a:xfrm>
          </p:grpSpPr>
          <p:sp>
            <p:nvSpPr>
              <p:cNvPr id="881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82" name="e+"/>
              <p:cNvSpPr txBox="1"/>
              <p:nvPr/>
            </p:nvSpPr>
            <p:spPr>
              <a:xfrm>
                <a:off x="150499" y="74930"/>
                <a:ext cx="635001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</p:grpSp>
        <p:grpSp>
          <p:nvGrpSpPr>
            <p:cNvPr id="886" name="Group"/>
            <p:cNvGrpSpPr/>
            <p:nvPr/>
          </p:nvGrpSpPr>
          <p:grpSpPr>
            <a:xfrm>
              <a:off x="2440015" y="1410969"/>
              <a:ext cx="936001" cy="936001"/>
              <a:chOff x="0" y="0"/>
              <a:chExt cx="936000" cy="936000"/>
            </a:xfrm>
          </p:grpSpPr>
          <p:sp>
            <p:nvSpPr>
              <p:cNvPr id="884" name="Group"/>
              <p:cNvSpPr/>
              <p:nvPr/>
            </p:nvSpPr>
            <p:spPr>
              <a:xfrm>
                <a:off x="0" y="0"/>
                <a:ext cx="936001" cy="936001"/>
              </a:xfrm>
              <a:prstGeom prst="ellipse">
                <a:avLst/>
              </a:prstGeom>
              <a:solidFill>
                <a:srgbClr val="FF930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885" name="νe"/>
              <p:cNvSpPr txBox="1"/>
              <p:nvPr/>
            </p:nvSpPr>
            <p:spPr>
              <a:xfrm>
                <a:off x="150499" y="62874"/>
                <a:ext cx="635001" cy="7988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defTabSz="546100">
                  <a:defRPr sz="46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ν</a:t>
                </a:r>
                <a:r>
                  <a:rPr baseline="-5999"/>
                  <a:t>e</a:t>
                </a:r>
              </a:p>
            </p:txBody>
          </p:sp>
        </p:grpSp>
      </p:grpSp>
      <p:grpSp>
        <p:nvGrpSpPr>
          <p:cNvPr id="900" name="Group"/>
          <p:cNvGrpSpPr/>
          <p:nvPr/>
        </p:nvGrpSpPr>
        <p:grpSpPr>
          <a:xfrm>
            <a:off x="666402" y="250006"/>
            <a:ext cx="3263902" cy="2258071"/>
            <a:chOff x="0" y="0"/>
            <a:chExt cx="3263900" cy="2258070"/>
          </a:xfrm>
        </p:grpSpPr>
        <p:grpSp>
          <p:nvGrpSpPr>
            <p:cNvPr id="891" name="Group"/>
            <p:cNvGrpSpPr/>
            <p:nvPr/>
          </p:nvGrpSpPr>
          <p:grpSpPr>
            <a:xfrm>
              <a:off x="1193037" y="711070"/>
              <a:ext cx="1105401" cy="732763"/>
              <a:chOff x="0" y="0"/>
              <a:chExt cx="1105400" cy="732762"/>
            </a:xfrm>
          </p:grpSpPr>
          <p:sp>
            <p:nvSpPr>
              <p:cNvPr id="888" name="Line"/>
              <p:cNvSpPr/>
              <p:nvPr/>
            </p:nvSpPr>
            <p:spPr>
              <a:xfrm flipH="1">
                <a:off x="0" y="368170"/>
                <a:ext cx="464512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89" name="Line"/>
              <p:cNvSpPr/>
              <p:nvPr/>
            </p:nvSpPr>
            <p:spPr>
              <a:xfrm>
                <a:off x="520996" y="382063"/>
                <a:ext cx="584405" cy="350700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90" name="Line"/>
              <p:cNvSpPr/>
              <p:nvPr/>
            </p:nvSpPr>
            <p:spPr>
              <a:xfrm flipV="1">
                <a:off x="520996" y="0"/>
                <a:ext cx="584405" cy="350699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grpSp>
          <p:nvGrpSpPr>
            <p:cNvPr id="898" name="Group"/>
            <p:cNvGrpSpPr/>
            <p:nvPr/>
          </p:nvGrpSpPr>
          <p:grpSpPr>
            <a:xfrm>
              <a:off x="2327899" y="0"/>
              <a:ext cx="936002" cy="2258071"/>
              <a:chOff x="0" y="0"/>
              <a:chExt cx="936000" cy="2258070"/>
            </a:xfrm>
          </p:grpSpPr>
          <p:grpSp>
            <p:nvGrpSpPr>
              <p:cNvPr id="894" name="Group"/>
              <p:cNvGrpSpPr/>
              <p:nvPr/>
            </p:nvGrpSpPr>
            <p:grpSpPr>
              <a:xfrm>
                <a:off x="0" y="1322069"/>
                <a:ext cx="936001" cy="936002"/>
                <a:chOff x="0" y="0"/>
                <a:chExt cx="936000" cy="936000"/>
              </a:xfrm>
            </p:grpSpPr>
            <p:sp>
              <p:nvSpPr>
                <p:cNvPr id="892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893" name="e+"/>
                <p:cNvSpPr txBox="1"/>
                <p:nvPr/>
              </p:nvSpPr>
              <p:spPr>
                <a:xfrm>
                  <a:off x="150499" y="74930"/>
                  <a:ext cx="635002" cy="7747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e</a:t>
                  </a:r>
                  <a:r>
                    <a:rPr baseline="31999"/>
                    <a:t>+</a:t>
                  </a:r>
                </a:p>
              </p:txBody>
            </p:sp>
          </p:grpSp>
          <p:grpSp>
            <p:nvGrpSpPr>
              <p:cNvPr id="897" name="Group"/>
              <p:cNvGrpSpPr/>
              <p:nvPr/>
            </p:nvGrpSpPr>
            <p:grpSpPr>
              <a:xfrm>
                <a:off x="0" y="0"/>
                <a:ext cx="936001" cy="936001"/>
                <a:chOff x="0" y="0"/>
                <a:chExt cx="936000" cy="936000"/>
              </a:xfrm>
            </p:grpSpPr>
            <p:sp>
              <p:nvSpPr>
                <p:cNvPr id="895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896" name="e-"/>
                <p:cNvSpPr txBox="1"/>
                <p:nvPr/>
              </p:nvSpPr>
              <p:spPr>
                <a:xfrm>
                  <a:off x="171425" y="22854"/>
                  <a:ext cx="635001" cy="7747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e</a:t>
                  </a:r>
                  <a:r>
                    <a:rPr baseline="31999"/>
                    <a:t>-</a:t>
                  </a:r>
                </a:p>
              </p:txBody>
            </p:sp>
          </p:grpSp>
        </p:grpSp>
        <p:sp>
          <p:nvSpPr>
            <p:cNvPr id="899" name="Z"/>
            <p:cNvSpPr/>
            <p:nvPr/>
          </p:nvSpPr>
          <p:spPr>
            <a:xfrm>
              <a:off x="0" y="575301"/>
              <a:ext cx="1004301" cy="10043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46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Z</a:t>
              </a:r>
            </a:p>
          </p:txBody>
        </p:sp>
      </p:grpSp>
      <p:grpSp>
        <p:nvGrpSpPr>
          <p:cNvPr id="913" name="Group"/>
          <p:cNvGrpSpPr/>
          <p:nvPr/>
        </p:nvGrpSpPr>
        <p:grpSpPr>
          <a:xfrm>
            <a:off x="666151" y="2761135"/>
            <a:ext cx="3264404" cy="2346971"/>
            <a:chOff x="0" y="0"/>
            <a:chExt cx="3264403" cy="2346970"/>
          </a:xfrm>
        </p:grpSpPr>
        <p:sp>
          <p:nvSpPr>
            <p:cNvPr id="901" name="Z"/>
            <p:cNvSpPr/>
            <p:nvPr/>
          </p:nvSpPr>
          <p:spPr>
            <a:xfrm>
              <a:off x="0" y="568679"/>
              <a:ext cx="1004301" cy="10043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546100">
                <a:defRPr sz="4600" b="1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Z</a:t>
              </a:r>
            </a:p>
          </p:txBody>
        </p:sp>
        <p:grpSp>
          <p:nvGrpSpPr>
            <p:cNvPr id="908" name="Group"/>
            <p:cNvGrpSpPr/>
            <p:nvPr/>
          </p:nvGrpSpPr>
          <p:grpSpPr>
            <a:xfrm>
              <a:off x="2328403" y="0"/>
              <a:ext cx="936001" cy="2346971"/>
              <a:chOff x="0" y="0"/>
              <a:chExt cx="936000" cy="2346970"/>
            </a:xfrm>
          </p:grpSpPr>
          <p:grpSp>
            <p:nvGrpSpPr>
              <p:cNvPr id="904" name="Group"/>
              <p:cNvGrpSpPr/>
              <p:nvPr/>
            </p:nvGrpSpPr>
            <p:grpSpPr>
              <a:xfrm>
                <a:off x="0" y="1410970"/>
                <a:ext cx="936001" cy="936001"/>
                <a:chOff x="0" y="0"/>
                <a:chExt cx="936000" cy="936000"/>
              </a:xfrm>
            </p:grpSpPr>
            <p:sp>
              <p:nvSpPr>
                <p:cNvPr id="902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03" name="μ+"/>
                <p:cNvSpPr txBox="1"/>
                <p:nvPr/>
              </p:nvSpPr>
              <p:spPr>
                <a:xfrm>
                  <a:off x="150499" y="108069"/>
                  <a:ext cx="635001" cy="70842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0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μ</a:t>
                  </a:r>
                  <a:r>
                    <a:rPr baseline="31999"/>
                    <a:t>+</a:t>
                  </a:r>
                </a:p>
              </p:txBody>
            </p:sp>
          </p:grpSp>
          <p:grpSp>
            <p:nvGrpSpPr>
              <p:cNvPr id="907" name="Group"/>
              <p:cNvGrpSpPr/>
              <p:nvPr/>
            </p:nvGrpSpPr>
            <p:grpSpPr>
              <a:xfrm>
                <a:off x="0" y="0"/>
                <a:ext cx="936001" cy="936001"/>
                <a:chOff x="0" y="0"/>
                <a:chExt cx="936000" cy="936000"/>
              </a:xfrm>
            </p:grpSpPr>
            <p:sp>
              <p:nvSpPr>
                <p:cNvPr id="905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06" name="μ-"/>
                <p:cNvSpPr txBox="1"/>
                <p:nvPr/>
              </p:nvSpPr>
              <p:spPr>
                <a:xfrm>
                  <a:off x="171425" y="55993"/>
                  <a:ext cx="635001" cy="70842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0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μ</a:t>
                  </a:r>
                  <a:r>
                    <a:rPr baseline="31999"/>
                    <a:t>-</a:t>
                  </a:r>
                </a:p>
              </p:txBody>
            </p:sp>
          </p:grpSp>
        </p:grpSp>
        <p:grpSp>
          <p:nvGrpSpPr>
            <p:cNvPr id="912" name="Group"/>
            <p:cNvGrpSpPr/>
            <p:nvPr/>
          </p:nvGrpSpPr>
          <p:grpSpPr>
            <a:xfrm>
              <a:off x="1193037" y="704448"/>
              <a:ext cx="1105401" cy="732763"/>
              <a:chOff x="0" y="0"/>
              <a:chExt cx="1105400" cy="732762"/>
            </a:xfrm>
          </p:grpSpPr>
          <p:sp>
            <p:nvSpPr>
              <p:cNvPr id="909" name="Line"/>
              <p:cNvSpPr/>
              <p:nvPr/>
            </p:nvSpPr>
            <p:spPr>
              <a:xfrm flipH="1">
                <a:off x="0" y="368170"/>
                <a:ext cx="464512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10" name="Line"/>
              <p:cNvSpPr/>
              <p:nvPr/>
            </p:nvSpPr>
            <p:spPr>
              <a:xfrm>
                <a:off x="520996" y="382063"/>
                <a:ext cx="584405" cy="350700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11" name="Line"/>
              <p:cNvSpPr/>
              <p:nvPr/>
            </p:nvSpPr>
            <p:spPr>
              <a:xfrm flipV="1">
                <a:off x="520996" y="0"/>
                <a:ext cx="584405" cy="350699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grpSp>
        <p:nvGrpSpPr>
          <p:cNvPr id="927" name="Group"/>
          <p:cNvGrpSpPr/>
          <p:nvPr/>
        </p:nvGrpSpPr>
        <p:grpSpPr>
          <a:xfrm>
            <a:off x="4853452" y="2761135"/>
            <a:ext cx="3297896" cy="2346972"/>
            <a:chOff x="0" y="0"/>
            <a:chExt cx="3297894" cy="2346970"/>
          </a:xfrm>
        </p:grpSpPr>
        <p:grpSp>
          <p:nvGrpSpPr>
            <p:cNvPr id="920" name="Group"/>
            <p:cNvGrpSpPr/>
            <p:nvPr/>
          </p:nvGrpSpPr>
          <p:grpSpPr>
            <a:xfrm>
              <a:off x="2361894" y="0"/>
              <a:ext cx="936001" cy="2346971"/>
              <a:chOff x="0" y="0"/>
              <a:chExt cx="936000" cy="2346970"/>
            </a:xfrm>
          </p:grpSpPr>
          <p:grpSp>
            <p:nvGrpSpPr>
              <p:cNvPr id="916" name="Group"/>
              <p:cNvGrpSpPr/>
              <p:nvPr/>
            </p:nvGrpSpPr>
            <p:grpSpPr>
              <a:xfrm>
                <a:off x="0" y="0"/>
                <a:ext cx="936001" cy="936001"/>
                <a:chOff x="0" y="0"/>
                <a:chExt cx="936000" cy="936000"/>
              </a:xfrm>
            </p:grpSpPr>
            <p:sp>
              <p:nvSpPr>
                <p:cNvPr id="914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15" name="e-"/>
                <p:cNvSpPr txBox="1"/>
                <p:nvPr/>
              </p:nvSpPr>
              <p:spPr>
                <a:xfrm>
                  <a:off x="150499" y="74930"/>
                  <a:ext cx="635001" cy="7747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e</a:t>
                  </a:r>
                  <a:r>
                    <a:rPr baseline="31999"/>
                    <a:t>-</a:t>
                  </a:r>
                </a:p>
              </p:txBody>
            </p:sp>
          </p:grpSp>
          <p:grpSp>
            <p:nvGrpSpPr>
              <p:cNvPr id="919" name="Group"/>
              <p:cNvGrpSpPr/>
              <p:nvPr/>
            </p:nvGrpSpPr>
            <p:grpSpPr>
              <a:xfrm>
                <a:off x="0" y="1410970"/>
                <a:ext cx="936001" cy="936001"/>
                <a:chOff x="0" y="0"/>
                <a:chExt cx="936000" cy="936000"/>
              </a:xfrm>
            </p:grpSpPr>
            <p:sp>
              <p:nvSpPr>
                <p:cNvPr id="917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18" name="νe"/>
                <p:cNvSpPr txBox="1"/>
                <p:nvPr/>
              </p:nvSpPr>
              <p:spPr>
                <a:xfrm>
                  <a:off x="150499" y="62874"/>
                  <a:ext cx="635001" cy="7988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ν</a:t>
                  </a:r>
                  <a:r>
                    <a:rPr baseline="-5999"/>
                    <a:t>e</a:t>
                  </a:r>
                </a:p>
              </p:txBody>
            </p:sp>
          </p:grpSp>
        </p:grpSp>
        <p:sp>
          <p:nvSpPr>
            <p:cNvPr id="921" name="Circle"/>
            <p:cNvSpPr/>
            <p:nvPr/>
          </p:nvSpPr>
          <p:spPr>
            <a:xfrm>
              <a:off x="0" y="567519"/>
              <a:ext cx="1080000" cy="1080001"/>
            </a:xfrm>
            <a:prstGeom prst="ellipse">
              <a:avLst/>
            </a:prstGeom>
            <a:solidFill>
              <a:srgbClr val="005493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46100">
                <a:defRPr sz="36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22" name="W-"/>
            <p:cNvSpPr txBox="1"/>
            <p:nvPr/>
          </p:nvSpPr>
          <p:spPr>
            <a:xfrm>
              <a:off x="39803" y="741770"/>
              <a:ext cx="1000394" cy="77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546100">
                <a:defRPr sz="4600" b="1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W</a:t>
              </a:r>
              <a:r>
                <a:rPr baseline="31999"/>
                <a:t>-</a:t>
              </a:r>
            </a:p>
          </p:txBody>
        </p:sp>
        <p:grpSp>
          <p:nvGrpSpPr>
            <p:cNvPr id="926" name="Group"/>
            <p:cNvGrpSpPr/>
            <p:nvPr/>
          </p:nvGrpSpPr>
          <p:grpSpPr>
            <a:xfrm>
              <a:off x="1142035" y="579968"/>
              <a:ext cx="1170524" cy="801105"/>
              <a:chOff x="0" y="0"/>
              <a:chExt cx="1170523" cy="801103"/>
            </a:xfrm>
          </p:grpSpPr>
          <p:sp>
            <p:nvSpPr>
              <p:cNvPr id="923" name="Line"/>
              <p:cNvSpPr/>
              <p:nvPr/>
            </p:nvSpPr>
            <p:spPr>
              <a:xfrm flipH="1">
                <a:off x="0" y="387319"/>
                <a:ext cx="507835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24" name="Line"/>
              <p:cNvSpPr/>
              <p:nvPr/>
            </p:nvSpPr>
            <p:spPr>
              <a:xfrm>
                <a:off x="531614" y="417697"/>
                <a:ext cx="638910" cy="383407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25" name="Line"/>
              <p:cNvSpPr/>
              <p:nvPr/>
            </p:nvSpPr>
            <p:spPr>
              <a:xfrm flipV="1">
                <a:off x="531614" y="0"/>
                <a:ext cx="638910" cy="383407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grpSp>
        <p:nvGrpSpPr>
          <p:cNvPr id="942" name="Group"/>
          <p:cNvGrpSpPr/>
          <p:nvPr/>
        </p:nvGrpSpPr>
        <p:grpSpPr>
          <a:xfrm>
            <a:off x="9082796" y="205556"/>
            <a:ext cx="3526801" cy="2346971"/>
            <a:chOff x="0" y="0"/>
            <a:chExt cx="3526800" cy="2346970"/>
          </a:xfrm>
        </p:grpSpPr>
        <p:grpSp>
          <p:nvGrpSpPr>
            <p:cNvPr id="930" name="Group"/>
            <p:cNvGrpSpPr/>
            <p:nvPr/>
          </p:nvGrpSpPr>
          <p:grpSpPr>
            <a:xfrm>
              <a:off x="0" y="594276"/>
              <a:ext cx="1080000" cy="1080001"/>
              <a:chOff x="0" y="0"/>
              <a:chExt cx="1079999" cy="1079999"/>
            </a:xfrm>
          </p:grpSpPr>
          <p:sp>
            <p:nvSpPr>
              <p:cNvPr id="928" name="Circle"/>
              <p:cNvSpPr/>
              <p:nvPr/>
            </p:nvSpPr>
            <p:spPr>
              <a:xfrm>
                <a:off x="0" y="0"/>
                <a:ext cx="1080000" cy="1080000"/>
              </a:xfrm>
              <a:prstGeom prst="ellipse">
                <a:avLst/>
              </a:prstGeom>
              <a:solidFill>
                <a:srgbClr val="005493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3600"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929" name="W+"/>
              <p:cNvSpPr txBox="1"/>
              <p:nvPr/>
            </p:nvSpPr>
            <p:spPr>
              <a:xfrm>
                <a:off x="5382" y="174250"/>
                <a:ext cx="1069236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defTabSz="546100">
                  <a:defRPr sz="4600" b="1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W</a:t>
                </a:r>
                <a:r>
                  <a:rPr baseline="31999"/>
                  <a:t>+</a:t>
                </a:r>
              </a:p>
            </p:txBody>
          </p:sp>
        </p:grpSp>
        <p:grpSp>
          <p:nvGrpSpPr>
            <p:cNvPr id="937" name="Group"/>
            <p:cNvGrpSpPr/>
            <p:nvPr/>
          </p:nvGrpSpPr>
          <p:grpSpPr>
            <a:xfrm>
              <a:off x="2590800" y="0"/>
              <a:ext cx="936001" cy="2346971"/>
              <a:chOff x="0" y="0"/>
              <a:chExt cx="936000" cy="2346970"/>
            </a:xfrm>
          </p:grpSpPr>
          <p:grpSp>
            <p:nvGrpSpPr>
              <p:cNvPr id="933" name="Group"/>
              <p:cNvGrpSpPr/>
              <p:nvPr/>
            </p:nvGrpSpPr>
            <p:grpSpPr>
              <a:xfrm>
                <a:off x="0" y="0"/>
                <a:ext cx="936001" cy="936001"/>
                <a:chOff x="0" y="0"/>
                <a:chExt cx="936000" cy="936000"/>
              </a:xfrm>
            </p:grpSpPr>
            <p:sp>
              <p:nvSpPr>
                <p:cNvPr id="931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32" name="μ+"/>
                <p:cNvSpPr txBox="1"/>
                <p:nvPr/>
              </p:nvSpPr>
              <p:spPr>
                <a:xfrm>
                  <a:off x="150499" y="95245"/>
                  <a:ext cx="635001" cy="73407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1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μ</a:t>
                  </a:r>
                  <a:r>
                    <a:rPr baseline="31999"/>
                    <a:t>+</a:t>
                  </a:r>
                </a:p>
              </p:txBody>
            </p:sp>
          </p:grpSp>
          <p:grpSp>
            <p:nvGrpSpPr>
              <p:cNvPr id="936" name="Group"/>
              <p:cNvGrpSpPr/>
              <p:nvPr/>
            </p:nvGrpSpPr>
            <p:grpSpPr>
              <a:xfrm>
                <a:off x="0" y="1410970"/>
                <a:ext cx="936001" cy="936001"/>
                <a:chOff x="0" y="0"/>
                <a:chExt cx="936000" cy="936000"/>
              </a:xfrm>
            </p:grpSpPr>
            <p:sp>
              <p:nvSpPr>
                <p:cNvPr id="934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35" name="νμ"/>
                <p:cNvSpPr txBox="1"/>
                <p:nvPr/>
              </p:nvSpPr>
              <p:spPr>
                <a:xfrm>
                  <a:off x="150499" y="87630"/>
                  <a:ext cx="635001" cy="7493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3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ν</a:t>
                  </a:r>
                  <a:r>
                    <a:rPr baseline="-5999"/>
                    <a:t>μ</a:t>
                  </a:r>
                </a:p>
              </p:txBody>
            </p:sp>
          </p:grpSp>
        </p:grpSp>
        <p:grpSp>
          <p:nvGrpSpPr>
            <p:cNvPr id="941" name="Group"/>
            <p:cNvGrpSpPr/>
            <p:nvPr/>
          </p:nvGrpSpPr>
          <p:grpSpPr>
            <a:xfrm>
              <a:off x="1250138" y="733724"/>
              <a:ext cx="1170524" cy="801105"/>
              <a:chOff x="0" y="0"/>
              <a:chExt cx="1170523" cy="801103"/>
            </a:xfrm>
          </p:grpSpPr>
          <p:sp>
            <p:nvSpPr>
              <p:cNvPr id="938" name="Line"/>
              <p:cNvSpPr/>
              <p:nvPr/>
            </p:nvSpPr>
            <p:spPr>
              <a:xfrm flipH="1">
                <a:off x="0" y="387319"/>
                <a:ext cx="507835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39" name="Line"/>
              <p:cNvSpPr/>
              <p:nvPr/>
            </p:nvSpPr>
            <p:spPr>
              <a:xfrm>
                <a:off x="531614" y="417697"/>
                <a:ext cx="638910" cy="383407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40" name="Line"/>
              <p:cNvSpPr/>
              <p:nvPr/>
            </p:nvSpPr>
            <p:spPr>
              <a:xfrm flipV="1">
                <a:off x="531614" y="0"/>
                <a:ext cx="638910" cy="383407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grpSp>
        <p:nvGrpSpPr>
          <p:cNvPr id="957" name="Group"/>
          <p:cNvGrpSpPr/>
          <p:nvPr/>
        </p:nvGrpSpPr>
        <p:grpSpPr>
          <a:xfrm>
            <a:off x="9157102" y="2761135"/>
            <a:ext cx="3378190" cy="2346971"/>
            <a:chOff x="0" y="0"/>
            <a:chExt cx="3378188" cy="2346969"/>
          </a:xfrm>
        </p:grpSpPr>
        <p:grpSp>
          <p:nvGrpSpPr>
            <p:cNvPr id="945" name="Group"/>
            <p:cNvGrpSpPr/>
            <p:nvPr/>
          </p:nvGrpSpPr>
          <p:grpSpPr>
            <a:xfrm>
              <a:off x="0" y="633484"/>
              <a:ext cx="1080000" cy="1080001"/>
              <a:chOff x="0" y="0"/>
              <a:chExt cx="1079999" cy="1079999"/>
            </a:xfrm>
          </p:grpSpPr>
          <p:sp>
            <p:nvSpPr>
              <p:cNvPr id="943" name="Circle"/>
              <p:cNvSpPr/>
              <p:nvPr/>
            </p:nvSpPr>
            <p:spPr>
              <a:xfrm>
                <a:off x="0" y="0"/>
                <a:ext cx="1080000" cy="1080000"/>
              </a:xfrm>
              <a:prstGeom prst="ellipse">
                <a:avLst/>
              </a:prstGeom>
              <a:solidFill>
                <a:srgbClr val="005493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46100">
                  <a:defRPr sz="3600"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944" name="W-"/>
              <p:cNvSpPr txBox="1"/>
              <p:nvPr/>
            </p:nvSpPr>
            <p:spPr>
              <a:xfrm>
                <a:off x="39802" y="174250"/>
                <a:ext cx="1000395" cy="774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defTabSz="546100">
                  <a:defRPr sz="4600" b="1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W</a:t>
                </a:r>
                <a:r>
                  <a:rPr baseline="31999"/>
                  <a:t>-</a:t>
                </a:r>
              </a:p>
            </p:txBody>
          </p:sp>
        </p:grpSp>
        <p:grpSp>
          <p:nvGrpSpPr>
            <p:cNvPr id="952" name="Group"/>
            <p:cNvGrpSpPr/>
            <p:nvPr/>
          </p:nvGrpSpPr>
          <p:grpSpPr>
            <a:xfrm>
              <a:off x="2442188" y="0"/>
              <a:ext cx="936001" cy="2346970"/>
              <a:chOff x="0" y="0"/>
              <a:chExt cx="936000" cy="2346969"/>
            </a:xfrm>
          </p:grpSpPr>
          <p:grpSp>
            <p:nvGrpSpPr>
              <p:cNvPr id="948" name="Group"/>
              <p:cNvGrpSpPr/>
              <p:nvPr/>
            </p:nvGrpSpPr>
            <p:grpSpPr>
              <a:xfrm>
                <a:off x="0" y="0"/>
                <a:ext cx="936001" cy="936001"/>
                <a:chOff x="0" y="0"/>
                <a:chExt cx="936000" cy="936000"/>
              </a:xfrm>
            </p:grpSpPr>
            <p:sp>
              <p:nvSpPr>
                <p:cNvPr id="946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47" name="μ-"/>
                <p:cNvSpPr txBox="1"/>
                <p:nvPr/>
              </p:nvSpPr>
              <p:spPr>
                <a:xfrm>
                  <a:off x="150499" y="95245"/>
                  <a:ext cx="635001" cy="73407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1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μ</a:t>
                  </a:r>
                  <a:r>
                    <a:rPr baseline="31999"/>
                    <a:t>-</a:t>
                  </a:r>
                </a:p>
              </p:txBody>
            </p:sp>
          </p:grpSp>
          <p:grpSp>
            <p:nvGrpSpPr>
              <p:cNvPr id="951" name="Group"/>
              <p:cNvGrpSpPr/>
              <p:nvPr/>
            </p:nvGrpSpPr>
            <p:grpSpPr>
              <a:xfrm>
                <a:off x="0" y="1410969"/>
                <a:ext cx="936001" cy="936001"/>
                <a:chOff x="0" y="0"/>
                <a:chExt cx="936000" cy="936000"/>
              </a:xfrm>
            </p:grpSpPr>
            <p:sp>
              <p:nvSpPr>
                <p:cNvPr id="949" name="Group"/>
                <p:cNvSpPr/>
                <p:nvPr/>
              </p:nvSpPr>
              <p:spPr>
                <a:xfrm>
                  <a:off x="0" y="0"/>
                  <a:ext cx="936001" cy="936001"/>
                </a:xfrm>
                <a:prstGeom prst="ellipse">
                  <a:avLst/>
                </a:prstGeom>
                <a:solidFill>
                  <a:srgbClr val="FF930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546100">
                    <a:defRPr sz="46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950" name="νμ"/>
                <p:cNvSpPr txBox="1"/>
                <p:nvPr/>
              </p:nvSpPr>
              <p:spPr>
                <a:xfrm>
                  <a:off x="150499" y="87630"/>
                  <a:ext cx="635001" cy="7493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defTabSz="546100">
                    <a:defRPr sz="4300"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r>
                    <a:t>ν</a:t>
                  </a:r>
                  <a:r>
                    <a:rPr baseline="-5999"/>
                    <a:t>μ</a:t>
                  </a:r>
                </a:p>
              </p:txBody>
            </p:sp>
          </p:grpSp>
        </p:grpSp>
        <p:grpSp>
          <p:nvGrpSpPr>
            <p:cNvPr id="956" name="Group"/>
            <p:cNvGrpSpPr/>
            <p:nvPr/>
          </p:nvGrpSpPr>
          <p:grpSpPr>
            <a:xfrm>
              <a:off x="1250138" y="772933"/>
              <a:ext cx="1170524" cy="801104"/>
              <a:chOff x="0" y="0"/>
              <a:chExt cx="1170523" cy="801103"/>
            </a:xfrm>
          </p:grpSpPr>
          <p:sp>
            <p:nvSpPr>
              <p:cNvPr id="953" name="Line"/>
              <p:cNvSpPr/>
              <p:nvPr/>
            </p:nvSpPr>
            <p:spPr>
              <a:xfrm flipH="1">
                <a:off x="0" y="387319"/>
                <a:ext cx="507835" cy="1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54" name="Line"/>
              <p:cNvSpPr/>
              <p:nvPr/>
            </p:nvSpPr>
            <p:spPr>
              <a:xfrm>
                <a:off x="531614" y="417697"/>
                <a:ext cx="638910" cy="383407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55" name="Line"/>
              <p:cNvSpPr/>
              <p:nvPr/>
            </p:nvSpPr>
            <p:spPr>
              <a:xfrm flipV="1">
                <a:off x="531614" y="0"/>
                <a:ext cx="638910" cy="383407"/>
              </a:xfrm>
              <a:prstGeom prst="line">
                <a:avLst/>
              </a:prstGeom>
              <a:noFill/>
              <a:ln w="38100" cap="flat">
                <a:solidFill>
                  <a:srgbClr val="9411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grpSp>
        <p:nvGrpSpPr>
          <p:cNvPr id="978" name="Group"/>
          <p:cNvGrpSpPr/>
          <p:nvPr/>
        </p:nvGrpSpPr>
        <p:grpSpPr>
          <a:xfrm>
            <a:off x="4445000" y="5484154"/>
            <a:ext cx="8003630" cy="4082209"/>
            <a:chOff x="0" y="0"/>
            <a:chExt cx="8003629" cy="4082207"/>
          </a:xfrm>
        </p:grpSpPr>
        <p:sp>
          <p:nvSpPr>
            <p:cNvPr id="958" name="Line"/>
            <p:cNvSpPr/>
            <p:nvPr/>
          </p:nvSpPr>
          <p:spPr>
            <a:xfrm flipV="1">
              <a:off x="4802871" y="2876802"/>
              <a:ext cx="1859162" cy="784052"/>
            </a:xfrm>
            <a:prstGeom prst="line">
              <a:avLst/>
            </a:prstGeom>
            <a:noFill/>
            <a:ln w="88900" cap="flat">
              <a:solidFill>
                <a:schemeClr val="accent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9" name="Connection Line"/>
            <p:cNvSpPr/>
            <p:nvPr/>
          </p:nvSpPr>
          <p:spPr>
            <a:xfrm>
              <a:off x="5738596" y="1681556"/>
              <a:ext cx="2000003" cy="834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38" extrusionOk="0">
                  <a:moveTo>
                    <a:pt x="0" y="19727"/>
                  </a:moveTo>
                  <a:cubicBezTo>
                    <a:pt x="11876" y="21600"/>
                    <a:pt x="19076" y="15024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80" name="Connection Line"/>
            <p:cNvSpPr/>
            <p:nvPr/>
          </p:nvSpPr>
          <p:spPr>
            <a:xfrm>
              <a:off x="3780243" y="1019025"/>
              <a:ext cx="2000003" cy="846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61" extrusionOk="0">
                  <a:moveTo>
                    <a:pt x="0" y="19561"/>
                  </a:moveTo>
                  <a:cubicBezTo>
                    <a:pt x="4371" y="4291"/>
                    <a:pt x="11571" y="-2039"/>
                    <a:pt x="21600" y="571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61" name="Rectangle"/>
            <p:cNvSpPr/>
            <p:nvPr/>
          </p:nvSpPr>
          <p:spPr>
            <a:xfrm>
              <a:off x="0" y="12701"/>
              <a:ext cx="8003630" cy="4069507"/>
            </a:xfrm>
            <a:prstGeom prst="rect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1" name="Connection Line"/>
            <p:cNvSpPr/>
            <p:nvPr/>
          </p:nvSpPr>
          <p:spPr>
            <a:xfrm>
              <a:off x="5739445" y="739104"/>
              <a:ext cx="2000003" cy="824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60" extrusionOk="0">
                  <a:moveTo>
                    <a:pt x="0" y="20679"/>
                  </a:moveTo>
                  <a:cubicBezTo>
                    <a:pt x="9254" y="21600"/>
                    <a:pt x="16454" y="14707"/>
                    <a:pt x="21600" y="0"/>
                  </a:cubicBez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63" name="q=+1"/>
            <p:cNvSpPr txBox="1"/>
            <p:nvPr/>
          </p:nvSpPr>
          <p:spPr>
            <a:xfrm>
              <a:off x="4468007" y="0"/>
              <a:ext cx="1020786" cy="6302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r>
                <a:t>q=+1</a:t>
              </a:r>
            </a:p>
          </p:txBody>
        </p:sp>
        <p:sp>
          <p:nvSpPr>
            <p:cNvPr id="964" name="q=-1"/>
            <p:cNvSpPr txBox="1"/>
            <p:nvPr/>
          </p:nvSpPr>
          <p:spPr>
            <a:xfrm>
              <a:off x="6237044" y="1"/>
              <a:ext cx="1014106" cy="6302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/>
              </a:lvl1pPr>
            </a:lstStyle>
            <a:p>
              <a:r>
                <a:t>q=-1</a:t>
              </a:r>
            </a:p>
          </p:txBody>
        </p:sp>
        <p:sp>
          <p:nvSpPr>
            <p:cNvPr id="982" name="Connection Line"/>
            <p:cNvSpPr/>
            <p:nvPr/>
          </p:nvSpPr>
          <p:spPr>
            <a:xfrm>
              <a:off x="3780259" y="2071376"/>
              <a:ext cx="2000003" cy="847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19" extrusionOk="0">
                  <a:moveTo>
                    <a:pt x="0" y="19519"/>
                  </a:moveTo>
                  <a:cubicBezTo>
                    <a:pt x="4293" y="4225"/>
                    <a:pt x="11493" y="-2081"/>
                    <a:pt x="21600" y="600"/>
                  </a:cubicBezTo>
                </a:path>
              </a:pathLst>
            </a:custGeom>
            <a:noFill/>
            <a:ln w="25400" cap="flat">
              <a:solidFill>
                <a:schemeClr val="accent5">
                  <a:hueOff val="457874"/>
                  <a:satOff val="-29218"/>
                  <a:lumOff val="-29125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66" name="Elektron…"/>
            <p:cNvSpPr txBox="1"/>
            <p:nvPr/>
          </p:nvSpPr>
          <p:spPr>
            <a:xfrm>
              <a:off x="375203" y="676053"/>
              <a:ext cx="3144739" cy="30984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rmAutofit/>
            </a:bodyPr>
            <a:lstStyle/>
            <a:p>
              <a:pPr marL="571499" indent="-571499" algn="l">
                <a:spcBef>
                  <a:spcPts val="3600"/>
                </a:spcBef>
                <a:buSzPct val="43000"/>
                <a:buBlip>
                  <a:blip r:embed="rId2"/>
                </a:buBlip>
                <a:defRPr sz="2700"/>
              </a:pPr>
              <a:r>
                <a:t>Elektron</a:t>
              </a:r>
            </a:p>
            <a:p>
              <a:pPr marL="571499" indent="-571499" algn="l">
                <a:spcBef>
                  <a:spcPts val="3600"/>
                </a:spcBef>
                <a:buSzPct val="43000"/>
                <a:buBlip>
                  <a:blip r:embed="rId2"/>
                </a:buBlip>
                <a:defRPr sz="2700"/>
              </a:pPr>
              <a:r>
                <a:t>Mion</a:t>
              </a:r>
            </a:p>
            <a:p>
              <a:pPr marL="571499" indent="-571499" algn="l">
                <a:spcBef>
                  <a:spcPts val="3600"/>
                </a:spcBef>
                <a:buSzPct val="43000"/>
                <a:buBlip>
                  <a:blip r:embed="rId2"/>
                </a:buBlip>
                <a:defRPr sz="2700"/>
              </a:pPr>
              <a:r>
                <a:t>Missing Et</a:t>
              </a:r>
            </a:p>
          </p:txBody>
        </p:sp>
        <p:sp>
          <p:nvSpPr>
            <p:cNvPr id="983" name="Connection Line"/>
            <p:cNvSpPr/>
            <p:nvPr/>
          </p:nvSpPr>
          <p:spPr>
            <a:xfrm>
              <a:off x="5583643" y="1036645"/>
              <a:ext cx="195264" cy="10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984" name="Connection Line"/>
            <p:cNvSpPr/>
            <p:nvPr/>
          </p:nvSpPr>
          <p:spPr>
            <a:xfrm>
              <a:off x="5609043" y="935045"/>
              <a:ext cx="195264" cy="105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971" name="Group"/>
            <p:cNvGrpSpPr/>
            <p:nvPr/>
          </p:nvGrpSpPr>
          <p:grpSpPr>
            <a:xfrm rot="18381357">
              <a:off x="7602943" y="681045"/>
              <a:ext cx="220664" cy="207120"/>
              <a:chOff x="0" y="0"/>
              <a:chExt cx="220662" cy="207119"/>
            </a:xfrm>
          </p:grpSpPr>
          <p:sp>
            <p:nvSpPr>
              <p:cNvPr id="985" name="Connection Line"/>
              <p:cNvSpPr/>
              <p:nvPr/>
            </p:nvSpPr>
            <p:spPr>
              <a:xfrm>
                <a:off x="0" y="101600"/>
                <a:ext cx="195263" cy="105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986" name="Connection Line"/>
              <p:cNvSpPr/>
              <p:nvPr/>
            </p:nvSpPr>
            <p:spPr>
              <a:xfrm>
                <a:off x="25400" y="0"/>
                <a:ext cx="195263" cy="105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5400" cap="flat">
                <a:solidFill>
                  <a:schemeClr val="accent2">
                    <a:hueOff val="1462849"/>
                    <a:satOff val="-6597"/>
                    <a:lumOff val="-3558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</p:grpSp>
        <p:grpSp>
          <p:nvGrpSpPr>
            <p:cNvPr id="974" name="Group"/>
            <p:cNvGrpSpPr/>
            <p:nvPr/>
          </p:nvGrpSpPr>
          <p:grpSpPr>
            <a:xfrm rot="20564480">
              <a:off x="7587508" y="1681931"/>
              <a:ext cx="200733" cy="237940"/>
              <a:chOff x="0" y="0"/>
              <a:chExt cx="200731" cy="237938"/>
            </a:xfrm>
          </p:grpSpPr>
          <p:sp>
            <p:nvSpPr>
              <p:cNvPr id="987" name="Connection Line"/>
              <p:cNvSpPr/>
              <p:nvPr/>
            </p:nvSpPr>
            <p:spPr>
              <a:xfrm>
                <a:off x="151746" y="18132"/>
                <a:ext cx="30773" cy="219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988" name="Connection Line"/>
              <p:cNvSpPr/>
              <p:nvPr/>
            </p:nvSpPr>
            <p:spPr>
              <a:xfrm>
                <a:off x="0" y="0"/>
                <a:ext cx="200732" cy="94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</p:grpSp>
        <p:grpSp>
          <p:nvGrpSpPr>
            <p:cNvPr id="977" name="Group"/>
            <p:cNvGrpSpPr/>
            <p:nvPr/>
          </p:nvGrpSpPr>
          <p:grpSpPr>
            <a:xfrm rot="3218474">
              <a:off x="5547525" y="1979285"/>
              <a:ext cx="200733" cy="237940"/>
              <a:chOff x="0" y="0"/>
              <a:chExt cx="200731" cy="237938"/>
            </a:xfrm>
          </p:grpSpPr>
          <p:sp>
            <p:nvSpPr>
              <p:cNvPr id="989" name="Connection Line"/>
              <p:cNvSpPr/>
              <p:nvPr/>
            </p:nvSpPr>
            <p:spPr>
              <a:xfrm>
                <a:off x="151746" y="18132"/>
                <a:ext cx="30773" cy="219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990" name="Connection Line"/>
              <p:cNvSpPr/>
              <p:nvPr/>
            </p:nvSpPr>
            <p:spPr>
              <a:xfrm>
                <a:off x="0" y="0"/>
                <a:ext cx="200732" cy="94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0"/>
                    </a:lnTo>
                  </a:path>
                </a:pathLst>
              </a:custGeom>
              <a:noFill/>
              <a:ln w="25400" cap="flat">
                <a:solidFill>
                  <a:schemeClr val="accent5">
                    <a:hueOff val="457874"/>
                    <a:satOff val="-29218"/>
                    <a:lumOff val="-29125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Elektron (q = +1/-1)…"/>
          <p:cNvSpPr txBox="1">
            <a:spLocks noGrp="1"/>
          </p:cNvSpPr>
          <p:nvPr>
            <p:ph type="body" sz="half" idx="1"/>
          </p:nvPr>
        </p:nvSpPr>
        <p:spPr>
          <a:xfrm>
            <a:off x="901700" y="2654300"/>
            <a:ext cx="6097439" cy="5740400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Elektron (q = +1/-1)</a:t>
            </a:r>
          </a:p>
          <a:p>
            <a:pPr>
              <a:buBlip>
                <a:blip r:embed="rId2"/>
              </a:buBlip>
            </a:pPr>
            <a:r>
              <a:t>Mion (q = +1/-1)</a:t>
            </a:r>
          </a:p>
          <a:p>
            <a:pPr>
              <a:buBlip>
                <a:blip r:embed="rId2"/>
              </a:buBlip>
            </a:pPr>
            <a:r>
              <a:t>Foton (q = 0)</a:t>
            </a:r>
          </a:p>
          <a:p>
            <a:pPr>
              <a:buBlip>
                <a:blip r:embed="rId2"/>
              </a:buBlip>
            </a:pPr>
            <a:r>
              <a:t>Nedostajuća energija (Missing Et)</a:t>
            </a:r>
          </a:p>
        </p:txBody>
      </p:sp>
      <p:sp>
        <p:nvSpPr>
          <p:cNvPr id="153" name="Što ćemo tražiti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Što ćemo tražiti? </a:t>
            </a:r>
          </a:p>
        </p:txBody>
      </p:sp>
      <p:grpSp>
        <p:nvGrpSpPr>
          <p:cNvPr id="156" name="Napomena:…"/>
          <p:cNvGrpSpPr/>
          <p:nvPr/>
        </p:nvGrpSpPr>
        <p:grpSpPr>
          <a:xfrm>
            <a:off x="7340699" y="3507220"/>
            <a:ext cx="5366942" cy="4034560"/>
            <a:chOff x="0" y="0"/>
            <a:chExt cx="5366941" cy="4034558"/>
          </a:xfrm>
        </p:grpSpPr>
        <p:sp>
          <p:nvSpPr>
            <p:cNvPr id="155" name="Napomena:…"/>
            <p:cNvSpPr txBox="1"/>
            <p:nvPr/>
          </p:nvSpPr>
          <p:spPr>
            <a:xfrm>
              <a:off x="44450" y="44450"/>
              <a:ext cx="5278042" cy="3945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Napomena:</a:t>
              </a:r>
            </a:p>
            <a:p>
              <a:pPr>
                <a:defRPr sz="2400"/>
              </a:pPr>
              <a:r>
                <a:t>Elektrone (mione) pozitivnog i negativnog naboja mi ovdje suptilno stavljamo u istu kategoriju. Ipak, valja napomenuti kako su to </a:t>
              </a:r>
              <a:r>
                <a:rPr>
                  <a:solidFill>
                    <a:schemeClr val="accent5"/>
                  </a:solidFill>
                </a:rPr>
                <a:t>dvije različite vrste</a:t>
              </a:r>
              <a:r>
                <a:t> čestica !</a:t>
              </a:r>
            </a:p>
          </p:txBody>
        </p:sp>
        <p:pic>
          <p:nvPicPr>
            <p:cNvPr id="154" name="Napomena:…" descr="Napomena:…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366942" cy="403455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7991"/>
            <a:ext cx="13004800" cy="859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3562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kica CMS detektora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955586" cy="2540000"/>
          </a:xfrm>
          <a:prstGeom prst="rect">
            <a:avLst/>
          </a:prstGeom>
        </p:spPr>
        <p:txBody>
          <a:bodyPr/>
          <a:lstStyle/>
          <a:p>
            <a:r>
              <a:t>Skica CMS detektora</a:t>
            </a:r>
          </a:p>
        </p:txBody>
      </p:sp>
      <p:grpSp>
        <p:nvGrpSpPr>
          <p:cNvPr id="166" name="Group"/>
          <p:cNvGrpSpPr/>
          <p:nvPr/>
        </p:nvGrpSpPr>
        <p:grpSpPr>
          <a:xfrm>
            <a:off x="872520" y="2204284"/>
            <a:ext cx="6738560" cy="6317669"/>
            <a:chOff x="0" y="0"/>
            <a:chExt cx="6738558" cy="6317667"/>
          </a:xfrm>
        </p:grpSpPr>
        <p:sp>
          <p:nvSpPr>
            <p:cNvPr id="159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0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1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2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3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4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5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kica CMS detektora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955586" cy="2540000"/>
          </a:xfrm>
          <a:prstGeom prst="rect">
            <a:avLst/>
          </a:prstGeom>
        </p:spPr>
        <p:txBody>
          <a:bodyPr/>
          <a:lstStyle/>
          <a:p>
            <a:r>
              <a:t>Skica CMS detektora</a:t>
            </a:r>
          </a:p>
        </p:txBody>
      </p:sp>
      <p:grpSp>
        <p:nvGrpSpPr>
          <p:cNvPr id="176" name="Group"/>
          <p:cNvGrpSpPr/>
          <p:nvPr/>
        </p:nvGrpSpPr>
        <p:grpSpPr>
          <a:xfrm>
            <a:off x="872520" y="2204284"/>
            <a:ext cx="6738560" cy="6317669"/>
            <a:chOff x="0" y="0"/>
            <a:chExt cx="6738558" cy="6317667"/>
          </a:xfrm>
        </p:grpSpPr>
        <p:sp>
          <p:nvSpPr>
            <p:cNvPr id="169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0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1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2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3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4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5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77" name="1"/>
          <p:cNvSpPr txBox="1"/>
          <p:nvPr/>
        </p:nvSpPr>
        <p:spPr>
          <a:xfrm>
            <a:off x="4311062" y="4777810"/>
            <a:ext cx="352261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1</a:t>
            </a:r>
          </a:p>
        </p:txBody>
      </p:sp>
      <p:sp>
        <p:nvSpPr>
          <p:cNvPr id="178" name="1. Tracker: Osjetljiv na…"/>
          <p:cNvSpPr txBox="1"/>
          <p:nvPr/>
        </p:nvSpPr>
        <p:spPr>
          <a:xfrm>
            <a:off x="7197944" y="1491807"/>
            <a:ext cx="6176525" cy="162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1. </a:t>
            </a:r>
            <a:r>
              <a:rPr sz="2600"/>
              <a:t>Tracker: Osjetljiv na </a:t>
            </a:r>
          </a:p>
          <a:p>
            <a:pPr>
              <a:defRPr sz="2600"/>
            </a:pPr>
            <a:r>
              <a:t>nabijene čestice, </a:t>
            </a:r>
          </a:p>
          <a:p>
            <a:pPr>
              <a:defRPr sz="2600"/>
            </a:pPr>
            <a:r>
              <a:t>određujemo putanju.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kica CMS detektora"/>
          <p:cNvSpPr txBox="1">
            <a:spLocks noGrp="1"/>
          </p:cNvSpPr>
          <p:nvPr>
            <p:ph type="title"/>
          </p:nvPr>
        </p:nvSpPr>
        <p:spPr>
          <a:xfrm>
            <a:off x="1270000" y="-330200"/>
            <a:ext cx="10955586" cy="2540000"/>
          </a:xfrm>
          <a:prstGeom prst="rect">
            <a:avLst/>
          </a:prstGeom>
        </p:spPr>
        <p:txBody>
          <a:bodyPr/>
          <a:lstStyle/>
          <a:p>
            <a:r>
              <a:t>Skica CMS detektora</a:t>
            </a:r>
          </a:p>
        </p:txBody>
      </p:sp>
      <p:grpSp>
        <p:nvGrpSpPr>
          <p:cNvPr id="188" name="Group"/>
          <p:cNvGrpSpPr/>
          <p:nvPr/>
        </p:nvGrpSpPr>
        <p:grpSpPr>
          <a:xfrm>
            <a:off x="872520" y="2204284"/>
            <a:ext cx="6738560" cy="6317669"/>
            <a:chOff x="0" y="0"/>
            <a:chExt cx="6738558" cy="6317667"/>
          </a:xfrm>
        </p:grpSpPr>
        <p:sp>
          <p:nvSpPr>
            <p:cNvPr id="181" name="Oval"/>
            <p:cNvSpPr/>
            <p:nvPr/>
          </p:nvSpPr>
          <p:spPr>
            <a:xfrm>
              <a:off x="2707743" y="2538617"/>
              <a:ext cx="1323073" cy="124043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2" name="Oval"/>
            <p:cNvSpPr/>
            <p:nvPr/>
          </p:nvSpPr>
          <p:spPr>
            <a:xfrm>
              <a:off x="2376940" y="2228476"/>
              <a:ext cx="1984679" cy="1860716"/>
            </a:xfrm>
            <a:prstGeom prst="ellipse">
              <a:avLst/>
            </a:prstGeom>
            <a:noFill/>
            <a:ln w="393700" cap="flat">
              <a:solidFill>
                <a:schemeClr val="accent2">
                  <a:hueOff val="1462849"/>
                  <a:satOff val="-6597"/>
                  <a:lumOff val="-3558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3" name="Oval"/>
            <p:cNvSpPr/>
            <p:nvPr/>
          </p:nvSpPr>
          <p:spPr>
            <a:xfrm>
              <a:off x="3098551" y="2905016"/>
              <a:ext cx="541456" cy="50763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4" name="Oval"/>
            <p:cNvSpPr/>
            <p:nvPr/>
          </p:nvSpPr>
          <p:spPr>
            <a:xfrm>
              <a:off x="2901765" y="2720520"/>
              <a:ext cx="935029" cy="87662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5" name="Oval"/>
            <p:cNvSpPr/>
            <p:nvPr/>
          </p:nvSpPr>
          <p:spPr>
            <a:xfrm>
              <a:off x="1711938" y="1605010"/>
              <a:ext cx="3314682" cy="3107648"/>
            </a:xfrm>
            <a:prstGeom prst="ellipse">
              <a:avLst/>
            </a:prstGeom>
            <a:noFill/>
            <a:ln w="762000" cap="flat">
              <a:solidFill>
                <a:schemeClr val="accent3">
                  <a:satOff val="-19059"/>
                  <a:lumOff val="-22550"/>
                </a:schemeClr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6" name="Oval"/>
            <p:cNvSpPr/>
            <p:nvPr/>
          </p:nvSpPr>
          <p:spPr>
            <a:xfrm>
              <a:off x="1023383" y="959462"/>
              <a:ext cx="4691792" cy="4398744"/>
            </a:xfrm>
            <a:prstGeom prst="ellipse">
              <a:avLst/>
            </a:prstGeom>
            <a:noFill/>
            <a:ln w="546100" cap="flat">
              <a:solidFill>
                <a:srgbClr val="CBC8C2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7" name="Oval"/>
            <p:cNvSpPr/>
            <p:nvPr/>
          </p:nvSpPr>
          <p:spPr>
            <a:xfrm>
              <a:off x="0" y="0"/>
              <a:ext cx="6738559" cy="6317668"/>
            </a:xfrm>
            <a:prstGeom prst="ellipse">
              <a:avLst/>
            </a:prstGeom>
            <a:noFill/>
            <a:ln w="1270000" cap="flat">
              <a:solidFill>
                <a:schemeClr val="accent5"/>
              </a:solidFill>
              <a:prstDash val="solid"/>
              <a:miter lim="400000"/>
            </a:ln>
            <a:effectLst>
              <a:outerShdw blurRad="63500" dir="162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effectLst>
                    <a:outerShdw blurRad="63500" dist="25400" dir="2700000" rotWithShape="0">
                      <a:srgbClr val="000000">
                        <a:alpha val="7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89" name="1"/>
          <p:cNvSpPr txBox="1"/>
          <p:nvPr/>
        </p:nvSpPr>
        <p:spPr>
          <a:xfrm>
            <a:off x="4311062" y="4777810"/>
            <a:ext cx="352261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1</a:t>
            </a:r>
          </a:p>
        </p:txBody>
      </p:sp>
      <p:sp>
        <p:nvSpPr>
          <p:cNvPr id="190" name="1. Tracker: Osjetljiv na…"/>
          <p:cNvSpPr txBox="1"/>
          <p:nvPr/>
        </p:nvSpPr>
        <p:spPr>
          <a:xfrm>
            <a:off x="7197944" y="1491807"/>
            <a:ext cx="6176525" cy="162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1. </a:t>
            </a:r>
            <a:r>
              <a:rPr sz="2600"/>
              <a:t>Tracker: Osjetljiv na </a:t>
            </a:r>
          </a:p>
          <a:p>
            <a:pPr>
              <a:defRPr sz="2600"/>
            </a:pPr>
            <a:r>
              <a:t>nabijene čestice, </a:t>
            </a:r>
          </a:p>
          <a:p>
            <a:pPr>
              <a:defRPr sz="2600"/>
            </a:pPr>
            <a:r>
              <a:t>određujemo putanju.</a:t>
            </a:r>
          </a:p>
        </p:txBody>
      </p:sp>
      <p:sp>
        <p:nvSpPr>
          <p:cNvPr id="191" name="2"/>
          <p:cNvSpPr txBox="1"/>
          <p:nvPr/>
        </p:nvSpPr>
        <p:spPr>
          <a:xfrm>
            <a:off x="4903528" y="4479360"/>
            <a:ext cx="335730" cy="693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2</a:t>
            </a:r>
          </a:p>
        </p:txBody>
      </p:sp>
      <p:sp>
        <p:nvSpPr>
          <p:cNvPr id="192" name="2. EM kalorimetar:…"/>
          <p:cNvSpPr txBox="1"/>
          <p:nvPr/>
        </p:nvSpPr>
        <p:spPr>
          <a:xfrm>
            <a:off x="7197944" y="3295207"/>
            <a:ext cx="6176525" cy="1545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600"/>
            </a:pPr>
            <a:r>
              <a:t>2. EM kalorimetar: </a:t>
            </a:r>
          </a:p>
          <a:p>
            <a:pPr>
              <a:defRPr sz="2600"/>
            </a:pPr>
            <a:r>
              <a:t>Mjerimo energiju</a:t>
            </a:r>
          </a:p>
          <a:p>
            <a:pPr>
              <a:defRPr sz="2600"/>
            </a:pPr>
            <a:r>
              <a:t>elektrona i fotona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">
  <a:themeElements>
    <a:clrScheme name="Chalkboard">
      <a:dk1>
        <a:srgbClr val="BC00FF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Chalkduster"/>
        <a:ea typeface="Chalkduster"/>
        <a:cs typeface="Chalkduster"/>
      </a:majorFont>
      <a:minorFont>
        <a:latin typeface="Chalkduster"/>
        <a:ea typeface="Chalkduster"/>
        <a:cs typeface="Chalkduster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63500" dir="162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63500" dist="25400" dir="2700000" rotWithShape="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Chalkdus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Chalkdus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halkboard">
  <a:themeElements>
    <a:clrScheme name="Chalkboard">
      <a:dk1>
        <a:srgbClr val="000000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Chalkduster"/>
        <a:ea typeface="Chalkduster"/>
        <a:cs typeface="Chalkduster"/>
      </a:majorFont>
      <a:minorFont>
        <a:latin typeface="Chalkduster"/>
        <a:ea typeface="Chalkduster"/>
        <a:cs typeface="Chalkduster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r="162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63500" dir="162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63500" dist="25400" dir="2700000" rotWithShape="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Chalkdus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Chalkduste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1195</Words>
  <Application>Microsoft Macintosh PowerPoint</Application>
  <PresentationFormat>Custom</PresentationFormat>
  <Paragraphs>309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Chalkduster</vt:lpstr>
      <vt:lpstr>Gill Sans</vt:lpstr>
      <vt:lpstr>Helvetica</vt:lpstr>
      <vt:lpstr>Helvetica Neue</vt:lpstr>
      <vt:lpstr>Chalkboard</vt:lpstr>
      <vt:lpstr>CMS Masterclasses</vt:lpstr>
      <vt:lpstr>Što ćemo raditi?</vt:lpstr>
      <vt:lpstr>CMS detektor</vt:lpstr>
      <vt:lpstr>Zašto je bitno magnetsko polje?</vt:lpstr>
      <vt:lpstr>Što ćemo tražiti? </vt:lpstr>
      <vt:lpstr>PowerPoint Presentation</vt:lpstr>
      <vt:lpstr>Skica CMS detektora</vt:lpstr>
      <vt:lpstr>Skica CMS detektora</vt:lpstr>
      <vt:lpstr>Skica CMS detektora</vt:lpstr>
      <vt:lpstr>Skica CMS detektora</vt:lpstr>
      <vt:lpstr>Skica CMS detektora</vt:lpstr>
      <vt:lpstr>Skica CMS detektora</vt:lpstr>
      <vt:lpstr>Elektron</vt:lpstr>
      <vt:lpstr>Elektron</vt:lpstr>
      <vt:lpstr>Elektron</vt:lpstr>
      <vt:lpstr>Elektron</vt:lpstr>
      <vt:lpstr>Elektron</vt:lpstr>
      <vt:lpstr>Elektron</vt:lpstr>
      <vt:lpstr>Foton</vt:lpstr>
      <vt:lpstr>Mion</vt:lpstr>
      <vt:lpstr>Mion</vt:lpstr>
      <vt:lpstr>Mion</vt:lpstr>
      <vt:lpstr>Mion</vt:lpstr>
      <vt:lpstr>Mion</vt:lpstr>
      <vt:lpstr>Mion</vt:lpstr>
      <vt:lpstr>Nedostajuća energija (Missing Et)</vt:lpstr>
      <vt:lpstr>Nedostajuća energija</vt:lpstr>
      <vt:lpstr>Nedostajuća energija</vt:lpstr>
      <vt:lpstr>Sažetak</vt:lpstr>
      <vt:lpstr>Zašto mjeriti baš elektrone, mione, nedostajuću energiju, fotone, …?</vt:lpstr>
      <vt:lpstr>Raspadi koje tražimo</vt:lpstr>
      <vt:lpstr>Raspadi koje tražimo</vt:lpstr>
      <vt:lpstr>Uključite računala!</vt:lpstr>
      <vt:lpstr>PowerPoint Presentation</vt:lpstr>
      <vt:lpstr>PowerPoint Presentation</vt:lpstr>
      <vt:lpstr>PowerPoint Presentation</vt:lpstr>
      <vt:lpstr>PowerPoint Presentation</vt:lpstr>
      <vt:lpstr>Što vidimo ovdje? #1</vt:lpstr>
      <vt:lpstr>Kako unosimo rezultate?</vt:lpstr>
      <vt:lpstr>PowerPoint Presentation</vt:lpstr>
      <vt:lpstr>Što vidimo ovdje? #2</vt:lpstr>
      <vt:lpstr>PowerPoint Presentation</vt:lpstr>
      <vt:lpstr>Kako određujemo iznos mase neutralne čestice NP?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Masterclasses</dc:title>
  <cp:lastModifiedBy>Ivica Puljak</cp:lastModifiedBy>
  <cp:revision>6</cp:revision>
  <dcterms:modified xsi:type="dcterms:W3CDTF">2018-03-27T08:02:30Z</dcterms:modified>
</cp:coreProperties>
</file>