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56" r:id="rId3"/>
    <p:sldId id="258" r:id="rId5"/>
    <p:sldId id="259" r:id="rId6"/>
    <p:sldId id="260" r:id="rId7"/>
    <p:sldId id="265" r:id="rId8"/>
    <p:sldId id="257" r:id="rId9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696C064A-D61B-4B21-B757-51A9B82445B8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r>
              <a:rPr lang="en-US"/>
              <a:t>Summer Student Project-Presentation 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50305E07-67EA-4042-A3F6-853A8AD8D20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Summer Student Project-Presentation 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21B2AA4F-B828-4D7C-AFD3-893933DAFCB4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p>
            <a:r>
              <a:rPr lang="en-US"/>
              <a:t>Summer Student Project-Presentation 17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p>
            <a:r>
              <a:rPr lang="en-US"/>
              <a:t>Summer Student Project-Presentation 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GIF"/><Relationship Id="rId1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GIF"/><Relationship Id="rId1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4105" y="157480"/>
            <a:ext cx="9573895" cy="3352800"/>
          </a:xfrm>
        </p:spPr>
        <p:txBody>
          <a:bodyPr>
            <a:normAutofit fontScale="90000"/>
          </a:bodyPr>
          <a:p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</a:br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</a:br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</a:br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</a:br>
            <a: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  <a:t>Summarization : </a:t>
            </a:r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</a:br>
            <a: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  <a:t>Optimising A Read Out PCB </a:t>
            </a:r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</a:br>
            <a: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sym typeface="+mn-ea"/>
              </a:rPr>
              <a:t>for A Possible FCC-hh ECAL</a:t>
            </a:r>
            <a:br>
              <a:rPr lang="en-MY" altLang="en-US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</a:rPr>
            </a:br>
            <a:endParaRPr lang="en-MY" altLang="en-US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51095" y="4535170"/>
            <a:ext cx="6710680" cy="1584960"/>
          </a:xfrm>
        </p:spPr>
        <p:txBody>
          <a:bodyPr>
            <a:normAutofit lnSpcReduction="10000"/>
          </a:bodyPr>
          <a:p>
            <a:r>
              <a:rPr lang="en-MY" altLang="en-US"/>
              <a:t>-Revathy Alagaraisamy:Supervised by Martin       Aleksa,Jana Faltova</a:t>
            </a:r>
            <a:endParaRPr lang="en-MY" altLang="en-US"/>
          </a:p>
          <a:p>
            <a:r>
              <a:rPr lang="en-MY" altLang="en-US"/>
              <a:t> Summer Student Programm</a:t>
            </a:r>
            <a:endParaRPr lang="en-MY" altLang="en-US"/>
          </a:p>
          <a:p>
            <a:r>
              <a:rPr lang="en-MY" altLang="en-US"/>
              <a:t>  CERN 2017</a:t>
            </a:r>
            <a:endParaRPr lang="en-MY" altLang="en-US"/>
          </a:p>
          <a:p>
            <a:endParaRPr lang="en-MY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6405" y="-205740"/>
            <a:ext cx="4837430" cy="1840865"/>
          </a:xfrm>
        </p:spPr>
        <p:txBody>
          <a:bodyPr>
            <a:noAutofit/>
          </a:bodyPr>
          <a:p>
            <a:r>
              <a:rPr lang="en-MY" altLang="en-US" sz="5400">
                <a:solidFill>
                  <a:srgbClr val="0070C0"/>
                </a:solidFill>
                <a:uFillTx/>
              </a:rPr>
              <a:t>Signal Traces in PCB</a:t>
            </a:r>
            <a:endParaRPr lang="en-MY" altLang="en-US" sz="5400">
              <a:solidFill>
                <a:srgbClr val="0070C0"/>
              </a:solidFill>
              <a:uFillTx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40995" y="3268345"/>
            <a:ext cx="4354830" cy="1953895"/>
          </a:xfrm>
        </p:spPr>
        <p:txBody>
          <a:bodyPr/>
          <a:p>
            <a:r>
              <a:rPr lang="en-MY" altLang="en-US" sz="1800">
                <a:solidFill>
                  <a:schemeClr val="tx1"/>
                </a:solidFill>
                <a:uFillTx/>
              </a:rPr>
              <a:t>&gt; Length of Signal Trace multiplied by factor of 2 as it is symmetrical along Eta axis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endParaRPr lang="en-MY" altLang="en-US" sz="1800">
              <a:solidFill>
                <a:schemeClr val="tx1"/>
              </a:solidFill>
              <a:uFillTx/>
            </a:endParaRPr>
          </a:p>
          <a:p>
            <a:r>
              <a:rPr lang="en-MY" altLang="en-US" sz="1800">
                <a:solidFill>
                  <a:schemeClr val="tx1"/>
                </a:solidFill>
                <a:uFillTx/>
              </a:rPr>
              <a:t>&gt;  At the most sensitive part of detector, No Traces ( MInimize Electronics Noise)</a:t>
            </a:r>
            <a:endParaRPr lang="en-MY" altLang="en-US" sz="1800">
              <a:solidFill>
                <a:schemeClr val="tx1"/>
              </a:solidFill>
              <a:uFillTx/>
            </a:endParaRPr>
          </a:p>
        </p:txBody>
      </p:sp>
      <p:pic>
        <p:nvPicPr>
          <p:cNvPr id="1073742850" name="Content Placeholder 1073742849"/>
          <p:cNvPicPr>
            <a:picLocks noChangeAspect="1"/>
          </p:cNvPicPr>
          <p:nvPr>
            <p:ph type="pic" idx="1"/>
          </p:nvPr>
        </p:nvPicPr>
        <p:blipFill>
          <a:blip r:embed="rId1"/>
          <a:stretch>
            <a:fillRect/>
          </a:stretch>
        </p:blipFill>
        <p:spPr>
          <a:xfrm>
            <a:off x="5421630" y="-13970"/>
            <a:ext cx="5236210" cy="673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" y="543560"/>
            <a:ext cx="4495165" cy="1224915"/>
          </a:xfrm>
        </p:spPr>
        <p:txBody>
          <a:bodyPr>
            <a:normAutofit fontScale="90000"/>
          </a:bodyPr>
          <a:p>
            <a:r>
              <a:rPr lang="en-MY" altLang="en-US" sz="5400">
                <a:solidFill>
                  <a:srgbClr val="0070C0"/>
                </a:solidFill>
                <a:uFillTx/>
              </a:rPr>
              <a:t>Impedance of  Signal  Traces</a:t>
            </a:r>
            <a:br>
              <a:rPr lang="en-US"/>
            </a:b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840105" y="2908300"/>
            <a:ext cx="3931920" cy="2961005"/>
          </a:xfrm>
        </p:spPr>
        <p:txBody>
          <a:bodyPr/>
          <a:p>
            <a:r>
              <a:rPr lang="en-MY" altLang="en-US" sz="1800">
                <a:solidFill>
                  <a:schemeClr val="tx1"/>
                </a:solidFill>
                <a:uFillTx/>
              </a:rPr>
              <a:t>&gt; Impedance is fixed at 50 Ohm (based on      Atlas)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r>
              <a:rPr lang="en-MY" altLang="en-US" sz="1800">
                <a:solidFill>
                  <a:schemeClr val="tx1"/>
                </a:solidFill>
                <a:uFillTx/>
              </a:rPr>
              <a:t>&gt; Other components: 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r>
              <a:rPr lang="en-MY" altLang="en-US" sz="1800">
                <a:solidFill>
                  <a:schemeClr val="tx1"/>
                </a:solidFill>
                <a:uFillTx/>
              </a:rPr>
              <a:t>              Width (min)=0.127mm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r>
              <a:rPr lang="en-MY" altLang="en-US" sz="1800">
                <a:solidFill>
                  <a:schemeClr val="tx1"/>
                </a:solidFill>
                <a:uFillTx/>
              </a:rPr>
              <a:t>              Thickness    =0.035mm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r>
              <a:rPr lang="en-MY" altLang="en-US" sz="1800">
                <a:solidFill>
                  <a:schemeClr val="tx1"/>
                </a:solidFill>
                <a:uFillTx/>
              </a:rPr>
              <a:t>&gt; From the plot,obtained value= 0.17mm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r>
              <a:rPr lang="en-MY" altLang="en-US" sz="1800">
                <a:solidFill>
                  <a:schemeClr val="tx1"/>
                </a:solidFill>
                <a:uFillTx/>
              </a:rPr>
              <a:t>( distance to ground layer)</a:t>
            </a:r>
            <a:endParaRPr lang="en-MY" altLang="en-US" sz="1800">
              <a:solidFill>
                <a:schemeClr val="tx1"/>
              </a:solidFill>
              <a:uFillTx/>
            </a:endParaRPr>
          </a:p>
          <a:p>
            <a:endParaRPr lang="en-MY" altLang="en-US" sz="1800">
              <a:solidFill>
                <a:schemeClr val="tx1"/>
              </a:solidFill>
              <a:uFillTx/>
            </a:endParaRPr>
          </a:p>
        </p:txBody>
      </p:sp>
      <p:pic>
        <p:nvPicPr>
          <p:cNvPr id="8" name="Content Placeholder 7" descr="Impedance new"/>
          <p:cNvPicPr>
            <a:picLocks noChangeAspect="1"/>
          </p:cNvPicPr>
          <p:nvPr>
            <p:ph type="pic" idx="1"/>
          </p:nvPr>
        </p:nvPicPr>
        <p:blipFill>
          <a:blip r:embed="rId1"/>
          <a:stretch>
            <a:fillRect/>
          </a:stretch>
        </p:blipFill>
        <p:spPr>
          <a:xfrm>
            <a:off x="5183505" y="1328420"/>
            <a:ext cx="6172200" cy="419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1515"/>
          </a:xfrm>
        </p:spPr>
        <p:txBody>
          <a:bodyPr>
            <a:normAutofit fontScale="90000"/>
          </a:bodyPr>
          <a:p>
            <a:r>
              <a:rPr lang="en-MY" altLang="en-US" sz="5400">
                <a:solidFill>
                  <a:srgbClr val="0070C0"/>
                </a:solidFill>
                <a:uFillTx/>
              </a:rPr>
              <a:t>Capacitance of Shield</a:t>
            </a:r>
            <a:endParaRPr lang="en-MY" altLang="en-US" sz="5400">
              <a:solidFill>
                <a:srgbClr val="0070C0"/>
              </a:solidFill>
              <a:uFillTx/>
            </a:endParaRPr>
          </a:p>
        </p:txBody>
      </p:sp>
      <p:pic>
        <p:nvPicPr>
          <p:cNvPr id="13" name="Content Placeholder 4" descr="capcit1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92125" y="1347470"/>
            <a:ext cx="5181600" cy="35185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Content Placeholder 6" descr="capcit6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72200" y="1445895"/>
            <a:ext cx="5181600" cy="35185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Oval Callout 15"/>
          <p:cNvSpPr/>
          <p:nvPr/>
        </p:nvSpPr>
        <p:spPr>
          <a:xfrm>
            <a:off x="838200" y="5111750"/>
            <a:ext cx="4159250" cy="12172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MY" altLang="en-US"/>
              <a:t>&gt;Towards the edge,more shields to prevent Crosstalk of different Signals</a:t>
            </a:r>
            <a:endParaRPr lang="en-MY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7700"/>
          </a:xfrm>
        </p:spPr>
        <p:txBody>
          <a:bodyPr>
            <a:normAutofit fontScale="90000"/>
          </a:bodyPr>
          <a:p>
            <a:r>
              <a:rPr lang="en-MY" altLang="en-US" sz="5400">
                <a:solidFill>
                  <a:srgbClr val="0070C0"/>
                </a:solidFill>
                <a:uFillTx/>
              </a:rPr>
              <a:t>Capacitance of Trace</a:t>
            </a:r>
            <a:endParaRPr lang="en-MY" altLang="en-US" sz="5400">
              <a:solidFill>
                <a:srgbClr val="0070C0"/>
              </a:solidFill>
              <a:uFillTx/>
            </a:endParaRPr>
          </a:p>
        </p:txBody>
      </p:sp>
      <p:pic>
        <p:nvPicPr>
          <p:cNvPr id="10" name="Content Placeholder 9" descr="trace capci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477520" y="1202055"/>
            <a:ext cx="5181600" cy="35185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Content Placeholder 11" descr="trace capci6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58560" y="1202055"/>
            <a:ext cx="5181600" cy="35185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Oval Callout 5"/>
          <p:cNvSpPr/>
          <p:nvPr/>
        </p:nvSpPr>
        <p:spPr>
          <a:xfrm>
            <a:off x="1223645" y="5050790"/>
            <a:ext cx="4695190" cy="15214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MY" altLang="en-US"/>
              <a:t>&gt;Overall,capacitances of traces lower than capacitances of shields</a:t>
            </a:r>
            <a:endParaRPr lang="en-MY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47580" cy="687705"/>
          </a:xfrm>
        </p:spPr>
        <p:txBody>
          <a:bodyPr>
            <a:normAutofit fontScale="90000"/>
          </a:bodyPr>
          <a:p>
            <a:r>
              <a:rPr lang="en-MY" altLang="en-US" sz="5400">
                <a:solidFill>
                  <a:srgbClr val="0070C0"/>
                </a:solidFill>
                <a:uFillTx/>
              </a:rPr>
              <a:t>Capacitance of LAr</a:t>
            </a:r>
            <a:endParaRPr lang="en-MY" altLang="en-US" sz="5400">
              <a:solidFill>
                <a:srgbClr val="0070C0"/>
              </a:solidFill>
              <a:uFillTx/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2090" y="896620"/>
            <a:ext cx="9194800" cy="5691505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9066530" y="1662430"/>
            <a:ext cx="3005455" cy="16065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MY" altLang="en-US"/>
              <a:t>&gt;Detector capacitance is small</a:t>
            </a:r>
            <a:endParaRPr lang="en-MY" altLang="en-US"/>
          </a:p>
          <a:p>
            <a:pPr algn="ctr"/>
            <a:r>
              <a:rPr lang="en-MY" altLang="en-US"/>
              <a:t>&gt;Capacitance of 8th layer is lower than 1st</a:t>
            </a:r>
            <a:endParaRPr lang="en-MY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870</Words>
  <Application>WPS Presentation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SimSun</vt:lpstr>
      <vt:lpstr>Wingdings</vt:lpstr>
      <vt:lpstr/>
      <vt:lpstr>Arial Unicode MS</vt:lpstr>
      <vt:lpstr>Calibri Light</vt:lpstr>
      <vt:lpstr>Calibri</vt:lpstr>
      <vt:lpstr>Microsoft YaHei</vt:lpstr>
      <vt:lpstr>Segoe Print</vt:lpstr>
      <vt:lpstr>Office Theme</vt:lpstr>
      <vt:lpstr>PowerPoint 演示文稿</vt:lpstr>
      <vt:lpstr>PowerPoint 演示文稿</vt:lpstr>
      <vt:lpstr>PowerPoint 演示文稿</vt:lpstr>
      <vt:lpstr>PowerPoint 演示文稿</vt:lpstr>
      <vt:lpstr>Capacitance of Trace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 Summarization :  Optimising A Read Out PCB  for A Possible FCC-hh ECAL </dc:title>
  <dc:creator>Sinnamah</dc:creator>
  <cp:lastModifiedBy>Sinnamah</cp:lastModifiedBy>
  <cp:revision>1</cp:revision>
  <dcterms:created xsi:type="dcterms:W3CDTF">2017-08-21T07:18:13Z</dcterms:created>
  <dcterms:modified xsi:type="dcterms:W3CDTF">2017-08-21T07:18:13Z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1033-10.2.0.5908</vt:lpwstr>
  </property>
</Properties>
</file>