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20"/>
  </p:notesMasterIdLst>
  <p:sldIdLst>
    <p:sldId id="261" r:id="rId2"/>
    <p:sldId id="277" r:id="rId3"/>
    <p:sldId id="266" r:id="rId4"/>
    <p:sldId id="273" r:id="rId5"/>
    <p:sldId id="275" r:id="rId6"/>
    <p:sldId id="274" r:id="rId7"/>
    <p:sldId id="276" r:id="rId8"/>
    <p:sldId id="278" r:id="rId9"/>
    <p:sldId id="284" r:id="rId10"/>
    <p:sldId id="286" r:id="rId11"/>
    <p:sldId id="280" r:id="rId12"/>
    <p:sldId id="281" r:id="rId13"/>
    <p:sldId id="283" r:id="rId14"/>
    <p:sldId id="282" r:id="rId15"/>
    <p:sldId id="287" r:id="rId16"/>
    <p:sldId id="285" r:id="rId17"/>
    <p:sldId id="288" r:id="rId18"/>
    <p:sldId id="279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039" autoAdjust="0"/>
    <p:restoredTop sz="86364" autoAdjust="0"/>
  </p:normalViewPr>
  <p:slideViewPr>
    <p:cSldViewPr snapToGrid="0">
      <p:cViewPr varScale="1">
        <p:scale>
          <a:sx n="100" d="100"/>
          <a:sy n="100" d="100"/>
        </p:scale>
        <p:origin x="21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4" d="100"/>
          <a:sy n="104" d="100"/>
        </p:scale>
        <p:origin x="274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61CCF-E758-4DB2-B890-4E935FBE54DA}" type="datetimeFigureOut">
              <a:rPr lang="cs-CZ" smtClean="0"/>
              <a:t>02.02.2018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70023-61B7-440A-91F0-CB1683C321D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0795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5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16424" y="1124745"/>
            <a:ext cx="9179859" cy="500141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857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83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950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775520" y="764704"/>
            <a:ext cx="9793088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110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3392" y="188640"/>
            <a:ext cx="109728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5"/>
            <a:ext cx="109728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573741" y="6493150"/>
            <a:ext cx="10994867" cy="0"/>
          </a:xfrm>
          <a:prstGeom prst="line">
            <a:avLst/>
          </a:prstGeom>
          <a:ln w="28575">
            <a:solidFill>
              <a:srgbClr val="0A2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6392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392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BAB1648-E676-4B09-B3E9-13EB727E30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2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rgbClr val="08255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3200" kern="1200">
          <a:solidFill>
            <a:srgbClr val="08255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8255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8255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8255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8255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38174" y="1816101"/>
            <a:ext cx="10715625" cy="18224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This work is supported by projects Research infrastructure CERN (CERN-CZ, LM2015058) and OP RDE CERN Computing (CZ.02.1.01/0.0/0.0/1 6013/0001404) from EU funds and MEYS. </a:t>
            </a:r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75" y="4405312"/>
            <a:ext cx="65722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Running job slots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10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0613"/>
            <a:ext cx="12192000" cy="527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5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CZ-Tier2 vs Salomon: </a:t>
            </a:r>
            <a:r>
              <a:rPr lang="en-US" dirty="0"/>
              <a:t>Completed </a:t>
            </a:r>
            <a:r>
              <a:rPr lang="en-US" dirty="0" smtClean="0"/>
              <a:t>jobs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676900"/>
            <a:ext cx="10972800" cy="4492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Completed = successful + failed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11</a:t>
            </a:fld>
            <a:endParaRPr lang="cs-CZ"/>
          </a:p>
        </p:txBody>
      </p:sp>
      <p:pic>
        <p:nvPicPr>
          <p:cNvPr id="7" name="Picture 6" descr="salomon_month_run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3" t="23914" r="25611" b="29145"/>
          <a:stretch/>
        </p:blipFill>
        <p:spPr>
          <a:xfrm>
            <a:off x="419100" y="873409"/>
            <a:ext cx="10743622" cy="455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2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</a:t>
            </a:r>
            <a:r>
              <a:rPr lang="en-US" dirty="0" err="1" smtClean="0"/>
              <a:t>Njobs</a:t>
            </a:r>
            <a:endParaRPr lang="cs-CZ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4924425"/>
            <a:ext cx="10972800" cy="160972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Job failures at Salomon on 12.1.-14.1. caused by jobs from release which was incomplete at the </a:t>
            </a:r>
            <a:r>
              <a:rPr lang="en-US" dirty="0" err="1" smtClean="0"/>
              <a:t>scratchdisk</a:t>
            </a:r>
            <a:endParaRPr lang="en-US" dirty="0" smtClean="0"/>
          </a:p>
          <a:p>
            <a:r>
              <a:rPr lang="en-US" dirty="0"/>
              <a:t>Other failures: boost::</a:t>
            </a:r>
            <a:r>
              <a:rPr lang="en-US" dirty="0" err="1"/>
              <a:t>filesystem</a:t>
            </a:r>
            <a:r>
              <a:rPr lang="en-US" dirty="0"/>
              <a:t>::status: Permission denied:"/</a:t>
            </a:r>
            <a:r>
              <a:rPr lang="en-US" dirty="0" err="1" smtClean="0"/>
              <a:t>var</a:t>
            </a:r>
            <a:r>
              <a:rPr lang="en-US" dirty="0" smtClean="0"/>
              <a:t>/spool/PBS/</a:t>
            </a:r>
            <a:r>
              <a:rPr lang="en-US" dirty="0" err="1" smtClean="0"/>
              <a:t>mom_priv</a:t>
            </a:r>
            <a:r>
              <a:rPr lang="en-US" dirty="0" smtClean="0"/>
              <a:t>/hooks/</a:t>
            </a:r>
            <a:r>
              <a:rPr lang="en-US" dirty="0" err="1" smtClean="0"/>
              <a:t>resourcedef</a:t>
            </a:r>
            <a:r>
              <a:rPr lang="en-US" dirty="0" smtClean="0"/>
              <a:t>" </a:t>
            </a:r>
          </a:p>
          <a:p>
            <a:pPr lvl="1"/>
            <a:r>
              <a:rPr lang="en-US" dirty="0" smtClean="0"/>
              <a:t>reason </a:t>
            </a:r>
            <a:r>
              <a:rPr lang="en-US" dirty="0"/>
              <a:t>why some jobs need it is under investigation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12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17" y="697331"/>
            <a:ext cx="11258550" cy="422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</a:t>
            </a:r>
            <a:r>
              <a:rPr lang="en-US" dirty="0" err="1" smtClean="0"/>
              <a:t>Wallclock</a:t>
            </a:r>
            <a:r>
              <a:rPr lang="en-US" dirty="0" smtClean="0"/>
              <a:t> usage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13</a:t>
            </a:fld>
            <a:endParaRPr lang="cs-CZ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6099"/>
            <a:ext cx="12192000" cy="542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3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Efficiency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14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8232"/>
            <a:ext cx="12192000" cy="452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1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Processed events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15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305"/>
            <a:ext cx="12192000" cy="520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1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Input Size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16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4220"/>
            <a:ext cx="12192000" cy="524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3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CZ-Tier2 vs </a:t>
            </a:r>
            <a:r>
              <a:rPr lang="en-US" dirty="0" smtClean="0"/>
              <a:t>Salomon: Output Size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17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3541"/>
            <a:ext cx="12192000" cy="523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4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6"/>
            <a:ext cx="10972800" cy="1951830"/>
          </a:xfrm>
        </p:spPr>
        <p:txBody>
          <a:bodyPr/>
          <a:lstStyle/>
          <a:p>
            <a:r>
              <a:rPr lang="en-US" dirty="0" smtClean="0"/>
              <a:t>HPC resources can significantly contribute to the CZ Tier-2 computing capacity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18</a:t>
            </a:fld>
            <a:endParaRPr lang="cs-CZ"/>
          </a:p>
        </p:txBody>
      </p:sp>
      <p:sp>
        <p:nvSpPr>
          <p:cNvPr id="7" name="Rounded Rectangle 6"/>
          <p:cNvSpPr/>
          <p:nvPr/>
        </p:nvSpPr>
        <p:spPr>
          <a:xfrm>
            <a:off x="1565274" y="3647096"/>
            <a:ext cx="8683626" cy="20107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We greatly appreciate the possibility to use IT4I resources and very good support from IT4I team. 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ATLAS Computing at Czech HPC Center IT4I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90637" y="4057650"/>
            <a:ext cx="9610725" cy="1733550"/>
          </a:xfrm>
        </p:spPr>
        <p:txBody>
          <a:bodyPr>
            <a:normAutofit fontScale="92500"/>
          </a:bodyPr>
          <a:lstStyle/>
          <a:p>
            <a:r>
              <a:rPr lang="en-US" i="1" dirty="0" smtClean="0">
                <a:solidFill>
                  <a:schemeClr val="tx1"/>
                </a:solidFill>
              </a:rPr>
              <a:t>Ji</a:t>
            </a:r>
            <a:r>
              <a:rPr lang="cs-CZ" i="1" dirty="0" smtClean="0">
                <a:solidFill>
                  <a:schemeClr val="tx1"/>
                </a:solidFill>
              </a:rPr>
              <a:t>ří</a:t>
            </a:r>
            <a:r>
              <a:rPr lang="en-US" i="1" dirty="0" smtClean="0">
                <a:solidFill>
                  <a:schemeClr val="tx1"/>
                </a:solidFill>
              </a:rPr>
              <a:t> Chudoba, Michal </a:t>
            </a:r>
            <a:r>
              <a:rPr lang="en-US" i="1" dirty="0" err="1" smtClean="0">
                <a:solidFill>
                  <a:schemeClr val="tx1"/>
                </a:solidFill>
              </a:rPr>
              <a:t>Svato</a:t>
            </a:r>
            <a:r>
              <a:rPr lang="cs-CZ" i="1" dirty="0" smtClean="0">
                <a:solidFill>
                  <a:schemeClr val="tx1"/>
                </a:solidFill>
              </a:rPr>
              <a:t>š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sz="2400" dirty="0"/>
              <a:t>2</a:t>
            </a:r>
            <a:r>
              <a:rPr lang="en-US" sz="2400" dirty="0" smtClean="0"/>
              <a:t>.</a:t>
            </a:r>
            <a:r>
              <a:rPr lang="cs-CZ" sz="2400" dirty="0" smtClean="0"/>
              <a:t> </a:t>
            </a:r>
            <a:r>
              <a:rPr lang="en-US" sz="2400" dirty="0" smtClean="0"/>
              <a:t>2</a:t>
            </a:r>
            <a:r>
              <a:rPr lang="en-US" sz="2400" dirty="0" smtClean="0"/>
              <a:t>.</a:t>
            </a:r>
            <a:r>
              <a:rPr lang="cs-CZ" sz="2400" dirty="0" smtClean="0"/>
              <a:t> </a:t>
            </a:r>
            <a:r>
              <a:rPr lang="en-US" sz="2400" dirty="0" smtClean="0"/>
              <a:t>2018</a:t>
            </a:r>
            <a:endParaRPr lang="en-US" sz="2400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Institute of Physics (FZU)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of the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Czech Academy of Sciences</a:t>
            </a:r>
            <a:endParaRPr lang="cs-CZ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IT4I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5"/>
            <a:ext cx="6638925" cy="5001419"/>
          </a:xfrm>
        </p:spPr>
        <p:txBody>
          <a:bodyPr/>
          <a:lstStyle/>
          <a:p>
            <a:r>
              <a:rPr lang="en-US" dirty="0"/>
              <a:t>IT4I – </a:t>
            </a:r>
            <a:r>
              <a:rPr lang="en-US" dirty="0" smtClean="0"/>
              <a:t>IT4Innovations</a:t>
            </a:r>
          </a:p>
          <a:p>
            <a:pPr lvl="1"/>
            <a:r>
              <a:rPr lang="en-US" dirty="0" smtClean="0"/>
              <a:t>Czech </a:t>
            </a:r>
            <a:r>
              <a:rPr lang="en-US" dirty="0"/>
              <a:t>National Supercomputing </a:t>
            </a:r>
            <a:r>
              <a:rPr lang="en-US" dirty="0" smtClean="0"/>
              <a:t>Center located in Ostrava (300 km from Prague)</a:t>
            </a:r>
          </a:p>
          <a:p>
            <a:pPr lvl="1"/>
            <a:r>
              <a:rPr lang="en-US" dirty="0" smtClean="0"/>
              <a:t>Founded in 2011, first cluster in 2013</a:t>
            </a:r>
          </a:p>
          <a:p>
            <a:pPr lvl="1"/>
            <a:r>
              <a:rPr lang="en-US" dirty="0" smtClean="0"/>
              <a:t>Initial funds mostly </a:t>
            </a:r>
            <a:r>
              <a:rPr lang="en-US" dirty="0"/>
              <a:t>from EU Operational </a:t>
            </a:r>
            <a:r>
              <a:rPr lang="en-US" dirty="0" err="1"/>
              <a:t>Programme</a:t>
            </a:r>
            <a:r>
              <a:rPr lang="en-US" dirty="0"/>
              <a:t> Research and Development for </a:t>
            </a:r>
            <a:r>
              <a:rPr lang="en-US" dirty="0" smtClean="0"/>
              <a:t>Innovations, 1.8 billion CZK (80 MCHF)</a:t>
            </a:r>
          </a:p>
          <a:p>
            <a:pPr lvl="1"/>
            <a:r>
              <a:rPr lang="en-US" dirty="0"/>
              <a:t>Mission: to deliver scientifically excellent and industry relevant research in the fields of high performance computing and embedded systems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3</a:t>
            </a:fld>
            <a:endParaRPr lang="cs-CZ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782" y="1533525"/>
            <a:ext cx="396253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0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Cluster Anselm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5"/>
            <a:ext cx="6477000" cy="50014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Delivered in 2013</a:t>
            </a:r>
          </a:p>
          <a:p>
            <a:r>
              <a:rPr lang="en-US" dirty="0" smtClean="0"/>
              <a:t>94 TFLOPs</a:t>
            </a:r>
          </a:p>
          <a:p>
            <a:r>
              <a:rPr lang="en-US" dirty="0" smtClean="0"/>
              <a:t>209 compute nodes</a:t>
            </a:r>
          </a:p>
          <a:p>
            <a:pPr lvl="1"/>
            <a:r>
              <a:rPr lang="en-US" dirty="0" smtClean="0"/>
              <a:t>180 nodes without acc.</a:t>
            </a:r>
          </a:p>
          <a:p>
            <a:pPr lvl="1"/>
            <a:r>
              <a:rPr lang="en-US" dirty="0" smtClean="0"/>
              <a:t>16 cores per node (2x Intel Xeon </a:t>
            </a:r>
            <a:r>
              <a:rPr lang="cs-CZ" dirty="0" smtClean="0"/>
              <a:t>E5-2665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64 GB RAM</a:t>
            </a:r>
          </a:p>
          <a:p>
            <a:r>
              <a:rPr lang="cs-CZ" dirty="0"/>
              <a:t>bullx Linux Server release </a:t>
            </a:r>
            <a:r>
              <a:rPr lang="cs-CZ" dirty="0" smtClean="0"/>
              <a:t>6.3</a:t>
            </a:r>
            <a:endParaRPr lang="en-US" dirty="0" smtClean="0"/>
          </a:p>
          <a:p>
            <a:r>
              <a:rPr lang="en-US" dirty="0" err="1" smtClean="0"/>
              <a:t>PBSPro</a:t>
            </a:r>
            <a:endParaRPr lang="en-US" dirty="0" smtClean="0"/>
          </a:p>
          <a:p>
            <a:r>
              <a:rPr lang="en-US" dirty="0" err="1" smtClean="0"/>
              <a:t>Lustre</a:t>
            </a:r>
            <a:r>
              <a:rPr lang="en-US" dirty="0" smtClean="0"/>
              <a:t> FS for </a:t>
            </a:r>
            <a:r>
              <a:rPr lang="en-US" dirty="0"/>
              <a:t>s</a:t>
            </a:r>
            <a:r>
              <a:rPr lang="en-US" dirty="0" smtClean="0"/>
              <a:t>hared HOME and SCRATCH</a:t>
            </a:r>
          </a:p>
          <a:p>
            <a:r>
              <a:rPr lang="en-US" dirty="0" smtClean="0"/>
              <a:t>Infiniband QDR and Gigabit Ethernet</a:t>
            </a:r>
          </a:p>
          <a:p>
            <a:r>
              <a:rPr lang="en-US" dirty="0" smtClean="0"/>
              <a:t>Access via login nodes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4</a:t>
            </a:fld>
            <a:endParaRPr lang="cs-CZ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00" y="1124745"/>
            <a:ext cx="3187700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Cluster </a:t>
            </a:r>
            <a:r>
              <a:rPr lang="en-US" dirty="0" smtClean="0"/>
              <a:t>Salomon </a:t>
            </a:r>
            <a:r>
              <a:rPr lang="en-US" dirty="0" smtClean="0"/>
              <a:t>- 2015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5"/>
            <a:ext cx="6867525" cy="5001419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SzPct val="70000"/>
              <a:buFont typeface="Wingdings" pitchFamily="2" charset="2"/>
              <a:buChar char="q"/>
            </a:pPr>
            <a:r>
              <a:rPr lang="en-US" sz="2800" dirty="0"/>
              <a:t>2 </a:t>
            </a:r>
            <a:r>
              <a:rPr lang="en-US" sz="2800" dirty="0" smtClean="0"/>
              <a:t>PFLOPs </a:t>
            </a:r>
            <a:r>
              <a:rPr lang="en-US" sz="2800" dirty="0"/>
              <a:t>peak perf – </a:t>
            </a:r>
            <a:r>
              <a:rPr lang="en-US" sz="2800" dirty="0" err="1"/>
              <a:t>nr</a:t>
            </a:r>
            <a:r>
              <a:rPr lang="en-US" sz="2800" dirty="0"/>
              <a:t>. 87 in 2017/11</a:t>
            </a:r>
          </a:p>
          <a:p>
            <a:r>
              <a:rPr lang="en-US" dirty="0" smtClean="0"/>
              <a:t>1008 compute nodes</a:t>
            </a:r>
          </a:p>
          <a:p>
            <a:pPr lvl="1"/>
            <a:r>
              <a:rPr lang="en-US" dirty="0" smtClean="0"/>
              <a:t>576 no accelerators</a:t>
            </a:r>
          </a:p>
          <a:p>
            <a:pPr lvl="1"/>
            <a:r>
              <a:rPr lang="en-US" dirty="0" smtClean="0"/>
              <a:t>432 with </a:t>
            </a:r>
            <a:r>
              <a:rPr lang="cs-CZ" dirty="0"/>
              <a:t>Intel Xeon Phi MIC </a:t>
            </a:r>
            <a:endParaRPr lang="en-US" dirty="0" smtClean="0"/>
          </a:p>
          <a:p>
            <a:pPr lvl="1"/>
            <a:r>
              <a:rPr lang="en-US" dirty="0" smtClean="0"/>
              <a:t>24 cores per node (2x </a:t>
            </a:r>
            <a:r>
              <a:rPr lang="cs-CZ" dirty="0"/>
              <a:t>Intel Xeon </a:t>
            </a:r>
            <a:r>
              <a:rPr lang="cs-CZ" dirty="0" smtClean="0"/>
              <a:t>E5-2680v3 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128 GB RAM (or more)</a:t>
            </a:r>
          </a:p>
          <a:p>
            <a:r>
              <a:rPr lang="en-US" dirty="0" smtClean="0"/>
              <a:t>CentOS 6.9</a:t>
            </a:r>
          </a:p>
          <a:p>
            <a:r>
              <a:rPr lang="en-US" dirty="0" err="1" smtClean="0"/>
              <a:t>PBSPro</a:t>
            </a:r>
            <a:r>
              <a:rPr lang="en-US" dirty="0" smtClean="0"/>
              <a:t> 13</a:t>
            </a:r>
          </a:p>
          <a:p>
            <a:r>
              <a:rPr lang="en-US" dirty="0" err="1" smtClean="0"/>
              <a:t>L</a:t>
            </a:r>
            <a:r>
              <a:rPr lang="en-US" dirty="0" err="1"/>
              <a:t>ustre</a:t>
            </a:r>
            <a:r>
              <a:rPr lang="en-US" dirty="0"/>
              <a:t> FS for shared HOME and </a:t>
            </a:r>
            <a:r>
              <a:rPr lang="en-US" dirty="0" smtClean="0"/>
              <a:t>SCRATCH</a:t>
            </a:r>
          </a:p>
          <a:p>
            <a:r>
              <a:rPr lang="en-US" dirty="0" smtClean="0"/>
              <a:t>Infiniband (56 </a:t>
            </a:r>
            <a:r>
              <a:rPr lang="en-US" dirty="0" err="1" smtClean="0"/>
              <a:t>Gbps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Access via login nodes, port forwarding allowed</a:t>
            </a:r>
          </a:p>
          <a:p>
            <a:pPr lvl="1"/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5</a:t>
            </a:fld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96" y="1727028"/>
            <a:ext cx="5318104" cy="355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jobs on Anselm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Solution similar to TITAN</a:t>
            </a:r>
          </a:p>
          <a:p>
            <a:pPr lvl="1"/>
            <a:r>
              <a:rPr lang="en-US" dirty="0" smtClean="0"/>
              <a:t>Needs some </a:t>
            </a:r>
            <a:r>
              <a:rPr lang="en-US" dirty="0" smtClean="0"/>
              <a:t>changes for a different environment</a:t>
            </a:r>
          </a:p>
          <a:p>
            <a:pPr lvl="1"/>
            <a:r>
              <a:rPr lang="en-US" dirty="0" smtClean="0"/>
              <a:t>Work in progress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272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ATLAS jobs on </a:t>
            </a:r>
            <a:r>
              <a:rPr lang="en-US" dirty="0" smtClean="0"/>
              <a:t>Salomon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Sw</a:t>
            </a:r>
            <a:r>
              <a:rPr lang="en-US" dirty="0" smtClean="0"/>
              <a:t> installed by </a:t>
            </a:r>
            <a:r>
              <a:rPr lang="en-US" dirty="0" err="1" smtClean="0"/>
              <a:t>rsync</a:t>
            </a:r>
            <a:r>
              <a:rPr lang="en-US" dirty="0" smtClean="0"/>
              <a:t> with the site CVMFS</a:t>
            </a:r>
          </a:p>
          <a:p>
            <a:r>
              <a:rPr lang="en-US" dirty="0" smtClean="0"/>
              <a:t>A </a:t>
            </a:r>
            <a:r>
              <a:rPr lang="en-US" dirty="0" smtClean="0"/>
              <a:t>special Panda </a:t>
            </a:r>
            <a:r>
              <a:rPr lang="en-US" dirty="0"/>
              <a:t>queue on praguelcg2 (CZ Tier2 site)</a:t>
            </a:r>
            <a:endParaRPr lang="en-US" dirty="0" smtClean="0"/>
          </a:p>
          <a:p>
            <a:r>
              <a:rPr lang="en-US" dirty="0" smtClean="0"/>
              <a:t>ARC CE (</a:t>
            </a:r>
            <a:r>
              <a:rPr lang="en-US" dirty="0" smtClean="0"/>
              <a:t>arc-it4i)</a:t>
            </a:r>
          </a:p>
          <a:p>
            <a:pPr lvl="1"/>
            <a:r>
              <a:rPr lang="en-US" dirty="0" smtClean="0"/>
              <a:t>accepts </a:t>
            </a:r>
            <a:r>
              <a:rPr lang="en-US" dirty="0" smtClean="0"/>
              <a:t>jobs from </a:t>
            </a:r>
            <a:r>
              <a:rPr lang="en-US" dirty="0" smtClean="0"/>
              <a:t>Panda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ownloads input files to </a:t>
            </a:r>
            <a:r>
              <a:rPr lang="en-US" dirty="0" err="1" smtClean="0"/>
              <a:t>sshfs</a:t>
            </a:r>
            <a:r>
              <a:rPr lang="en-US" dirty="0" smtClean="0"/>
              <a:t> mounted SCRATCH on </a:t>
            </a:r>
            <a:r>
              <a:rPr lang="en-US" dirty="0" err="1" smtClean="0"/>
              <a:t>Salamon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ubmits jobs via login node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ploads log and output files from SCRATCH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7</a:t>
            </a:fld>
            <a:endParaRPr lang="cs-CZ"/>
          </a:p>
        </p:txBody>
      </p:sp>
      <p:sp>
        <p:nvSpPr>
          <p:cNvPr id="7" name="Rounded Rectangle 6"/>
          <p:cNvSpPr/>
          <p:nvPr/>
        </p:nvSpPr>
        <p:spPr>
          <a:xfrm>
            <a:off x="1946274" y="4542446"/>
            <a:ext cx="7816851" cy="17821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Solution based on ARC CE was introduced to ATLAS first for </a:t>
            </a:r>
            <a:r>
              <a:rPr lang="en-US" dirty="0" err="1" smtClean="0">
                <a:solidFill>
                  <a:schemeClr val="tx2"/>
                </a:solidFill>
              </a:rPr>
              <a:t>SuperMUC</a:t>
            </a:r>
            <a:r>
              <a:rPr lang="en-US" dirty="0" smtClean="0">
                <a:solidFill>
                  <a:schemeClr val="tx2"/>
                </a:solidFill>
              </a:rPr>
              <a:t> and CSC. Many thanks to Rod Walker, Gianfranco Sciacca, </a:t>
            </a:r>
            <a:r>
              <a:rPr lang="en-US" dirty="0" err="1" smtClean="0">
                <a:solidFill>
                  <a:schemeClr val="tx2"/>
                </a:solidFill>
              </a:rPr>
              <a:t>Jaroslava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Schovancova</a:t>
            </a:r>
            <a:r>
              <a:rPr lang="en-US" dirty="0" smtClean="0">
                <a:solidFill>
                  <a:schemeClr val="tx2"/>
                </a:solidFill>
              </a:rPr>
              <a:t> (test jobs), David Cameron, Petr </a:t>
            </a:r>
            <a:r>
              <a:rPr lang="en-US" dirty="0" err="1" smtClean="0">
                <a:solidFill>
                  <a:schemeClr val="tx2"/>
                </a:solidFill>
              </a:rPr>
              <a:t>Vokac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Emmanoile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Vamvakopoulos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0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</a:t>
            </a:r>
            <a:r>
              <a:rPr lang="en-US" dirty="0" smtClean="0"/>
              <a:t>obs at Salomon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8</a:t>
            </a:fld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028699"/>
            <a:ext cx="8952028" cy="53244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9329736" y="4419600"/>
            <a:ext cx="1133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9896474" y="4200525"/>
            <a:ext cx="1800225" cy="573274"/>
          </a:xfrm>
          <a:prstGeom prst="round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Limit 100 from </a:t>
            </a:r>
            <a:r>
              <a:rPr lang="en-US" dirty="0" err="1" smtClean="0">
                <a:solidFill>
                  <a:schemeClr val="tx1"/>
                </a:solidFill>
              </a:rPr>
              <a:t>qfree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CZ-Tier2 </a:t>
            </a:r>
            <a:r>
              <a:rPr lang="en-US" dirty="0"/>
              <a:t>vs </a:t>
            </a:r>
            <a:r>
              <a:rPr lang="en-US" dirty="0" smtClean="0"/>
              <a:t>Salomon: </a:t>
            </a:r>
            <a:r>
              <a:rPr lang="en-US" dirty="0"/>
              <a:t>Running </a:t>
            </a:r>
            <a:r>
              <a:rPr lang="en-US" dirty="0" smtClean="0"/>
              <a:t>jobs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cs-CZ" smtClean="0"/>
              <a:t>2. 2. 2018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cs-CZ" smtClean="0"/>
              <a:t>chudoba@fzu.cz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AB1648-E676-4B09-B3E9-13EB727E30A8}" type="slidenum">
              <a:rPr lang="cs-CZ" smtClean="0"/>
              <a:t>9</a:t>
            </a:fld>
            <a:endParaRPr lang="cs-CZ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0744"/>
            <a:ext cx="12192000" cy="523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0612_LHCC_Foraz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4-chudoba-fzu.potx" id="{D0BF2416-2573-4F1C-932E-2EE333C2C202}" vid="{46EC79AA-8A91-41E6-8513-F9BA87A13F59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4945</TotalTime>
  <Words>601</Words>
  <Application>Microsoft Office PowerPoint</Application>
  <PresentationFormat>Widescreen</PresentationFormat>
  <Paragraphs>115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20130612_LHCC_Foraz</vt:lpstr>
      <vt:lpstr>This work is supported by projects Research infrastructure CERN (CERN-CZ, LM2015058) and OP RDE CERN Computing (CZ.02.1.01/0.0/0.0/1 6013/0001404) from EU funds and MEYS. </vt:lpstr>
      <vt:lpstr>ATLAS Computing at Czech HPC Center IT4I </vt:lpstr>
      <vt:lpstr>IT4I</vt:lpstr>
      <vt:lpstr>Cluster Anselm</vt:lpstr>
      <vt:lpstr>Cluster Salomon - 2015</vt:lpstr>
      <vt:lpstr>ATLAS jobs on Anselm</vt:lpstr>
      <vt:lpstr>ATLAS jobs on Salomon</vt:lpstr>
      <vt:lpstr>Jobs at Salomon</vt:lpstr>
      <vt:lpstr> CZ-Tier2 vs Salomon: Running jobs</vt:lpstr>
      <vt:lpstr>CZ-Tier2 vs Salomon: Running job slots</vt:lpstr>
      <vt:lpstr>CZ-Tier2 vs Salomon: Completed jobs</vt:lpstr>
      <vt:lpstr>CZ-Tier2 vs Salomon: Njobs</vt:lpstr>
      <vt:lpstr>CZ-Tier2 vs Salomon: Wallclock usage</vt:lpstr>
      <vt:lpstr>CZ-Tier2 vs Salomon: Efficiency</vt:lpstr>
      <vt:lpstr>CZ-Tier2 vs Salomon: Processed events</vt:lpstr>
      <vt:lpstr>CZ-Tier2 vs Salomon: Input Size</vt:lpstr>
      <vt:lpstr>CZ-Tier2 vs Salomon: Output Size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sablona</dc:title>
  <dc:creator>Jiri Chudoba</dc:creator>
  <cp:lastModifiedBy>Jiri Chudoba</cp:lastModifiedBy>
  <cp:revision>122</cp:revision>
  <dcterms:created xsi:type="dcterms:W3CDTF">2014-05-27T07:00:09Z</dcterms:created>
  <dcterms:modified xsi:type="dcterms:W3CDTF">2018-02-02T08:15:22Z</dcterms:modified>
</cp:coreProperties>
</file>