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4"/>
  </p:notesMasterIdLst>
  <p:handoutMasterIdLst>
    <p:handoutMasterId r:id="rId15"/>
  </p:handoutMasterIdLst>
  <p:sldIdLst>
    <p:sldId id="258" r:id="rId5"/>
    <p:sldId id="263" r:id="rId6"/>
    <p:sldId id="265" r:id="rId7"/>
    <p:sldId id="269" r:id="rId8"/>
    <p:sldId id="271" r:id="rId9"/>
    <p:sldId id="273" r:id="rId10"/>
    <p:sldId id="274" r:id="rId11"/>
    <p:sldId id="275" r:id="rId12"/>
    <p:sldId id="272" r:id="rId13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0" autoAdjust="0"/>
    <p:restoredTop sz="94595" autoAdjust="0"/>
  </p:normalViewPr>
  <p:slideViewPr>
    <p:cSldViewPr>
      <p:cViewPr varScale="1">
        <p:scale>
          <a:sx n="96" d="100"/>
          <a:sy n="96" d="100"/>
        </p:scale>
        <p:origin x="88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ern.ch/go/sG8d" TargetMode="External"/><Relationship Id="rId3" Type="http://schemas.openxmlformats.org/officeDocument/2006/relationships/hyperlink" Target="https://indico.cern.ch/event/681168/" TargetMode="External"/><Relationship Id="rId7" Type="http://schemas.openxmlformats.org/officeDocument/2006/relationships/hyperlink" Target="https://indico.fnal.gov/event/15680/" TargetMode="External"/><Relationship Id="rId2" Type="http://schemas.openxmlformats.org/officeDocument/2006/relationships/hyperlink" Target="http://indico.cern.ch/e/iCSC-201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676324/" TargetMode="External"/><Relationship Id="rId5" Type="http://schemas.openxmlformats.org/officeDocument/2006/relationships/hyperlink" Target="https://indico.cern.ch/event/658060/overview" TargetMode="External"/><Relationship Id="rId10" Type="http://schemas.openxmlformats.org/officeDocument/2006/relationships/hyperlink" Target="http://chep2018.org/" TargetMode="External"/><Relationship Id="rId4" Type="http://schemas.openxmlformats.org/officeDocument/2006/relationships/hyperlink" Target="http://indico4.twgrid.org/indico/event/4/" TargetMode="External"/><Relationship Id="rId9" Type="http://schemas.openxmlformats.org/officeDocument/2006/relationships/hyperlink" Target="http://indico.cern.ch/e/tCSC-201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 dirty="0"/>
              <a:t>February 14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 </a:t>
            </a:r>
            <a:r>
              <a:rPr lang="mr-IN" dirty="0"/>
              <a:t>…</a:t>
            </a:r>
            <a:endParaRPr lang="en-US" dirty="0"/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000" dirty="0" err="1"/>
              <a:t>HNSciCloud</a:t>
            </a:r>
            <a:r>
              <a:rPr lang="en-GB" sz="3000" dirty="0"/>
              <a:t> update</a:t>
            </a:r>
          </a:p>
          <a:p>
            <a:r>
              <a:rPr lang="en-GB" sz="3000" dirty="0"/>
              <a:t>System Performance Modelling WG update</a:t>
            </a:r>
          </a:p>
          <a:p>
            <a:r>
              <a:rPr lang="en-GB" sz="3000" dirty="0"/>
              <a:t>GPU exploitation pre-GDB report</a:t>
            </a:r>
          </a:p>
          <a:p>
            <a:r>
              <a:rPr lang="en-GB" sz="2800" dirty="0"/>
              <a:t>CNAF data centre update</a:t>
            </a:r>
          </a:p>
          <a:p>
            <a:r>
              <a:rPr lang="en-GB" sz="3000" dirty="0" err="1"/>
              <a:t>CernVM</a:t>
            </a:r>
            <a:r>
              <a:rPr lang="en-GB" sz="3000" dirty="0"/>
              <a:t> Workshop report</a:t>
            </a:r>
          </a:p>
          <a:p>
            <a:r>
              <a:rPr lang="en-GB" sz="3000" dirty="0"/>
              <a:t>HPC exploitation pre-GDB report</a:t>
            </a:r>
          </a:p>
          <a:p>
            <a:r>
              <a:rPr lang="en-GB" sz="3000" dirty="0"/>
              <a:t>CSCS HPC experience</a:t>
            </a:r>
          </a:p>
          <a:p>
            <a:r>
              <a:rPr lang="en-GB" sz="2800" dirty="0"/>
              <a:t>EOS Workshop report</a:t>
            </a:r>
          </a:p>
          <a:p>
            <a:r>
              <a:rPr lang="en-GB" sz="2800" dirty="0"/>
              <a:t>Spectre/Meltdown update </a:t>
            </a:r>
          </a:p>
          <a:p>
            <a:r>
              <a:rPr lang="en-GB" sz="2800" dirty="0"/>
              <a:t>Benchmarking impact of spectre/meltdown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March </a:t>
            </a:r>
            <a:r>
              <a:rPr lang="en-US" dirty="0"/>
              <a:t>2018 GDB will be co-located with ISGC in Taipei</a:t>
            </a:r>
          </a:p>
          <a:p>
            <a:pPr lvl="1"/>
            <a:r>
              <a:rPr lang="en-US" dirty="0"/>
              <a:t>shifted to March 21st</a:t>
            </a:r>
          </a:p>
          <a:p>
            <a:r>
              <a:rPr lang="en-US" dirty="0"/>
              <a:t>April – pre-GDB - Benchmarking  F2F</a:t>
            </a:r>
          </a:p>
          <a:p>
            <a:r>
              <a:rPr lang="en-US" dirty="0"/>
              <a:t>July </a:t>
            </a:r>
            <a:r>
              <a:rPr lang="mr-IN" dirty="0"/>
              <a:t>–</a:t>
            </a:r>
            <a:r>
              <a:rPr lang="en-GB" dirty="0"/>
              <a:t> </a:t>
            </a:r>
            <a:r>
              <a:rPr lang="en-US" dirty="0"/>
              <a:t>moving to 19</a:t>
            </a:r>
            <a:r>
              <a:rPr lang="en-US" baseline="30000" dirty="0"/>
              <a:t>th </a:t>
            </a:r>
          </a:p>
          <a:p>
            <a:r>
              <a:rPr lang="en-US" dirty="0"/>
              <a:t>October </a:t>
            </a:r>
            <a:r>
              <a:rPr lang="mr-IN" dirty="0"/>
              <a:t>–</a:t>
            </a:r>
            <a:r>
              <a:rPr lang="en-US" dirty="0"/>
              <a:t>  moving to 17th</a:t>
            </a:r>
          </a:p>
          <a:p>
            <a:endParaRPr lang="en-US" dirty="0"/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5821"/>
            <a:ext cx="8229600" cy="4800600"/>
          </a:xfrm>
        </p:spPr>
        <p:txBody>
          <a:bodyPr>
            <a:noAutofit/>
          </a:bodyPr>
          <a:lstStyle/>
          <a:p>
            <a:r>
              <a:rPr lang="en-GB" sz="1600" dirty="0"/>
              <a:t>Inverted CSC, March 5</a:t>
            </a:r>
            <a:r>
              <a:rPr lang="en-GB" sz="1600" baseline="30000" dirty="0"/>
              <a:t>th</a:t>
            </a:r>
            <a:r>
              <a:rPr lang="en-GB" sz="1600" dirty="0"/>
              <a:t>-8</a:t>
            </a:r>
            <a:r>
              <a:rPr lang="en-GB" sz="1600" baseline="30000" dirty="0"/>
              <a:t>th</a:t>
            </a:r>
            <a:r>
              <a:rPr lang="en-GB" sz="1600" dirty="0"/>
              <a:t> at CERN - </a:t>
            </a:r>
            <a:r>
              <a:rPr lang="en-GB" sz="1600" dirty="0">
                <a:hlinkClick r:id="rId2"/>
              </a:rPr>
              <a:t>http://indico.cern.ch/e/iCSC-2018</a:t>
            </a:r>
            <a:endParaRPr lang="en-GB" sz="1600" dirty="0"/>
          </a:p>
          <a:p>
            <a:r>
              <a:rPr lang="en-GB" sz="1600" dirty="0"/>
              <a:t>LHCOPN/LHCONE workshop March 6</a:t>
            </a:r>
            <a:r>
              <a:rPr lang="en-GB" sz="1600" baseline="30000" dirty="0"/>
              <a:t>th</a:t>
            </a:r>
            <a:r>
              <a:rPr lang="en-GB" sz="1600" dirty="0"/>
              <a:t>-7</a:t>
            </a:r>
            <a:r>
              <a:rPr lang="en-GB" sz="1600" baseline="30000" dirty="0"/>
              <a:t>th</a:t>
            </a:r>
            <a:r>
              <a:rPr lang="en-GB" sz="1600" dirty="0"/>
              <a:t>, RAL, UK</a:t>
            </a:r>
            <a:r>
              <a:rPr lang="en-GB" sz="1600" baseline="30000" dirty="0"/>
              <a:t>   </a:t>
            </a:r>
            <a:endParaRPr lang="en-GB" sz="1600" dirty="0"/>
          </a:p>
          <a:p>
            <a:pPr lvl="1"/>
            <a:r>
              <a:rPr lang="en-GB" sz="1200" dirty="0">
                <a:hlinkClick r:id="rId3"/>
              </a:rPr>
              <a:t>https://indico.cern.ch/event/681168/</a:t>
            </a:r>
            <a:r>
              <a:rPr lang="en-GB" sz="1200" dirty="0"/>
              <a:t> - registration still open</a:t>
            </a:r>
          </a:p>
          <a:p>
            <a:r>
              <a:rPr lang="en-GB" sz="1600" dirty="0"/>
              <a:t>ISGC 2018, March 16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23</a:t>
            </a:r>
            <a:r>
              <a:rPr lang="en-GB" sz="1600" baseline="30000" dirty="0"/>
              <a:t>rd</a:t>
            </a:r>
            <a:r>
              <a:rPr lang="en-GB" sz="1600" dirty="0"/>
              <a:t>, Taipei, Taiwan</a:t>
            </a:r>
          </a:p>
          <a:p>
            <a:pPr lvl="1"/>
            <a:r>
              <a:rPr lang="en-GB" sz="1200" dirty="0">
                <a:hlinkClick r:id="rId4"/>
              </a:rPr>
              <a:t>http://indico4.twgrid.org/indico/event/4/</a:t>
            </a:r>
            <a:endParaRPr lang="en-GB" sz="1200" b="1" dirty="0"/>
          </a:p>
          <a:p>
            <a:r>
              <a:rPr lang="en-GB" sz="1600" dirty="0"/>
              <a:t>2018 WLCG Workshop &amp; HSF Workshop, March 26</a:t>
            </a:r>
            <a:r>
              <a:rPr lang="en-GB" sz="1600" baseline="30000" dirty="0"/>
              <a:t>th</a:t>
            </a:r>
            <a:r>
              <a:rPr lang="mr-IN" sz="1600" dirty="0"/>
              <a:t>–</a:t>
            </a:r>
            <a:r>
              <a:rPr lang="en-GB" sz="1600" dirty="0"/>
              <a:t> 29</a:t>
            </a:r>
            <a:r>
              <a:rPr lang="en-GB" sz="1600" baseline="30000" dirty="0"/>
              <a:t>th</a:t>
            </a:r>
            <a:r>
              <a:rPr lang="en-GB" sz="1600" dirty="0"/>
              <a:t> Naples, Italy</a:t>
            </a:r>
          </a:p>
          <a:p>
            <a:pPr lvl="1"/>
            <a:r>
              <a:rPr lang="en-GB" sz="1200" dirty="0">
                <a:hlinkClick r:id="rId5"/>
              </a:rPr>
              <a:t>https://indico.cern.ch/event/658060/overview</a:t>
            </a:r>
            <a:r>
              <a:rPr lang="en-GB" sz="1200" dirty="0"/>
              <a:t> - </a:t>
            </a:r>
            <a:r>
              <a:rPr lang="en-GB" sz="1200" b="1" dirty="0"/>
              <a:t>early bird registration extended</a:t>
            </a:r>
            <a:endParaRPr lang="en-GB" sz="1200" dirty="0"/>
          </a:p>
          <a:p>
            <a:r>
              <a:rPr lang="en-GB" sz="1600" dirty="0" err="1"/>
              <a:t>HEPiX</a:t>
            </a:r>
            <a:r>
              <a:rPr lang="en-GB" sz="1600" dirty="0"/>
              <a:t> Spring 2018, May 14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18</a:t>
            </a:r>
            <a:r>
              <a:rPr lang="en-GB" sz="1600" baseline="30000" dirty="0"/>
              <a:t>th</a:t>
            </a:r>
            <a:r>
              <a:rPr lang="en-GB" sz="1600" dirty="0"/>
              <a:t>, Madison, WI, USA</a:t>
            </a:r>
          </a:p>
          <a:p>
            <a:pPr lvl="1"/>
            <a:r>
              <a:rPr lang="en-GB" sz="1200" dirty="0">
                <a:hlinkClick r:id="rId6"/>
              </a:rPr>
              <a:t>https://indico.cern.ch/event/676324/</a:t>
            </a:r>
            <a:r>
              <a:rPr lang="en-GB" sz="1200" dirty="0"/>
              <a:t> </a:t>
            </a:r>
          </a:p>
          <a:p>
            <a:r>
              <a:rPr lang="en-GB" sz="1600" dirty="0" err="1"/>
              <a:t>HTCondor</a:t>
            </a:r>
            <a:r>
              <a:rPr lang="en-GB" sz="1600" dirty="0"/>
              <a:t> Week 2018, May 21</a:t>
            </a:r>
            <a:r>
              <a:rPr lang="en-GB" sz="1600" baseline="30000" dirty="0"/>
              <a:t>st</a:t>
            </a:r>
            <a:r>
              <a:rPr lang="mr-IN" sz="1600" dirty="0"/>
              <a:t> –</a:t>
            </a:r>
            <a:r>
              <a:rPr lang="en-GB" sz="1600" dirty="0"/>
              <a:t> 24</a:t>
            </a:r>
            <a:r>
              <a:rPr lang="en-GB" sz="1600" baseline="30000" dirty="0"/>
              <a:t>th</a:t>
            </a:r>
            <a:r>
              <a:rPr lang="en-GB" sz="1600" dirty="0"/>
              <a:t>, Madison, WI, USA</a:t>
            </a:r>
          </a:p>
          <a:p>
            <a:pPr lvl="1"/>
            <a:r>
              <a:rPr lang="en-GB" sz="1200" dirty="0">
                <a:hlinkClick r:id="rId7"/>
              </a:rPr>
              <a:t>https://indico.fnal.gov/event/15680/</a:t>
            </a:r>
            <a:r>
              <a:rPr lang="en-GB" sz="1200" dirty="0"/>
              <a:t> </a:t>
            </a:r>
          </a:p>
          <a:p>
            <a:r>
              <a:rPr lang="en-GB" sz="1600" dirty="0"/>
              <a:t>8</a:t>
            </a:r>
            <a:r>
              <a:rPr lang="en-GB" sz="1600" baseline="30000" dirty="0"/>
              <a:t>th</a:t>
            </a:r>
            <a:r>
              <a:rPr lang="en-GB" sz="1600" dirty="0"/>
              <a:t> DIRAC Users’ Workshop, May 22</a:t>
            </a:r>
            <a:r>
              <a:rPr lang="en-GB" sz="1600" baseline="30000" dirty="0"/>
              <a:t>nd</a:t>
            </a:r>
            <a:r>
              <a:rPr lang="en-GB" sz="1600" dirty="0"/>
              <a:t>-25</a:t>
            </a:r>
            <a:r>
              <a:rPr lang="en-GB" sz="1600" baseline="30000" dirty="0"/>
              <a:t>th</a:t>
            </a:r>
            <a:r>
              <a:rPr lang="en-GB" sz="1600" dirty="0"/>
              <a:t> May, Lyon, France</a:t>
            </a:r>
            <a:endParaRPr lang="en-GB" sz="1600" baseline="30000" dirty="0"/>
          </a:p>
          <a:p>
            <a:pPr lvl="1"/>
            <a:r>
              <a:rPr lang="en-GB" sz="1200" b="1" dirty="0">
                <a:hlinkClick r:id="rId8"/>
              </a:rPr>
              <a:t>http://cern.ch/go/sG8d</a:t>
            </a:r>
            <a:r>
              <a:rPr lang="en-GB" sz="1200" b="1" dirty="0"/>
              <a:t> </a:t>
            </a:r>
            <a:endParaRPr lang="en-GB" sz="1200" dirty="0"/>
          </a:p>
          <a:p>
            <a:r>
              <a:rPr lang="en-GB" sz="1600" dirty="0"/>
              <a:t>Thematic CSC, June 3</a:t>
            </a:r>
            <a:r>
              <a:rPr lang="en-GB" sz="1600" baseline="30000" dirty="0"/>
              <a:t>rd</a:t>
            </a:r>
            <a:r>
              <a:rPr lang="en-GB" sz="1600" dirty="0"/>
              <a:t> -9</a:t>
            </a:r>
            <a:r>
              <a:rPr lang="en-GB" sz="1600" baseline="30000" dirty="0"/>
              <a:t>th</a:t>
            </a:r>
            <a:r>
              <a:rPr lang="en-GB" sz="1600" dirty="0"/>
              <a:t>, Split, Croatia - </a:t>
            </a:r>
            <a:r>
              <a:rPr lang="en-GB" sz="1600" dirty="0">
                <a:hlinkClick r:id="rId9"/>
              </a:rPr>
              <a:t>http://indico.cern.ch/e/tCSC-2018</a:t>
            </a:r>
            <a:endParaRPr lang="en-GB" sz="1600" dirty="0"/>
          </a:p>
          <a:p>
            <a:r>
              <a:rPr lang="en-GB" sz="1600" dirty="0"/>
              <a:t>CHEP 2018, July 9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13</a:t>
            </a:r>
            <a:r>
              <a:rPr lang="en-GB" sz="1600" baseline="30000" dirty="0"/>
              <a:t>th</a:t>
            </a:r>
            <a:r>
              <a:rPr lang="en-GB" sz="1600" dirty="0"/>
              <a:t>, Sofia, Bulgaria</a:t>
            </a:r>
          </a:p>
          <a:p>
            <a:pPr lvl="1"/>
            <a:r>
              <a:rPr lang="en-GB" sz="1200" dirty="0">
                <a:hlinkClick r:id="rId10"/>
              </a:rPr>
              <a:t>http://chep2018.org</a:t>
            </a:r>
            <a:r>
              <a:rPr lang="en-GB" sz="1200" dirty="0"/>
              <a:t> </a:t>
            </a:r>
            <a:endParaRPr lang="en-US" sz="1400" dirty="0"/>
          </a:p>
          <a:p>
            <a:r>
              <a:rPr lang="en-GB" sz="1600" dirty="0"/>
              <a:t>European </a:t>
            </a:r>
            <a:r>
              <a:rPr lang="en-GB" sz="1600" dirty="0" err="1"/>
              <a:t>HTCondor</a:t>
            </a:r>
            <a:r>
              <a:rPr lang="en-GB" sz="1600" dirty="0"/>
              <a:t> week, September 5</a:t>
            </a:r>
            <a:r>
              <a:rPr lang="en-GB" sz="1600" baseline="30000" dirty="0"/>
              <a:t>th</a:t>
            </a:r>
            <a:r>
              <a:rPr lang="en-GB" sz="1600" dirty="0"/>
              <a:t>-7</a:t>
            </a:r>
            <a:r>
              <a:rPr lang="en-GB" sz="1600" baseline="30000" dirty="0"/>
              <a:t>th</a:t>
            </a:r>
            <a:r>
              <a:rPr lang="en-GB" sz="1600" dirty="0"/>
              <a:t>, RAL, UK</a:t>
            </a:r>
          </a:p>
          <a:p>
            <a:r>
              <a:rPr lang="en-GB" sz="1600" dirty="0" err="1"/>
              <a:t>HEPiX</a:t>
            </a:r>
            <a:r>
              <a:rPr lang="en-GB" sz="1600" dirty="0"/>
              <a:t> Fall 2018, October 8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12</a:t>
            </a:r>
            <a:r>
              <a:rPr lang="en-GB" sz="1600" baseline="30000" dirty="0"/>
              <a:t>th</a:t>
            </a:r>
            <a:r>
              <a:rPr lang="en-GB" sz="1600" dirty="0"/>
              <a:t>, Barcelona, Spain</a:t>
            </a:r>
            <a:endParaRPr lang="en-GB" sz="1200" dirty="0"/>
          </a:p>
          <a:p>
            <a:endParaRPr lang="en-US" sz="1400" dirty="0"/>
          </a:p>
          <a:p>
            <a:r>
              <a:rPr lang="en-US" sz="1400" dirty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5B837-30D9-3246-91F7-6F1CDA21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342F88-2338-474F-A89B-6D4BA748FC9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C51595-2F47-9045-A3C2-B40DC5C30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0504"/>
            <a:ext cx="9144000" cy="493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46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9BC12-DD58-3C44-A9DC-CF15DEFDC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School of Computing 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6E9AB-BEB9-E04A-980A-96CAE196A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C1922C-96EA-5A4F-A40C-EA97341C108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9F6956-03C0-BB42-AD76-7D9CE8113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8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15C23-580A-3545-B3D7-13E9DFC9A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School of Computing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9E21F0-81CB-474C-A5A4-C5EB25AB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8E1F23-D311-3946-A436-F950F372CA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D4459E-51C0-5642-8288-D2B04673A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78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3162</TotalTime>
  <Words>485</Words>
  <Application>Microsoft Macintosh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Candara</vt:lpstr>
      <vt:lpstr>Mangal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PowerPoint Presentation</vt:lpstr>
      <vt:lpstr>CERN School of Computing 1</vt:lpstr>
      <vt:lpstr>CERN School of Computing 2</vt:lpstr>
      <vt:lpstr>Questions?</vt:lpstr>
    </vt:vector>
  </TitlesOfParts>
  <Company>CERN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353</cp:revision>
  <cp:lastPrinted>2016-05-11T07:41:18Z</cp:lastPrinted>
  <dcterms:created xsi:type="dcterms:W3CDTF">2009-11-20T09:29:17Z</dcterms:created>
  <dcterms:modified xsi:type="dcterms:W3CDTF">2018-02-13T13:29:08Z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