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 showSpecialPlsOnTitleSld="0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y="5143500" cx="9144000"/>
  <p:notesSz cx="6858000" cy="9144000"/>
  <p:embeddedFontLst>
    <p:embeddedFont>
      <p:font typeface="Proxima Nova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font" Target="fonts/ProximaNova-regular.fntdata"/><Relationship Id="rId21" Type="http://schemas.openxmlformats.org/officeDocument/2006/relationships/slide" Target="slides/slide17.xml"/><Relationship Id="rId24" Type="http://schemas.openxmlformats.org/officeDocument/2006/relationships/font" Target="fonts/ProximaNova-italic.fntdata"/><Relationship Id="rId23" Type="http://schemas.openxmlformats.org/officeDocument/2006/relationships/font" Target="fonts/ProximaNova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5" Type="http://schemas.openxmlformats.org/officeDocument/2006/relationships/font" Target="fonts/ProximaNova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Shape 14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Shape 16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Shape 16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Shape 1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Shape 10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s://github.com/scikit-hep/" TargetMode="Externa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indico.cern.ch/event/658060/timetable/?view=standard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hyperlink" Target="http://diana-hep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11708" y="4397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Analysis Facilities and Use Cases Next steps after Naples</a:t>
            </a:r>
            <a:endParaRPr sz="4000"/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311700" y="26817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Oliver Gutsche, </a:t>
            </a:r>
            <a:r>
              <a:rPr lang="en" sz="2400" u="sng"/>
              <a:t>Eduardo Rodrigues</a:t>
            </a:r>
            <a:endParaRPr sz="2400" u="sng"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           Fermilab       University of Cincinnati</a:t>
            </a:r>
            <a:endParaRPr sz="2400"/>
          </a:p>
        </p:txBody>
      </p:sp>
      <p:sp>
        <p:nvSpPr>
          <p:cNvPr id="56" name="Shape 56"/>
          <p:cNvSpPr txBox="1"/>
          <p:nvPr/>
        </p:nvSpPr>
        <p:spPr>
          <a:xfrm>
            <a:off x="0" y="4515675"/>
            <a:ext cx="9144000" cy="3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</a:rPr>
              <a:t>WLCG GDB Meeting, CERN, 11 April 2018</a:t>
            </a:r>
            <a:endParaRPr sz="13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9" name="Shape 129"/>
          <p:cNvSpPr txBox="1"/>
          <p:nvPr/>
        </p:nvSpPr>
        <p:spPr>
          <a:xfrm>
            <a:off x="1272950" y="2045225"/>
            <a:ext cx="75030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3000">
                <a:solidFill>
                  <a:srgbClr val="741B47"/>
                </a:solidFill>
                <a:latin typeface="Proxima Nova"/>
                <a:ea typeface="Proxima Nova"/>
                <a:cs typeface="Proxima Nova"/>
                <a:sym typeface="Proxima Nova"/>
              </a:rPr>
              <a:t>Next steps beyond Naples</a:t>
            </a:r>
            <a:endParaRPr b="1" i="1" sz="3000">
              <a:solidFill>
                <a:srgbClr val="741B47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/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“Random” questions from Naples, to keep in mind ...</a:t>
            </a:r>
            <a:endParaRPr/>
          </a:p>
        </p:txBody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x="311700" y="923875"/>
            <a:ext cx="8520600" cy="39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●"/>
            </a:pPr>
            <a:r>
              <a:rPr lang="en" sz="1700">
                <a:solidFill>
                  <a:schemeClr val="dk1"/>
                </a:solidFill>
              </a:rPr>
              <a:t>Is more contact information needed for projects already discussed</a:t>
            </a:r>
            <a:br>
              <a:rPr lang="en" sz="1700">
                <a:solidFill>
                  <a:schemeClr val="dk1"/>
                </a:solidFill>
              </a:rPr>
            </a:br>
            <a:r>
              <a:rPr lang="en" sz="1700">
                <a:solidFill>
                  <a:schemeClr val="dk1"/>
                </a:solidFill>
              </a:rPr>
              <a:t>to start more collaboration?</a:t>
            </a:r>
            <a:endParaRPr sz="1700">
              <a:solidFill>
                <a:schemeClr val="dk1"/>
              </a:solidFill>
            </a:endParaRPr>
          </a:p>
          <a:p>
            <a:pPr indent="-3365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●"/>
            </a:pPr>
            <a:r>
              <a:rPr lang="en" sz="1700">
                <a:solidFill>
                  <a:schemeClr val="dk1"/>
                </a:solidFill>
              </a:rPr>
              <a:t>How do we keep the discussion and exchange of information alive?</a:t>
            </a:r>
            <a:endParaRPr sz="1700">
              <a:solidFill>
                <a:schemeClr val="dk1"/>
              </a:solidFill>
            </a:endParaRPr>
          </a:p>
          <a:p>
            <a:pPr indent="-3365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●"/>
            </a:pPr>
            <a:r>
              <a:rPr lang="en" sz="1700">
                <a:solidFill>
                  <a:schemeClr val="dk1"/>
                </a:solidFill>
              </a:rPr>
              <a:t>What common projects are identified for this area that will advance?</a:t>
            </a:r>
            <a:endParaRPr sz="1700">
              <a:solidFill>
                <a:schemeClr val="dk1"/>
              </a:solidFill>
            </a:endParaRPr>
          </a:p>
          <a:p>
            <a:pPr indent="-3365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○"/>
            </a:pPr>
            <a:r>
              <a:rPr lang="en" sz="1400">
                <a:solidFill>
                  <a:schemeClr val="dk1"/>
                </a:solidFill>
              </a:rPr>
              <a:t>Are the right stakeholders already involved? Should other experiments or organisations be contacted?</a:t>
            </a:r>
            <a:endParaRPr>
              <a:solidFill>
                <a:schemeClr val="dk1"/>
              </a:solidFill>
            </a:endParaRPr>
          </a:p>
          <a:p>
            <a:pPr indent="-3365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○"/>
            </a:pPr>
            <a:r>
              <a:rPr lang="en" sz="1400">
                <a:solidFill>
                  <a:schemeClr val="dk1"/>
                </a:solidFill>
              </a:rPr>
              <a:t>Are any resource needs covered?</a:t>
            </a:r>
            <a:endParaRPr sz="1400">
              <a:solidFill>
                <a:schemeClr val="dk1"/>
              </a:solidFill>
            </a:endParaRPr>
          </a:p>
          <a:p>
            <a:pPr indent="-33655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 sz="1700">
                <a:solidFill>
                  <a:schemeClr val="dk1"/>
                </a:solidFill>
              </a:rPr>
              <a:t>Are there projects that are not currently advancing?</a:t>
            </a:r>
            <a:endParaRPr sz="1700">
              <a:solidFill>
                <a:schemeClr val="dk1"/>
              </a:solidFill>
            </a:endParaRPr>
          </a:p>
          <a:p>
            <a:pPr indent="-336550" lvl="1" marL="9144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○"/>
            </a:pPr>
            <a:r>
              <a:rPr lang="en" sz="1400">
                <a:solidFill>
                  <a:schemeClr val="dk1"/>
                </a:solidFill>
              </a:rPr>
              <a:t>What would allow them to do so?</a:t>
            </a:r>
            <a:endParaRPr sz="1400">
              <a:solidFill>
                <a:schemeClr val="dk1"/>
              </a:solidFill>
            </a:endParaRPr>
          </a:p>
          <a:p>
            <a:pPr indent="-33655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 sz="1700">
                <a:solidFill>
                  <a:schemeClr val="dk1"/>
                </a:solidFill>
              </a:rPr>
              <a:t>Links with communities outside HEP</a:t>
            </a:r>
            <a:endParaRPr sz="1700">
              <a:solidFill>
                <a:schemeClr val="dk1"/>
              </a:solidFill>
            </a:endParaRPr>
          </a:p>
          <a:p>
            <a:pPr indent="-336550" lvl="1" marL="9144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○"/>
            </a:pPr>
            <a:r>
              <a:rPr lang="en" sz="1400">
                <a:solidFill>
                  <a:schemeClr val="dk1"/>
                </a:solidFill>
              </a:rPr>
              <a:t>Are any established? Are any links needed that we don’t have?</a:t>
            </a:r>
            <a:endParaRPr sz="1400">
              <a:solidFill>
                <a:schemeClr val="dk1"/>
              </a:solidFill>
            </a:endParaRPr>
          </a:p>
          <a:p>
            <a:pPr indent="-33655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 sz="1700">
                <a:solidFill>
                  <a:schemeClr val="dk1"/>
                </a:solidFill>
              </a:rPr>
              <a:t>Are we making best use of community expertise in this area?</a:t>
            </a:r>
            <a:endParaRPr sz="1700">
              <a:solidFill>
                <a:schemeClr val="dk1"/>
              </a:solidFill>
            </a:endParaRPr>
          </a:p>
          <a:p>
            <a:pPr indent="-336550" lvl="1" marL="9144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○"/>
            </a:pPr>
            <a:r>
              <a:rPr lang="en" sz="1400">
                <a:solidFill>
                  <a:schemeClr val="dk1"/>
                </a:solidFill>
              </a:rPr>
              <a:t>How best do we advance collaborations that will be of benefit more widely and improve our software and maximise the effectiveness of effort</a:t>
            </a:r>
            <a:endParaRPr sz="1400">
              <a:solidFill>
                <a:srgbClr val="000000"/>
              </a:solidFill>
            </a:endParaRPr>
          </a:p>
        </p:txBody>
      </p:sp>
      <p:sp>
        <p:nvSpPr>
          <p:cNvPr id="136" name="Shape 1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Further engage with the open-source community ?</a:t>
            </a:r>
            <a:endParaRPr/>
          </a:p>
        </p:txBody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x="311700" y="1000075"/>
            <a:ext cx="8520600" cy="39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For what concerns data analysis, there is much to be learned/used</a:t>
            </a:r>
            <a:br>
              <a:rPr lang="en" sz="1600">
                <a:solidFill>
                  <a:srgbClr val="000000"/>
                </a:solidFill>
              </a:rPr>
            </a:br>
            <a:r>
              <a:rPr lang="en" sz="1600">
                <a:solidFill>
                  <a:srgbClr val="000000"/>
                </a:solidFill>
              </a:rPr>
              <a:t>from the non-HEP community</a:t>
            </a:r>
            <a:endParaRPr sz="1600">
              <a:solidFill>
                <a:srgbClr val="000000"/>
              </a:solidFill>
            </a:endParaRPr>
          </a:p>
          <a:p>
            <a:pPr indent="-317500" lvl="1" marL="9144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Software - huge (Python) scientific software ecosystem</a:t>
            </a:r>
            <a:endParaRPr>
              <a:solidFill>
                <a:srgbClr val="000000"/>
              </a:solidFill>
            </a:endParaRPr>
          </a:p>
          <a:p>
            <a:pPr indent="-317500" lvl="1" marL="9144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Training - lots of conferences/workshops with tutorials and hands-on </a:t>
            </a:r>
            <a:r>
              <a:rPr lang="en" sz="1100">
                <a:solidFill>
                  <a:srgbClr val="000000"/>
                </a:solidFill>
              </a:rPr>
              <a:t>(see next slides for examples)</a:t>
            </a:r>
            <a:endParaRPr sz="1100">
              <a:solidFill>
                <a:srgbClr val="000000"/>
              </a:solidFill>
            </a:endParaRPr>
          </a:p>
          <a:p>
            <a:pPr indent="-317500" lvl="1" marL="9144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Exchanges - effectively done via open-source events and contributions to OS software</a:t>
            </a:r>
            <a:endParaRPr>
              <a:solidFill>
                <a:srgbClr val="000000"/>
              </a:solidFill>
            </a:endParaRPr>
          </a:p>
          <a:p>
            <a:pPr indent="-330200" lvl="0" marL="4572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Char char="●"/>
            </a:pPr>
            <a:r>
              <a:rPr lang="en" sz="1600">
                <a:solidFill>
                  <a:srgbClr val="000000"/>
                </a:solidFill>
              </a:rPr>
              <a:t>Many non-HEP open-source conferences / workshops we should try to have a more “active” presence in (again, see next slide for a few examples)</a:t>
            </a:r>
            <a:endParaRPr sz="1600">
              <a:solidFill>
                <a:srgbClr val="000000"/>
              </a:solidFill>
            </a:endParaRPr>
          </a:p>
          <a:p>
            <a:pPr indent="-317500" lvl="1" marL="9144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HEP community presence is not overwhelming</a:t>
            </a:r>
            <a:endParaRPr>
              <a:solidFill>
                <a:srgbClr val="000000"/>
              </a:solidFill>
            </a:endParaRPr>
          </a:p>
          <a:p>
            <a:pPr indent="-317500" lvl="1" marL="9144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We do have our own dedicated conferences/workshops, which work very well</a:t>
            </a:r>
            <a:endParaRPr>
              <a:solidFill>
                <a:srgbClr val="000000"/>
              </a:solidFill>
            </a:endParaRPr>
          </a:p>
          <a:p>
            <a:pPr indent="-304800" lvl="2" marL="13716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■"/>
            </a:pPr>
            <a:r>
              <a:rPr lang="en" sz="1200">
                <a:solidFill>
                  <a:srgbClr val="000000"/>
                </a:solidFill>
              </a:rPr>
              <a:t>Ex.: ACAT, CHEP, DS@HEP, ROOT</a:t>
            </a:r>
            <a:r>
              <a:rPr lang="en" sz="1200">
                <a:solidFill>
                  <a:srgbClr val="000000"/>
                </a:solidFill>
              </a:rPr>
              <a:t> Users</a:t>
            </a:r>
            <a:endParaRPr sz="1200">
              <a:solidFill>
                <a:srgbClr val="000000"/>
              </a:solidFill>
            </a:endParaRPr>
          </a:p>
          <a:p>
            <a:pPr indent="-317500" lvl="1" marL="9144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But much to be gained with a stronger exchange, building relations &amp; contacts:</a:t>
            </a:r>
            <a:br>
              <a:rPr lang="en">
                <a:solidFill>
                  <a:srgbClr val="000000"/>
                </a:solidFill>
              </a:rPr>
            </a:br>
            <a:r>
              <a:rPr lang="en">
                <a:solidFill>
                  <a:srgbClr val="000000"/>
                </a:solidFill>
              </a:rPr>
              <a:t>attend a broader range of events, further invite non-HEP speakers to our events</a:t>
            </a:r>
            <a:endParaRPr>
              <a:solidFill>
                <a:srgbClr val="000000"/>
              </a:solidFill>
            </a:endParaRPr>
          </a:p>
          <a:p>
            <a:pPr indent="-304800" lvl="2" marL="13716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■"/>
            </a:pPr>
            <a:r>
              <a:rPr lang="en" sz="1200">
                <a:solidFill>
                  <a:srgbClr val="000000"/>
                </a:solidFill>
              </a:rPr>
              <a:t>The HSF may help as a “visiting card”</a:t>
            </a:r>
            <a:endParaRPr sz="1200">
              <a:solidFill>
                <a:srgbClr val="000000"/>
              </a:solidFill>
            </a:endParaRPr>
          </a:p>
          <a:p>
            <a:pPr indent="-304800" lvl="2" marL="13716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Char char="■"/>
            </a:pPr>
            <a:r>
              <a:rPr lang="en" sz="1200">
                <a:solidFill>
                  <a:srgbClr val="000000"/>
                </a:solidFill>
              </a:rPr>
              <a:t>Obvious challenge for event participation: financial support ...</a:t>
            </a:r>
            <a:endParaRPr sz="1200">
              <a:solidFill>
                <a:srgbClr val="000000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 sz="1500">
              <a:solidFill>
                <a:srgbClr val="000000"/>
              </a:solidFill>
            </a:endParaRPr>
          </a:p>
        </p:txBody>
      </p:sp>
      <p:sp>
        <p:nvSpPr>
          <p:cNvPr id="143" name="Shape 1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/>
          <p:nvPr>
            <p:ph type="title"/>
          </p:nvPr>
        </p:nvSpPr>
        <p:spPr>
          <a:xfrm>
            <a:off x="311700" y="-12175"/>
            <a:ext cx="8520600" cy="96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Further engage with the open-source community ?</a:t>
            </a:r>
            <a:endParaRPr>
              <a:solidFill>
                <a:srgbClr val="000000"/>
              </a:solidFill>
            </a:endParaRPr>
          </a:p>
          <a:p>
            <a:pPr indent="0" lvl="0" marL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i="1" lang="en" sz="1400">
                <a:solidFill>
                  <a:srgbClr val="000000"/>
                </a:solidFill>
              </a:rPr>
              <a:t>Non-HEP</a:t>
            </a:r>
            <a:r>
              <a:rPr lang="en" sz="1400">
                <a:solidFill>
                  <a:srgbClr val="000000"/>
                </a:solidFill>
              </a:rPr>
              <a:t> open-source SW&amp;C / Statistics / Data Science / Machine Learning Events</a:t>
            </a:r>
            <a:endParaRPr sz="1400">
              <a:solidFill>
                <a:srgbClr val="000000"/>
              </a:solidFill>
            </a:endParaRPr>
          </a:p>
        </p:txBody>
      </p:sp>
      <p:sp>
        <p:nvSpPr>
          <p:cNvPr id="149" name="Shape 1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50" name="Shape 1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28800" y="1017725"/>
            <a:ext cx="6743813" cy="4125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Shape 15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10800000">
            <a:off x="8534400" y="1703525"/>
            <a:ext cx="495300" cy="2343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/>
          <p:nvPr>
            <p:ph type="title"/>
          </p:nvPr>
        </p:nvSpPr>
        <p:spPr>
          <a:xfrm>
            <a:off x="311700" y="2926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Promoting Python as a 1</a:t>
            </a:r>
            <a:r>
              <a:rPr baseline="30000" lang="en"/>
              <a:t>st</a:t>
            </a:r>
            <a:r>
              <a:rPr lang="en"/>
              <a:t>-class analysis language</a:t>
            </a:r>
            <a:endParaRPr/>
          </a:p>
        </p:txBody>
      </p:sp>
      <p:sp>
        <p:nvSpPr>
          <p:cNvPr id="157" name="Shape 15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58" name="Shape 1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74075" y="914225"/>
            <a:ext cx="4775981" cy="4049574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Shape 159"/>
          <p:cNvSpPr txBox="1"/>
          <p:nvPr>
            <p:ph idx="1" type="body"/>
          </p:nvPr>
        </p:nvSpPr>
        <p:spPr>
          <a:xfrm>
            <a:off x="311700" y="1000075"/>
            <a:ext cx="3838200" cy="387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500">
                <a:solidFill>
                  <a:srgbClr val="000000"/>
                </a:solidFill>
              </a:rPr>
              <a:t>PyHEP “Python in HEP” workshops</a:t>
            </a:r>
            <a:endParaRPr sz="1500">
              <a:solidFill>
                <a:srgbClr val="000000"/>
              </a:solidFill>
            </a:endParaRPr>
          </a:p>
          <a:p>
            <a:pPr indent="-311150" lvl="1" marL="9144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Char char="○"/>
            </a:pPr>
            <a:r>
              <a:rPr lang="en" sz="1300">
                <a:solidFill>
                  <a:srgbClr val="000000"/>
                </a:solidFill>
              </a:rPr>
              <a:t>Initiative strongly welcomed by HSF</a:t>
            </a:r>
            <a:endParaRPr sz="1300">
              <a:solidFill>
                <a:srgbClr val="000000"/>
              </a:solidFill>
            </a:endParaRPr>
          </a:p>
          <a:p>
            <a:pPr indent="0" lvl="0" marL="0" rtl="0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rgbClr val="000000"/>
              </a:solidFill>
            </a:endParaRPr>
          </a:p>
          <a:p>
            <a:pPr indent="-323850" lvl="0" marL="457200" rtl="0">
              <a:lnSpc>
                <a:spcPct val="120000"/>
              </a:lnSpc>
              <a:spcBef>
                <a:spcPts val="900"/>
              </a:spcBef>
              <a:spcAft>
                <a:spcPts val="0"/>
              </a:spcAft>
              <a:buClr>
                <a:srgbClr val="000000"/>
              </a:buClr>
              <a:buSzPts val="1500"/>
              <a:buChar char="●"/>
            </a:pPr>
            <a:r>
              <a:rPr lang="en" sz="1500">
                <a:solidFill>
                  <a:srgbClr val="000000"/>
                </a:solidFill>
              </a:rPr>
              <a:t>In longer term will hopefully enable stronger bridges with the Data Science, Machine Learning,</a:t>
            </a:r>
            <a:br>
              <a:rPr lang="en" sz="1500">
                <a:solidFill>
                  <a:srgbClr val="000000"/>
                </a:solidFill>
              </a:rPr>
            </a:br>
            <a:r>
              <a:rPr lang="en" sz="1500">
                <a:solidFill>
                  <a:srgbClr val="000000"/>
                </a:solidFill>
              </a:rPr>
              <a:t>SW&amp;C communities</a:t>
            </a:r>
            <a:endParaRPr sz="1500">
              <a:solidFill>
                <a:srgbClr val="000000"/>
              </a:solidFill>
            </a:endParaRPr>
          </a:p>
          <a:p>
            <a:pPr indent="-311150" lvl="1" marL="9144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Char char="○"/>
            </a:pPr>
            <a:r>
              <a:rPr lang="en" sz="1300">
                <a:solidFill>
                  <a:srgbClr val="000000"/>
                </a:solidFill>
              </a:rPr>
              <a:t>E.g. inviting speakers from interesting projects, tools, etc.</a:t>
            </a:r>
            <a:endParaRPr sz="1300">
              <a:solidFill>
                <a:srgbClr val="000000"/>
              </a:solidFill>
            </a:endParaRPr>
          </a:p>
          <a:p>
            <a:pPr indent="-311150" lvl="1" marL="914400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Char char="○"/>
            </a:pPr>
            <a:r>
              <a:rPr lang="en" sz="1300">
                <a:solidFill>
                  <a:srgbClr val="000000"/>
                </a:solidFill>
              </a:rPr>
              <a:t>Hopefully that may result in more of those projects/companies becoming  aware and interested in our use cases … they may then invite us too!</a:t>
            </a:r>
            <a:endParaRPr sz="13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/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CWP roadmap - 1-year time frame (1/2)</a:t>
            </a:r>
            <a:endParaRPr/>
          </a:p>
        </p:txBody>
      </p:sp>
      <p:sp>
        <p:nvSpPr>
          <p:cNvPr id="165" name="Shape 165"/>
          <p:cNvSpPr txBox="1"/>
          <p:nvPr>
            <p:ph idx="1" type="body"/>
          </p:nvPr>
        </p:nvSpPr>
        <p:spPr>
          <a:xfrm>
            <a:off x="311700" y="1381075"/>
            <a:ext cx="8520600" cy="367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Char char="●"/>
            </a:pPr>
            <a:r>
              <a:rPr lang="en" sz="1700">
                <a:solidFill>
                  <a:srgbClr val="000000"/>
                </a:solidFill>
              </a:rPr>
              <a:t>Enable new open-source tools to be plugged in dynamically in the existing ecosystem and mechanisms to dynamically exchange parts of the ecosystem</a:t>
            </a:r>
            <a:br>
              <a:rPr lang="en" sz="1700">
                <a:solidFill>
                  <a:srgbClr val="000000"/>
                </a:solidFill>
              </a:rPr>
            </a:br>
            <a:r>
              <a:rPr lang="en" sz="1700">
                <a:solidFill>
                  <a:srgbClr val="000000"/>
                </a:solidFill>
              </a:rPr>
              <a:t>with new components</a:t>
            </a:r>
            <a:endParaRPr sz="1700">
              <a:solidFill>
                <a:srgbClr val="000000"/>
              </a:solidFill>
            </a:endParaRP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Ongoing projects: e.g. the </a:t>
            </a:r>
            <a:r>
              <a:rPr lang="en" u="sng">
                <a:solidFill>
                  <a:schemeClr val="hlink"/>
                </a:solidFill>
                <a:hlinkClick r:id="rId3"/>
              </a:rPr>
              <a:t>Scikit-HEP project</a:t>
            </a:r>
            <a:endParaRPr>
              <a:solidFill>
                <a:srgbClr val="000000"/>
              </a:solidFill>
            </a:endParaRP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Work by Giulio Eulisse on </a:t>
            </a:r>
            <a:r>
              <a:rPr lang="en">
                <a:solidFill>
                  <a:schemeClr val="dk1"/>
                </a:solidFill>
              </a:rPr>
              <a:t>initial Apache Arrow TDataSource for ROOT,</a:t>
            </a:r>
            <a:br>
              <a:rPr lang="en">
                <a:solidFill>
                  <a:schemeClr val="dk1"/>
                </a:solidFill>
              </a:rPr>
            </a:br>
            <a:r>
              <a:rPr lang="en">
                <a:solidFill>
                  <a:schemeClr val="dk1"/>
                </a:solidFill>
              </a:rPr>
              <a:t>as starting point to deliver Arrow interoperability to ROOT</a:t>
            </a:r>
            <a:endParaRPr>
              <a:solidFill>
                <a:srgbClr val="000000"/>
              </a:solidFill>
            </a:endParaRPr>
          </a:p>
          <a:p>
            <a:pPr indent="-33655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Char char="●"/>
            </a:pPr>
            <a:r>
              <a:rPr lang="en" sz="1700">
                <a:solidFill>
                  <a:srgbClr val="000000"/>
                </a:solidFill>
              </a:rPr>
              <a:t>Develop requirements and design a next generation analysis facility concept, incorporating fast caching technologies to explore a query-based analysis approach and open-source cluster management tools</a:t>
            </a:r>
            <a:endParaRPr sz="1700">
              <a:solidFill>
                <a:srgbClr val="000000"/>
              </a:solidFill>
            </a:endParaRP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See e.g. Jim’s and Viktor’s work presented @ Naples</a:t>
            </a:r>
            <a:endParaRPr sz="1700">
              <a:solidFill>
                <a:srgbClr val="000000"/>
              </a:solidFill>
            </a:endParaRPr>
          </a:p>
        </p:txBody>
      </p:sp>
      <p:sp>
        <p:nvSpPr>
          <p:cNvPr id="166" name="Shape 16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/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CWP roadmap - 1-year time frame (2/2)</a:t>
            </a:r>
            <a:endParaRPr/>
          </a:p>
        </p:txBody>
      </p:sp>
      <p:sp>
        <p:nvSpPr>
          <p:cNvPr id="172" name="Shape 172"/>
          <p:cNvSpPr txBox="1"/>
          <p:nvPr>
            <p:ph idx="1" type="body"/>
          </p:nvPr>
        </p:nvSpPr>
        <p:spPr>
          <a:xfrm>
            <a:off x="311700" y="1076275"/>
            <a:ext cx="8520600" cy="376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Char char="●"/>
            </a:pPr>
            <a:r>
              <a:rPr lang="en" sz="1700">
                <a:solidFill>
                  <a:srgbClr val="000000"/>
                </a:solidFill>
              </a:rPr>
              <a:t>Finalise full support of Python in our ecosystem including long-term maintenance</a:t>
            </a:r>
            <a:endParaRPr sz="1700">
              <a:solidFill>
                <a:srgbClr val="000000"/>
              </a:solidFill>
            </a:endParaRP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Need strong commitment and effort from ROOT team</a:t>
            </a:r>
            <a:endParaRPr>
              <a:solidFill>
                <a:srgbClr val="000000"/>
              </a:solidFill>
            </a:endParaRP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Would profit from more community engagement</a:t>
            </a:r>
            <a:endParaRPr>
              <a:solidFill>
                <a:srgbClr val="000000"/>
              </a:solidFill>
            </a:endParaRP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See initiative of PyHEP workshop series</a:t>
            </a:r>
            <a:endParaRPr>
              <a:solidFill>
                <a:srgbClr val="000000"/>
              </a:solidFill>
            </a:endParaRPr>
          </a:p>
          <a:p>
            <a:pPr indent="-33655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Char char="●"/>
            </a:pPr>
            <a:r>
              <a:rPr lang="en" sz="1700">
                <a:solidFill>
                  <a:srgbClr val="000000"/>
                </a:solidFill>
              </a:rPr>
              <a:t>Evolve policies to minimise this effort by retiring less used components from the integration and validation efforts</a:t>
            </a:r>
            <a:endParaRPr sz="1700">
              <a:solidFill>
                <a:srgbClr val="000000"/>
              </a:solidFill>
            </a:endParaRPr>
          </a:p>
          <a:p>
            <a:pPr indent="-33655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Char char="●"/>
            </a:pPr>
            <a:r>
              <a:rPr lang="en" sz="1700">
                <a:solidFill>
                  <a:srgbClr val="000000"/>
                </a:solidFill>
              </a:rPr>
              <a:t>Establish a schema for the “analysis database”</a:t>
            </a:r>
            <a:endParaRPr sz="1700">
              <a:solidFill>
                <a:srgbClr val="000000"/>
              </a:solidFill>
            </a:endParaRP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○"/>
            </a:pPr>
            <a:r>
              <a:rPr lang="en">
                <a:solidFill>
                  <a:srgbClr val="000000"/>
                </a:solidFill>
              </a:rPr>
              <a:t>Obvious </a:t>
            </a:r>
            <a:r>
              <a:rPr lang="en">
                <a:solidFill>
                  <a:srgbClr val="000000"/>
                </a:solidFill>
              </a:rPr>
              <a:t>link to groups on Data Preservation &amp; Interpretation</a:t>
            </a:r>
            <a:endParaRPr>
              <a:solidFill>
                <a:srgbClr val="000000"/>
              </a:solidFill>
            </a:endParaRPr>
          </a:p>
          <a:p>
            <a:pPr indent="-33655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Char char="●"/>
            </a:pPr>
            <a:r>
              <a:rPr lang="en" sz="1700">
                <a:solidFill>
                  <a:srgbClr val="000000"/>
                </a:solidFill>
              </a:rPr>
              <a:t>Interpretation Gateway: conceptualisation integrating the analysis facility, analysis preservation infrastructure, data repositories, and recasting tools</a:t>
            </a:r>
            <a:endParaRPr sz="1700">
              <a:solidFill>
                <a:srgbClr val="000000"/>
              </a:solidFill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rgbClr val="000000"/>
              </a:solidFill>
            </a:endParaRPr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400">
                <a:solidFill>
                  <a:srgbClr val="000000"/>
                </a:solidFill>
              </a:rPr>
              <a:t>Note: the WG paper contains R&amp;D items on the 3- and 5-year time frame, but not so important to list then here at this stage (many are follow-ups and finalisations of the above)</a:t>
            </a:r>
            <a:endParaRPr sz="1400">
              <a:solidFill>
                <a:srgbClr val="000000"/>
              </a:solidFill>
            </a:endParaRPr>
          </a:p>
        </p:txBody>
      </p:sp>
      <p:sp>
        <p:nvSpPr>
          <p:cNvPr id="173" name="Shape 17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/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short</a:t>
            </a:r>
            <a:endParaRPr/>
          </a:p>
        </p:txBody>
      </p:sp>
      <p:sp>
        <p:nvSpPr>
          <p:cNvPr id="179" name="Shape 179"/>
          <p:cNvSpPr txBox="1"/>
          <p:nvPr>
            <p:ph idx="1" type="body"/>
          </p:nvPr>
        </p:nvSpPr>
        <p:spPr>
          <a:xfrm>
            <a:off x="311700" y="1076275"/>
            <a:ext cx="8520600" cy="363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 sz="1700">
                <a:solidFill>
                  <a:schemeClr val="dk1"/>
                </a:solidFill>
              </a:rPr>
              <a:t>Lots of activities post-CWP and many people involved</a:t>
            </a:r>
            <a:br>
              <a:rPr lang="en" sz="1700">
                <a:solidFill>
                  <a:schemeClr val="dk1"/>
                </a:solidFill>
              </a:rPr>
            </a:br>
            <a:r>
              <a:rPr lang="en" sz="1700">
                <a:solidFill>
                  <a:schemeClr val="dk1"/>
                </a:solidFill>
              </a:rPr>
              <a:t>across the various experiments</a:t>
            </a:r>
            <a:endParaRPr sz="1700">
              <a:solidFill>
                <a:schemeClr val="dk1"/>
              </a:solidFill>
            </a:endParaRP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We need to keep these </a:t>
            </a:r>
            <a:r>
              <a:rPr lang="en">
                <a:solidFill>
                  <a:schemeClr val="dk1"/>
                </a:solidFill>
              </a:rPr>
              <a:t>activities alive, “connected” and, hopefully, focused,</a:t>
            </a:r>
            <a:br>
              <a:rPr lang="en">
                <a:solidFill>
                  <a:schemeClr val="dk1"/>
                </a:solidFill>
              </a:rPr>
            </a:br>
            <a:r>
              <a:rPr lang="en">
                <a:solidFill>
                  <a:schemeClr val="dk1"/>
                </a:solidFill>
              </a:rPr>
              <a:t>with an effective communication across experiments in particular</a:t>
            </a:r>
            <a:endParaRPr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Challenging to keep a broad overview of what’s happening</a:t>
            </a:r>
            <a:endParaRPr>
              <a:solidFill>
                <a:schemeClr val="dk1"/>
              </a:solidFill>
            </a:endParaRP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No organisational structure so far</a:t>
            </a:r>
            <a:endParaRPr>
              <a:solidFill>
                <a:schemeClr val="dk1"/>
              </a:solidFill>
            </a:endParaRP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This may be a role for the HSF</a:t>
            </a:r>
            <a:endParaRPr>
              <a:solidFill>
                <a:schemeClr val="dk1"/>
              </a:solidFill>
            </a:endParaRP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Post-CWP WLCG/HSF workshops might be a good thing, say once a year</a:t>
            </a:r>
            <a:endParaRPr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</a:endParaRPr>
          </a:p>
          <a:p>
            <a:pPr indent="-33655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 sz="1700">
                <a:solidFill>
                  <a:schemeClr val="dk1"/>
                </a:solidFill>
              </a:rPr>
              <a:t>Links with communities outside HEP are emerging through the tools</a:t>
            </a:r>
            <a:br>
              <a:rPr lang="en" sz="1700">
                <a:solidFill>
                  <a:schemeClr val="dk1"/>
                </a:solidFill>
              </a:rPr>
            </a:br>
            <a:r>
              <a:rPr lang="en" sz="1700">
                <a:solidFill>
                  <a:schemeClr val="dk1"/>
                </a:solidFill>
              </a:rPr>
              <a:t>explored and used - great !</a:t>
            </a:r>
            <a:endParaRPr sz="1700">
              <a:solidFill>
                <a:schemeClr val="dk1"/>
              </a:solidFill>
            </a:endParaRP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Trend i</a:t>
            </a:r>
            <a:r>
              <a:rPr lang="en">
                <a:solidFill>
                  <a:schemeClr val="dk1"/>
                </a:solidFill>
              </a:rPr>
              <a:t>s established and we should encourage it further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80" name="Shape 18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2" name="Shape 62"/>
          <p:cNvSpPr txBox="1"/>
          <p:nvPr/>
        </p:nvSpPr>
        <p:spPr>
          <a:xfrm>
            <a:off x="796875" y="2045225"/>
            <a:ext cx="7979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3000">
                <a:solidFill>
                  <a:srgbClr val="741B47"/>
                </a:solidFill>
                <a:latin typeface="Proxima Nova"/>
                <a:ea typeface="Proxima Nova"/>
                <a:cs typeface="Proxima Nova"/>
                <a:sym typeface="Proxima Nova"/>
              </a:rPr>
              <a:t>Summary-ish of session @  </a:t>
            </a:r>
            <a:r>
              <a:rPr b="1" i="1" lang="en" sz="3000" u="sng">
                <a:solidFill>
                  <a:schemeClr val="hlink"/>
                </a:solidFill>
                <a:latin typeface="Proxima Nova"/>
                <a:ea typeface="Proxima Nova"/>
                <a:cs typeface="Proxima Nova"/>
                <a:sym typeface="Proxima Nova"/>
                <a:hlinkClick r:id="rId3"/>
              </a:rPr>
              <a:t>Naples Workshop</a:t>
            </a:r>
            <a:endParaRPr b="1" i="1" sz="3000">
              <a:solidFill>
                <a:srgbClr val="741B47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Session overview</a:t>
            </a:r>
            <a:endParaRPr/>
          </a:p>
        </p:txBody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311700" y="1533475"/>
            <a:ext cx="3222600" cy="203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Workshop = environment for </a:t>
            </a:r>
            <a:r>
              <a:rPr i="1" lang="en"/>
              <a:t>examples </a:t>
            </a:r>
            <a:r>
              <a:rPr lang="en"/>
              <a:t>of n</a:t>
            </a:r>
            <a:r>
              <a:rPr lang="en"/>
              <a:t>ew and/or innovative analysis flows techniques and facilities</a:t>
            </a:r>
            <a:br>
              <a:rPr lang="en"/>
            </a:br>
            <a:r>
              <a:rPr lang="en"/>
              <a:t>being used/investigated</a:t>
            </a:r>
            <a:endParaRPr/>
          </a:p>
        </p:txBody>
      </p:sp>
      <p:pic>
        <p:nvPicPr>
          <p:cNvPr id="69" name="Shape 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41850" y="466075"/>
            <a:ext cx="5270075" cy="4198950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Shape 7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Explorations around data querying in analysis flows</a:t>
            </a:r>
            <a:endParaRPr/>
          </a:p>
        </p:txBody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311700" y="1076275"/>
            <a:ext cx="4218000" cy="352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Or: what works, what doesn’t, what’s needed, what we’re building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600"/>
          </a:p>
          <a:p>
            <a:pPr indent="-342900" lvl="0" marL="457200" rtl="0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Exploratory work around</a:t>
            </a:r>
            <a:br>
              <a:rPr lang="en"/>
            </a:br>
            <a:r>
              <a:rPr lang="en"/>
              <a:t>the following grand picture: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All boxes deserve dedicated focus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Ex.: functional programming style,</a:t>
            </a:r>
            <a:br>
              <a:rPr lang="en"/>
            </a:br>
            <a:r>
              <a:rPr lang="en"/>
              <a:t>       Dask for distributed processing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600"/>
          </a:p>
          <a:p>
            <a:pPr indent="-342900" lvl="0" marL="457200" rtl="0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Several proof-of-concept Python packages developed along the way</a:t>
            </a:r>
            <a:endParaRPr/>
          </a:p>
        </p:txBody>
      </p:sp>
      <p:sp>
        <p:nvSpPr>
          <p:cNvPr id="77" name="Shape 7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8" name="Shape 78"/>
          <p:cNvSpPr txBox="1"/>
          <p:nvPr/>
        </p:nvSpPr>
        <p:spPr>
          <a:xfrm>
            <a:off x="7234800" y="0"/>
            <a:ext cx="1756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73763"/>
                </a:solidFill>
              </a:rPr>
              <a:t>Jim Pivarski</a:t>
            </a:r>
            <a:endParaRPr>
              <a:solidFill>
                <a:srgbClr val="073763"/>
              </a:solidFill>
            </a:endParaRPr>
          </a:p>
        </p:txBody>
      </p:sp>
      <p:pic>
        <p:nvPicPr>
          <p:cNvPr id="79" name="Shape 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29700" y="2084525"/>
            <a:ext cx="4309500" cy="210641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/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HEP analysis pipelines on HPC facilities</a:t>
            </a:r>
            <a:endParaRPr/>
          </a:p>
        </p:txBody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x="311700" y="1304875"/>
            <a:ext cx="8520600" cy="32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DEEP-EST</a:t>
            </a:r>
            <a:r>
              <a:rPr baseline="30000" lang="en"/>
              <a:t>(*)</a:t>
            </a:r>
            <a:r>
              <a:rPr lang="en"/>
              <a:t> :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EU R&amp;D project for Exascale HPC, in design phase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Explore conventional HEP analysis workflows on HPC infrastructure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Explore usability of Apache Spark for HEP data analysis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600"/>
          </a:p>
          <a:p>
            <a:pPr indent="-342900" lvl="0" marL="457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</a:pPr>
            <a:r>
              <a:rPr lang="en"/>
              <a:t>Some R&amp;D activities:</a:t>
            </a:r>
            <a:endParaRPr/>
          </a:p>
          <a:p>
            <a:pPr indent="-3429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○"/>
            </a:pPr>
            <a:r>
              <a:rPr lang="en"/>
              <a:t>Optimising analysis workflows for novel compute/memory/storage capabilities</a:t>
            </a:r>
            <a:endParaRPr/>
          </a:p>
          <a:p>
            <a:pPr indent="-3429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○"/>
            </a:pPr>
            <a:r>
              <a:rPr lang="en"/>
              <a:t>Utilising industry tools like Apache Spark: enabled to read ROOT files natively</a:t>
            </a:r>
            <a:endParaRPr/>
          </a:p>
          <a:p>
            <a: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Benchmarking with TBs of CMS Open Data</a:t>
            </a:r>
            <a:endParaRPr/>
          </a:p>
          <a:p>
            <a: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In some sense: are general purpose solutions viable for HEP data analysis?</a:t>
            </a:r>
            <a:endParaRPr/>
          </a:p>
        </p:txBody>
      </p:sp>
      <p:sp>
        <p:nvSpPr>
          <p:cNvPr id="86" name="Shape 8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7" name="Shape 87"/>
          <p:cNvSpPr txBox="1"/>
          <p:nvPr/>
        </p:nvSpPr>
        <p:spPr>
          <a:xfrm>
            <a:off x="7234800" y="0"/>
            <a:ext cx="1756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73763"/>
                </a:solidFill>
              </a:rPr>
              <a:t>Viktor Khristenko</a:t>
            </a:r>
            <a:endParaRPr>
              <a:solidFill>
                <a:srgbClr val="073763"/>
              </a:solidFill>
            </a:endParaRPr>
          </a:p>
        </p:txBody>
      </p:sp>
      <p:sp>
        <p:nvSpPr>
          <p:cNvPr id="88" name="Shape 88"/>
          <p:cNvSpPr txBox="1"/>
          <p:nvPr/>
        </p:nvSpPr>
        <p:spPr>
          <a:xfrm>
            <a:off x="517475" y="4760700"/>
            <a:ext cx="53919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en" sz="1000"/>
              <a:t>(</a:t>
            </a:r>
            <a:r>
              <a:rPr baseline="30000" lang="en" sz="1000"/>
              <a:t>*)</a:t>
            </a:r>
            <a:r>
              <a:rPr lang="en" sz="1000"/>
              <a:t> </a:t>
            </a:r>
            <a:r>
              <a:rPr lang="en" sz="1000"/>
              <a:t>Dynamical Exascale Entry Platform - Extreme Scale Technologies</a:t>
            </a:r>
            <a:endParaRPr sz="1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SWAN - service for web-based analysis</a:t>
            </a:r>
            <a:endParaRPr/>
          </a:p>
        </p:txBody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311700" y="1152475"/>
            <a:ext cx="6218700" cy="387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Service integrates experiments/user data and software, and computing resources</a:t>
            </a:r>
            <a:endParaRPr sz="1700"/>
          </a:p>
          <a:p>
            <a:pPr indent="-336550" lvl="0" marL="457200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Users can do analysis only with their browser</a:t>
            </a:r>
            <a:endParaRPr sz="1700"/>
          </a:p>
          <a:p>
            <a:pPr indent="-311150" lvl="1" marL="914400" rtl="0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Anywhere, anytime, with no local installation</a:t>
            </a:r>
            <a:endParaRPr sz="1300"/>
          </a:p>
          <a:p>
            <a:pPr indent="-311150" lvl="1" marL="914400" rtl="0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Cloud-based analysis model</a:t>
            </a:r>
            <a:endParaRPr sz="1300"/>
          </a:p>
          <a:p>
            <a:pPr indent="-336550" lvl="0" marL="457200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Interface: Jupyter Notebooks on demand</a:t>
            </a:r>
            <a:endParaRPr sz="1700"/>
          </a:p>
          <a:p>
            <a:pPr indent="-311150" lvl="1" marL="914400" rtl="0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Combine code, equations, text and visualisations</a:t>
            </a:r>
            <a:endParaRPr sz="1300"/>
          </a:p>
          <a:p>
            <a:pPr indent="-311150" lvl="1" marL="914400" rtl="0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Most useful for final steps of analysis, teaching, documentation</a:t>
            </a:r>
            <a:endParaRPr sz="1300"/>
          </a:p>
          <a:p>
            <a:pPr indent="-311150" lvl="1" marL="914400" rtl="0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Use personalised docker container instance</a:t>
            </a:r>
            <a:endParaRPr sz="1300"/>
          </a:p>
          <a:p>
            <a:pPr indent="-311150" lvl="1" marL="914400" rtl="0">
              <a:spcBef>
                <a:spcPts val="0"/>
              </a:spcBef>
              <a:spcAft>
                <a:spcPts val="0"/>
              </a:spcAft>
              <a:buSzPts val="1300"/>
              <a:buChar char="○"/>
            </a:pPr>
            <a:r>
              <a:rPr lang="en" sz="1300"/>
              <a:t>System can scale to larger resources like Spark clusters</a:t>
            </a:r>
            <a:endParaRPr sz="1300"/>
          </a:p>
          <a:p>
            <a:pPr indent="-336550" lvl="0" marL="457200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Developments guided by (heterogeneous) community</a:t>
            </a:r>
            <a:endParaRPr sz="1700"/>
          </a:p>
          <a:p>
            <a:pPr indent="-336550" lvl="0" marL="457200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SWAN is first step towards a truly scalable</a:t>
            </a:r>
            <a:br>
              <a:rPr lang="en" sz="1700"/>
            </a:br>
            <a:r>
              <a:rPr lang="en" sz="1700"/>
              <a:t>and interactive distributed data analysis environment</a:t>
            </a:r>
            <a:endParaRPr sz="1300"/>
          </a:p>
        </p:txBody>
      </p:sp>
      <p:sp>
        <p:nvSpPr>
          <p:cNvPr id="95" name="Shape 9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6" name="Shape 96"/>
          <p:cNvSpPr txBox="1"/>
          <p:nvPr/>
        </p:nvSpPr>
        <p:spPr>
          <a:xfrm>
            <a:off x="7234800" y="0"/>
            <a:ext cx="1756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73763"/>
                </a:solidFill>
              </a:rPr>
              <a:t>Pere Mato</a:t>
            </a:r>
            <a:endParaRPr>
              <a:solidFill>
                <a:srgbClr val="073763"/>
              </a:solidFill>
            </a:endParaRPr>
          </a:p>
        </p:txBody>
      </p:sp>
      <p:pic>
        <p:nvPicPr>
          <p:cNvPr id="97" name="Shape 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41700" y="1932125"/>
            <a:ext cx="3026099" cy="2061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Shape 9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70563" y="347871"/>
            <a:ext cx="1050587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LHCb online &amp; high-throughput analysis (flow)</a:t>
            </a:r>
            <a:endParaRPr/>
          </a:p>
        </p:txBody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311700" y="1152475"/>
            <a:ext cx="8520600" cy="375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A reality, in production !</a:t>
            </a:r>
            <a:endParaRPr sz="17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600"/>
          </a:p>
          <a:p>
            <a:pPr indent="-336550" lvl="0" marL="457200" rtl="0">
              <a:spcBef>
                <a:spcPts val="160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Boosts up physics reach and allows for otherwise non-doable analyses</a:t>
            </a:r>
            <a:endParaRPr sz="1700"/>
          </a:p>
          <a:p>
            <a:pPr indent="-3365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●"/>
            </a:pPr>
            <a:r>
              <a:rPr lang="en" sz="1700"/>
              <a:t>Only saving reconstructed objects (no raw event) in the trigger demands much on online calibration and alignment, hence on a robust and efficient online monitoring of the data quality as well</a:t>
            </a:r>
            <a:endParaRPr sz="1700"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700"/>
          </a:p>
        </p:txBody>
      </p:sp>
      <p:sp>
        <p:nvSpPr>
          <p:cNvPr id="105" name="Shape 10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6" name="Shape 106"/>
          <p:cNvSpPr txBox="1"/>
          <p:nvPr/>
        </p:nvSpPr>
        <p:spPr>
          <a:xfrm>
            <a:off x="7234800" y="0"/>
            <a:ext cx="1756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73763"/>
                </a:solidFill>
              </a:rPr>
              <a:t>Rosen Matev</a:t>
            </a:r>
            <a:endParaRPr>
              <a:solidFill>
                <a:srgbClr val="073763"/>
              </a:solidFill>
            </a:endParaRPr>
          </a:p>
        </p:txBody>
      </p:sp>
      <p:pic>
        <p:nvPicPr>
          <p:cNvPr id="107" name="Shape 1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4000" y="1757675"/>
            <a:ext cx="7916599" cy="138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Analysis &amp; Interpretation WG Paper</a:t>
            </a:r>
            <a:endParaRPr/>
          </a:p>
        </p:txBody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311700" y="1304875"/>
            <a:ext cx="50271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In support of Community White Paper</a:t>
            </a:r>
            <a:endParaRPr sz="1700"/>
          </a:p>
          <a:p>
            <a:pPr indent="-336550" lvl="0" marL="457200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Cuts across many other WG areas</a:t>
            </a:r>
            <a:endParaRPr sz="1700"/>
          </a:p>
          <a:p>
            <a:pPr indent="-336550" lvl="1" marL="914400" rtl="0"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/>
              <a:t>Data preservation, Machine Learning, ...</a:t>
            </a:r>
            <a:endParaRPr sz="1700"/>
          </a:p>
          <a:p>
            <a:pPr indent="-336550" lvl="0" marL="457200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Submitted to the arXiv yesterday!</a:t>
            </a:r>
            <a:endParaRPr sz="17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600"/>
          </a:p>
          <a:p>
            <a:pPr indent="-336550" lvl="0" marL="457200" rtl="0">
              <a:spcBef>
                <a:spcPts val="160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Time-to-insight (data) is a crucial metric</a:t>
            </a:r>
            <a:endParaRPr sz="1700"/>
          </a:p>
          <a:p>
            <a:pPr indent="-336550" lvl="0" marL="457200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Think towards a “smart” data analysis system</a:t>
            </a:r>
            <a:endParaRPr sz="1700"/>
          </a:p>
          <a:p>
            <a:pPr indent="-336550" lvl="0" marL="457200" rtl="0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Scope for new ideas of analysis pipelines,</a:t>
            </a:r>
            <a:br>
              <a:rPr lang="en" sz="1700"/>
            </a:br>
            <a:r>
              <a:rPr lang="en" sz="1700"/>
              <a:t>collaborating with non-HEP communities</a:t>
            </a:r>
            <a:endParaRPr sz="1700"/>
          </a:p>
        </p:txBody>
      </p:sp>
      <p:sp>
        <p:nvSpPr>
          <p:cNvPr id="114" name="Shape 1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15" name="Shape 1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52300" y="1093925"/>
            <a:ext cx="2376460" cy="3820975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Shape 116"/>
          <p:cNvSpPr txBox="1"/>
          <p:nvPr/>
        </p:nvSpPr>
        <p:spPr>
          <a:xfrm>
            <a:off x="7234800" y="0"/>
            <a:ext cx="17568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73763"/>
                </a:solidFill>
              </a:rPr>
              <a:t>Mark Neubauer</a:t>
            </a:r>
            <a:endParaRPr>
              <a:solidFill>
                <a:srgbClr val="073763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>
            <p:ph type="title"/>
          </p:nvPr>
        </p:nvSpPr>
        <p:spPr>
          <a:xfrm>
            <a:off x="311700" y="3688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Outlook</a:t>
            </a:r>
            <a:endParaRPr/>
          </a:p>
        </p:txBody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311700" y="1076275"/>
            <a:ext cx="8520600" cy="382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 sz="1700">
                <a:solidFill>
                  <a:schemeClr val="dk1"/>
                </a:solidFill>
              </a:rPr>
              <a:t>We want, and need(!), to foster collaboration and common projects</a:t>
            </a:r>
            <a:br>
              <a:rPr lang="en" sz="1700">
                <a:solidFill>
                  <a:schemeClr val="dk1"/>
                </a:solidFill>
              </a:rPr>
            </a:br>
            <a:r>
              <a:rPr lang="en" sz="1700">
                <a:solidFill>
                  <a:schemeClr val="dk1"/>
                </a:solidFill>
              </a:rPr>
              <a:t>on analysis-related topics</a:t>
            </a:r>
            <a:endParaRPr sz="1700">
              <a:solidFill>
                <a:schemeClr val="dk1"/>
              </a:solidFill>
            </a:endParaRP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Examples of funded efforts exist (e.g., NSF-funded </a:t>
            </a:r>
            <a:r>
              <a:rPr lang="en" u="sng">
                <a:solidFill>
                  <a:schemeClr val="hlink"/>
                </a:solidFill>
                <a:hlinkClick r:id="rId3"/>
              </a:rPr>
              <a:t>DIANA/HEP</a:t>
            </a:r>
            <a:r>
              <a:rPr lang="en">
                <a:solidFill>
                  <a:schemeClr val="dk1"/>
                </a:solidFill>
              </a:rPr>
              <a:t> project) ,</a:t>
            </a:r>
            <a:br>
              <a:rPr lang="en">
                <a:solidFill>
                  <a:schemeClr val="dk1"/>
                </a:solidFill>
              </a:rPr>
            </a:br>
            <a:r>
              <a:rPr lang="en">
                <a:solidFill>
                  <a:schemeClr val="dk1"/>
                </a:solidFill>
              </a:rPr>
              <a:t>but need more to make a difference !</a:t>
            </a:r>
            <a:endParaRPr sz="1100"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</a:endParaRPr>
          </a:p>
          <a:p>
            <a:pPr indent="-33655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 sz="1700">
                <a:solidFill>
                  <a:schemeClr val="dk1"/>
                </a:solidFill>
              </a:rPr>
              <a:t>Lots of activities post-CWP but no organisational structure / specific timelines to tackle proposed roadmap …</a:t>
            </a:r>
            <a:br>
              <a:rPr lang="en" sz="1700">
                <a:solidFill>
                  <a:schemeClr val="dk1"/>
                </a:solidFill>
              </a:rPr>
            </a:br>
            <a:r>
              <a:rPr lang="en" sz="1700">
                <a:solidFill>
                  <a:schemeClr val="dk1"/>
                </a:solidFill>
              </a:rPr>
              <a:t>… can the HSF facilitate information exchange in the analysis area,</a:t>
            </a:r>
            <a:br>
              <a:rPr lang="en" sz="1700">
                <a:solidFill>
                  <a:schemeClr val="dk1"/>
                </a:solidFill>
              </a:rPr>
            </a:br>
            <a:r>
              <a:rPr lang="en" sz="1700">
                <a:solidFill>
                  <a:schemeClr val="dk1"/>
                </a:solidFill>
              </a:rPr>
              <a:t>Maybe with a dedicated WG ?</a:t>
            </a:r>
            <a:endParaRPr sz="1700">
              <a:solidFill>
                <a:schemeClr val="dk1"/>
              </a:solidFill>
            </a:endParaRPr>
          </a:p>
          <a:p>
            <a: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○"/>
            </a:pPr>
            <a:r>
              <a:rPr lang="en">
                <a:solidFill>
                  <a:schemeClr val="dk1"/>
                </a:solidFill>
              </a:rPr>
              <a:t>Let us know about funded (and non-funded) efforts</a:t>
            </a:r>
            <a:endParaRPr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>
              <a:solidFill>
                <a:schemeClr val="dk1"/>
              </a:solidFill>
            </a:endParaRPr>
          </a:p>
          <a:p>
            <a:pPr indent="-33655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Char char="●"/>
            </a:pPr>
            <a:r>
              <a:rPr lang="en" sz="1700">
                <a:solidFill>
                  <a:schemeClr val="dk1"/>
                </a:solidFill>
              </a:rPr>
              <a:t>Links with communities outside HEP are emerging through the tools</a:t>
            </a:r>
            <a:br>
              <a:rPr lang="en" sz="1700">
                <a:solidFill>
                  <a:schemeClr val="dk1"/>
                </a:solidFill>
              </a:rPr>
            </a:br>
            <a:r>
              <a:rPr lang="en" sz="1700">
                <a:solidFill>
                  <a:schemeClr val="dk1"/>
                </a:solidFill>
              </a:rPr>
              <a:t>explored and used - great !</a:t>
            </a:r>
            <a:endParaRPr sz="1700">
              <a:solidFill>
                <a:schemeClr val="dk1"/>
              </a:solidFill>
            </a:endParaRPr>
          </a:p>
        </p:txBody>
      </p:sp>
      <p:sp>
        <p:nvSpPr>
          <p:cNvPr id="123" name="Shape 1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