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9"/>
    <p:restoredTop sz="94667"/>
  </p:normalViewPr>
  <p:slideViewPr>
    <p:cSldViewPr snapToGrid="0" snapToObjects="1">
      <p:cViewPr varScale="1">
        <p:scale>
          <a:sx n="155" d="100"/>
          <a:sy n="155" d="100"/>
        </p:scale>
        <p:origin x="192" y="20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946006D-8C38-174F-947A-39817982F299}" type="datetimeFigureOut">
              <a:rPr lang="en-US"/>
              <a:pPr>
                <a:defRPr/>
              </a:pPr>
              <a:t>5/7/18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37EF0D2-D1A4-D140-B76C-F8D62A89C3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9526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1FFE0C2-CA37-F443-8F48-A4848E2577FD}" type="datetimeFigureOut">
              <a:rPr lang="en-US"/>
              <a:pPr>
                <a:defRPr/>
              </a:pPr>
              <a:t>5/7/18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806035B-2C2A-764B-A25E-2358B7BCA5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7117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06035B-2C2A-764B-A25E-2358B7BCA59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64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2549131"/>
            <a:ext cx="7848600" cy="119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28702"/>
            <a:ext cx="7848600" cy="1445419"/>
          </a:xfrm>
        </p:spPr>
        <p:txBody>
          <a:bodyPr anchor="b">
            <a:noAutofit/>
          </a:bodyPr>
          <a:lstStyle>
            <a:lvl1pPr>
              <a:defRPr sz="4050" cap="none" baseline="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628900"/>
            <a:ext cx="6400800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 marL="342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14" descr="lhcb_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073" y="3938637"/>
            <a:ext cx="1192483" cy="794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5" descr="LogoBadge-01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4267" y="3943350"/>
            <a:ext cx="790675" cy="789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 userDrawn="1"/>
        </p:nvSpPr>
        <p:spPr>
          <a:xfrm>
            <a:off x="12700" y="4836160"/>
            <a:ext cx="9118599" cy="2954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841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3862"/>
            <a:ext cx="2142680" cy="94869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438152"/>
            <a:ext cx="5904390" cy="4125342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09701"/>
            <a:ext cx="2139696" cy="31821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8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77270-0EC3-634D-9373-252F29F964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089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3E660-2525-FB42-9624-FFC6E17D9E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9445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285"/>
            <a:ext cx="2057400" cy="440055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285"/>
            <a:ext cx="6019800" cy="44005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58BEA-7EDB-D747-8EB8-49059184BE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107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51074" y="2942667"/>
            <a:ext cx="7848600" cy="119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1074" y="1422238"/>
            <a:ext cx="7848600" cy="1445419"/>
          </a:xfrm>
        </p:spPr>
        <p:txBody>
          <a:bodyPr anchor="b">
            <a:noAutofit/>
          </a:bodyPr>
          <a:lstStyle>
            <a:lvl1pPr>
              <a:defRPr sz="3200" cap="none" baseline="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2700" y="4836160"/>
            <a:ext cx="9118599" cy="2954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1B4DA-79E5-724E-813F-A0DEAD6B03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002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28015"/>
            <a:ext cx="4038600" cy="353872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28015"/>
            <a:ext cx="4038600" cy="353872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F51BB-96C6-CB40-8B0C-A181C240DC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111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28015"/>
            <a:ext cx="2621666" cy="353872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F51BB-96C6-CB40-8B0C-A181C240DC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6065134" y="1128015"/>
            <a:ext cx="2621666" cy="353872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3261167" y="1128015"/>
            <a:ext cx="2621666" cy="353872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807099" y="2875361"/>
            <a:ext cx="3531394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98552"/>
            <a:ext cx="3931920" cy="47982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1800" b="0">
                <a:solidFill>
                  <a:schemeClr val="tx2"/>
                </a:solidFill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70051"/>
            <a:ext cx="3931920" cy="296346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098552"/>
            <a:ext cx="3931920" cy="47982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18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1670051"/>
            <a:ext cx="3931920" cy="296346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84961-081B-ED47-9B90-848945FD58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900" dirty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995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F44EB-C870-834B-91A9-177A4F7485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861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EFCFA-3383-5044-A686-776A89393F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448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683816" y="2505342"/>
            <a:ext cx="4183856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4145"/>
            <a:ext cx="2139696" cy="946404"/>
          </a:xfrm>
        </p:spPr>
        <p:txBody>
          <a:bodyPr anchor="b">
            <a:noAutofit/>
          </a:bodyPr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414145"/>
            <a:ext cx="5715000" cy="41833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18001"/>
            <a:ext cx="2139696" cy="318271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8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02301-4A6B-EB41-AD6D-C105FF463F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900" dirty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027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65497"/>
            <a:ext cx="9144000" cy="1714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30718"/>
            <a:ext cx="8229600" cy="742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030818"/>
            <a:ext cx="8229600" cy="36576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882754"/>
            <a:ext cx="1388962" cy="2464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6304" y="4882754"/>
            <a:ext cx="1510496" cy="2464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b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D506FA8-FF17-E14F-A39C-B10D6DD65BC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2303362" y="4869657"/>
            <a:ext cx="4415742" cy="2595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7" r:id="rId2"/>
    <p:sldLayoutId id="2147483976" r:id="rId3"/>
    <p:sldLayoutId id="2147483977" r:id="rId4"/>
    <p:sldLayoutId id="2147483988" r:id="rId5"/>
    <p:sldLayoutId id="2147483985" r:id="rId6"/>
    <p:sldLayoutId id="2147483978" r:id="rId7"/>
    <p:sldLayoutId id="2147483979" r:id="rId8"/>
    <p:sldLayoutId id="2147483986" r:id="rId9"/>
    <p:sldLayoutId id="2147483980" r:id="rId10"/>
    <p:sldLayoutId id="2147483981" r:id="rId11"/>
    <p:sldLayoutId id="2147483982" r:id="rId12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kern="1200" spc="-75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342892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685783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028675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371566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136919" indent="-136919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342892" indent="-136919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1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7674" indent="-136919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53647" indent="-136919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890566" indent="-102392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2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028675" indent="-137156" algn="l" defTabSz="68578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165831" indent="-137156" algn="l" defTabSz="68578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302988" indent="-137156" algn="l" defTabSz="68578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1440144" indent="-137156" algn="l" defTabSz="68578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ea typeface="+mj-ea"/>
                <a:cs typeface="+mj-cs"/>
              </a:rPr>
              <a:t>LHCb handling of CNAF incident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ea typeface="+mn-ea"/>
                <a:cs typeface="+mn-cs"/>
              </a:rPr>
              <a:t>Stefan Roiser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>
                <a:ea typeface="+mn-ea"/>
                <a:cs typeface="+mn-cs"/>
              </a:rPr>
              <a:t>GDB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>
                <a:ea typeface="+mn-ea"/>
                <a:cs typeface="+mn-cs"/>
              </a:rPr>
              <a:t>9 May ‘18</a:t>
            </a:r>
          </a:p>
          <a:p>
            <a:pPr fontAlgn="auto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53862-D8EF-9F46-9DDB-500E7BC6B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Overall Status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13A7A1E6-B4DD-D445-A097-2A25C784C76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4358716"/>
              </p:ext>
            </p:extLst>
          </p:nvPr>
        </p:nvGraphicFramePr>
        <p:xfrm>
          <a:off x="4947362" y="3399284"/>
          <a:ext cx="4035426" cy="1392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5142">
                  <a:extLst>
                    <a:ext uri="{9D8B030D-6E8A-4147-A177-3AD203B41FA5}">
                      <a16:colId xmlns:a16="http://schemas.microsoft.com/office/drawing/2014/main" val="3096695221"/>
                    </a:ext>
                  </a:extLst>
                </a:gridCol>
                <a:gridCol w="1345142">
                  <a:extLst>
                    <a:ext uri="{9D8B030D-6E8A-4147-A177-3AD203B41FA5}">
                      <a16:colId xmlns:a16="http://schemas.microsoft.com/office/drawing/2014/main" val="4276737626"/>
                    </a:ext>
                  </a:extLst>
                </a:gridCol>
                <a:gridCol w="1345142">
                  <a:extLst>
                    <a:ext uri="{9D8B030D-6E8A-4147-A177-3AD203B41FA5}">
                      <a16:colId xmlns:a16="http://schemas.microsoft.com/office/drawing/2014/main" val="1264969739"/>
                    </a:ext>
                  </a:extLst>
                </a:gridCol>
              </a:tblGrid>
              <a:tr h="34819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% of T1s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% of WLCG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3208464"/>
                  </a:ext>
                </a:extLst>
              </a:tr>
              <a:tr h="348198">
                <a:tc>
                  <a:txBody>
                    <a:bodyPr/>
                    <a:lstStyle/>
                    <a:p>
                      <a:r>
                        <a:rPr lang="en-US" dirty="0"/>
                        <a:t>CPU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7354811"/>
                  </a:ext>
                </a:extLst>
              </a:tr>
              <a:tr h="348198">
                <a:tc>
                  <a:txBody>
                    <a:bodyPr/>
                    <a:lstStyle/>
                    <a:p>
                      <a:r>
                        <a:rPr lang="en-US" dirty="0"/>
                        <a:t>Disk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23 %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4741100"/>
                  </a:ext>
                </a:extLst>
              </a:tr>
              <a:tr h="348198">
                <a:tc>
                  <a:txBody>
                    <a:bodyPr/>
                    <a:lstStyle/>
                    <a:p>
                      <a:r>
                        <a:rPr lang="en-US" dirty="0"/>
                        <a:t>Tape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2873589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5BA271A9-F71F-2642-B9B5-017886BE1E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5208" y="230718"/>
            <a:ext cx="4009002" cy="3006752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06246B4-2AAA-0740-A89D-9CDB952CCE9C}"/>
              </a:ext>
            </a:extLst>
          </p:cNvPr>
          <p:cNvSpPr txBox="1">
            <a:spLocks/>
          </p:cNvSpPr>
          <p:nvPr/>
        </p:nvSpPr>
        <p:spPr bwMode="auto">
          <a:xfrm>
            <a:off x="457200" y="1030818"/>
            <a:ext cx="4188253" cy="36576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136919" indent="-136919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2892" indent="-136919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547674" indent="-136919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753647" indent="-136919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890566" indent="-10239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1028675" indent="-137156" algn="l" defTabSz="685783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9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65831" indent="-137156" algn="l" defTabSz="685783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9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02988" indent="-137156" algn="l" defTabSz="685783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9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40144" indent="-137156" algn="l" defTabSz="685783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9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CNAF site is the second biggest T1 resource of LHCb</a:t>
            </a:r>
          </a:p>
          <a:p>
            <a:endParaRPr lang="en-US" dirty="0"/>
          </a:p>
          <a:p>
            <a:r>
              <a:rPr lang="en-US" dirty="0"/>
              <a:t>Non-redundant LHCb resources</a:t>
            </a:r>
          </a:p>
          <a:p>
            <a:pPr lvl="1"/>
            <a:r>
              <a:rPr lang="en-US" dirty="0"/>
              <a:t>Tape</a:t>
            </a:r>
          </a:p>
          <a:p>
            <a:pPr lvl="2"/>
            <a:r>
              <a:rPr lang="en-US" dirty="0"/>
              <a:t>Reconstruction output files</a:t>
            </a:r>
          </a:p>
          <a:p>
            <a:pPr lvl="2"/>
            <a:r>
              <a:rPr lang="en-US" dirty="0"/>
              <a:t>Archive data </a:t>
            </a:r>
          </a:p>
          <a:p>
            <a:pPr lvl="1"/>
            <a:r>
              <a:rPr lang="en-US" dirty="0"/>
              <a:t>Disk</a:t>
            </a:r>
          </a:p>
          <a:p>
            <a:pPr lvl="2"/>
            <a:r>
              <a:rPr lang="en-US" dirty="0"/>
              <a:t>Intermediate files of monte carlo and data processing workflows</a:t>
            </a:r>
          </a:p>
          <a:p>
            <a:pPr lvl="2"/>
            <a:r>
              <a:rPr lang="en-US" dirty="0"/>
              <a:t>Potentially user analysis output data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ABFD8A-A84F-274B-8E26-A80A5894D29E}"/>
              </a:ext>
            </a:extLst>
          </p:cNvPr>
          <p:cNvSpPr txBox="1"/>
          <p:nvPr/>
        </p:nvSpPr>
        <p:spPr>
          <a:xfrm>
            <a:off x="4947362" y="4792076"/>
            <a:ext cx="40354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2018 WLCG LHCb pledges provided by CNAF</a:t>
            </a:r>
          </a:p>
        </p:txBody>
      </p:sp>
    </p:spTree>
    <p:extLst>
      <p:ext uri="{BB962C8B-B14F-4D97-AF65-F5344CB8AC3E}">
        <p14:creationId xmlns:p14="http://schemas.microsoft.com/office/powerpoint/2010/main" val="3120500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710B6E1-4227-CB4F-8DA7-0CF4613E6C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3906" y="405713"/>
            <a:ext cx="4045954" cy="19760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8B9C78-D14B-6443-9D3C-98E4DF2A5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on productions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79693B-780C-D246-9E37-3AC0AE1D3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30818"/>
            <a:ext cx="4699686" cy="36576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Data re-stripping of Run 2 data</a:t>
            </a:r>
          </a:p>
          <a:p>
            <a:pPr lvl="1"/>
            <a:r>
              <a:rPr lang="en-US" dirty="0"/>
              <a:t>~ 20 % of data could not be processed until site was recovered</a:t>
            </a:r>
          </a:p>
          <a:p>
            <a:r>
              <a:rPr lang="en-US" dirty="0"/>
              <a:t>Monte carlo simulation</a:t>
            </a:r>
          </a:p>
          <a:p>
            <a:pPr lvl="1"/>
            <a:r>
              <a:rPr lang="en-US" dirty="0"/>
              <a:t>Intermediate files could not be accessed</a:t>
            </a:r>
          </a:p>
          <a:p>
            <a:pPr lvl="1"/>
            <a:endParaRPr lang="en-US" dirty="0"/>
          </a:p>
          <a:p>
            <a:r>
              <a:rPr lang="en-US" dirty="0">
                <a:sym typeface="Wingdings" pitchFamily="2" charset="2"/>
              </a:rPr>
              <a:t> Many productions need to be kept open until site came back</a:t>
            </a:r>
            <a:endParaRPr lang="en-US" dirty="0"/>
          </a:p>
          <a:p>
            <a:endParaRPr lang="en-US" dirty="0"/>
          </a:p>
          <a:p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Production system had to deal with multiple of jobs than usual</a:t>
            </a:r>
          </a:p>
          <a:p>
            <a:pPr lvl="1"/>
            <a:r>
              <a:rPr lang="en-US" dirty="0"/>
              <a:t>Production archiving was pending</a:t>
            </a:r>
          </a:p>
          <a:p>
            <a:pPr lvl="1"/>
            <a:r>
              <a:rPr lang="en-US" dirty="0"/>
              <a:t>Now closing of productions has started </a:t>
            </a:r>
            <a:r>
              <a:rPr lang="en-US" dirty="0">
                <a:sym typeface="Wingdings" pitchFamily="2" charset="2"/>
              </a:rPr>
              <a:t> system recovering</a:t>
            </a:r>
            <a:r>
              <a:rPr lang="en-US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099E05-C779-8A44-84C7-7EEEE86F6DB1}"/>
              </a:ext>
            </a:extLst>
          </p:cNvPr>
          <p:cNvSpPr txBox="1"/>
          <p:nvPr/>
        </p:nvSpPr>
        <p:spPr>
          <a:xfrm>
            <a:off x="5435798" y="2250930"/>
            <a:ext cx="30796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Stats of one of the data processing campaigns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DB66869-AE38-324E-ACA9-49F71DAFEC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6245" y="2579531"/>
            <a:ext cx="3106350" cy="23297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9E79B0C-AFEF-C548-BD94-CDFAEFC170CC}"/>
              </a:ext>
            </a:extLst>
          </p:cNvPr>
          <p:cNvSpPr txBox="1"/>
          <p:nvPr/>
        </p:nvSpPr>
        <p:spPr>
          <a:xfrm>
            <a:off x="5296245" y="4845480"/>
            <a:ext cx="31277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Job entries in the production system database</a:t>
            </a:r>
          </a:p>
        </p:txBody>
      </p:sp>
    </p:spTree>
    <p:extLst>
      <p:ext uri="{BB962C8B-B14F-4D97-AF65-F5344CB8AC3E}">
        <p14:creationId xmlns:p14="http://schemas.microsoft.com/office/powerpoint/2010/main" val="2996000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31CC3-1806-174E-9EB2-41426083A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management handling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B5F746-2581-374A-967B-E9CB1358E6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Tape</a:t>
            </a:r>
          </a:p>
          <a:p>
            <a:pPr lvl="1"/>
            <a:r>
              <a:rPr lang="en-US" dirty="0"/>
              <a:t>27 “wet” cartridges </a:t>
            </a:r>
          </a:p>
          <a:p>
            <a:pPr lvl="2"/>
            <a:r>
              <a:rPr lang="en-US" dirty="0"/>
              <a:t>12 cartridges with archive data: all recovered </a:t>
            </a:r>
          </a:p>
          <a:p>
            <a:pPr lvl="2"/>
            <a:r>
              <a:rPr lang="en-US" dirty="0"/>
              <a:t>10 cartridges with raw data: second replica created on other site </a:t>
            </a:r>
          </a:p>
          <a:p>
            <a:pPr lvl="2"/>
            <a:r>
              <a:rPr lang="en-US" dirty="0"/>
              <a:t>5 cartridges with </a:t>
            </a:r>
            <a:r>
              <a:rPr lang="en-US" dirty="0" err="1"/>
              <a:t>reco</a:t>
            </a:r>
            <a:r>
              <a:rPr lang="en-US" dirty="0"/>
              <a:t> output data: all recovered but</a:t>
            </a:r>
          </a:p>
          <a:p>
            <a:pPr lvl="3"/>
            <a:r>
              <a:rPr lang="en-US" dirty="0"/>
              <a:t>Lost 877 files from 2012 and 47 files from 2017</a:t>
            </a:r>
          </a:p>
          <a:p>
            <a:endParaRPr lang="en-US" dirty="0"/>
          </a:p>
          <a:p>
            <a:r>
              <a:rPr lang="en-US" dirty="0"/>
              <a:t>Disk</a:t>
            </a:r>
          </a:p>
          <a:p>
            <a:pPr lvl="1"/>
            <a:r>
              <a:rPr lang="en-US" dirty="0"/>
              <a:t>Vertical RAID system avoided data loss</a:t>
            </a:r>
          </a:p>
          <a:p>
            <a:pPr lvl="1"/>
            <a:r>
              <a:rPr lang="en-US" dirty="0"/>
              <a:t>Access after site became operational was slightly delayed because of (planned) migration to new disk infrastructure</a:t>
            </a:r>
          </a:p>
        </p:txBody>
      </p:sp>
    </p:spTree>
    <p:extLst>
      <p:ext uri="{BB962C8B-B14F-4D97-AF65-F5344CB8AC3E}">
        <p14:creationId xmlns:p14="http://schemas.microsoft.com/office/powerpoint/2010/main" val="2030314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D658EF-E327-734E-A4E4-8869338D9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 power cost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B5AD87-7AAA-E949-9DC9-E84F8B8BAB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Difficult to calculate</a:t>
            </a:r>
          </a:p>
          <a:p>
            <a:endParaRPr lang="en-US" dirty="0"/>
          </a:p>
          <a:p>
            <a:pPr lvl="1"/>
            <a:r>
              <a:rPr lang="en-US" dirty="0"/>
              <a:t>Meetings with CNAF representatives and technical personnel to judge the impact the prepare a plan for the duration of the outage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Additional load on the production and data management teams to handle operations during the outage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Additional load on the grid operations teams and site contacts during the period of the outage </a:t>
            </a:r>
          </a:p>
        </p:txBody>
      </p:sp>
    </p:spTree>
    <p:extLst>
      <p:ext uri="{BB962C8B-B14F-4D97-AF65-F5344CB8AC3E}">
        <p14:creationId xmlns:p14="http://schemas.microsoft.com/office/powerpoint/2010/main" val="3362510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7F9C4-675E-3A4C-AC2B-720C89888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2ECCBF-75C5-2944-8395-416FA673F0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193" y="975271"/>
            <a:ext cx="7987613" cy="383723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Gathering files via “tape families” on tape cartridges saved a lot of operational effort</a:t>
            </a:r>
          </a:p>
          <a:p>
            <a:pPr lvl="1"/>
            <a:r>
              <a:rPr lang="en-US" dirty="0"/>
              <a:t>Only one “wet cartridge” affected for the re-stripping campaign</a:t>
            </a:r>
          </a:p>
          <a:p>
            <a:pPr lvl="1"/>
            <a:endParaRPr lang="en-US" dirty="0"/>
          </a:p>
          <a:p>
            <a:r>
              <a:rPr lang="en-US" dirty="0"/>
              <a:t>Communication is crucial and was very well done by CNAF!!!!</a:t>
            </a:r>
          </a:p>
          <a:p>
            <a:pPr lvl="1"/>
            <a:r>
              <a:rPr lang="en-US" dirty="0"/>
              <a:t>Several meetings and personal interaction on technical levels</a:t>
            </a:r>
          </a:p>
          <a:p>
            <a:pPr lvl="2"/>
            <a:r>
              <a:rPr lang="en-US" dirty="0"/>
              <a:t>Suggestion to streamline the discussions, e.g. via a “taskforce”</a:t>
            </a:r>
          </a:p>
          <a:p>
            <a:pPr lvl="2"/>
            <a:endParaRPr lang="en-US" dirty="0"/>
          </a:p>
          <a:p>
            <a:r>
              <a:rPr lang="en-US" dirty="0"/>
              <a:t>LHCb computing infrastructure mostly resilient to outage of a big site</a:t>
            </a:r>
          </a:p>
          <a:p>
            <a:pPr lvl="1"/>
            <a:r>
              <a:rPr lang="en-US" dirty="0"/>
              <a:t>Delay in data processing campaigns by 2 – 3 months due to computing model and resource constraints</a:t>
            </a:r>
          </a:p>
        </p:txBody>
      </p:sp>
    </p:spTree>
    <p:extLst>
      <p:ext uri="{BB962C8B-B14F-4D97-AF65-F5344CB8AC3E}">
        <p14:creationId xmlns:p14="http://schemas.microsoft.com/office/powerpoint/2010/main" val="570789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7F9C4-675E-3A4C-AC2B-720C89888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2ECCBF-75C5-2944-8395-416FA673F0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193" y="975271"/>
            <a:ext cx="7987613" cy="383723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Gathering files via “tape families” on tape cartridges saved a lot of operational effort</a:t>
            </a:r>
          </a:p>
          <a:p>
            <a:pPr lvl="1"/>
            <a:r>
              <a:rPr lang="en-US" dirty="0"/>
              <a:t>Only one “wet cartridge” affected for the re-stripping campaign</a:t>
            </a:r>
          </a:p>
          <a:p>
            <a:pPr lvl="1"/>
            <a:endParaRPr lang="en-US" dirty="0"/>
          </a:p>
          <a:p>
            <a:r>
              <a:rPr lang="en-US" dirty="0"/>
              <a:t>Communication is crucial and was very well done by CNAF!!!!</a:t>
            </a:r>
          </a:p>
          <a:p>
            <a:pPr lvl="1"/>
            <a:r>
              <a:rPr lang="en-US" dirty="0"/>
              <a:t>Several meetings and personal interaction on technical levels</a:t>
            </a:r>
          </a:p>
          <a:p>
            <a:pPr lvl="2"/>
            <a:r>
              <a:rPr lang="en-US" dirty="0"/>
              <a:t>Suggestion to streamline the discussions, e.g. via a “taskforce”</a:t>
            </a:r>
          </a:p>
          <a:p>
            <a:pPr lvl="2"/>
            <a:endParaRPr lang="en-US" dirty="0"/>
          </a:p>
          <a:p>
            <a:r>
              <a:rPr lang="en-US" dirty="0"/>
              <a:t>LHCb computing infrastructure mostly resilient to outage of a big site</a:t>
            </a:r>
          </a:p>
          <a:p>
            <a:pPr lvl="1"/>
            <a:r>
              <a:rPr lang="en-US" dirty="0"/>
              <a:t>Delay in data processing campaigns by 2 – 3 months due to computing model and resource constraints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7BA945-6A86-1C4F-9C87-8F871D19E1EC}"/>
              </a:ext>
            </a:extLst>
          </p:cNvPr>
          <p:cNvSpPr txBox="1"/>
          <p:nvPr/>
        </p:nvSpPr>
        <p:spPr>
          <a:xfrm rot="20471390">
            <a:off x="356881" y="2249391"/>
            <a:ext cx="8030338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Congratulations to the CNAF team for the professional handling of the incident which kept the impact and data loss at the possible minimum. </a:t>
            </a:r>
          </a:p>
        </p:txBody>
      </p:sp>
    </p:spTree>
    <p:extLst>
      <p:ext uri="{BB962C8B-B14F-4D97-AF65-F5344CB8AC3E}">
        <p14:creationId xmlns:p14="http://schemas.microsoft.com/office/powerpoint/2010/main" val="28186828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efanLHCb2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efanLHCbWide2" id="{A0BFD456-0EE5-E04C-B96C-93F37098AB1D}" vid="{2C5BF47F-7245-894B-9A1C-91B74B758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StefanLHCb2</Template>
  <TotalTime>792</TotalTime>
  <Words>498</Words>
  <Application>Microsoft Macintosh PowerPoint</Application>
  <PresentationFormat>On-screen Show (16:9)</PresentationFormat>
  <Paragraphs>80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ＭＳ Ｐゴシック</vt:lpstr>
      <vt:lpstr>Arial</vt:lpstr>
      <vt:lpstr>Calibri</vt:lpstr>
      <vt:lpstr>Wingdings</vt:lpstr>
      <vt:lpstr>StefanLHCb2</vt:lpstr>
      <vt:lpstr>LHCb handling of CNAF incident</vt:lpstr>
      <vt:lpstr>Overall Status</vt:lpstr>
      <vt:lpstr>Effect on productions</vt:lpstr>
      <vt:lpstr>Data management handling</vt:lpstr>
      <vt:lpstr>Person power cost</vt:lpstr>
      <vt:lpstr>Lessons learnt</vt:lpstr>
      <vt:lpstr>Lessons learnt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LHCb handling of CNAF incident</dc:title>
  <dc:creator>Stefan Roiser</dc:creator>
  <cp:lastModifiedBy>Stefan Roiser</cp:lastModifiedBy>
  <cp:revision>17</cp:revision>
  <dcterms:created xsi:type="dcterms:W3CDTF">2018-05-04T07:56:12Z</dcterms:created>
  <dcterms:modified xsi:type="dcterms:W3CDTF">2018-05-07T14:36:11Z</dcterms:modified>
</cp:coreProperties>
</file>