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2"/>
  </p:notesMasterIdLst>
  <p:handoutMasterIdLst>
    <p:handoutMasterId r:id="rId13"/>
  </p:handoutMasterIdLst>
  <p:sldIdLst>
    <p:sldId id="258" r:id="rId5"/>
    <p:sldId id="263" r:id="rId6"/>
    <p:sldId id="265" r:id="rId7"/>
    <p:sldId id="269" r:id="rId8"/>
    <p:sldId id="271" r:id="rId9"/>
    <p:sldId id="277" r:id="rId10"/>
    <p:sldId id="272" r:id="rId1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2" autoAdjust="0"/>
    <p:restoredTop sz="94595" autoAdjust="0"/>
  </p:normalViewPr>
  <p:slideViewPr>
    <p:cSldViewPr>
      <p:cViewPr varScale="1">
        <p:scale>
          <a:sx n="96" d="100"/>
          <a:sy n="96" d="100"/>
        </p:scale>
        <p:origin x="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hep2018.org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17615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/>
              <a:t>June 13</a:t>
            </a:r>
            <a:r>
              <a:rPr lang="en-US" baseline="30000" dirty="0"/>
              <a:t>th</a:t>
            </a:r>
            <a:r>
              <a:rPr lang="en-US" dirty="0"/>
              <a:t> 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3538" y="1000593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</a:t>
            </a:r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Update on Oracle licenses</a:t>
            </a:r>
          </a:p>
          <a:p>
            <a:r>
              <a:rPr lang="en-GB" sz="2800" dirty="0" err="1"/>
              <a:t>DCache</a:t>
            </a:r>
            <a:r>
              <a:rPr lang="en-GB" sz="2800" dirty="0"/>
              <a:t> Workshop report</a:t>
            </a:r>
          </a:p>
          <a:p>
            <a:r>
              <a:rPr lang="en-GB" sz="2800" dirty="0"/>
              <a:t>Archival Storage WG report</a:t>
            </a:r>
          </a:p>
          <a:p>
            <a:r>
              <a:rPr lang="en-GB" sz="2800" dirty="0"/>
              <a:t>Benchmarking update</a:t>
            </a:r>
          </a:p>
          <a:p>
            <a:r>
              <a:rPr lang="en-GB" sz="2800" dirty="0"/>
              <a:t>Security - next steps in evolving trust frameworks</a:t>
            </a:r>
          </a:p>
          <a:p>
            <a:r>
              <a:rPr lang="en-GB" sz="2800" dirty="0"/>
              <a:t>Security Service challenge</a:t>
            </a:r>
          </a:p>
          <a:p>
            <a:r>
              <a:rPr lang="en-GB" sz="2800" dirty="0" err="1"/>
              <a:t>HTCondor</a:t>
            </a:r>
            <a:r>
              <a:rPr lang="en-GB" sz="2800" dirty="0"/>
              <a:t> week report</a:t>
            </a:r>
          </a:p>
          <a:p>
            <a:r>
              <a:rPr lang="en-GB" sz="2800" dirty="0"/>
              <a:t>WLCG DOMA update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July</a:t>
            </a:r>
          </a:p>
          <a:p>
            <a:pPr lvl="1"/>
            <a:r>
              <a:rPr lang="en-US" dirty="0"/>
              <a:t>moving to 18</a:t>
            </a:r>
            <a:r>
              <a:rPr lang="en-US" baseline="30000" dirty="0"/>
              <a:t>th </a:t>
            </a:r>
          </a:p>
          <a:p>
            <a:pPr lvl="1"/>
            <a:r>
              <a:rPr lang="en-US" dirty="0" err="1"/>
              <a:t>Authorisation</a:t>
            </a:r>
            <a:r>
              <a:rPr lang="en-US" dirty="0"/>
              <a:t> WG pre-GDB on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August cancelled as usual</a:t>
            </a:r>
          </a:p>
          <a:p>
            <a:r>
              <a:rPr lang="en-US" dirty="0"/>
              <a:t>September - open</a:t>
            </a:r>
          </a:p>
          <a:p>
            <a:r>
              <a:rPr lang="en-US" dirty="0"/>
              <a:t>October </a:t>
            </a:r>
            <a:r>
              <a:rPr lang="mr-IN" dirty="0"/>
              <a:t>–</a:t>
            </a:r>
            <a:r>
              <a:rPr lang="en-US" dirty="0"/>
              <a:t>  moving to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1600" dirty="0"/>
              <a:t>WLCG SOC WG Workshop, June 27</a:t>
            </a:r>
            <a:r>
              <a:rPr lang="en-GB" sz="1600" baseline="30000" dirty="0"/>
              <a:t>th</a:t>
            </a:r>
            <a:r>
              <a:rPr lang="en-GB" sz="1600" dirty="0"/>
              <a:t> – 29</a:t>
            </a:r>
            <a:r>
              <a:rPr lang="en-GB" sz="1600" baseline="30000" dirty="0"/>
              <a:t>th</a:t>
            </a:r>
            <a:r>
              <a:rPr lang="en-GB" sz="1600" dirty="0"/>
              <a:t> , CERN</a:t>
            </a:r>
          </a:p>
          <a:p>
            <a:r>
              <a:rPr lang="en-GB" sz="1600" dirty="0"/>
              <a:t>CHEP 2018, July 9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13</a:t>
            </a:r>
            <a:r>
              <a:rPr lang="en-GB" sz="1600" baseline="30000" dirty="0"/>
              <a:t>th</a:t>
            </a:r>
            <a:r>
              <a:rPr lang="en-GB" sz="1600" dirty="0"/>
              <a:t>, Sofia, Bulgaria - </a:t>
            </a:r>
            <a:r>
              <a:rPr lang="en-GB" sz="1400" dirty="0">
                <a:hlinkClick r:id="rId2"/>
              </a:rPr>
              <a:t>http://chep2018.org</a:t>
            </a:r>
            <a:r>
              <a:rPr lang="en-GB" sz="1400" dirty="0"/>
              <a:t> </a:t>
            </a:r>
            <a:endParaRPr lang="en-US" sz="1400" dirty="0"/>
          </a:p>
          <a:p>
            <a:r>
              <a:rPr lang="en-GB" sz="1600" dirty="0"/>
              <a:t>European </a:t>
            </a:r>
            <a:r>
              <a:rPr lang="en-GB" sz="1600" dirty="0" err="1"/>
              <a:t>HTCondor</a:t>
            </a:r>
            <a:r>
              <a:rPr lang="en-GB" sz="1600" dirty="0"/>
              <a:t> week, September 4</a:t>
            </a:r>
            <a:r>
              <a:rPr lang="en-GB" sz="1600" baseline="30000" dirty="0"/>
              <a:t>th</a:t>
            </a:r>
            <a:r>
              <a:rPr lang="en-GB" sz="1600" dirty="0"/>
              <a:t>-7</a:t>
            </a:r>
            <a:r>
              <a:rPr lang="en-GB" sz="1600" baseline="30000" dirty="0"/>
              <a:t>th</a:t>
            </a:r>
            <a:r>
              <a:rPr lang="en-GB" sz="1600" dirty="0"/>
              <a:t>, RAL, UK</a:t>
            </a:r>
          </a:p>
          <a:p>
            <a:r>
              <a:rPr lang="en-GB" sz="1600" dirty="0" err="1"/>
              <a:t>NorduNet</a:t>
            </a:r>
            <a:r>
              <a:rPr lang="en-GB" sz="1600" dirty="0"/>
              <a:t> Meeting, 18</a:t>
            </a:r>
            <a:r>
              <a:rPr lang="en-GB" sz="1600" baseline="30000" dirty="0"/>
              <a:t>th</a:t>
            </a:r>
            <a:r>
              <a:rPr lang="en-GB" sz="1600" dirty="0"/>
              <a:t> –20</a:t>
            </a:r>
            <a:r>
              <a:rPr lang="en-GB" sz="1600" baseline="30000" dirty="0"/>
              <a:t>th</a:t>
            </a:r>
            <a:r>
              <a:rPr lang="en-GB" sz="1600" dirty="0"/>
              <a:t> September, Elsinore, Denmark</a:t>
            </a:r>
          </a:p>
          <a:p>
            <a:r>
              <a:rPr lang="en-GB" sz="1600" dirty="0" err="1"/>
              <a:t>Cern</a:t>
            </a:r>
            <a:r>
              <a:rPr lang="en-GB" sz="1600" dirty="0"/>
              <a:t> School of Computing, 1</a:t>
            </a:r>
            <a:r>
              <a:rPr lang="en-GB" sz="1600" baseline="30000" dirty="0"/>
              <a:t>st</a:t>
            </a:r>
            <a:r>
              <a:rPr lang="en-GB" sz="1600" dirty="0"/>
              <a:t> -14</a:t>
            </a:r>
            <a:r>
              <a:rPr lang="en-GB" sz="1600" baseline="30000" dirty="0"/>
              <a:t>th</a:t>
            </a:r>
            <a:r>
              <a:rPr lang="en-GB" sz="1600" dirty="0"/>
              <a:t> October, Tel Aviv, Israel - http://</a:t>
            </a:r>
            <a:r>
              <a:rPr lang="en-GB" sz="1600" dirty="0" err="1"/>
              <a:t>cern,ch</a:t>
            </a:r>
            <a:r>
              <a:rPr lang="en-GB" sz="1600" dirty="0"/>
              <a:t>/</a:t>
            </a:r>
            <a:r>
              <a:rPr lang="en-GB" sz="1600" dirty="0" err="1"/>
              <a:t>csc</a:t>
            </a:r>
            <a:endParaRPr lang="en-GB" sz="1600" dirty="0"/>
          </a:p>
          <a:p>
            <a:r>
              <a:rPr lang="en-GB" sz="1600" dirty="0" err="1"/>
              <a:t>HEPiX</a:t>
            </a:r>
            <a:r>
              <a:rPr lang="en-GB" sz="1600" dirty="0"/>
              <a:t> Fall 2018, 8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12</a:t>
            </a:r>
            <a:r>
              <a:rPr lang="en-GB" sz="1600" baseline="30000" dirty="0"/>
              <a:t>th </a:t>
            </a:r>
            <a:r>
              <a:rPr lang="en-GB" sz="1600" dirty="0"/>
              <a:t>October, Barcelona, Spain</a:t>
            </a:r>
            <a:endParaRPr lang="en-GB" sz="1200" dirty="0"/>
          </a:p>
          <a:p>
            <a:r>
              <a:rPr lang="en-US" sz="1600" dirty="0"/>
              <a:t>CS3, 28</a:t>
            </a:r>
            <a:r>
              <a:rPr lang="en-US" sz="1600" baseline="30000" dirty="0"/>
              <a:t>th</a:t>
            </a:r>
            <a:r>
              <a:rPr lang="en-US" sz="1600" dirty="0"/>
              <a:t>-30</a:t>
            </a:r>
            <a:r>
              <a:rPr lang="en-US" sz="1600" baseline="30000" dirty="0"/>
              <a:t>th</a:t>
            </a:r>
            <a:r>
              <a:rPr lang="en-US" sz="1600" dirty="0"/>
              <a:t> January 2019, INFN Roma, Italy</a:t>
            </a:r>
          </a:p>
          <a:p>
            <a:endParaRPr lang="en-US" sz="1400" dirty="0"/>
          </a:p>
          <a:p>
            <a:r>
              <a:rPr lang="en-US" sz="14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0295-4E26-0041-93FC-C8B05007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WLCG SOC WG Workshop June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DB6B-B6E5-3042-AC49-FC2B2028B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Next SOC WG Workshop at CERN: Registration open!</a:t>
            </a:r>
            <a:endParaRPr lang="en-GB" sz="2800" dirty="0"/>
          </a:p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err="1">
                <a:hlinkClick r:id="rId2"/>
              </a:rPr>
              <a:t>indico.cern.ch</a:t>
            </a:r>
            <a:r>
              <a:rPr lang="en-US" sz="2800" dirty="0">
                <a:hlinkClick r:id="rId2"/>
              </a:rPr>
              <a:t>/event/717615/</a:t>
            </a:r>
            <a:endParaRPr lang="en-GB" sz="2800" dirty="0"/>
          </a:p>
          <a:p>
            <a:pPr lvl="1"/>
            <a:r>
              <a:rPr lang="en-US" sz="2600" dirty="0"/>
              <a:t>27-29th of June 2018</a:t>
            </a:r>
            <a:endParaRPr lang="en-GB" sz="2600" dirty="0"/>
          </a:p>
          <a:p>
            <a:pPr lvl="1"/>
            <a:r>
              <a:rPr lang="en-US" sz="2600" dirty="0"/>
              <a:t>Remote participation welcome</a:t>
            </a:r>
            <a:endParaRPr lang="en-GB" sz="2600" dirty="0"/>
          </a:p>
          <a:p>
            <a:pPr lvl="1"/>
            <a:r>
              <a:rPr lang="en-US" sz="2600" dirty="0"/>
              <a:t>2.5 days</a:t>
            </a:r>
            <a:endParaRPr lang="en-GB" sz="2600" dirty="0"/>
          </a:p>
          <a:p>
            <a:pPr lvl="2"/>
            <a:r>
              <a:rPr lang="en-US" dirty="0"/>
              <a:t>Initial steps (condensed version of last workshop)</a:t>
            </a:r>
            <a:endParaRPr lang="en-GB" dirty="0"/>
          </a:p>
          <a:p>
            <a:pPr lvl="2"/>
            <a:r>
              <a:rPr lang="en-US" dirty="0"/>
              <a:t>Network topology</a:t>
            </a:r>
            <a:endParaRPr lang="en-GB" dirty="0"/>
          </a:p>
          <a:p>
            <a:pPr lvl="2"/>
            <a:r>
              <a:rPr lang="en-US" dirty="0" err="1"/>
              <a:t>Elasticsearch</a:t>
            </a:r>
            <a:r>
              <a:rPr lang="en-US" dirty="0"/>
              <a:t> and associated tools</a:t>
            </a:r>
            <a:endParaRPr lang="en-GB" dirty="0"/>
          </a:p>
          <a:p>
            <a:pPr lvl="2"/>
            <a:r>
              <a:rPr lang="en-US" dirty="0"/>
              <a:t>Advanced aggregation, correlation and enrichment of generated alerts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9B326-0D25-E344-B61C-53E7A58E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96866-8DEF-7E4D-990E-B626C7442F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55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3213</TotalTime>
  <Words>362</Words>
  <Application>Microsoft Macintosh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Candara</vt:lpstr>
      <vt:lpstr>Mangal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WLCG SOC WG Workshop June 2018</vt:lpstr>
      <vt:lpstr>Questions?</vt:lpstr>
    </vt:vector>
  </TitlesOfParts>
  <Company>CERN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374</cp:revision>
  <cp:lastPrinted>2016-05-11T07:41:18Z</cp:lastPrinted>
  <dcterms:created xsi:type="dcterms:W3CDTF">2009-11-20T09:29:17Z</dcterms:created>
  <dcterms:modified xsi:type="dcterms:W3CDTF">2018-06-12T15:51:24Z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