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5" r:id="rId2"/>
  </p:sldMasterIdLst>
  <p:notesMasterIdLst>
    <p:notesMasterId r:id="rId16"/>
  </p:notesMasterIdLst>
  <p:handoutMasterIdLst>
    <p:handoutMasterId r:id="rId17"/>
  </p:handoutMasterIdLst>
  <p:sldIdLst>
    <p:sldId id="256" r:id="rId3"/>
    <p:sldId id="310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1" r:id="rId14"/>
    <p:sldId id="31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0">
          <p15:clr>
            <a:srgbClr val="A4A3A4"/>
          </p15:clr>
        </p15:guide>
        <p15:guide id="2" pos="4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8000"/>
    <a:srgbClr val="00FF00"/>
    <a:srgbClr val="FFFF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95060" autoAdjust="0"/>
  </p:normalViewPr>
  <p:slideViewPr>
    <p:cSldViewPr snapToGrid="0" snapToObjects="1" showGuides="1">
      <p:cViewPr>
        <p:scale>
          <a:sx n="110" d="100"/>
          <a:sy n="110" d="100"/>
        </p:scale>
        <p:origin x="472" y="168"/>
      </p:cViewPr>
      <p:guideLst>
        <p:guide orient="horz" pos="3440"/>
        <p:guide pos="4788"/>
      </p:guideLst>
    </p:cSldViewPr>
  </p:slideViewPr>
  <p:outlineViewPr>
    <p:cViewPr>
      <p:scale>
        <a:sx n="33" d="100"/>
        <a:sy n="33" d="100"/>
      </p:scale>
      <p:origin x="0" y="19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A57A0-21A5-C44F-B574-029B9A17E91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2346C-4028-B349-9518-0C564570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639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8B5CF-85C9-8E4C-AD5B-D680F3AA62C6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8C520-0C07-3B40-A47A-08C0BFF95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716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r>
              <a:rPr lang="en-US"/>
              <a:t>17/10/2018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05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17/10/2018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Simone.Campana@cern.ch - WLCG GDB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54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56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r>
              <a:rPr lang="en-US">
                <a:latin typeface="Calibri"/>
              </a:rPr>
              <a:t>17/10/2018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D3517025-743B-E149-A4BA-6A929B1A7CEC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170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white">
                    <a:lumMod val="95000"/>
                  </a:prstClr>
                </a:solidFill>
                <a:latin typeface="Calibri"/>
              </a:rPr>
              <a:t>17/10/2018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Calibri"/>
              </a:rPr>
              <a:t>Simone.Campana@cern.ch - WLCG GDB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195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>
                <a:latin typeface="Calibri"/>
              </a:rPr>
              <a:pPr/>
              <a:t>‹#›</a:t>
            </a:fld>
            <a:endParaRPr lang="en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5954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17/10/2018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1578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17/10/2018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Simone.Campana@cern.ch - WLCG GDB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>
                <a:solidFill>
                  <a:prstClr val="white">
                    <a:lumMod val="95000"/>
                  </a:prstClr>
                </a:solidFill>
                <a:latin typeface="Calibri"/>
              </a:rPr>
              <a:t>17/10/2018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>
                <a:latin typeface="Calibri"/>
              </a:rPr>
              <a:t>Simone.Campana@cern.ch - WLCG GDB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3517025-743B-E149-A4BA-6A929B1A7CEC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446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o/7qxT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ern.ch/go/9fXq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DomaActiviti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Sk5wtFLdHDCjyc_VmTwJY4qzk_ErKidBs7GLhTnN4xo/edit" TargetMode="External"/><Relationship Id="rId2" Type="http://schemas.openxmlformats.org/officeDocument/2006/relationships/hyperlink" Target="https://twiki.cern.ch/twiki/bin/view/LCG/ContentDeliveryCachi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o/7qxT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2753"/>
            <a:ext cx="7772400" cy="1470025"/>
          </a:xfrm>
        </p:spPr>
        <p:txBody>
          <a:bodyPr/>
          <a:lstStyle/>
          <a:p>
            <a:r>
              <a:rPr lang="en-US" dirty="0"/>
              <a:t>WLCG DOMA report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071652"/>
            <a:ext cx="6718300" cy="1122785"/>
          </a:xfrm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</a:rPr>
              <a:t>Maria </a:t>
            </a:r>
            <a:r>
              <a:rPr lang="en-US" sz="2000" dirty="0" err="1">
                <a:solidFill>
                  <a:srgbClr val="000000"/>
                </a:solidFill>
              </a:rPr>
              <a:t>Girone</a:t>
            </a:r>
            <a:r>
              <a:rPr lang="en-US" sz="2000" u="sng" dirty="0">
                <a:solidFill>
                  <a:srgbClr val="000000"/>
                </a:solidFill>
              </a:rPr>
              <a:t>, Simone Campana</a:t>
            </a:r>
          </a:p>
          <a:p>
            <a:r>
              <a:rPr lang="en-US" sz="2000" dirty="0">
                <a:solidFill>
                  <a:srgbClr val="000000"/>
                </a:solidFill>
              </a:rPr>
              <a:t>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</p:spTree>
    <p:extLst>
      <p:ext uri="{BB962C8B-B14F-4D97-AF65-F5344CB8AC3E}">
        <p14:creationId xmlns:p14="http://schemas.microsoft.com/office/powerpoint/2010/main" val="382332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36"/>
    </mc:Choice>
    <mc:Fallback xmlns="">
      <p:transition xmlns:p14="http://schemas.microsoft.com/office/powerpoint/2010/main" spd="slow" advTm="493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1327A-4A62-E74C-A3D1-A4BC9AF69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 and AAI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0483A3B-572A-484A-80C6-D60F223D67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9246" y="2953343"/>
            <a:ext cx="5223220" cy="281204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4B6F4-921B-E04B-8749-A4B3B604A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2B8A0-F98B-204C-A59B-6F143FEC7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DD0C9-74B0-304F-B07D-BE5243F6B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10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EAE065D-DADC-944A-A9B9-FA1B73E83260}"/>
              </a:ext>
            </a:extLst>
          </p:cNvPr>
          <p:cNvSpPr txBox="1">
            <a:spLocks/>
          </p:cNvSpPr>
          <p:nvPr/>
        </p:nvSpPr>
        <p:spPr bwMode="auto">
          <a:xfrm>
            <a:off x="277792" y="1535113"/>
            <a:ext cx="8530542" cy="126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3200" kern="1200">
                <a:solidFill>
                  <a:srgbClr val="18579B"/>
                </a:solidFill>
                <a:latin typeface="News Gothic M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Ø"/>
              <a:defRPr lang="en-US" sz="2800" kern="1200" dirty="0">
                <a:solidFill>
                  <a:srgbClr val="2F97B5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rgbClr val="660066"/>
                </a:solidFill>
                <a:latin typeface="News Gothic M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AAI evolution in WLCG is driven by the WLCG </a:t>
            </a:r>
            <a:r>
              <a:rPr lang="en-US" sz="2400" dirty="0" err="1"/>
              <a:t>AuthZ</a:t>
            </a:r>
            <a:r>
              <a:rPr lang="en-US" sz="2400" dirty="0"/>
              <a:t> WG</a:t>
            </a:r>
          </a:p>
          <a:p>
            <a:pPr lvl="1"/>
            <a:r>
              <a:rPr lang="en-US" sz="2000" dirty="0"/>
              <a:t>Prototyping an architecture of which DOMA activities are one aspect</a:t>
            </a:r>
          </a:p>
          <a:p>
            <a:pPr lvl="1"/>
            <a:r>
              <a:rPr lang="en-US" sz="2000" dirty="0"/>
              <a:t>X509 free, based on Jason Web Tokens</a:t>
            </a:r>
          </a:p>
          <a:p>
            <a:pPr lvl="1"/>
            <a:endParaRPr lang="en-US" sz="20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13987A4-4402-CF45-95EC-9BF6AAD0B025}"/>
              </a:ext>
            </a:extLst>
          </p:cNvPr>
          <p:cNvSpPr txBox="1">
            <a:spLocks/>
          </p:cNvSpPr>
          <p:nvPr/>
        </p:nvSpPr>
        <p:spPr bwMode="auto">
          <a:xfrm>
            <a:off x="135036" y="2579960"/>
            <a:ext cx="3777205" cy="319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3200" kern="1200">
                <a:solidFill>
                  <a:srgbClr val="18579B"/>
                </a:solidFill>
                <a:latin typeface="News Gothic M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Ø"/>
              <a:defRPr lang="en-US" sz="2800" kern="1200" dirty="0">
                <a:solidFill>
                  <a:srgbClr val="2F97B5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rgbClr val="660066"/>
                </a:solidFill>
                <a:latin typeface="News Gothic M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  <a:p>
            <a:r>
              <a:rPr lang="en-US" sz="2000" dirty="0"/>
              <a:t>The WG collected requirements and is evaluating existing solutions for the WLCG MB</a:t>
            </a:r>
          </a:p>
          <a:p>
            <a:endParaRPr lang="en-US" sz="2000" dirty="0"/>
          </a:p>
          <a:p>
            <a:r>
              <a:rPr lang="en-US" sz="2000" dirty="0"/>
              <a:t>All inline with the DOMA needs and strategy </a:t>
            </a:r>
          </a:p>
          <a:p>
            <a:endParaRPr lang="en-US" sz="2000" dirty="0">
              <a:solidFill>
                <a:srgbClr val="0D50A3"/>
              </a:solidFill>
              <a:hlinkClick r:id="rId3"/>
            </a:endParaRPr>
          </a:p>
          <a:p>
            <a:r>
              <a:rPr lang="en-US" sz="2000" dirty="0">
                <a:hlinkClick r:id="rId4"/>
              </a:rPr>
              <a:t>http://cern.ch/go/9fXq</a:t>
            </a:r>
            <a:endParaRPr lang="en-US" sz="1400" dirty="0">
              <a:solidFill>
                <a:srgbClr val="0D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889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49F02-E47D-FF42-9FB9-D8112B6B0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413" y="344088"/>
            <a:ext cx="6614932" cy="1143000"/>
          </a:xfrm>
        </p:spPr>
        <p:txBody>
          <a:bodyPr/>
          <a:lstStyle/>
          <a:p>
            <a:r>
              <a:rPr lang="en-US" dirty="0"/>
              <a:t>Dude, where is the </a:t>
            </a:r>
            <a:br>
              <a:rPr lang="en-US" dirty="0"/>
            </a:br>
            <a:r>
              <a:rPr lang="en-US" dirty="0"/>
              <a:t>Data Lake WG?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55F24-2FFE-0642-B2CC-6D8DA439B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01CCD-6F6E-1945-9279-979F934BE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E0665-BA5F-4D44-BF12-E94C5EEE8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C33321-9118-9549-B96F-D1462E8AC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580" y="442119"/>
            <a:ext cx="1785726" cy="26421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8B79C0-B9A3-0742-981D-32BC3DAB1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014" y="1658760"/>
            <a:ext cx="5731729" cy="443900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B38ECE-87A3-164E-96B8-B0FCD5A80273}"/>
              </a:ext>
            </a:extLst>
          </p:cNvPr>
          <p:cNvSpPr/>
          <p:nvPr/>
        </p:nvSpPr>
        <p:spPr>
          <a:xfrm>
            <a:off x="821805" y="1636247"/>
            <a:ext cx="5772377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2228936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201B30-77ED-2D46-A01E-5E4AF6DC6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760" y="1694985"/>
            <a:ext cx="5731729" cy="4439007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3944D2A-9EFF-A04F-81F5-CE3292C14C52}"/>
              </a:ext>
            </a:extLst>
          </p:cNvPr>
          <p:cNvSpPr txBox="1">
            <a:spLocks/>
          </p:cNvSpPr>
          <p:nvPr/>
        </p:nvSpPr>
        <p:spPr bwMode="auto">
          <a:xfrm>
            <a:off x="120642" y="1851954"/>
            <a:ext cx="3226420" cy="3985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3200" kern="1200">
                <a:solidFill>
                  <a:srgbClr val="18579B"/>
                </a:solidFill>
                <a:latin typeface="News Gothic M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Ø"/>
              <a:defRPr lang="en-US" sz="2800" kern="1200" dirty="0">
                <a:solidFill>
                  <a:srgbClr val="2F97B5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rgbClr val="660066"/>
                </a:solidFill>
                <a:latin typeface="News Gothic M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The current DOMA working groups will enable the technology for a Data Lake </a:t>
            </a:r>
          </a:p>
          <a:p>
            <a:pPr lvl="1"/>
            <a:endParaRPr lang="en-US" sz="1200" dirty="0"/>
          </a:p>
          <a:p>
            <a:pPr marL="0" indent="0">
              <a:buNone/>
            </a:pPr>
            <a:r>
              <a:rPr lang="en-US" sz="1600" dirty="0"/>
              <a:t>We have no WG dedicated to distributed storage, but the challenges are being addressed in ACCESS, Network, QoS, TPC 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/>
              <a:t>We had no real discussion on interoperability services: </a:t>
            </a:r>
            <a:r>
              <a:rPr lang="en-US" sz="1600" dirty="0" err="1"/>
              <a:t>Rucio</a:t>
            </a:r>
            <a:r>
              <a:rPr lang="en-US" sz="1600" dirty="0"/>
              <a:t> being used by ATLAS and CMS (with interest of other communities) opens a big opportunity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A813320-B115-9043-B7FB-04F5ABFBB275}"/>
              </a:ext>
            </a:extLst>
          </p:cNvPr>
          <p:cNvSpPr txBox="1">
            <a:spLocks/>
          </p:cNvSpPr>
          <p:nvPr/>
        </p:nvSpPr>
        <p:spPr bwMode="auto">
          <a:xfrm>
            <a:off x="74343" y="309801"/>
            <a:ext cx="8958146" cy="128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3200" kern="1200">
                <a:solidFill>
                  <a:srgbClr val="18579B"/>
                </a:solidFill>
                <a:latin typeface="News Gothic M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Ø"/>
              <a:defRPr lang="en-US" sz="2800" kern="1200" dirty="0">
                <a:solidFill>
                  <a:srgbClr val="2F97B5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rgbClr val="660066"/>
                </a:solidFill>
                <a:latin typeface="News Gothic M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DOMA works bottom-up: does not defines an architecture at this stage</a:t>
            </a:r>
          </a:p>
          <a:p>
            <a:pPr lvl="6"/>
            <a:endParaRPr lang="en-US" sz="700" dirty="0"/>
          </a:p>
          <a:p>
            <a:r>
              <a:rPr lang="en-US" sz="1800" dirty="0"/>
              <a:t>We have indications of how facilities and services will look like and we define an R&amp;D program to prototype various aspects  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8E3C245-04C1-8749-A409-DC41AD5EF9FC}"/>
              </a:ext>
            </a:extLst>
          </p:cNvPr>
          <p:cNvSpPr/>
          <p:nvPr/>
        </p:nvSpPr>
        <p:spPr>
          <a:xfrm>
            <a:off x="3889094" y="2963115"/>
            <a:ext cx="949124" cy="370390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QoS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53C90B6-6C60-2F4A-9CA6-E70F78FCC13E}"/>
              </a:ext>
            </a:extLst>
          </p:cNvPr>
          <p:cNvSpPr/>
          <p:nvPr/>
        </p:nvSpPr>
        <p:spPr>
          <a:xfrm>
            <a:off x="7164728" y="3530276"/>
            <a:ext cx="1552936" cy="696411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TPC,</a:t>
            </a:r>
          </a:p>
          <a:p>
            <a:pPr algn="ctr"/>
            <a:r>
              <a:rPr lang="en-US" dirty="0"/>
              <a:t>Network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669B979-C4B8-F248-8D7F-3BC0C84171F5}"/>
              </a:ext>
            </a:extLst>
          </p:cNvPr>
          <p:cNvSpPr/>
          <p:nvPr/>
        </p:nvSpPr>
        <p:spPr>
          <a:xfrm>
            <a:off x="3578505" y="4203533"/>
            <a:ext cx="1552936" cy="696411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ACCESS,</a:t>
            </a:r>
          </a:p>
          <a:p>
            <a:pPr algn="ctr"/>
            <a:r>
              <a:rPr lang="en-US" dirty="0"/>
              <a:t>Network</a:t>
            </a:r>
          </a:p>
        </p:txBody>
      </p:sp>
    </p:spTree>
    <p:extLst>
      <p:ext uri="{BB962C8B-B14F-4D97-AF65-F5344CB8AC3E}">
        <p14:creationId xmlns:p14="http://schemas.microsoft.com/office/powerpoint/2010/main" val="3778450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B4162-5F2B-3D48-A676-4C7FA83F8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5509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D0DAE-86CE-F041-83A3-05D77077A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5893"/>
            <a:ext cx="8229600" cy="484979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There is a lot of work going on, inline with the WLCG Strategy document</a:t>
            </a:r>
          </a:p>
          <a:p>
            <a:endParaRPr lang="en-US" dirty="0"/>
          </a:p>
          <a:p>
            <a:r>
              <a:rPr lang="en-US" dirty="0"/>
              <a:t>We also have a list of topics we have not yet discussed (tape carousels, interoperability services)</a:t>
            </a:r>
          </a:p>
          <a:p>
            <a:endParaRPr lang="en-US" dirty="0"/>
          </a:p>
          <a:p>
            <a:r>
              <a:rPr lang="en-US" dirty="0"/>
              <a:t>The first milestone is the preparation for the LHCC review of the strategy, where we intend to present our findings</a:t>
            </a:r>
          </a:p>
          <a:p>
            <a:endParaRPr lang="en-US" dirty="0"/>
          </a:p>
          <a:p>
            <a:r>
              <a:rPr lang="en-US" dirty="0"/>
              <a:t>We will finalize such preparation at the HSF/WLCG/OSG workshop in JLAB</a:t>
            </a:r>
          </a:p>
          <a:p>
            <a:endParaRPr lang="en-US" dirty="0"/>
          </a:p>
          <a:p>
            <a:r>
              <a:rPr lang="en-US" dirty="0"/>
              <a:t>We work in synergy with existing projects/initiatives. E.g. XDC and in the future ESCAPE</a:t>
            </a:r>
          </a:p>
          <a:p>
            <a:endParaRPr lang="en-US" dirty="0"/>
          </a:p>
          <a:p>
            <a:r>
              <a:rPr lang="en-US" dirty="0"/>
              <a:t>DOMA WGs are led by experiments, facilities and middleware providers. Working very effectively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BDDF2-B915-8A49-951F-CF33FC398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72787-B61E-B148-9AD7-BCA4CE810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806D7-FBCB-BF4C-A070-ADD6B2E37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87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342" y="470106"/>
            <a:ext cx="8958147" cy="8658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/>
              <a:t>The WLCG Data Organization Management Access </a:t>
            </a:r>
            <a:br>
              <a:rPr lang="en-US" sz="2400" dirty="0"/>
            </a:br>
            <a:r>
              <a:rPr lang="en-US" sz="2400" dirty="0"/>
              <a:t>evolution project (DOMA)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201B30-77ED-2D46-A01E-5E4AF6DC6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760" y="1694985"/>
            <a:ext cx="5731729" cy="4439007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3944D2A-9EFF-A04F-81F5-CE3292C14C52}"/>
              </a:ext>
            </a:extLst>
          </p:cNvPr>
          <p:cNvSpPr txBox="1">
            <a:spLocks/>
          </p:cNvSpPr>
          <p:nvPr/>
        </p:nvSpPr>
        <p:spPr bwMode="auto">
          <a:xfrm>
            <a:off x="74342" y="1592658"/>
            <a:ext cx="3226420" cy="4395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3200" kern="1200">
                <a:solidFill>
                  <a:srgbClr val="18579B"/>
                </a:solidFill>
                <a:latin typeface="News Gothic M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Ø"/>
              <a:defRPr lang="en-US" sz="2800" kern="1200" dirty="0">
                <a:solidFill>
                  <a:srgbClr val="2F97B5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rgbClr val="660066"/>
                </a:solidFill>
                <a:latin typeface="News Gothic M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dirty="0"/>
              <a:t>keep track of developments and advancements in all DOMA areas </a:t>
            </a:r>
          </a:p>
          <a:p>
            <a:pPr lvl="1"/>
            <a:r>
              <a:rPr lang="en-US" sz="2000" dirty="0"/>
              <a:t>provide a forum to discuss ideas and foster interoperability of solutions</a:t>
            </a:r>
          </a:p>
          <a:p>
            <a:pPr lvl="1"/>
            <a:r>
              <a:rPr lang="en-US" sz="2000" dirty="0"/>
              <a:t>an umbrella for experiments, middleware developers and storage providers, facilities</a:t>
            </a:r>
          </a:p>
        </p:txBody>
      </p:sp>
    </p:spTree>
    <p:extLst>
      <p:ext uri="{BB962C8B-B14F-4D97-AF65-F5344CB8AC3E}">
        <p14:creationId xmlns:p14="http://schemas.microsoft.com/office/powerpoint/2010/main" val="3103846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7606"/>
            <a:ext cx="8229600" cy="959978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1049"/>
            <a:ext cx="8126783" cy="468500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Meeting every 4</a:t>
            </a:r>
            <a:r>
              <a:rPr lang="en-US" baseline="30000" dirty="0"/>
              <a:t>th</a:t>
            </a:r>
            <a:r>
              <a:rPr lang="en-US" dirty="0"/>
              <a:t> Wednesday of each month, from 16:00 (finishing before 17:30)</a:t>
            </a:r>
          </a:p>
          <a:p>
            <a:endParaRPr lang="en-US" dirty="0"/>
          </a:p>
          <a:p>
            <a:r>
              <a:rPr lang="en-US" dirty="0"/>
              <a:t>One topical discussion at every meeting + short report for each working group </a:t>
            </a:r>
          </a:p>
          <a:p>
            <a:endParaRPr lang="en-US" dirty="0"/>
          </a:p>
          <a:p>
            <a:r>
              <a:rPr lang="en-US" dirty="0"/>
              <a:t>DOMA general Mailing List: </a:t>
            </a:r>
            <a:r>
              <a:rPr lang="en-US" dirty="0" err="1"/>
              <a:t>wlcg-doma</a:t>
            </a:r>
            <a:r>
              <a:rPr lang="en-US" dirty="0"/>
              <a:t> (at) </a:t>
            </a:r>
            <a:r>
              <a:rPr lang="en-US" dirty="0" err="1"/>
              <a:t>cern.ch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Three active working groups: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Third Party Copy (TPC) protocols: </a:t>
            </a:r>
            <a:r>
              <a:rPr lang="en-US" dirty="0" err="1"/>
              <a:t>wlcg-doma-tpc</a:t>
            </a:r>
            <a:r>
              <a:rPr lang="en-US" dirty="0"/>
              <a:t> (at) </a:t>
            </a:r>
            <a:r>
              <a:rPr lang="en-US" dirty="0" err="1"/>
              <a:t>cern.ch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Data Access, Content Delivery and Caching (ACCESS): </a:t>
            </a:r>
            <a:r>
              <a:rPr lang="en-US" dirty="0" err="1"/>
              <a:t>wlcg</a:t>
            </a:r>
            <a:r>
              <a:rPr lang="en-US" dirty="0"/>
              <a:t>-</a:t>
            </a:r>
            <a:r>
              <a:rPr lang="en-US" dirty="0" err="1"/>
              <a:t>doma</a:t>
            </a:r>
            <a:r>
              <a:rPr lang="en-US" dirty="0"/>
              <a:t>-access (at) </a:t>
            </a:r>
            <a:r>
              <a:rPr lang="en-US" dirty="0" err="1"/>
              <a:t>cern.ch</a:t>
            </a:r>
            <a:endParaRPr lang="en-US" dirty="0"/>
          </a:p>
          <a:p>
            <a:pPr lvl="1"/>
            <a:r>
              <a:rPr lang="en-US" dirty="0"/>
              <a:t>Storage Quality of Service (QoS): </a:t>
            </a:r>
            <a:r>
              <a:rPr lang="en-US" dirty="0" err="1"/>
              <a:t>wlcg-doma-qos</a:t>
            </a:r>
            <a:r>
              <a:rPr lang="en-US" dirty="0"/>
              <a:t> (at) </a:t>
            </a:r>
            <a:r>
              <a:rPr lang="en-US" dirty="0" err="1"/>
              <a:t>cern.ch</a:t>
            </a:r>
            <a:endParaRPr lang="en-US" dirty="0"/>
          </a:p>
          <a:p>
            <a:endParaRPr lang="en-US" dirty="0"/>
          </a:p>
          <a:p>
            <a:r>
              <a:rPr lang="en-US" dirty="0"/>
              <a:t>DOMA </a:t>
            </a:r>
            <a:r>
              <a:rPr lang="en-US" dirty="0" err="1"/>
              <a:t>twiki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https://twiki.cern.ch/twiki/bin/view/LCG/DomaActivities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dirty="0" err="1"/>
              <a:t>twikis</a:t>
            </a:r>
            <a:r>
              <a:rPr lang="en-US" dirty="0"/>
              <a:t> of the working groups are all linked from here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151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59139-1329-454D-89AC-0B1E208E0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8511E-4220-D94A-8065-0ED66CAAE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Chairs: Alessandra Forti and Brian </a:t>
            </a:r>
            <a:r>
              <a:rPr lang="en-US" dirty="0" err="1"/>
              <a:t>Bockelman</a:t>
            </a:r>
            <a:endParaRPr lang="en-US" dirty="0"/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/bin/view/LCG/</a:t>
            </a:r>
            <a:r>
              <a:rPr lang="en-US" dirty="0" err="1"/>
              <a:t>ThirdPartyCopy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r>
              <a:rPr lang="en-US" dirty="0"/>
              <a:t>Short term goal: investigate, commission and deploy alternative TPC protocols to </a:t>
            </a:r>
            <a:r>
              <a:rPr lang="en-US" dirty="0" err="1"/>
              <a:t>gridFTP</a:t>
            </a:r>
            <a:endParaRPr lang="en-US" dirty="0"/>
          </a:p>
          <a:p>
            <a:pPr lvl="1"/>
            <a:r>
              <a:rPr lang="en-US" dirty="0"/>
              <a:t>Three phases (milestones) finishing in Dec 2019 with all sites providing storage to WLCG offering a non-</a:t>
            </a:r>
            <a:r>
              <a:rPr lang="en-US" dirty="0" err="1"/>
              <a:t>gridFTP</a:t>
            </a:r>
            <a:r>
              <a:rPr lang="en-US" dirty="0"/>
              <a:t> endpoint </a:t>
            </a:r>
          </a:p>
          <a:p>
            <a:endParaRPr lang="en-US" dirty="0"/>
          </a:p>
          <a:p>
            <a:r>
              <a:rPr lang="en-US" dirty="0"/>
              <a:t>Medium term goal: prototype token-based </a:t>
            </a:r>
            <a:r>
              <a:rPr lang="en-US" dirty="0" err="1"/>
              <a:t>auth</a:t>
            </a:r>
            <a:r>
              <a:rPr lang="en-US" dirty="0"/>
              <a:t> in TPC </a:t>
            </a:r>
          </a:p>
          <a:p>
            <a:pPr lvl="1"/>
            <a:r>
              <a:rPr lang="en-US" dirty="0"/>
              <a:t>Focus on bearer tokens (capability based):  Macaroons and </a:t>
            </a:r>
            <a:r>
              <a:rPr lang="en-US" dirty="0" err="1"/>
              <a:t>SciTokens</a:t>
            </a:r>
            <a:endParaRPr lang="en-US" dirty="0"/>
          </a:p>
          <a:p>
            <a:pPr lvl="1"/>
            <a:r>
              <a:rPr lang="en-US" dirty="0"/>
              <a:t>In line with the WLCG AAI task force (see later)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err="1"/>
              <a:t>Xrootd</a:t>
            </a:r>
            <a:r>
              <a:rPr lang="en-US" dirty="0"/>
              <a:t> and HTTP/</a:t>
            </a:r>
            <a:r>
              <a:rPr lang="en-US" dirty="0" err="1"/>
              <a:t>Dav</a:t>
            </a:r>
            <a:r>
              <a:rPr lang="en-US" dirty="0"/>
              <a:t> are the candidate protocols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DE6AA-FBE3-564A-9CA8-DFB95B681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51A68-A4FC-1741-96A3-9D1E7C48D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03971-A43E-6143-9598-0BCDFDC79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320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35AF2-D37A-CF4E-83CB-D3E0D7C33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12517"/>
            <a:ext cx="8229600" cy="310188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Initially focusing on functionality. Performance will follow. </a:t>
            </a:r>
          </a:p>
          <a:p>
            <a:endParaRPr lang="en-US" dirty="0"/>
          </a:p>
          <a:p>
            <a:r>
              <a:rPr lang="en-US" dirty="0"/>
              <a:t>Need to test the full matrix of storage technologies for each protocol</a:t>
            </a:r>
          </a:p>
          <a:p>
            <a:pPr lvl="1"/>
            <a:r>
              <a:rPr lang="en-US" dirty="0"/>
              <a:t>Through </a:t>
            </a:r>
            <a:r>
              <a:rPr lang="en-US" dirty="0" err="1"/>
              <a:t>Rucio+FTS</a:t>
            </a:r>
            <a:r>
              <a:rPr lang="en-US" dirty="0"/>
              <a:t>: an instance of </a:t>
            </a:r>
            <a:r>
              <a:rPr lang="en-US" dirty="0" err="1"/>
              <a:t>Rucio</a:t>
            </a:r>
            <a:r>
              <a:rPr lang="en-US" dirty="0"/>
              <a:t> was deployed for this by the </a:t>
            </a:r>
            <a:r>
              <a:rPr lang="en-US" dirty="0" err="1"/>
              <a:t>Rucio</a:t>
            </a:r>
            <a:r>
              <a:rPr lang="en-US" dirty="0"/>
              <a:t> team on Kubernetes</a:t>
            </a:r>
          </a:p>
          <a:p>
            <a:endParaRPr lang="en-US" dirty="0"/>
          </a:p>
          <a:p>
            <a:r>
              <a:rPr lang="en-US" dirty="0"/>
              <a:t>Current status: many caveats being addressed. Documentation is an important one.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F9A97-BCC9-464F-A77B-012E1C33F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09F52-2C40-8240-B174-2DB70F48A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78B81-F0CC-5244-9BC7-B97FB1D32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B7061E-FDFC-164C-A2FC-BC75848A4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09" y="3447997"/>
            <a:ext cx="7893934" cy="266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789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6FBC5-E1D2-2E40-8B2E-C5CF8C705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D42CA-D34B-444C-913D-D47DC2463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A broad scope WG: data access performance, content delivery and caching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Chairing team: S. </a:t>
            </a:r>
            <a:r>
              <a:rPr lang="en-US" dirty="0" err="1"/>
              <a:t>Jezequel</a:t>
            </a:r>
            <a:r>
              <a:rPr lang="en-US" dirty="0"/>
              <a:t>, I. </a:t>
            </a:r>
            <a:r>
              <a:rPr lang="en-US" dirty="0" err="1"/>
              <a:t>Vukotic</a:t>
            </a:r>
            <a:r>
              <a:rPr lang="en-US" dirty="0"/>
              <a:t>, F. </a:t>
            </a:r>
            <a:r>
              <a:rPr lang="en-US" dirty="0" err="1"/>
              <a:t>Wuerthwein</a:t>
            </a:r>
            <a:r>
              <a:rPr lang="en-US" dirty="0"/>
              <a:t>, X. Espinal, M. Schulz</a:t>
            </a:r>
          </a:p>
          <a:p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https://twiki.cern.ch/twiki/bin/view/LCG/ContentDeliveryCaching</a:t>
            </a:r>
            <a:endParaRPr lang="en-US" dirty="0"/>
          </a:p>
          <a:p>
            <a:endParaRPr lang="en-US" dirty="0"/>
          </a:p>
          <a:p>
            <a:r>
              <a:rPr lang="en-US" dirty="0"/>
              <a:t>Started by looking at existing activities in this broad domain and organize the information by topic</a:t>
            </a:r>
          </a:p>
          <a:p>
            <a:pPr lvl="1"/>
            <a:r>
              <a:rPr lang="en-US" dirty="0">
                <a:hlinkClick r:id="rId3"/>
              </a:rPr>
              <a:t>https://docs.google.com/document/d/1Sk5wtFLdHDCjyc_VmTwJY4qzk_ErKidBs7GLhTnN4xo/edit</a:t>
            </a:r>
            <a:endParaRPr lang="en-US" dirty="0"/>
          </a:p>
          <a:p>
            <a:r>
              <a:rPr lang="en-US" dirty="0"/>
              <a:t>Two main topics: </a:t>
            </a:r>
          </a:p>
          <a:p>
            <a:pPr lvl="1"/>
            <a:r>
              <a:rPr lang="en-US" dirty="0"/>
              <a:t>Data access patterns and access performance studies</a:t>
            </a:r>
          </a:p>
          <a:p>
            <a:pPr lvl="1"/>
            <a:r>
              <a:rPr lang="en-US" dirty="0"/>
              <a:t>Organizing and deploying caching solutions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FBB85-A569-2D40-881B-0705787C2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2B4AD-A3DD-884F-94FD-BB56F71DE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4F356-7A09-F244-AC5D-390FE45B0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65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55C0C-14B2-A642-8FC6-35CC298B9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97567"/>
            <a:ext cx="4184248" cy="1914139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lot of activity around caching, including latency hiding and bandwidth levelling </a:t>
            </a:r>
          </a:p>
          <a:p>
            <a:endParaRPr lang="en-US" dirty="0"/>
          </a:p>
          <a:p>
            <a:r>
              <a:rPr lang="en-US" dirty="0"/>
              <a:t>“Cache performance will completely depend on how we will use them”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F5CE24-9E50-7747-B0A0-7CAC60051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D9E4A-E235-6442-A659-ED3BD9D91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545A6-62DC-9241-B3CF-29E0A5DEC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EE5836-F366-A54E-8859-1B36907EF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064" y="238752"/>
            <a:ext cx="4760640" cy="262019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991E870-6E47-6A4E-AA78-82DD0477733B}"/>
              </a:ext>
            </a:extLst>
          </p:cNvPr>
          <p:cNvSpPr txBox="1">
            <a:spLocks/>
          </p:cNvSpPr>
          <p:nvPr/>
        </p:nvSpPr>
        <p:spPr bwMode="auto">
          <a:xfrm>
            <a:off x="233424" y="3169075"/>
            <a:ext cx="8690658" cy="2884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3200" kern="1200">
                <a:solidFill>
                  <a:srgbClr val="18579B"/>
                </a:solidFill>
                <a:latin typeface="News Gothic M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Ø"/>
              <a:defRPr lang="en-US" sz="2800" kern="1200" dirty="0">
                <a:solidFill>
                  <a:srgbClr val="2F97B5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rgbClr val="660066"/>
                </a:solidFill>
                <a:latin typeface="News Gothic M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Two very interesting studies</a:t>
            </a:r>
          </a:p>
          <a:p>
            <a:pPr lvl="1"/>
            <a:r>
              <a:rPr lang="en-US" dirty="0"/>
              <a:t>Caching simulation based on access records in MWT2. Study of the cache effectiveness based on workflows/file type</a:t>
            </a:r>
          </a:p>
          <a:p>
            <a:pPr lvl="1"/>
            <a:r>
              <a:rPr lang="en-US" dirty="0"/>
              <a:t>Concluding that caching has to be “content and workflow”-aware </a:t>
            </a:r>
          </a:p>
          <a:p>
            <a:pPr lvl="1"/>
            <a:endParaRPr lang="en-US" dirty="0"/>
          </a:p>
          <a:p>
            <a:r>
              <a:rPr lang="en-US" dirty="0" err="1"/>
              <a:t>Xcache</a:t>
            </a:r>
            <a:r>
              <a:rPr lang="en-US" dirty="0"/>
              <a:t> configuration and deployment options, with pros and cons</a:t>
            </a:r>
          </a:p>
          <a:p>
            <a:pPr lvl="1"/>
            <a:r>
              <a:rPr lang="en-US" dirty="0"/>
              <a:t>Local node -&gt; In parallel to managed storage -&gt; Replacing managed  storage -&gt; multi-level cache (node, site, region)</a:t>
            </a:r>
          </a:p>
          <a:p>
            <a:pPr lvl="1"/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/event/763847/</a:t>
            </a:r>
          </a:p>
        </p:txBody>
      </p:sp>
    </p:spTree>
    <p:extLst>
      <p:ext uri="{BB962C8B-B14F-4D97-AF65-F5344CB8AC3E}">
        <p14:creationId xmlns:p14="http://schemas.microsoft.com/office/powerpoint/2010/main" val="1532808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D2702-E286-334B-B46B-6BC4510F0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31CF2-E2FE-CD4F-A6B6-98A6C5CFE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068" y="1753305"/>
            <a:ext cx="4548851" cy="428868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Chaired by Paul Millar</a:t>
            </a:r>
          </a:p>
          <a:p>
            <a:endParaRPr lang="en-US" dirty="0"/>
          </a:p>
          <a:p>
            <a:r>
              <a:rPr lang="en-US" dirty="0"/>
              <a:t>Recently started, mandate under construction</a:t>
            </a:r>
          </a:p>
          <a:p>
            <a:endParaRPr lang="en-US" dirty="0"/>
          </a:p>
          <a:p>
            <a:r>
              <a:rPr lang="en-US" dirty="0"/>
              <a:t>However, the high level goals are:</a:t>
            </a:r>
          </a:p>
          <a:p>
            <a:endParaRPr lang="en-US" dirty="0"/>
          </a:p>
          <a:p>
            <a:pPr lvl="1"/>
            <a:r>
              <a:rPr lang="en-US" dirty="0"/>
              <a:t>At the storage level, define, implement and expose different classes based on performance/reliability need and what you can afford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Integrate the notion of storage classes in the higher levels, such as experiment DDM systems. </a:t>
            </a:r>
            <a:r>
              <a:rPr lang="en-US"/>
              <a:t>Leveraging on XDC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6D725-0568-2B4A-B0F6-BF325E881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FADB0-507F-2B46-9998-C85850B44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E3AE9-4B49-FA4F-BFF8-84021FD3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8</a:t>
            </a:fld>
            <a:endParaRPr lang="en-US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B2D1838D-E35E-444E-B552-684A2EA97A65}"/>
              </a:ext>
            </a:extLst>
          </p:cNvPr>
          <p:cNvSpPr/>
          <p:nvPr/>
        </p:nvSpPr>
        <p:spPr>
          <a:xfrm>
            <a:off x="5986080" y="1469983"/>
            <a:ext cx="2349661" cy="144683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AECDD1C-8EA0-DC4A-AADD-9A7C4E4F23CD}"/>
              </a:ext>
            </a:extLst>
          </p:cNvPr>
          <p:cNvSpPr/>
          <p:nvPr/>
        </p:nvSpPr>
        <p:spPr>
          <a:xfrm>
            <a:off x="6488037" y="1160890"/>
            <a:ext cx="1399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performance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E23479-57D8-FB43-9EAF-C3D573A12BF1}"/>
              </a:ext>
            </a:extLst>
          </p:cNvPr>
          <p:cNvSpPr/>
          <p:nvPr/>
        </p:nvSpPr>
        <p:spPr>
          <a:xfrm>
            <a:off x="5309345" y="2980042"/>
            <a:ext cx="1055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reliability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D22A8A-B661-3944-8CDD-2F502B7BC3F6}"/>
              </a:ext>
            </a:extLst>
          </p:cNvPr>
          <p:cNvSpPr/>
          <p:nvPr/>
        </p:nvSpPr>
        <p:spPr>
          <a:xfrm>
            <a:off x="8042901" y="2970396"/>
            <a:ext cx="566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cost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18EC9C8-FFA7-A743-B6AD-00887A376776}"/>
              </a:ext>
            </a:extLst>
          </p:cNvPr>
          <p:cNvSpPr txBox="1">
            <a:spLocks/>
          </p:cNvSpPr>
          <p:nvPr/>
        </p:nvSpPr>
        <p:spPr bwMode="auto">
          <a:xfrm>
            <a:off x="5127585" y="3750197"/>
            <a:ext cx="3902599" cy="234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3200" kern="1200">
                <a:solidFill>
                  <a:srgbClr val="18579B"/>
                </a:solidFill>
                <a:latin typeface="News Gothic M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Ø"/>
              <a:defRPr lang="en-US" sz="2800" kern="1200" dirty="0">
                <a:solidFill>
                  <a:srgbClr val="2F97B5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rgbClr val="660066"/>
                </a:solidFill>
                <a:latin typeface="News Gothic M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Not a new concept: What we call “Disk” and “Tape” are in fact QoS. </a:t>
            </a:r>
          </a:p>
          <a:p>
            <a:endParaRPr lang="en-US" sz="2000" dirty="0"/>
          </a:p>
          <a:p>
            <a:r>
              <a:rPr lang="en-US" sz="2000" dirty="0"/>
              <a:t>A potential source of large hardware saving for HL-LHC and favors the integration of new storage technologies </a:t>
            </a:r>
          </a:p>
          <a:p>
            <a:endParaRPr lang="en-US" sz="2000" dirty="0"/>
          </a:p>
          <a:p>
            <a:r>
              <a:rPr lang="en-US" sz="2000" dirty="0"/>
              <a:t>Trade off performance, reliability and cost based on the use case </a:t>
            </a:r>
          </a:p>
        </p:txBody>
      </p:sp>
    </p:spTree>
    <p:extLst>
      <p:ext uri="{BB962C8B-B14F-4D97-AF65-F5344CB8AC3E}">
        <p14:creationId xmlns:p14="http://schemas.microsoft.com/office/powerpoint/2010/main" val="3173801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8B9E7-B04A-5145-994D-C0C5DA2C7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 related network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F6132-6763-E64D-BDA0-6D31BB9D2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35113"/>
            <a:ext cx="8229600" cy="1265960"/>
          </a:xfrm>
        </p:spPr>
        <p:txBody>
          <a:bodyPr/>
          <a:lstStyle/>
          <a:p>
            <a:r>
              <a:rPr lang="en-US" sz="2400" dirty="0"/>
              <a:t>Network R&amp;D activities, focusing on data transfer</a:t>
            </a:r>
          </a:p>
          <a:p>
            <a:pPr lvl="1"/>
            <a:r>
              <a:rPr lang="en-US" sz="2000" dirty="0">
                <a:solidFill>
                  <a:srgbClr val="0D50A3"/>
                </a:solidFill>
              </a:rPr>
              <a:t>DTNs, low level transfer protocols, bandwidth on demand, P2P channels, SDNs, …</a:t>
            </a: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71BEE-0051-AB46-98D9-39EBF3727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10D8E-1420-B444-8144-263C9E32E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GDB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C4409-4563-514C-BC89-7075A46AF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0403BB-7C92-DA4C-9C03-8CF09991FE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3" r="5548"/>
          <a:stretch/>
        </p:blipFill>
        <p:spPr>
          <a:xfrm>
            <a:off x="4224760" y="2776101"/>
            <a:ext cx="4583575" cy="277974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D62E23-B11D-1F4B-ABF1-BA37753284F3}"/>
              </a:ext>
            </a:extLst>
          </p:cNvPr>
          <p:cNvSpPr txBox="1">
            <a:spLocks/>
          </p:cNvSpPr>
          <p:nvPr/>
        </p:nvSpPr>
        <p:spPr bwMode="auto">
          <a:xfrm>
            <a:off x="609599" y="2938776"/>
            <a:ext cx="3615161" cy="319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3200" kern="1200">
                <a:solidFill>
                  <a:srgbClr val="18579B"/>
                </a:solidFill>
                <a:latin typeface="News Gothic M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Ø"/>
              <a:defRPr lang="en-US" sz="2800" kern="1200" dirty="0">
                <a:solidFill>
                  <a:srgbClr val="2F97B5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rgbClr val="660066"/>
                </a:solidFill>
                <a:latin typeface="News Gothic M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Collaboration with the SKA AENEAS project and HEPIX</a:t>
            </a:r>
          </a:p>
          <a:p>
            <a:endParaRPr lang="en-US" sz="2000" dirty="0"/>
          </a:p>
          <a:p>
            <a:r>
              <a:rPr lang="en-US" sz="2000" dirty="0"/>
              <a:t>Leveraging information from FTS as file transfer manager</a:t>
            </a:r>
          </a:p>
          <a:p>
            <a:endParaRPr lang="en-US" sz="2000" dirty="0">
              <a:solidFill>
                <a:srgbClr val="0D50A3"/>
              </a:solidFill>
              <a:hlinkClick r:id="rId3"/>
            </a:endParaRPr>
          </a:p>
          <a:p>
            <a:r>
              <a:rPr lang="en-US" sz="2000" dirty="0">
                <a:solidFill>
                  <a:srgbClr val="0D50A3"/>
                </a:solidFill>
                <a:hlinkClick r:id="rId3"/>
              </a:rPr>
              <a:t>http://cern.ch/go/7qxT</a:t>
            </a:r>
            <a:endParaRPr lang="en-US" sz="2000" dirty="0">
              <a:solidFill>
                <a:srgbClr val="0D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2920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92476</TotalTime>
  <Words>1142</Words>
  <Application>Microsoft Macintosh PowerPoint</Application>
  <PresentationFormat>On-screen Show (4:3)</PresentationFormat>
  <Paragraphs>167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Calibri</vt:lpstr>
      <vt:lpstr>News Gothic MT</vt:lpstr>
      <vt:lpstr>Wingdings</vt:lpstr>
      <vt:lpstr>Default Theme</vt:lpstr>
      <vt:lpstr>1_Default Theme</vt:lpstr>
      <vt:lpstr>WLCG DOMA report</vt:lpstr>
      <vt:lpstr>PowerPoint Presentation</vt:lpstr>
      <vt:lpstr>Introduction</vt:lpstr>
      <vt:lpstr>TPC</vt:lpstr>
      <vt:lpstr>PowerPoint Presentation</vt:lpstr>
      <vt:lpstr>ACCESS</vt:lpstr>
      <vt:lpstr>PowerPoint Presentation</vt:lpstr>
      <vt:lpstr>QoS</vt:lpstr>
      <vt:lpstr>DOMA related network activities</vt:lpstr>
      <vt:lpstr>DOMA and AAI </vt:lpstr>
      <vt:lpstr>Dude, where is the  Data Lake WG? </vt:lpstr>
      <vt:lpstr>PowerPoint Presentation</vt:lpstr>
      <vt:lpstr>Conclusions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Campana</dc:creator>
  <cp:lastModifiedBy>Simone Campana</cp:lastModifiedBy>
  <cp:revision>520</cp:revision>
  <cp:lastPrinted>2015-06-17T16:10:09Z</cp:lastPrinted>
  <dcterms:created xsi:type="dcterms:W3CDTF">2014-05-22T09:10:29Z</dcterms:created>
  <dcterms:modified xsi:type="dcterms:W3CDTF">2018-10-16T17:49:49Z</dcterms:modified>
</cp:coreProperties>
</file>