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tif" ContentType="image/t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89" r:id="rId6"/>
    <p:sldId id="264" r:id="rId7"/>
    <p:sldId id="266" r:id="rId8"/>
    <p:sldId id="294" r:id="rId9"/>
    <p:sldId id="291" r:id="rId10"/>
    <p:sldId id="290" r:id="rId11"/>
    <p:sldId id="269" r:id="rId12"/>
    <p:sldId id="292" r:id="rId13"/>
    <p:sldId id="262" r:id="rId14"/>
    <p:sldId id="293" r:id="rId15"/>
    <p:sldId id="274" r:id="rId16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2484"/>
    <a:srgbClr val="072175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36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0850547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89" name="Shape 18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tif"/><Relationship Id="rId6" Type="http://schemas.openxmlformats.org/officeDocument/2006/relationships/image" Target="../media/image7.tif"/><Relationship Id="rId7" Type="http://schemas.openxmlformats.org/officeDocument/2006/relationships/image" Target="../media/image8.jpeg"/><Relationship Id="rId8" Type="http://schemas.openxmlformats.org/officeDocument/2006/relationships/image" Target="../media/image9.png"/><Relationship Id="rId9" Type="http://schemas.openxmlformats.org/officeDocument/2006/relationships/image" Target="../media/image1.pn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ture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67600" y="3257550"/>
            <a:ext cx="1676400" cy="685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47800" y="3257550"/>
            <a:ext cx="1524000" cy="6858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776630" y="800100"/>
            <a:ext cx="5928970" cy="1102520"/>
          </a:xfrm>
          <a:prstGeom prst="rect">
            <a:avLst/>
          </a:prstGeom>
        </p:spPr>
        <p:txBody>
          <a:bodyPr/>
          <a:lstStyle>
            <a:lvl1pPr algn="l">
              <a:defRPr b="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45284" y="1943100"/>
            <a:ext cx="2895601" cy="457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pic>
        <p:nvPicPr>
          <p:cNvPr id="19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3257550"/>
            <a:ext cx="1463040" cy="6930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9" descr="Picture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20594" y="2830067"/>
            <a:ext cx="1463041" cy="12209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10" descr="Picture 1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556759" y="3257550"/>
            <a:ext cx="1463041" cy="685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11" descr="Picture 1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019800" y="3257550"/>
            <a:ext cx="1463040" cy="68580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6705600" y="171450"/>
            <a:ext cx="2438400" cy="571500"/>
          </a:xfrm>
          <a:prstGeom prst="rect">
            <a:avLst/>
          </a:prstGeom>
        </p:spPr>
        <p:txBody>
          <a:bodyPr/>
          <a:lstStyle/>
          <a:p>
            <a:pPr algn="r">
              <a:buSzTx/>
              <a:buFontTx/>
              <a:buNone/>
              <a:defRPr>
                <a:solidFill>
                  <a:srgbClr val="808080"/>
                </a:solidFill>
              </a:defRPr>
            </a:pPr>
            <a:endParaRPr/>
          </a:p>
        </p:txBody>
      </p:sp>
      <p:sp>
        <p:nvSpPr>
          <p:cNvPr id="24" name="Text Placeholder 27"/>
          <p:cNvSpPr>
            <a:spLocks noGrp="1"/>
          </p:cNvSpPr>
          <p:nvPr>
            <p:ph type="body" sz="quarter" idx="14"/>
          </p:nvPr>
        </p:nvSpPr>
        <p:spPr>
          <a:xfrm>
            <a:off x="1752600" y="2400300"/>
            <a:ext cx="3124200" cy="40005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buSzTx/>
              <a:buFontTx/>
              <a:buNone/>
              <a:defRPr sz="2400">
                <a:solidFill>
                  <a:srgbClr val="808080"/>
                </a:solidFill>
              </a:defRPr>
            </a:pPr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18018" y="4732655"/>
            <a:ext cx="263983" cy="2692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pic>
        <p:nvPicPr>
          <p:cNvPr id="26" name="Picture 3" descr="Picture 3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458200" y="4735350"/>
            <a:ext cx="475882" cy="351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9" name="Group 18"/>
          <p:cNvGrpSpPr/>
          <p:nvPr/>
        </p:nvGrpSpPr>
        <p:grpSpPr>
          <a:xfrm>
            <a:off x="7470" y="4711475"/>
            <a:ext cx="1828801" cy="411482"/>
            <a:chOff x="0" y="0"/>
            <a:chExt cx="1828800" cy="411480"/>
          </a:xfrm>
        </p:grpSpPr>
        <p:pic>
          <p:nvPicPr>
            <p:cNvPr id="27" name="Picture 19" descr="Picture 19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2464" t="16667" r="4984" b="16667"/>
            <a:stretch>
              <a:fillRect/>
            </a:stretch>
          </p:blipFill>
          <p:spPr>
            <a:xfrm>
              <a:off x="294609" y="0"/>
              <a:ext cx="1534191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Picture 20" descr="Picture 20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437807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" name="Date Placeholder 8"/>
          <p:cNvSpPr>
            <a:spLocks noGrp="1"/>
          </p:cNvSpPr>
          <p:nvPr>
            <p:ph type="dt" sz="half" idx="10"/>
          </p:nvPr>
        </p:nvSpPr>
        <p:spPr>
          <a:xfrm>
            <a:off x="68048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37FC6-8FB7-424A-A3D8-41A71A1207BE}" type="datetimeFigureOut">
              <a:rPr lang="en-US" smtClean="0"/>
              <a:t>15.10.18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85800" y="685801"/>
            <a:ext cx="4038600" cy="390882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7" name="Rectangle 7"/>
          <p:cNvSpPr/>
          <p:nvPr/>
        </p:nvSpPr>
        <p:spPr>
          <a:xfrm rot="16200000">
            <a:off x="-2266950" y="2266950"/>
            <a:ext cx="5143500" cy="609601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48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rcRect l="2464" t="16667" r="4984" b="16667"/>
          <a:stretch>
            <a:fillRect/>
          </a:stretch>
        </p:blipFill>
        <p:spPr>
          <a:xfrm rot="16200000">
            <a:off x="-368946" y="3869054"/>
            <a:ext cx="1314452" cy="548641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Rectangle 17"/>
          <p:cNvSpPr/>
          <p:nvPr/>
        </p:nvSpPr>
        <p:spPr>
          <a:xfrm>
            <a:off x="609600" y="0"/>
            <a:ext cx="8534400" cy="5715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51" name="Picture 19" descr="Picture 1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4686300"/>
            <a:ext cx="609600" cy="40438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68048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37FC6-8FB7-424A-A3D8-41A71A1207BE}" type="datetimeFigureOut">
              <a:rPr lang="en-US" smtClean="0"/>
              <a:t>15.10.18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12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59" name="Rectangle 10"/>
          <p:cNvSpPr/>
          <p:nvPr/>
        </p:nvSpPr>
        <p:spPr>
          <a:xfrm>
            <a:off x="0" y="4686300"/>
            <a:ext cx="9144000" cy="4572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457200" y="-57150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3680223"/>
          </a:xfrm>
          <a:prstGeom prst="rect">
            <a:avLst/>
          </a:prstGeom>
        </p:spPr>
        <p:txBody>
          <a:bodyPr/>
          <a:lstStyle>
            <a:lvl3pPr marL="1219200" indent="-304800"/>
            <a:lvl4pPr marL="1737360" indent="-365760"/>
            <a:lvl5pPr marL="2194560" indent="-3657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grpSp>
        <p:nvGrpSpPr>
          <p:cNvPr id="65" name="Group 13"/>
          <p:cNvGrpSpPr/>
          <p:nvPr/>
        </p:nvGrpSpPr>
        <p:grpSpPr>
          <a:xfrm>
            <a:off x="37352" y="4732020"/>
            <a:ext cx="1828801" cy="411481"/>
            <a:chOff x="0" y="0"/>
            <a:chExt cx="1828800" cy="411480"/>
          </a:xfrm>
        </p:grpSpPr>
        <p:pic>
          <p:nvPicPr>
            <p:cNvPr id="63" name="Picture 14" descr="Picture 1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294609" y="0"/>
              <a:ext cx="1534191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4" name="Picture 15" descr="Picture 15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437807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10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xfrm>
            <a:off x="2209800" y="0"/>
            <a:ext cx="6477000" cy="4572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grpSp>
        <p:nvGrpSpPr>
          <p:cNvPr id="77" name="Group 5"/>
          <p:cNvGrpSpPr/>
          <p:nvPr/>
        </p:nvGrpSpPr>
        <p:grpSpPr>
          <a:xfrm>
            <a:off x="76199" y="10109"/>
            <a:ext cx="1828801" cy="411481"/>
            <a:chOff x="0" y="0"/>
            <a:chExt cx="1828800" cy="411480"/>
          </a:xfrm>
        </p:grpSpPr>
        <p:pic>
          <p:nvPicPr>
            <p:cNvPr id="75" name="Picture 14" descr="Picture 1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464" t="16667" r="4984" b="16667"/>
            <a:stretch>
              <a:fillRect/>
            </a:stretch>
          </p:blipFill>
          <p:spPr>
            <a:xfrm>
              <a:off x="294609" y="0"/>
              <a:ext cx="1534191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6" name="Picture 18" descr="Picture 18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437807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3124200" cy="5134708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Rectangle 6"/>
          <p:cNvSpPr/>
          <p:nvPr/>
        </p:nvSpPr>
        <p:spPr>
          <a:xfrm>
            <a:off x="1905000" y="4629150"/>
            <a:ext cx="1219200" cy="51435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48000" y="457200"/>
            <a:ext cx="5334000" cy="51435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>
              <a:buFontTx/>
              <a:defRPr>
                <a:solidFill>
                  <a:srgbClr val="FFFFFF"/>
                </a:solidFill>
              </a:defRPr>
            </a:lvl2pPr>
            <a:lvl3pPr marL="1219200" indent="-304800">
              <a:buFontTx/>
              <a:defRPr>
                <a:solidFill>
                  <a:srgbClr val="FFFFFF"/>
                </a:solidFill>
              </a:defRPr>
            </a:lvl3pPr>
            <a:lvl4pPr marL="1737360" indent="-365760">
              <a:buFontTx/>
              <a:defRPr>
                <a:solidFill>
                  <a:srgbClr val="FFFFFF"/>
                </a:solidFill>
              </a:defRPr>
            </a:lvl4pPr>
            <a:lvl5pPr marL="2194560" indent="-365760"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466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grpSp>
        <p:nvGrpSpPr>
          <p:cNvPr id="90" name="Group 16"/>
          <p:cNvGrpSpPr/>
          <p:nvPr/>
        </p:nvGrpSpPr>
        <p:grpSpPr>
          <a:xfrm>
            <a:off x="76199" y="4629150"/>
            <a:ext cx="2089152" cy="411481"/>
            <a:chOff x="0" y="0"/>
            <a:chExt cx="2089150" cy="411480"/>
          </a:xfrm>
        </p:grpSpPr>
        <p:pic>
          <p:nvPicPr>
            <p:cNvPr id="88" name="Picture 17" descr="Picture 17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336549" y="0"/>
              <a:ext cx="1752602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" name="Picture 18" descr="Picture 18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500134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3124200" cy="5134708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Rectangle 6"/>
          <p:cNvSpPr/>
          <p:nvPr/>
        </p:nvSpPr>
        <p:spPr>
          <a:xfrm>
            <a:off x="1905000" y="4629150"/>
            <a:ext cx="1219200" cy="51435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9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48000" y="457200"/>
            <a:ext cx="5334000" cy="51435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>
              <a:buFontTx/>
              <a:defRPr>
                <a:solidFill>
                  <a:srgbClr val="FFFFFF"/>
                </a:solidFill>
              </a:defRPr>
            </a:lvl2pPr>
            <a:lvl3pPr marL="1219200" indent="-304800">
              <a:buFontTx/>
              <a:defRPr>
                <a:solidFill>
                  <a:srgbClr val="FFFFFF"/>
                </a:solidFill>
              </a:defRPr>
            </a:lvl3pPr>
            <a:lvl4pPr marL="1737360" indent="-365760">
              <a:buFontTx/>
              <a:defRPr>
                <a:solidFill>
                  <a:srgbClr val="FFFFFF"/>
                </a:solidFill>
              </a:defRPr>
            </a:lvl4pPr>
            <a:lvl5pPr marL="2194560" indent="-365760"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grpSp>
        <p:nvGrpSpPr>
          <p:cNvPr id="103" name="Group 16"/>
          <p:cNvGrpSpPr/>
          <p:nvPr/>
        </p:nvGrpSpPr>
        <p:grpSpPr>
          <a:xfrm>
            <a:off x="76199" y="4629150"/>
            <a:ext cx="2089152" cy="411481"/>
            <a:chOff x="0" y="0"/>
            <a:chExt cx="2089150" cy="411480"/>
          </a:xfrm>
        </p:grpSpPr>
        <p:pic>
          <p:nvPicPr>
            <p:cNvPr id="101" name="Picture 17" descr="Picture 17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336549" y="0"/>
              <a:ext cx="1752602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2" name="Picture 18" descr="Picture 18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500134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3247597" cy="5136642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Rectangle 6"/>
          <p:cNvSpPr/>
          <p:nvPr/>
        </p:nvSpPr>
        <p:spPr>
          <a:xfrm>
            <a:off x="2133600" y="4629150"/>
            <a:ext cx="1219200" cy="51435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48000" y="457200"/>
            <a:ext cx="5334000" cy="51435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>
              <a:buFontTx/>
              <a:defRPr>
                <a:solidFill>
                  <a:srgbClr val="FFFFFF"/>
                </a:solidFill>
              </a:defRPr>
            </a:lvl2pPr>
            <a:lvl3pPr marL="1219200" indent="-304800">
              <a:buFontTx/>
              <a:defRPr>
                <a:solidFill>
                  <a:srgbClr val="FFFFFF"/>
                </a:solidFill>
              </a:defRPr>
            </a:lvl3pPr>
            <a:lvl4pPr marL="1737360" indent="-365760">
              <a:buFontTx/>
              <a:defRPr>
                <a:solidFill>
                  <a:srgbClr val="FFFFFF"/>
                </a:solidFill>
              </a:defRPr>
            </a:lvl4pPr>
            <a:lvl5pPr marL="2194560" indent="-365760"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466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grpSp>
        <p:nvGrpSpPr>
          <p:cNvPr id="116" name="Group 16"/>
          <p:cNvGrpSpPr/>
          <p:nvPr/>
        </p:nvGrpSpPr>
        <p:grpSpPr>
          <a:xfrm>
            <a:off x="76199" y="4629150"/>
            <a:ext cx="2089152" cy="411481"/>
            <a:chOff x="0" y="0"/>
            <a:chExt cx="2089150" cy="411480"/>
          </a:xfrm>
        </p:grpSpPr>
        <p:pic>
          <p:nvPicPr>
            <p:cNvPr id="114" name="Picture 17" descr="Picture 17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336549" y="0"/>
              <a:ext cx="1752602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5" name="Picture 18" descr="Picture 18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500134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 Text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1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1219200" indent="-304800">
              <a:defRPr>
                <a:solidFill>
                  <a:srgbClr val="000000"/>
                </a:solidFill>
              </a:defRPr>
            </a:lvl3pPr>
            <a:lvl4pPr marL="1737360" indent="-365760">
              <a:defRPr>
                <a:solidFill>
                  <a:srgbClr val="000000"/>
                </a:solidFill>
              </a:defRPr>
            </a:lvl4pPr>
            <a:lvl5pPr marL="2194560" indent="-365760">
              <a:defRPr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85800" y="685801"/>
            <a:ext cx="8382000" cy="390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51418" y="4769564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" name="Rectangle 7"/>
          <p:cNvSpPr/>
          <p:nvPr/>
        </p:nvSpPr>
        <p:spPr>
          <a:xfrm rot="16200000">
            <a:off x="-2266950" y="2266950"/>
            <a:ext cx="5143500" cy="609601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5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rcRect l="2464" t="16667" r="4984" b="16667"/>
          <a:stretch>
            <a:fillRect/>
          </a:stretch>
        </p:blipFill>
        <p:spPr>
          <a:xfrm rot="16200000">
            <a:off x="-368946" y="3869054"/>
            <a:ext cx="1314452" cy="54864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angle 17"/>
          <p:cNvSpPr/>
          <p:nvPr/>
        </p:nvSpPr>
        <p:spPr>
          <a:xfrm>
            <a:off x="609600" y="0"/>
            <a:ext cx="8534400" cy="5715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762000" y="0"/>
            <a:ext cx="7924800" cy="571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8" name="Picture 1" descr="Picture 1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0" y="4686300"/>
            <a:ext cx="609600" cy="40438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68048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37FC6-8FB7-424A-A3D8-41A71A1207BE}" type="datetimeFigureOut">
              <a:rPr lang="en-US" smtClean="0"/>
              <a:t>15.10.18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xmlns:p14="http://schemas.microsoft.com/office/powerpoint/2010/main"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2pPr>
      <a:lvl3pPr marL="12801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3pPr>
      <a:lvl4pPr marL="1778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hackmd.web.cern.ch/s/rkyic3vtm" TargetMode="External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LCG/WLCGAuthorizationW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s://jwt.io/introduction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hyperlink" Target="https://hackmd.web.cern.ch/s/rkyic3vtm" TargetMode="Externa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730908" TargetMode="External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/>
          <p:cNvSpPr txBox="1">
            <a:spLocks noGrp="1"/>
          </p:cNvSpPr>
          <p:nvPr>
            <p:ph type="ctrTitle"/>
          </p:nvPr>
        </p:nvSpPr>
        <p:spPr>
          <a:xfrm>
            <a:off x="776629" y="800099"/>
            <a:ext cx="5928972" cy="1102521"/>
          </a:xfrm>
          <a:prstGeom prst="rect">
            <a:avLst/>
          </a:prstGeom>
        </p:spPr>
        <p:txBody>
          <a:bodyPr/>
          <a:lstStyle/>
          <a:p>
            <a:r>
              <a:rPr dirty="0"/>
              <a:t>WLCG AuthZ WG</a:t>
            </a:r>
          </a:p>
        </p:txBody>
      </p:sp>
      <p:sp>
        <p:nvSpPr>
          <p:cNvPr id="135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400"/>
              </a:spcBef>
              <a:defRPr sz="2000"/>
            </a:lvl1pPr>
          </a:lstStyle>
          <a:p>
            <a:r>
              <a:rPr lang="en-US" dirty="0" smtClean="0"/>
              <a:t>GDB Update</a:t>
            </a:r>
            <a:endParaRPr dirty="0"/>
          </a:p>
        </p:txBody>
      </p:sp>
      <p:sp>
        <p:nvSpPr>
          <p:cNvPr id="136" name="Text Placeholder 3"/>
          <p:cNvSpPr>
            <a:spLocks noGrp="1"/>
          </p:cNvSpPr>
          <p:nvPr>
            <p:ph type="body" idx="13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algn="r">
              <a:spcBef>
                <a:spcPts val="400"/>
              </a:spcBef>
              <a:buSzTx/>
              <a:buFontTx/>
              <a:buNone/>
              <a:defRPr sz="2000">
                <a:solidFill>
                  <a:srgbClr val="808080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137" name="Text Placeholder 5"/>
          <p:cNvSpPr>
            <a:spLocks noGrp="1"/>
          </p:cNvSpPr>
          <p:nvPr>
            <p:ph type="body" idx="1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339470" indent="-339470" defTabSz="905255">
              <a:lnSpc>
                <a:spcPct val="90000"/>
              </a:lnSpc>
              <a:spcBef>
                <a:spcPts val="500"/>
              </a:spcBef>
              <a:buSzTx/>
              <a:buFontTx/>
              <a:buNone/>
              <a:defRPr sz="2178">
                <a:solidFill>
                  <a:srgbClr val="808080"/>
                </a:solidFill>
              </a:defRPr>
            </a:pPr>
            <a:r>
              <a:rPr lang="en-US" dirty="0" smtClean="0"/>
              <a:t>GDB, </a:t>
            </a:r>
            <a:r>
              <a:rPr lang="en-US" dirty="0" smtClean="0"/>
              <a:t>October 17th </a:t>
            </a:r>
            <a:r>
              <a:rPr lang="en-US" dirty="0" smtClean="0"/>
              <a:t>2018</a:t>
            </a:r>
            <a:endParaRPr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Status</a:t>
            </a:r>
            <a:endParaRPr lang="en-US" sz="3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721033"/>
              </p:ext>
            </p:extLst>
          </p:nvPr>
        </p:nvGraphicFramePr>
        <p:xfrm>
          <a:off x="929488" y="817775"/>
          <a:ext cx="7853076" cy="37947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231957"/>
                <a:gridCol w="1729490"/>
                <a:gridCol w="189162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Item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Status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Date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Document Current Token Usage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Final Draft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October 2018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Publish Requirements Document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Done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September 2018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Identify Pilot AAI Implementations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Done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November 2017</a:t>
                      </a:r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Enhance Pilot AAIs to meet requirements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Ongoing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December 2018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Define Token</a:t>
                      </a:r>
                      <a:r>
                        <a:rPr lang="en-US" sz="1200" baseline="0" dirty="0" smtClean="0"/>
                        <a:t> Schema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Ongoing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January 2019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Align with VO workflows (VO Interviews)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Ongoing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November 2018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HR approval of</a:t>
                      </a:r>
                      <a:r>
                        <a:rPr lang="en-US" sz="1200" baseline="0" dirty="0" smtClean="0"/>
                        <a:t> privacy policies for HR DB data release (name, experiment affiliation </a:t>
                      </a:r>
                      <a:r>
                        <a:rPr lang="en-US" sz="1200" baseline="0" dirty="0" err="1" smtClean="0"/>
                        <a:t>etc</a:t>
                      </a:r>
                      <a:r>
                        <a:rPr lang="en-US" sz="1200" baseline="0" dirty="0" smtClean="0"/>
                        <a:t>) 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Ongoing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December 2018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Assess</a:t>
                      </a:r>
                      <a:r>
                        <a:rPr lang="en-US" sz="1200" baseline="0" dirty="0" smtClean="0"/>
                        <a:t> Pilots in pre-GDB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December 2018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Provide feedback</a:t>
                      </a:r>
                      <a:r>
                        <a:rPr lang="en-US" sz="1200" baseline="0" dirty="0" smtClean="0"/>
                        <a:t> to WLCG Management Board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February</a:t>
                      </a:r>
                      <a:r>
                        <a:rPr lang="en-US" sz="1200" baseline="0" dirty="0" smtClean="0"/>
                        <a:t> 2019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629047"/>
      </p:ext>
    </p:extLst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Footer Placeholder 2"/>
          <p:cNvSpPr txBox="1"/>
          <p:nvPr/>
        </p:nvSpPr>
        <p:spPr>
          <a:xfrm>
            <a:off x="3352800" y="4769564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242" name="Content Placeholder 1"/>
          <p:cNvSpPr txBox="1">
            <a:spLocks noGrp="1"/>
          </p:cNvSpPr>
          <p:nvPr>
            <p:ph type="body" sz="half" idx="1"/>
          </p:nvPr>
        </p:nvSpPr>
        <p:spPr>
          <a:xfrm>
            <a:off x="685800" y="685801"/>
            <a:ext cx="4343400" cy="390882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ts val="500"/>
              </a:spcBef>
              <a:defRPr sz="2400"/>
            </a:pPr>
            <a:r>
              <a:rPr dirty="0"/>
              <a:t>Two solutions appear to meet the majority of requirements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2100">
                <a:solidFill>
                  <a:srgbClr val="31859C"/>
                </a:solidFill>
              </a:defRPr>
            </a:pPr>
            <a:r>
              <a:rPr dirty="0"/>
              <a:t>EGI Check-in &amp; COmanage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2100">
                <a:solidFill>
                  <a:srgbClr val="31859C"/>
                </a:solidFill>
              </a:defRPr>
            </a:pPr>
            <a:r>
              <a:rPr dirty="0"/>
              <a:t>INDIGO IAM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400"/>
            </a:pPr>
            <a:r>
              <a:rPr dirty="0"/>
              <a:t>Additional </a:t>
            </a:r>
            <a:r>
              <a:rPr lang="en-US" dirty="0"/>
              <a:t>integration </a:t>
            </a:r>
            <a:r>
              <a:rPr dirty="0"/>
              <a:t>required for  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2100">
                <a:solidFill>
                  <a:srgbClr val="31859C"/>
                </a:solidFill>
              </a:defRPr>
            </a:pPr>
            <a:r>
              <a:rPr dirty="0"/>
              <a:t>VOMS provisioning &amp; lookup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2100">
                <a:solidFill>
                  <a:srgbClr val="31859C"/>
                </a:solidFill>
              </a:defRPr>
            </a:pPr>
            <a:r>
              <a:rPr dirty="0"/>
              <a:t>CERN HR DB </a:t>
            </a:r>
            <a:r>
              <a:rPr dirty="0" smtClean="0"/>
              <a:t>integration</a:t>
            </a:r>
            <a:r>
              <a:rPr lang="en-US" dirty="0" smtClean="0"/>
              <a:t> (postponed until autumn)</a:t>
            </a:r>
            <a:endParaRPr dirty="0"/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2100">
                <a:solidFill>
                  <a:srgbClr val="31859C"/>
                </a:solidFill>
              </a:defRPr>
            </a:pPr>
            <a:r>
              <a:rPr dirty="0"/>
              <a:t>AUP re-</a:t>
            </a:r>
            <a:r>
              <a:rPr dirty="0" smtClean="0"/>
              <a:t>signing</a:t>
            </a:r>
            <a:endParaRPr lang="en-US" dirty="0" smtClean="0"/>
          </a:p>
          <a:p>
            <a:pPr marL="302079" indent="-285750">
              <a:lnSpc>
                <a:spcPct val="80000"/>
              </a:lnSpc>
              <a:spcBef>
                <a:spcPts val="500"/>
              </a:spcBef>
              <a:defRPr sz="2100">
                <a:solidFill>
                  <a:srgbClr val="31859C"/>
                </a:solidFill>
              </a:defRPr>
            </a:pPr>
            <a:r>
              <a:rPr lang="en-US" sz="2400" dirty="0" err="1" smtClean="0">
                <a:solidFill>
                  <a:srgbClr val="082484"/>
                </a:solidFill>
              </a:rPr>
              <a:t>RCAuth.eu</a:t>
            </a:r>
            <a:r>
              <a:rPr lang="en-US" sz="2400" dirty="0" smtClean="0">
                <a:solidFill>
                  <a:srgbClr val="082484"/>
                </a:solidFill>
              </a:rPr>
              <a:t> for x509 generation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2100">
                <a:solidFill>
                  <a:srgbClr val="31859C"/>
                </a:solidFill>
              </a:defRPr>
            </a:pPr>
            <a:r>
              <a:rPr lang="en-US" sz="2400" dirty="0" smtClean="0">
                <a:solidFill>
                  <a:srgbClr val="31859C"/>
                </a:solidFill>
              </a:rPr>
              <a:t>High availability setup in progress </a:t>
            </a:r>
            <a:endParaRPr lang="en-US" sz="2400" dirty="0">
              <a:solidFill>
                <a:srgbClr val="31859C"/>
              </a:solidFill>
            </a:endParaRPr>
          </a:p>
          <a:p>
            <a:pPr marL="302079" indent="-285750">
              <a:lnSpc>
                <a:spcPct val="80000"/>
              </a:lnSpc>
              <a:spcBef>
                <a:spcPts val="500"/>
              </a:spcBef>
              <a:defRPr sz="2100">
                <a:solidFill>
                  <a:srgbClr val="31859C"/>
                </a:solidFill>
              </a:defRPr>
            </a:pPr>
            <a:endParaRPr dirty="0"/>
          </a:p>
        </p:txBody>
      </p:sp>
      <p:sp>
        <p:nvSpPr>
          <p:cNvPr id="243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651418" y="4769564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 dirty="0"/>
          </a:p>
        </p:txBody>
      </p:sp>
      <p:sp>
        <p:nvSpPr>
          <p:cNvPr id="244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rPr dirty="0"/>
              <a:t>AAI Pilot Projects</a:t>
            </a:r>
          </a:p>
        </p:txBody>
      </p:sp>
      <p:pic>
        <p:nvPicPr>
          <p:cNvPr id="246" name="Shape 179" descr="Shape 17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80158" y="742950"/>
            <a:ext cx="3545552" cy="1981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Shape 188" descr="Shape 18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81600" y="2876550"/>
            <a:ext cx="3505200" cy="190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Shape 16" descr="Shape 1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53400" y="4400550"/>
            <a:ext cx="762000" cy="68144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775512" y="4423898"/>
            <a:ext cx="3750887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This software exists. We do not want</a:t>
            </a:r>
            <a:r>
              <a:rPr kumimoji="0" lang="en-US" sz="1800" b="1" i="0" u="none" strike="noStrike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to re-invent the wheel!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799" y="685801"/>
            <a:ext cx="4686867" cy="390882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Questionnaire compiled by WG aimed at VO Computing Coordinators and VO Managers</a:t>
            </a:r>
          </a:p>
          <a:p>
            <a:r>
              <a:rPr lang="en-US" dirty="0" smtClean="0"/>
              <a:t>Supporting material produced to provide an overview of the technology </a:t>
            </a:r>
            <a:r>
              <a:rPr lang="en-US" b="1" dirty="0">
                <a:solidFill>
                  <a:srgbClr val="31859C"/>
                </a:solidFill>
                <a:hlinkClick r:id="rId2"/>
              </a:rPr>
              <a:t>https://hackmd.web.cern.ch/s/rkyic3vtm</a:t>
            </a:r>
            <a:r>
              <a:rPr lang="en-US" b="1" dirty="0">
                <a:solidFill>
                  <a:srgbClr val="31859C"/>
                </a:solidFill>
              </a:rPr>
              <a:t>  </a:t>
            </a:r>
            <a:endParaRPr lang="en-US" dirty="0" smtClean="0"/>
          </a:p>
          <a:p>
            <a:r>
              <a:rPr lang="en-US" dirty="0" smtClean="0"/>
              <a:t>Offer to go through in face-to-face interview if needed</a:t>
            </a:r>
          </a:p>
          <a:p>
            <a:r>
              <a:rPr lang="en-US" dirty="0" smtClean="0"/>
              <a:t>Sent to first VO last week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 algn="ctr">
              <a:buNone/>
            </a:pPr>
            <a:r>
              <a:rPr lang="en-US" i="1" dirty="0" smtClean="0"/>
              <a:t>Many thanks in advance for filling the questionnaire!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VO Interviews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180" y="685801"/>
            <a:ext cx="3233393" cy="411759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48963429"/>
      </p:ext>
    </p:extLst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Footer Placeholder 2"/>
          <p:cNvSpPr txBox="1"/>
          <p:nvPr/>
        </p:nvSpPr>
        <p:spPr>
          <a:xfrm>
            <a:off x="3124200" y="4769564"/>
            <a:ext cx="43434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173" name="Content Placeholder 7"/>
          <p:cNvSpPr txBox="1">
            <a:spLocks noGrp="1"/>
          </p:cNvSpPr>
          <p:nvPr>
            <p:ph type="body" sz="half" idx="1"/>
          </p:nvPr>
        </p:nvSpPr>
        <p:spPr>
          <a:xfrm>
            <a:off x="3657600" y="1257300"/>
            <a:ext cx="4724400" cy="320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200"/>
              </a:spcBef>
              <a:defRPr sz="5400"/>
            </a:lvl1pPr>
          </a:lstStyle>
          <a:p>
            <a:r>
              <a:rPr lang="en-US" dirty="0" smtClean="0"/>
              <a:t>Next Steps</a:t>
            </a:r>
            <a:endParaRPr dirty="0"/>
          </a:p>
        </p:txBody>
      </p:sp>
      <p:sp>
        <p:nvSpPr>
          <p:cNvPr id="174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26539" y="4769564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 dirty="0"/>
          </a:p>
        </p:txBody>
      </p:sp>
      <p:sp>
        <p:nvSpPr>
          <p:cNvPr id="175" name="Date Placeholder 5"/>
          <p:cNvSpPr txBox="1"/>
          <p:nvPr/>
        </p:nvSpPr>
        <p:spPr>
          <a:xfrm>
            <a:off x="0" y="4769961"/>
            <a:ext cx="19050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12/07/17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Gather input from LHC VOs</a:t>
            </a:r>
          </a:p>
          <a:p>
            <a:r>
              <a:rPr lang="en-US" dirty="0" smtClean="0"/>
              <a:t>Much work needed to confirm token schemas, e.g.</a:t>
            </a:r>
          </a:p>
          <a:p>
            <a:pPr lvl="1"/>
            <a:r>
              <a:rPr lang="en-US" dirty="0" smtClean="0"/>
              <a:t>Input from VOs will be essential, e.g. for token lifetimes </a:t>
            </a:r>
          </a:p>
          <a:p>
            <a:pPr lvl="1"/>
            <a:r>
              <a:rPr lang="en-US" dirty="0" smtClean="0"/>
              <a:t>Clarification on level of assurance, difference between attribute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authorisation</a:t>
            </a:r>
            <a:r>
              <a:rPr lang="en-US" dirty="0" smtClean="0"/>
              <a:t> tokens</a:t>
            </a:r>
          </a:p>
          <a:p>
            <a:r>
              <a:rPr lang="en-US" dirty="0" smtClean="0"/>
              <a:t>Deploy Pilot AAIs at CERN (required for data transfer)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Next Steps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2929471"/>
      </p:ext>
    </p:extLst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Footer Placeholder 2"/>
          <p:cNvSpPr txBox="1"/>
          <p:nvPr/>
        </p:nvSpPr>
        <p:spPr>
          <a:xfrm>
            <a:off x="3124200" y="4769564"/>
            <a:ext cx="43434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279" name="Content Placeholder 7"/>
          <p:cNvSpPr txBox="1">
            <a:spLocks noGrp="1"/>
          </p:cNvSpPr>
          <p:nvPr>
            <p:ph type="body" sz="half" idx="1"/>
          </p:nvPr>
        </p:nvSpPr>
        <p:spPr>
          <a:xfrm>
            <a:off x="3657600" y="1257300"/>
            <a:ext cx="4724400" cy="320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100"/>
              </a:spcBef>
              <a:defRPr sz="4800"/>
            </a:lvl1pPr>
          </a:lstStyle>
          <a:p>
            <a:r>
              <a:rPr dirty="0"/>
              <a:t>Questions?</a:t>
            </a:r>
          </a:p>
        </p:txBody>
      </p:sp>
      <p:sp>
        <p:nvSpPr>
          <p:cNvPr id="280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346618" y="4769564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 dirty="0"/>
          </a:p>
        </p:txBody>
      </p:sp>
      <p:sp>
        <p:nvSpPr>
          <p:cNvPr id="281" name="Date Placeholder 5"/>
          <p:cNvSpPr txBox="1"/>
          <p:nvPr/>
        </p:nvSpPr>
        <p:spPr>
          <a:xfrm>
            <a:off x="0" y="4769961"/>
            <a:ext cx="19050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12/07/17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ooter Placeholder 2"/>
          <p:cNvSpPr txBox="1"/>
          <p:nvPr/>
        </p:nvSpPr>
        <p:spPr>
          <a:xfrm>
            <a:off x="3352800" y="4769564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140" name="Content Placeholder 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WG Background</a:t>
            </a:r>
          </a:p>
          <a:p>
            <a:r>
              <a:rPr lang="en-US" dirty="0" smtClean="0"/>
              <a:t>Status</a:t>
            </a:r>
            <a:endParaRPr lang="en-US" dirty="0" smtClean="0"/>
          </a:p>
          <a:p>
            <a:r>
              <a:rPr lang="en-US" dirty="0" smtClean="0"/>
              <a:t>Next Steps</a:t>
            </a:r>
          </a:p>
          <a:p>
            <a:endParaRPr dirty="0"/>
          </a:p>
        </p:txBody>
      </p:sp>
      <p:sp>
        <p:nvSpPr>
          <p:cNvPr id="141" name="Slide Number Placeholder 3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 dirty="0"/>
          </a:p>
        </p:txBody>
      </p:sp>
      <p:sp>
        <p:nvSpPr>
          <p:cNvPr id="142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rPr dirty="0"/>
              <a:t>Agenda</a:t>
            </a:r>
          </a:p>
        </p:txBody>
      </p:sp>
      <p:sp>
        <p:nvSpPr>
          <p:cNvPr id="7" name="Rectangle 6"/>
          <p:cNvSpPr/>
          <p:nvPr/>
        </p:nvSpPr>
        <p:spPr>
          <a:xfrm>
            <a:off x="1718505" y="3506042"/>
            <a:ext cx="64695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All information is available on the Twiki: 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://twiki.cern.ch/twiki/bin/view/LCG/</a:t>
            </a:r>
            <a:r>
              <a:rPr lang="en-US" dirty="0" smtClean="0">
                <a:hlinkClick r:id="rId2"/>
              </a:rPr>
              <a:t>WLCGAuthorizationWG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Footer Placeholder 2"/>
          <p:cNvSpPr txBox="1"/>
          <p:nvPr/>
        </p:nvSpPr>
        <p:spPr>
          <a:xfrm>
            <a:off x="3124200" y="4769564"/>
            <a:ext cx="43434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146" name="Content Placeholder 7"/>
          <p:cNvSpPr txBox="1">
            <a:spLocks noGrp="1"/>
          </p:cNvSpPr>
          <p:nvPr>
            <p:ph type="body" sz="half" idx="1"/>
          </p:nvPr>
        </p:nvSpPr>
        <p:spPr>
          <a:xfrm>
            <a:off x="3657600" y="1257300"/>
            <a:ext cx="4724400" cy="320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200"/>
              </a:spcBef>
              <a:defRPr sz="5400"/>
            </a:lvl1pPr>
          </a:lstStyle>
          <a:p>
            <a:r>
              <a:rPr dirty="0"/>
              <a:t>WG Background</a:t>
            </a:r>
          </a:p>
        </p:txBody>
      </p:sp>
      <p:sp>
        <p:nvSpPr>
          <p:cNvPr id="14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26539" y="4769564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 dirty="0"/>
          </a:p>
        </p:txBody>
      </p:sp>
      <p:sp>
        <p:nvSpPr>
          <p:cNvPr id="148" name="Date Placeholder 5"/>
          <p:cNvSpPr txBox="1"/>
          <p:nvPr/>
        </p:nvSpPr>
        <p:spPr>
          <a:xfrm>
            <a:off x="0" y="4769961"/>
            <a:ext cx="19050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12/07/17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ooter Placeholder 2"/>
          <p:cNvSpPr txBox="1"/>
          <p:nvPr/>
        </p:nvSpPr>
        <p:spPr>
          <a:xfrm>
            <a:off x="3352800" y="4769564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151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685800" y="685801"/>
            <a:ext cx="8382000" cy="390882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500"/>
              </a:spcBef>
              <a:defRPr sz="2200"/>
            </a:pPr>
            <a:r>
              <a:rPr dirty="0"/>
              <a:t>Evolving Identity Landscape</a:t>
            </a:r>
            <a:endParaRPr sz="2900" dirty="0"/>
          </a:p>
          <a:p>
            <a:pPr marL="742950" lvl="1" indent="-285750">
              <a:spcBef>
                <a:spcPts val="300"/>
              </a:spcBef>
              <a:defRPr sz="1600">
                <a:solidFill>
                  <a:srgbClr val="31859C"/>
                </a:solidFill>
              </a:defRPr>
            </a:pPr>
            <a:r>
              <a:rPr lang="en-US" dirty="0"/>
              <a:t>User-owned x.509 certificates -&gt; federated identities</a:t>
            </a:r>
          </a:p>
          <a:p>
            <a:pPr marL="742950" lvl="1" indent="-285750">
              <a:spcBef>
                <a:spcPts val="300"/>
              </a:spcBef>
              <a:defRPr sz="1600">
                <a:solidFill>
                  <a:srgbClr val="31859C"/>
                </a:solidFill>
              </a:defRPr>
            </a:pPr>
            <a:r>
              <a:rPr lang="en-US" dirty="0"/>
              <a:t>Current grid middleware does not support federated identities</a:t>
            </a:r>
          </a:p>
          <a:p>
            <a:pPr marL="742950" lvl="1" indent="-285750">
              <a:spcBef>
                <a:spcPts val="300"/>
              </a:spcBef>
              <a:defRPr sz="1600">
                <a:solidFill>
                  <a:srgbClr val="31859C"/>
                </a:solidFill>
              </a:defRPr>
            </a:pPr>
            <a:r>
              <a:rPr lang="en-US" dirty="0"/>
              <a:t>How can we shield users from the complexities of X.509 certificate management ?</a:t>
            </a:r>
          </a:p>
          <a:p>
            <a:pPr marL="742950" lvl="1" indent="-285750">
              <a:spcBef>
                <a:spcPts val="300"/>
              </a:spcBef>
              <a:defRPr sz="1600">
                <a:solidFill>
                  <a:srgbClr val="31859C"/>
                </a:solidFill>
              </a:defRPr>
            </a:pPr>
            <a:r>
              <a:rPr lang="en-US" dirty="0" smtClean="0"/>
              <a:t>Token</a:t>
            </a:r>
            <a:r>
              <a:rPr lang="en-US" dirty="0"/>
              <a:t>-</a:t>
            </a:r>
            <a:r>
              <a:rPr lang="en-US" dirty="0" smtClean="0"/>
              <a:t>based (JWT) </a:t>
            </a:r>
            <a:r>
              <a:rPr lang="en-US" dirty="0"/>
              <a:t>authorization widely adopted in commercial services and increasingly by R&amp;E Infrastructures</a:t>
            </a:r>
            <a:endParaRPr sz="2500" dirty="0"/>
          </a:p>
          <a:p>
            <a:pPr>
              <a:spcBef>
                <a:spcPts val="500"/>
              </a:spcBef>
              <a:defRPr sz="2200"/>
            </a:pPr>
            <a:r>
              <a:rPr dirty="0"/>
              <a:t>Data Protection</a:t>
            </a:r>
            <a:endParaRPr sz="2900" dirty="0"/>
          </a:p>
          <a:p>
            <a:pPr marL="742950" lvl="1" indent="-285750">
              <a:spcBef>
                <a:spcPts val="300"/>
              </a:spcBef>
              <a:defRPr sz="1600">
                <a:solidFill>
                  <a:srgbClr val="31859C"/>
                </a:solidFill>
              </a:defRPr>
            </a:pPr>
            <a:r>
              <a:rPr dirty="0"/>
              <a:t>Tightening of data protection (GDPR) requires fine-grained user level access control, certain provisioning practices may need to be adjusted</a:t>
            </a:r>
            <a:endParaRPr sz="2500" dirty="0"/>
          </a:p>
          <a:p>
            <a:pPr marL="0" lvl="1" indent="457200">
              <a:spcBef>
                <a:spcPts val="600"/>
              </a:spcBef>
              <a:buSzTx/>
              <a:buNone/>
              <a:defRPr sz="1800">
                <a:solidFill>
                  <a:srgbClr val="FF0000"/>
                </a:solidFill>
              </a:defRPr>
            </a:pPr>
            <a:endParaRPr sz="2500" dirty="0"/>
          </a:p>
          <a:p>
            <a:pPr marL="0" lvl="1" indent="457200" algn="ctr">
              <a:spcBef>
                <a:spcPts val="400"/>
              </a:spcBef>
              <a:buSzTx/>
              <a:buNone/>
              <a:defRPr sz="2000">
                <a:solidFill>
                  <a:srgbClr val="FF0000"/>
                </a:solidFill>
              </a:defRPr>
            </a:pPr>
            <a:r>
              <a:rPr dirty="0"/>
              <a:t>Objective: Understand &amp; meet the requirements of a</a:t>
            </a:r>
            <a:r>
              <a:rPr lang="en-US" dirty="0"/>
              <a:t> </a:t>
            </a:r>
          </a:p>
          <a:p>
            <a:pPr marL="0" lvl="1" indent="457200" algn="ctr">
              <a:spcBef>
                <a:spcPts val="400"/>
              </a:spcBef>
              <a:buSzTx/>
              <a:buNone/>
              <a:defRPr sz="2000">
                <a:solidFill>
                  <a:srgbClr val="FF0000"/>
                </a:solidFill>
              </a:defRPr>
            </a:pPr>
            <a:r>
              <a:rPr lang="en-US" dirty="0"/>
              <a:t>future-looking</a:t>
            </a:r>
            <a:r>
              <a:rPr dirty="0"/>
              <a:t> AuthZ service for WLCG experiments</a:t>
            </a:r>
            <a:endParaRPr sz="1800" dirty="0">
              <a:solidFill>
                <a:schemeClr val="tx1"/>
              </a:solidFill>
            </a:endParaRPr>
          </a:p>
        </p:txBody>
      </p:sp>
      <p:sp>
        <p:nvSpPr>
          <p:cNvPr id="152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731339" y="4769564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 dirty="0"/>
          </a:p>
        </p:txBody>
      </p:sp>
      <p:sp>
        <p:nvSpPr>
          <p:cNvPr id="153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 defTabSz="786384">
              <a:defRPr sz="3354"/>
            </a:lvl1pPr>
          </a:lstStyle>
          <a:p>
            <a:r>
              <a:rPr sz="3000" dirty="0"/>
              <a:t>Motivation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Design and pilot a Token Based Authentication and </a:t>
            </a:r>
            <a:r>
              <a:rPr lang="en-US" dirty="0" err="1" smtClean="0"/>
              <a:t>Authorisation</a:t>
            </a:r>
            <a:r>
              <a:rPr lang="en-US" dirty="0" smtClean="0"/>
              <a:t> Infrastructure (AAI) for WLCG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Produce a v1 schema for these tokens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 algn="ctr">
              <a:buNone/>
            </a:pPr>
            <a:r>
              <a:rPr lang="en-US" i="1" dirty="0" smtClean="0"/>
              <a:t>Principle throughout is to </a:t>
            </a:r>
            <a:r>
              <a:rPr lang="en-US" i="1" dirty="0" err="1" smtClean="0"/>
              <a:t>maximise</a:t>
            </a:r>
            <a:r>
              <a:rPr lang="en-US" i="1" dirty="0" smtClean="0"/>
              <a:t> use of common standards and shared software. 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WG Objectives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069516912"/>
      </p:ext>
    </p:extLst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ooter Placeholder 2"/>
          <p:cNvSpPr txBox="1"/>
          <p:nvPr/>
        </p:nvSpPr>
        <p:spPr>
          <a:xfrm>
            <a:off x="3352800" y="4769564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184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685801" y="685800"/>
            <a:ext cx="4962064" cy="415496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rPr lang="en-US" dirty="0" smtClean="0"/>
              <a:t>What are they</a:t>
            </a:r>
            <a:r>
              <a:rPr lang="en-US" dirty="0"/>
              <a:t>? “</a:t>
            </a:r>
            <a:r>
              <a:rPr lang="en-US" b="1" dirty="0"/>
              <a:t>JSON Web Tokens are an open, industry standard RFC 7519 method for representing claims securely between two parties.</a:t>
            </a:r>
            <a:r>
              <a:rPr lang="en-US" dirty="0"/>
              <a:t>”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rPr dirty="0" smtClean="0"/>
              <a:t>Computing </a:t>
            </a:r>
            <a:r>
              <a:rPr dirty="0"/>
              <a:t>services are increasingly turning to token based </a:t>
            </a:r>
            <a:r>
              <a:rPr lang="en-US" dirty="0"/>
              <a:t>authentication &amp; </a:t>
            </a:r>
            <a:r>
              <a:rPr dirty="0"/>
              <a:t>authorization </a:t>
            </a:r>
            <a:endParaRPr lang="en-US" dirty="0"/>
          </a:p>
          <a:p>
            <a:pPr lvl="1">
              <a:lnSpc>
                <a:spcPct val="80000"/>
              </a:lnSpc>
              <a:spcBef>
                <a:spcPts val="500"/>
              </a:spcBef>
              <a:defRPr sz="2200"/>
            </a:pPr>
            <a:r>
              <a:rPr lang="en-US" dirty="0" smtClean="0"/>
              <a:t>particularly used by the </a:t>
            </a:r>
            <a:r>
              <a:rPr b="1" dirty="0" smtClean="0"/>
              <a:t>OIDC</a:t>
            </a:r>
            <a:r>
              <a:rPr lang="en-US" dirty="0" smtClean="0"/>
              <a:t> and</a:t>
            </a:r>
            <a:r>
              <a:rPr dirty="0" smtClean="0"/>
              <a:t> </a:t>
            </a:r>
            <a:r>
              <a:rPr b="1" dirty="0" smtClean="0"/>
              <a:t>OAuth</a:t>
            </a:r>
            <a:r>
              <a:rPr lang="en-US" b="1" dirty="0" smtClean="0"/>
              <a:t>2</a:t>
            </a:r>
            <a:r>
              <a:rPr lang="en-US" dirty="0" smtClean="0"/>
              <a:t> protocols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rPr dirty="0" smtClean="0"/>
              <a:t>Multiple </a:t>
            </a:r>
            <a:r>
              <a:rPr dirty="0"/>
              <a:t>infrastructure projects already using/supporting token based authorization but with diverging schemas or technologies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INDIGO IAM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EGI Check-in 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SciTokens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 smtClean="0"/>
              <a:t>dCache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 smtClean="0"/>
              <a:t>ALICE tokens</a:t>
            </a:r>
            <a:endParaRPr dirty="0"/>
          </a:p>
        </p:txBody>
      </p:sp>
      <p:sp>
        <p:nvSpPr>
          <p:cNvPr id="185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731339" y="4769564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 dirty="0"/>
          </a:p>
        </p:txBody>
      </p:sp>
      <p:sp>
        <p:nvSpPr>
          <p:cNvPr id="186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rPr lang="en-US" dirty="0" smtClean="0"/>
              <a:t>What is a </a:t>
            </a:r>
            <a:r>
              <a:rPr dirty="0" smtClean="0"/>
              <a:t>JSON </a:t>
            </a:r>
            <a:r>
              <a:rPr dirty="0"/>
              <a:t>Web </a:t>
            </a:r>
            <a:r>
              <a:rPr dirty="0" smtClean="0"/>
              <a:t>Token</a:t>
            </a:r>
            <a:r>
              <a:rPr lang="en-US" dirty="0" smtClean="0"/>
              <a:t>?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245" y="851058"/>
            <a:ext cx="3155155" cy="36203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43046" y="4471434"/>
            <a:ext cx="2788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https://jwt.io/introduction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Footer Placeholder 2"/>
          <p:cNvSpPr txBox="1"/>
          <p:nvPr/>
        </p:nvSpPr>
        <p:spPr>
          <a:xfrm>
            <a:off x="3352800" y="4769564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200" name="Slide Number Placeholder 3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 dirty="0"/>
          </a:p>
        </p:txBody>
      </p:sp>
      <p:sp>
        <p:nvSpPr>
          <p:cNvPr id="201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rPr lang="en-US" dirty="0" smtClean="0"/>
              <a:t>What does the future look like?</a:t>
            </a:r>
            <a:endParaRPr dirty="0"/>
          </a:p>
        </p:txBody>
      </p:sp>
      <p:pic>
        <p:nvPicPr>
          <p:cNvPr id="203" name="Shape 109" descr="Shape 10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1107098" y="492433"/>
            <a:ext cx="2269528" cy="2770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Shape 119" descr="Shape 11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6460262" y="1854937"/>
            <a:ext cx="1938805" cy="2514272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Right Arrow 8"/>
          <p:cNvSpPr/>
          <p:nvPr/>
        </p:nvSpPr>
        <p:spPr>
          <a:xfrm>
            <a:off x="4114800" y="2114549"/>
            <a:ext cx="1524000" cy="4572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2E5E97"/>
              </a:gs>
              <a:gs pos="80000">
                <a:srgbClr val="3C7BC7"/>
              </a:gs>
              <a:gs pos="100000">
                <a:srgbClr val="3A7CCA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206" name="TextBox 9"/>
          <p:cNvSpPr txBox="1"/>
          <p:nvPr/>
        </p:nvSpPr>
        <p:spPr>
          <a:xfrm>
            <a:off x="762000" y="3012477"/>
            <a:ext cx="3048000" cy="115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dirty="0"/>
              <a:t>Current infrastructure allows access based on X509, including VOMS, CERN HR DB and Argus</a:t>
            </a:r>
          </a:p>
        </p:txBody>
      </p:sp>
      <p:sp>
        <p:nvSpPr>
          <p:cNvPr id="207" name="TextBox 10"/>
          <p:cNvSpPr txBox="1"/>
          <p:nvPr/>
        </p:nvSpPr>
        <p:spPr>
          <a:xfrm>
            <a:off x="6019800" y="675404"/>
            <a:ext cx="297180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dirty="0"/>
              <a:t>Future infrastructure </a:t>
            </a:r>
            <a:r>
              <a:rPr lang="en-US" dirty="0" smtClean="0"/>
              <a:t>will </a:t>
            </a:r>
            <a:r>
              <a:rPr dirty="0" smtClean="0"/>
              <a:t>support </a:t>
            </a:r>
            <a:r>
              <a:rPr dirty="0"/>
              <a:t>a range of credential types for users and services and provide a user friendly experience</a:t>
            </a:r>
          </a:p>
        </p:txBody>
      </p:sp>
      <p:pic>
        <p:nvPicPr>
          <p:cNvPr id="208" name="Shape 16" descr="Shape 1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75008" y="4400550"/>
            <a:ext cx="762000" cy="68144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/>
          <p:cNvSpPr/>
          <p:nvPr/>
        </p:nvSpPr>
        <p:spPr>
          <a:xfrm>
            <a:off x="1189024" y="4162530"/>
            <a:ext cx="7109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31859C"/>
                </a:solidFill>
              </a:rPr>
              <a:t>Supporting information available at: </a:t>
            </a:r>
            <a:r>
              <a:rPr lang="en-US" b="1" dirty="0">
                <a:solidFill>
                  <a:srgbClr val="31859C"/>
                </a:solidFill>
                <a:hlinkClick r:id="rId5"/>
              </a:rPr>
              <a:t>https://hackmd.web.cern.ch/s/</a:t>
            </a:r>
            <a:r>
              <a:rPr lang="en-US" b="1" dirty="0" smtClean="0">
                <a:solidFill>
                  <a:srgbClr val="31859C"/>
                </a:solidFill>
                <a:hlinkClick r:id="rId5"/>
              </a:rPr>
              <a:t>rkyic3vtm</a:t>
            </a:r>
            <a:r>
              <a:rPr lang="en-US" b="1" dirty="0" smtClean="0">
                <a:solidFill>
                  <a:srgbClr val="31859C"/>
                </a:solidFill>
              </a:rPr>
              <a:t>  </a:t>
            </a:r>
            <a:endParaRPr lang="en-US" b="1" dirty="0">
              <a:solidFill>
                <a:srgbClr val="31859C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5800" y="685800"/>
            <a:ext cx="4064367" cy="426926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2 modes for the AAI solution</a:t>
            </a:r>
          </a:p>
          <a:p>
            <a:pPr lvl="1"/>
            <a:r>
              <a:rPr lang="en-US" dirty="0" smtClean="0"/>
              <a:t>CERN Mode = integration with CERN SSO, CERN HR DB</a:t>
            </a:r>
          </a:p>
          <a:p>
            <a:pPr lvl="1"/>
            <a:r>
              <a:rPr lang="en-US" dirty="0" smtClean="0"/>
              <a:t>Standalone Mode = configurable authentication and identity vetting source</a:t>
            </a:r>
          </a:p>
          <a:p>
            <a:r>
              <a:rPr lang="en-US" dirty="0" smtClean="0"/>
              <a:t>In parallel CERN will be moving to a token based infrastructure </a:t>
            </a:r>
          </a:p>
          <a:p>
            <a:pPr lvl="1"/>
            <a:r>
              <a:rPr lang="en-US" dirty="0" smtClean="0"/>
              <a:t>Likely on a longer timeline</a:t>
            </a:r>
          </a:p>
          <a:p>
            <a:pPr lvl="1"/>
            <a:r>
              <a:rPr lang="en-US" dirty="0" smtClean="0"/>
              <a:t>Opportunity for convergence</a:t>
            </a:r>
          </a:p>
          <a:p>
            <a:pPr lvl="1"/>
            <a:r>
              <a:rPr lang="en-US" dirty="0" smtClean="0"/>
              <a:t>see </a:t>
            </a:r>
            <a:r>
              <a:rPr lang="en-US" dirty="0" err="1" smtClean="0"/>
              <a:t>HEPiX</a:t>
            </a:r>
            <a:r>
              <a:rPr lang="en-US" dirty="0" smtClean="0"/>
              <a:t> Talk by </a:t>
            </a:r>
            <a:r>
              <a:rPr lang="en-US" dirty="0"/>
              <a:t>Paolo Tedesco </a:t>
            </a:r>
            <a:r>
              <a:rPr lang="en-US" dirty="0">
                <a:hlinkClick r:id="rId2"/>
              </a:rPr>
              <a:t>https://indico.cern.ch/event/</a:t>
            </a:r>
            <a:r>
              <a:rPr lang="en-US" dirty="0" smtClean="0">
                <a:hlinkClick r:id="rId2"/>
              </a:rPr>
              <a:t>730908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Overlap with CERN?</a:t>
            </a:r>
            <a:endParaRPr lang="en-US" sz="3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167" y="977056"/>
            <a:ext cx="4011784" cy="3012485"/>
          </a:xfrm>
          <a:prstGeom prst="rect">
            <a:avLst/>
          </a:prstGeom>
        </p:spPr>
      </p:pic>
      <p:sp>
        <p:nvSpPr>
          <p:cNvPr id="7" name="Rectangle 10"/>
          <p:cNvSpPr/>
          <p:nvPr/>
        </p:nvSpPr>
        <p:spPr>
          <a:xfrm>
            <a:off x="5867100" y="2055218"/>
            <a:ext cx="1772305" cy="1040109"/>
          </a:xfrm>
          <a:prstGeom prst="rect">
            <a:avLst/>
          </a:prstGeom>
          <a:solidFill>
            <a:srgbClr val="008000">
              <a:alpha val="22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16700030"/>
      </p:ext>
    </p:extLst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Footer Placeholder 2"/>
          <p:cNvSpPr txBox="1"/>
          <p:nvPr/>
        </p:nvSpPr>
        <p:spPr>
          <a:xfrm>
            <a:off x="3124200" y="4769564"/>
            <a:ext cx="43434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146" name="Content Placeholder 7"/>
          <p:cNvSpPr txBox="1">
            <a:spLocks noGrp="1"/>
          </p:cNvSpPr>
          <p:nvPr>
            <p:ph type="body" sz="half" idx="1"/>
          </p:nvPr>
        </p:nvSpPr>
        <p:spPr>
          <a:xfrm>
            <a:off x="3657600" y="1257300"/>
            <a:ext cx="4724400" cy="320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200"/>
              </a:spcBef>
              <a:defRPr sz="5400"/>
            </a:lvl1pPr>
          </a:lstStyle>
          <a:p>
            <a:r>
              <a:rPr lang="en-US" dirty="0" smtClean="0"/>
              <a:t>Status</a:t>
            </a:r>
            <a:endParaRPr dirty="0"/>
          </a:p>
        </p:txBody>
      </p:sp>
      <p:sp>
        <p:nvSpPr>
          <p:cNvPr id="14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26539" y="4769564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 dirty="0"/>
          </a:p>
        </p:txBody>
      </p:sp>
      <p:sp>
        <p:nvSpPr>
          <p:cNvPr id="148" name="Date Placeholder 5"/>
          <p:cNvSpPr txBox="1"/>
          <p:nvPr/>
        </p:nvSpPr>
        <p:spPr>
          <a:xfrm>
            <a:off x="0" y="4769961"/>
            <a:ext cx="19050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12/07/17</a:t>
            </a:r>
          </a:p>
        </p:txBody>
      </p:sp>
    </p:spTree>
    <p:extLst>
      <p:ext uri="{BB962C8B-B14F-4D97-AF65-F5344CB8AC3E}">
        <p14:creationId xmlns:p14="http://schemas.microsoft.com/office/powerpoint/2010/main" val="1181328112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3392</TotalTime>
  <Words>713</Words>
  <Application>Microsoft Macintosh PowerPoint</Application>
  <PresentationFormat>On-screen Show (16:9)</PresentationFormat>
  <Paragraphs>128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WLCG AuthZ WG</vt:lpstr>
      <vt:lpstr>Agenda</vt:lpstr>
      <vt:lpstr>PowerPoint Presentation</vt:lpstr>
      <vt:lpstr>Motivation</vt:lpstr>
      <vt:lpstr>WG Objectives</vt:lpstr>
      <vt:lpstr>What is a JSON Web Token?</vt:lpstr>
      <vt:lpstr>What does the future look like?</vt:lpstr>
      <vt:lpstr>Overlap with CERN?</vt:lpstr>
      <vt:lpstr>PowerPoint Presentation</vt:lpstr>
      <vt:lpstr>Status</vt:lpstr>
      <vt:lpstr>AAI Pilot Projects</vt:lpstr>
      <vt:lpstr>VO Interviews</vt:lpstr>
      <vt:lpstr>PowerPoint Presentation</vt:lpstr>
      <vt:lpstr>Next Steps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AuthZ WG</dc:title>
  <dc:creator>Maarten Litmaath</dc:creator>
  <cp:lastModifiedBy>Hannah Short</cp:lastModifiedBy>
  <cp:revision>81</cp:revision>
  <dcterms:modified xsi:type="dcterms:W3CDTF">2018-10-16T13:06:32Z</dcterms:modified>
</cp:coreProperties>
</file>