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16"/>
  </p:notesMasterIdLst>
  <p:handoutMasterIdLst>
    <p:handoutMasterId r:id="rId17"/>
  </p:handoutMasterIdLst>
  <p:sldIdLst>
    <p:sldId id="258" r:id="rId5"/>
    <p:sldId id="263" r:id="rId6"/>
    <p:sldId id="265" r:id="rId7"/>
    <p:sldId id="269" r:id="rId8"/>
    <p:sldId id="271" r:id="rId9"/>
    <p:sldId id="274" r:id="rId10"/>
    <p:sldId id="275" r:id="rId11"/>
    <p:sldId id="278" r:id="rId12"/>
    <p:sldId id="277" r:id="rId13"/>
    <p:sldId id="279" r:id="rId14"/>
    <p:sldId id="272" r:id="rId15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22" autoAdjust="0"/>
    <p:restoredTop sz="94595" autoAdjust="0"/>
  </p:normalViewPr>
  <p:slideViewPr>
    <p:cSldViewPr>
      <p:cViewPr varScale="1">
        <p:scale>
          <a:sx n="96" d="100"/>
          <a:sy n="96" d="100"/>
        </p:scale>
        <p:origin x="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3BB4-DE60-ED4D-AA5D-DEE7AFB52C0C}" type="datetimeFigureOut">
              <a:rPr lang="en-GB" smtClean="0"/>
              <a:t>13/11/2018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341D1-90ED-524B-8610-C80AF4A13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3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11/13/18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4.twgrid.org/indico/event/8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dp2019.eu/std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62505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GDB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Ian Collier</a:t>
            </a:r>
          </a:p>
          <a:p>
            <a:r>
              <a:rPr lang="en-US" dirty="0" err="1"/>
              <a:t>ian.collier@stfc.ac.uk</a:t>
            </a:r>
            <a:endParaRPr lang="en-US" dirty="0"/>
          </a:p>
          <a:p>
            <a:r>
              <a:rPr lang="en-US" dirty="0"/>
              <a:t>STFC Rutherford Appleton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4" y="3499018"/>
            <a:ext cx="4105032" cy="514014"/>
          </a:xfrm>
        </p:spPr>
        <p:txBody>
          <a:bodyPr>
            <a:normAutofit/>
          </a:bodyPr>
          <a:lstStyle/>
          <a:p>
            <a:r>
              <a:rPr lang="en-US" dirty="0"/>
              <a:t>GDB</a:t>
            </a:r>
            <a:r>
              <a:rPr lang="en-GB" dirty="0"/>
              <a:t>, </a:t>
            </a:r>
            <a:r>
              <a:rPr lang="en-US" dirty="0"/>
              <a:t>November 14</a:t>
            </a:r>
            <a:r>
              <a:rPr lang="en-US" baseline="30000" dirty="0"/>
              <a:t>th</a:t>
            </a:r>
            <a:r>
              <a:rPr lang="en-US" dirty="0"/>
              <a:t>  2018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C8B1E-B953-A043-B11D-346F69C56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ISGC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A0F51-93E8-6742-A211-941A4219D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International Symposium on Grids and Clouds (ISGC) 2019</a:t>
            </a:r>
            <a:r>
              <a:rPr lang="en-GB" b="1" dirty="0"/>
              <a:t> </a:t>
            </a:r>
            <a:br>
              <a:rPr lang="en-GB" dirty="0"/>
            </a:br>
            <a:r>
              <a:rPr lang="en-GB" sz="2000" b="1" dirty="0"/>
              <a:t>31 March - 5 April 2019, Academia </a:t>
            </a:r>
            <a:r>
              <a:rPr lang="en-GB" sz="2000" b="1" dirty="0" err="1"/>
              <a:t>Sinica</a:t>
            </a:r>
            <a:r>
              <a:rPr lang="en-GB" sz="2000" b="1" dirty="0"/>
              <a:t>, Taipei, Taiwan</a:t>
            </a:r>
            <a:br>
              <a:rPr lang="en-GB" sz="2400" dirty="0"/>
            </a:br>
            <a:br>
              <a:rPr lang="en-GB" dirty="0"/>
            </a:br>
            <a:r>
              <a:rPr lang="en-GB" sz="2400" b="1" i="1" dirty="0"/>
              <a:t>Call for Abstracts (Talks &amp; Posters)</a:t>
            </a:r>
            <a:endParaRPr lang="en-GB" sz="2400" dirty="0"/>
          </a:p>
          <a:p>
            <a:r>
              <a:rPr lang="en-GB" sz="2000" dirty="0"/>
              <a:t>On-line Submission:  </a:t>
            </a:r>
            <a:r>
              <a:rPr lang="en-GB" sz="2000" b="1" u="sng" dirty="0">
                <a:hlinkClick r:id="rId2"/>
              </a:rPr>
              <a:t>https://indico4.twgrid.org/indico/event/8/</a:t>
            </a:r>
            <a:endParaRPr lang="en-GB" sz="2000" b="1" u="sng" dirty="0"/>
          </a:p>
          <a:p>
            <a:r>
              <a:rPr lang="en-GB" sz="2000" b="1" dirty="0"/>
              <a:t>Submission Deadline:</a:t>
            </a:r>
            <a:r>
              <a:rPr lang="en-GB" sz="2000" dirty="0"/>
              <a:t> </a:t>
            </a:r>
            <a:r>
              <a:rPr lang="en-GB" sz="2000" b="1" dirty="0"/>
              <a:t>Monday, 19 November 2018</a:t>
            </a:r>
          </a:p>
          <a:p>
            <a:r>
              <a:rPr lang="en-GB" sz="2000" dirty="0"/>
              <a:t>Abstract Word Limit:  400 (minimum)～600 (maximum) words</a:t>
            </a:r>
          </a:p>
          <a:p>
            <a:r>
              <a:rPr lang="en-GB" sz="2000" dirty="0"/>
              <a:t>Acceptance Notification to Authors: </a:t>
            </a:r>
            <a:r>
              <a:rPr lang="en-GB" sz="2000" b="1" dirty="0"/>
              <a:t>Monday, 17 December 2018</a:t>
            </a:r>
          </a:p>
          <a:p>
            <a:endParaRPr lang="en-GB" sz="2000" b="1" dirty="0"/>
          </a:p>
          <a:p>
            <a:pPr marL="0" indent="0">
              <a:buNone/>
            </a:pPr>
            <a:r>
              <a:rPr lang="en-GB" sz="2400" b="1" i="1" dirty="0"/>
              <a:t>Theme: Efficient and Safe Processing of FAIR Open Data</a:t>
            </a:r>
            <a:br>
              <a:rPr lang="en-GB" b="1" dirty="0"/>
            </a:b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9E7A14-E410-4F48-8E0A-83183AA07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2DC43E-DC1D-EC42-9DAB-17C2535CE41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03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93870" y="-5937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61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3538" y="1000593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Summaries prepared by team of volunteers</a:t>
            </a:r>
          </a:p>
          <a:p>
            <a:pPr lvl="1"/>
            <a:r>
              <a:rPr lang="en-US" dirty="0"/>
              <a:t>Today:</a:t>
            </a:r>
          </a:p>
          <a:p>
            <a:pPr lvl="1"/>
            <a:r>
              <a:rPr lang="en-US" dirty="0"/>
              <a:t>Will be available at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/>
              <a:t>Vidyo</a:t>
            </a:r>
            <a:r>
              <a:rPr lang="en-US" dirty="0"/>
              <a:t> &amp; mailing list monitoring</a:t>
            </a:r>
          </a:p>
          <a:p>
            <a:pPr lvl="1"/>
            <a:r>
              <a:rPr lang="en-US" dirty="0"/>
              <a:t>I am unlikely to check email during the day– please use the list.</a:t>
            </a:r>
          </a:p>
          <a:p>
            <a:pPr lvl="1"/>
            <a:r>
              <a:rPr lang="en-US" dirty="0"/>
              <a:t>Can someone in the room monitor that and </a:t>
            </a:r>
            <a:r>
              <a:rPr lang="en-US" dirty="0" err="1"/>
              <a:t>Vidyo</a:t>
            </a:r>
            <a:r>
              <a:rPr lang="en-US" dirty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XDC Project update</a:t>
            </a:r>
          </a:p>
          <a:p>
            <a:r>
              <a:rPr lang="en-GB" sz="2800" dirty="0"/>
              <a:t>Network Virtualisation WG report</a:t>
            </a:r>
          </a:p>
          <a:p>
            <a:r>
              <a:rPr lang="en-GB" sz="2800" dirty="0"/>
              <a:t>DOMA Third Party Copy report</a:t>
            </a:r>
          </a:p>
          <a:p>
            <a:r>
              <a:rPr lang="en-GB" sz="2800" dirty="0"/>
              <a:t>CERN SSO project</a:t>
            </a:r>
          </a:p>
          <a:p>
            <a:r>
              <a:rPr lang="en-GB" sz="2800" dirty="0"/>
              <a:t>ATLAS Data Carousel report</a:t>
            </a:r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GDBs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December 2018</a:t>
            </a:r>
          </a:p>
          <a:p>
            <a:pPr lvl="1"/>
            <a:r>
              <a:rPr lang="en-US" dirty="0"/>
              <a:t>Pre-GDB – </a:t>
            </a:r>
            <a:r>
              <a:rPr lang="en-US" dirty="0" err="1"/>
              <a:t>AuthZ</a:t>
            </a:r>
            <a:r>
              <a:rPr lang="en-US"/>
              <a:t> WG F2F</a:t>
            </a:r>
          </a:p>
          <a:p>
            <a:r>
              <a:rPr lang="en-US" dirty="0"/>
              <a:t>March 2019</a:t>
            </a:r>
          </a:p>
          <a:p>
            <a:pPr lvl="1"/>
            <a:r>
              <a:rPr lang="en-US" dirty="0"/>
              <a:t>NOT moving – book your hostel rooms early</a:t>
            </a:r>
          </a:p>
          <a:p>
            <a:r>
              <a:rPr lang="en-US" dirty="0"/>
              <a:t>April 2019</a:t>
            </a:r>
          </a:p>
          <a:p>
            <a:pPr lvl="1"/>
            <a:r>
              <a:rPr lang="en-US" dirty="0"/>
              <a:t>invited to ISGC but 1 week early on April 3rd</a:t>
            </a:r>
          </a:p>
          <a:p>
            <a:endParaRPr lang="en-US" dirty="0"/>
          </a:p>
          <a:p>
            <a:r>
              <a:rPr lang="en-US" dirty="0"/>
              <a:t>Let me know if you have topics to bring to the GDB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7165"/>
            <a:ext cx="8229600" cy="4800600"/>
          </a:xfrm>
        </p:spPr>
        <p:txBody>
          <a:bodyPr>
            <a:noAutofit/>
          </a:bodyPr>
          <a:lstStyle/>
          <a:p>
            <a:r>
              <a:rPr lang="en-US" sz="1800" dirty="0"/>
              <a:t>CS3, 28</a:t>
            </a:r>
            <a:r>
              <a:rPr lang="en-US" sz="1800" baseline="30000" dirty="0"/>
              <a:t>th</a:t>
            </a:r>
            <a:r>
              <a:rPr lang="en-US" sz="1800" dirty="0"/>
              <a:t>-30</a:t>
            </a:r>
            <a:r>
              <a:rPr lang="en-US" sz="1800" baseline="30000" dirty="0"/>
              <a:t>th</a:t>
            </a:r>
            <a:r>
              <a:rPr lang="en-US" sz="1800" dirty="0"/>
              <a:t> January 2019, INFN Roma, Italy - http://cs3.infn.it/</a:t>
            </a:r>
          </a:p>
          <a:p>
            <a:r>
              <a:rPr lang="en-GB" sz="1800" dirty="0" err="1"/>
              <a:t>Euromicro</a:t>
            </a:r>
            <a:r>
              <a:rPr lang="en-GB" sz="1800" dirty="0"/>
              <a:t> International Conference on Parallel, Distributed and Network-based Processing, PDP2019, February 13-15, 2019, Pavia, ITALY</a:t>
            </a:r>
          </a:p>
          <a:p>
            <a:pPr lvl="1"/>
            <a:r>
              <a:rPr lang="en-GB" sz="1400" dirty="0">
                <a:hlinkClick r:id="rId2"/>
              </a:rPr>
              <a:t>https://www.pdp2019.eu/std.html</a:t>
            </a:r>
            <a:endParaRPr lang="en-US" sz="1400" dirty="0"/>
          </a:p>
          <a:p>
            <a:r>
              <a:rPr lang="en-US" sz="1800" dirty="0"/>
              <a:t>WLCG/HSF</a:t>
            </a:r>
            <a:r>
              <a:rPr lang="en-GB" sz="1800" dirty="0"/>
              <a:t>/OSG</a:t>
            </a:r>
            <a:r>
              <a:rPr lang="en-US" sz="1800" dirty="0"/>
              <a:t> Workshop, 18</a:t>
            </a:r>
            <a:r>
              <a:rPr lang="en-US" sz="1800" baseline="30000" dirty="0"/>
              <a:t>th</a:t>
            </a:r>
            <a:r>
              <a:rPr lang="en-US" sz="1800" dirty="0"/>
              <a:t> – 22</a:t>
            </a:r>
            <a:r>
              <a:rPr lang="en-US" sz="1800" baseline="30000" dirty="0"/>
              <a:t>nd</a:t>
            </a:r>
            <a:r>
              <a:rPr lang="en-US" sz="1800" dirty="0"/>
              <a:t> March 2018, </a:t>
            </a:r>
            <a:r>
              <a:rPr lang="en-GB" sz="1800" dirty="0" err="1"/>
              <a:t>JLab</a:t>
            </a:r>
            <a:r>
              <a:rPr lang="en-GB" sz="1800" dirty="0"/>
              <a:t>, VA, USA</a:t>
            </a:r>
            <a:endParaRPr lang="en-US" sz="1800" dirty="0"/>
          </a:p>
          <a:p>
            <a:r>
              <a:rPr lang="en-US" sz="1800" dirty="0" err="1"/>
              <a:t>HEPiX</a:t>
            </a:r>
            <a:r>
              <a:rPr lang="en-US" sz="1800" dirty="0"/>
              <a:t> Spring 2019, 25</a:t>
            </a:r>
            <a:r>
              <a:rPr lang="en-US" sz="1800" baseline="30000" dirty="0"/>
              <a:t>th</a:t>
            </a:r>
            <a:r>
              <a:rPr lang="en-US" sz="1800" dirty="0"/>
              <a:t> -29</a:t>
            </a:r>
            <a:r>
              <a:rPr lang="en-US" sz="1800" baseline="30000" dirty="0"/>
              <a:t>th</a:t>
            </a:r>
            <a:r>
              <a:rPr lang="en-US" sz="1800" dirty="0"/>
              <a:t> March 2019, San Diego</a:t>
            </a:r>
          </a:p>
          <a:p>
            <a:r>
              <a:rPr lang="en-US" sz="1800" dirty="0"/>
              <a:t>ISGC 2019, 31</a:t>
            </a:r>
            <a:r>
              <a:rPr lang="en-US" sz="1800" baseline="30000" dirty="0"/>
              <a:t>st</a:t>
            </a:r>
            <a:r>
              <a:rPr lang="en-US" sz="1800" dirty="0"/>
              <a:t> March -5</a:t>
            </a:r>
            <a:r>
              <a:rPr lang="en-US" sz="1800" baseline="30000" dirty="0"/>
              <a:t>th</a:t>
            </a:r>
            <a:r>
              <a:rPr lang="en-US" sz="1800" dirty="0"/>
              <a:t> April 2019, Taipei, Taiwan</a:t>
            </a:r>
          </a:p>
          <a:p>
            <a:r>
              <a:rPr lang="en-US" sz="1800" dirty="0"/>
              <a:t>BRO Workshop, 9</a:t>
            </a:r>
            <a:r>
              <a:rPr lang="en-US" sz="1800" baseline="30000" dirty="0"/>
              <a:t>th</a:t>
            </a:r>
            <a:r>
              <a:rPr lang="en-US" sz="1800" dirty="0"/>
              <a:t>-11</a:t>
            </a:r>
            <a:r>
              <a:rPr lang="en-US" sz="1800" baseline="30000" dirty="0"/>
              <a:t>th</a:t>
            </a:r>
            <a:r>
              <a:rPr lang="en-US" sz="1800" dirty="0"/>
              <a:t> April 2019, CERN </a:t>
            </a:r>
          </a:p>
          <a:p>
            <a:pPr lvl="1"/>
            <a:r>
              <a:rPr lang="en-US" sz="1400" dirty="0"/>
              <a:t>https://</a:t>
            </a:r>
            <a:r>
              <a:rPr lang="en-US" sz="1400" dirty="0" err="1"/>
              <a:t>indico.cern.ch</a:t>
            </a:r>
            <a:r>
              <a:rPr lang="en-US" sz="1400" dirty="0"/>
              <a:t>/event/762505/</a:t>
            </a:r>
          </a:p>
          <a:p>
            <a:r>
              <a:rPr lang="en-GB" sz="1800" dirty="0"/>
              <a:t>European HTCondor, 24</a:t>
            </a:r>
            <a:r>
              <a:rPr lang="en-GB" sz="1800" baseline="30000" dirty="0"/>
              <a:t>th</a:t>
            </a:r>
            <a:r>
              <a:rPr lang="en-GB" sz="1800" dirty="0"/>
              <a:t> – 27</a:t>
            </a:r>
            <a:r>
              <a:rPr lang="en-GB" sz="1800" baseline="30000" dirty="0"/>
              <a:t>th</a:t>
            </a:r>
            <a:r>
              <a:rPr lang="en-GB" sz="1800" dirty="0"/>
              <a:t> September 2019, European Commission Joint Research Centre, </a:t>
            </a:r>
            <a:r>
              <a:rPr lang="en-GB" sz="1800" dirty="0" err="1"/>
              <a:t>Ispra</a:t>
            </a:r>
            <a:r>
              <a:rPr lang="en-GB" sz="1800" dirty="0"/>
              <a:t>, Lombardy, Italy</a:t>
            </a:r>
          </a:p>
          <a:p>
            <a:r>
              <a:rPr lang="en-GB" sz="1800" dirty="0" err="1"/>
              <a:t>HEPiX</a:t>
            </a:r>
            <a:r>
              <a:rPr lang="en-GB" sz="1800" dirty="0"/>
              <a:t> Fall 2019, 14</a:t>
            </a:r>
            <a:r>
              <a:rPr lang="en-GB" sz="1800" baseline="30000" dirty="0"/>
              <a:t>th</a:t>
            </a:r>
            <a:r>
              <a:rPr lang="en-GB" sz="1800" dirty="0"/>
              <a:t>-18</a:t>
            </a:r>
            <a:r>
              <a:rPr lang="en-GB" sz="1800" baseline="30000" dirty="0"/>
              <a:t>th</a:t>
            </a:r>
            <a:r>
              <a:rPr lang="en-GB" sz="1800" dirty="0"/>
              <a:t> October at </a:t>
            </a:r>
            <a:r>
              <a:rPr lang="en-GB" sz="1800" dirty="0" err="1"/>
              <a:t>Nikhef</a:t>
            </a:r>
            <a:r>
              <a:rPr lang="en-GB" sz="1800" dirty="0"/>
              <a:t>, Amsterdam</a:t>
            </a:r>
            <a:endParaRPr lang="en-US" sz="1800" dirty="0"/>
          </a:p>
          <a:p>
            <a:r>
              <a:rPr lang="en-US" sz="1800" dirty="0"/>
              <a:t>CHEP 2019, 4</a:t>
            </a:r>
            <a:r>
              <a:rPr lang="en-US" sz="1800" baseline="30000" dirty="0"/>
              <a:t>th</a:t>
            </a:r>
            <a:r>
              <a:rPr lang="en-US" sz="1800" dirty="0"/>
              <a:t> – 8</a:t>
            </a:r>
            <a:r>
              <a:rPr lang="en-US" sz="1800" baseline="30000" dirty="0"/>
              <a:t>th</a:t>
            </a:r>
            <a:r>
              <a:rPr lang="en-US" sz="1800" dirty="0"/>
              <a:t> November 2019, Adelaide, Australia</a:t>
            </a:r>
          </a:p>
          <a:p>
            <a:endParaRPr lang="en-US" sz="1800" dirty="0"/>
          </a:p>
          <a:p>
            <a:r>
              <a:rPr lang="en-US" sz="1800" dirty="0"/>
              <a:t>Anything I’ve missed, let me know &amp; I’ll add it to the slides.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A9B46-65B2-604E-83B0-D286A44F7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WLCG/HSF/OSG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8531D-19E5-C247-9222-88A348334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Discussions have continued</a:t>
            </a:r>
          </a:p>
          <a:p>
            <a:pPr lvl="1"/>
            <a:r>
              <a:rPr lang="en-GB" dirty="0"/>
              <a:t>Joint WLCG-HSF workshop worked really well</a:t>
            </a:r>
          </a:p>
          <a:p>
            <a:pPr lvl="1"/>
            <a:r>
              <a:rPr lang="en-GB" dirty="0"/>
              <a:t>Joined also by OSG who were planning their all hands meeting that week</a:t>
            </a:r>
          </a:p>
          <a:p>
            <a:r>
              <a:rPr lang="en-GB" dirty="0"/>
              <a:t>Full week, 18</a:t>
            </a:r>
            <a:r>
              <a:rPr lang="en-GB" baseline="30000" dirty="0"/>
              <a:t>th</a:t>
            </a:r>
            <a:r>
              <a:rPr lang="en-GB" dirty="0"/>
              <a:t> – 22</a:t>
            </a:r>
            <a:r>
              <a:rPr lang="en-GB" baseline="30000" dirty="0"/>
              <a:t>nd</a:t>
            </a:r>
            <a:r>
              <a:rPr lang="en-GB" dirty="0"/>
              <a:t> March 2019</a:t>
            </a:r>
          </a:p>
          <a:p>
            <a:r>
              <a:rPr lang="en-GB" dirty="0"/>
              <a:t>Confirmed that it will be hosted by </a:t>
            </a:r>
            <a:r>
              <a:rPr lang="en-GB" dirty="0" err="1"/>
              <a:t>JLab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Also planning a workshop before CHEP 2019 in Adelaide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5F4D16-F9A8-954E-974D-1C3BDAC3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85E55B-7A35-3C41-BBE8-0B510329C2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05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3CC02-5544-E94C-A5A1-5612057A8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F0ACB-41D6-D84E-A231-46F35D00A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/>
              <a:t>CERN, 29 November 2018</a:t>
            </a:r>
          </a:p>
          <a:p>
            <a:pPr algn="ctr"/>
            <a:endParaRPr lang="en-GB" dirty="0"/>
          </a:p>
          <a:p>
            <a:r>
              <a:rPr lang="en-GB" dirty="0"/>
              <a:t>Pilot services made available by commercial providers</a:t>
            </a:r>
          </a:p>
          <a:p>
            <a:r>
              <a:rPr lang="en-GB" dirty="0"/>
              <a:t>Use-cases deployed by users on pilot services</a:t>
            </a:r>
          </a:p>
          <a:p>
            <a:r>
              <a:rPr lang="en-GB" dirty="0"/>
              <a:t>Total cost of ownership</a:t>
            </a:r>
          </a:p>
          <a:p>
            <a:r>
              <a:rPr lang="en-GB" dirty="0"/>
              <a:t>Future directions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A259A-67A6-9B42-82D6-4B7F29896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E29C8B-35F4-B643-B942-8B445E48E15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FCAF6A-7EF3-0446-B166-DB286B1ED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83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538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A0295-4E26-0041-93FC-C8B050075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WLCG SOC WG Workshop Feb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CDB6B-B6E5-3042-AC49-FC2B2028B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Next SOC WG </a:t>
            </a:r>
            <a:r>
              <a:rPr lang="en-GB" sz="2800" dirty="0"/>
              <a:t>Workshop provisional details</a:t>
            </a:r>
          </a:p>
          <a:p>
            <a:r>
              <a:rPr lang="en-GB" sz="2800" dirty="0"/>
              <a:t>19-21 Feb 2019 (2.5 days): RAL, UK</a:t>
            </a:r>
          </a:p>
          <a:p>
            <a:pPr lvl="1"/>
            <a:r>
              <a:rPr lang="en-GB" sz="2400" dirty="0" err="1"/>
              <a:t>Cosener’s</a:t>
            </a:r>
            <a:r>
              <a:rPr lang="en-GB" sz="2400" dirty="0"/>
              <a:t> House in Abingdon</a:t>
            </a:r>
          </a:p>
          <a:p>
            <a:r>
              <a:rPr lang="en-GB" sz="2800" dirty="0"/>
              <a:t>Topics for inclusion</a:t>
            </a:r>
          </a:p>
          <a:p>
            <a:pPr lvl="1"/>
            <a:r>
              <a:rPr lang="en-US" sz="2600" dirty="0"/>
              <a:t>Integration of SOC components</a:t>
            </a:r>
          </a:p>
          <a:p>
            <a:pPr lvl="1"/>
            <a:r>
              <a:rPr lang="en-US" sz="2600" dirty="0"/>
              <a:t>Filtering/tuning of alerts</a:t>
            </a:r>
          </a:p>
          <a:p>
            <a:pPr lvl="1"/>
            <a:r>
              <a:rPr lang="en-US" sz="2600" dirty="0"/>
              <a:t>Deployment validation</a:t>
            </a:r>
          </a:p>
          <a:p>
            <a:pPr lvl="1"/>
            <a:r>
              <a:rPr lang="en-US" sz="2600" dirty="0"/>
              <a:t>Elasticsearch </a:t>
            </a:r>
          </a:p>
          <a:p>
            <a:pPr lvl="1"/>
            <a:r>
              <a:rPr lang="en-US" sz="2600" dirty="0"/>
              <a:t>Enrichment</a:t>
            </a:r>
          </a:p>
          <a:p>
            <a:pPr lvl="1"/>
            <a:r>
              <a:rPr lang="en-US" sz="2600" dirty="0"/>
              <a:t>Trust groups</a:t>
            </a:r>
          </a:p>
          <a:p>
            <a:r>
              <a:rPr lang="en-US" sz="3000" dirty="0"/>
              <a:t>Further announcement when details confirmed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96866-8DEF-7E4D-990E-B626C7442F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00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A0295-4E26-0041-93FC-C8B050075F4F}"/>
              </a:ext>
            </a:extLst>
          </p:cNvPr>
          <p:cNvSpPr>
            <a:spLocks noGrp="1"/>
          </p:cNvSpPr>
          <p:nvPr>
            <p:ph type="title"/>
            <p:extLst/>
          </p:nvPr>
        </p:nvSpPr>
        <p:spPr>
          <a:xfrm>
            <a:off x="161925" y="-76200"/>
            <a:ext cx="887712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dirty="0"/>
              <a:t>Bro (</a:t>
            </a:r>
            <a:r>
              <a:rPr lang="en-US" sz="4000" dirty="0" err="1"/>
              <a:t>Zeek</a:t>
            </a:r>
            <a:r>
              <a:rPr lang="en-US" sz="4000" dirty="0"/>
              <a:t>) Workshop Europe April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CDB6B-B6E5-3042-AC49-FC2B2028BDE8}"/>
              </a:ext>
            </a:extLst>
          </p:cNvPr>
          <p:cNvSpPr>
            <a:spLocks noGrp="1"/>
          </p:cNvSpPr>
          <p:nvPr>
            <p:ph idx="1"/>
            <p:extLst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sz="2800" dirty="0"/>
              <a:t>2nd Bro (</a:t>
            </a:r>
            <a:r>
              <a:rPr lang="en-US" sz="2800" dirty="0" err="1"/>
              <a:t>Zeek</a:t>
            </a:r>
            <a:r>
              <a:rPr lang="en-US" sz="2800" dirty="0"/>
              <a:t>) Europe Workshop</a:t>
            </a:r>
            <a:r>
              <a:rPr lang="en-US" sz="2800" dirty="0">
                <a:cs typeface="Calibri"/>
              </a:rPr>
              <a:t> hosted at CERN</a:t>
            </a:r>
            <a:endParaRPr lang="en-GB" sz="2800" dirty="0">
              <a:cs typeface="Calibri"/>
            </a:endParaRPr>
          </a:p>
          <a:p>
            <a:pPr lvl="1"/>
            <a:r>
              <a:rPr lang="en-US" sz="2400" dirty="0">
                <a:solidFill>
                  <a:srgbClr val="003399"/>
                </a:solidFill>
                <a:cs typeface="Calibri"/>
              </a:rPr>
              <a:t>Attendance not limited to European participants</a:t>
            </a:r>
          </a:p>
          <a:p>
            <a:r>
              <a:rPr lang="en-GB" sz="2800" dirty="0"/>
              <a:t>Dates: 9-11 April 2019 noon - noon (2 full days)</a:t>
            </a:r>
            <a:endParaRPr lang="en-GB" sz="2800" dirty="0">
              <a:cs typeface="Calibri"/>
            </a:endParaRPr>
          </a:p>
          <a:p>
            <a:r>
              <a:rPr lang="en-GB" sz="2800" dirty="0">
                <a:cs typeface="Calibri"/>
              </a:rPr>
              <a:t>Large part of the Bro development team and technical lead will attend</a:t>
            </a:r>
          </a:p>
          <a:p>
            <a:r>
              <a:rPr lang="en-GB" sz="2800" dirty="0"/>
              <a:t>Talks</a:t>
            </a:r>
            <a:r>
              <a:rPr lang="en-GB" sz="2800" dirty="0">
                <a:cs typeface="Calibri"/>
              </a:rPr>
              <a:t> by the Bro development team and external contributors</a:t>
            </a:r>
          </a:p>
          <a:p>
            <a:r>
              <a:rPr lang="en-US" sz="3000" dirty="0"/>
              <a:t>Registration now open</a:t>
            </a:r>
            <a:r>
              <a:rPr lang="en-US" sz="3000" dirty="0">
                <a:cs typeface="Calibri"/>
              </a:rPr>
              <a:t>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  <a:cs typeface="Calibri"/>
                <a:hlinkClick r:id="rId2"/>
              </a:rPr>
              <a:t>https://indico.cern.ch/event/762505</a:t>
            </a:r>
          </a:p>
          <a:p>
            <a:r>
              <a:rPr lang="en-US" sz="3000" dirty="0">
                <a:cs typeface="Calibri"/>
              </a:rPr>
              <a:t>If you are interested in a particular topic or would like to give a talk please send an email to </a:t>
            </a:r>
            <a:r>
              <a:rPr lang="en-US" sz="3000" dirty="0">
                <a:solidFill>
                  <a:schemeClr val="tx1"/>
                </a:solidFill>
                <a:cs typeface="Calibri"/>
              </a:rPr>
              <a:t>info at bro.org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96866-8DEF-7E4D-990E-B626C7442F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02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3312</TotalTime>
  <Words>606</Words>
  <Application>Microsoft Macintosh PowerPoint</Application>
  <PresentationFormat>On-screen Show (4:3)</PresentationFormat>
  <Paragraphs>103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Candara</vt:lpstr>
      <vt:lpstr>Office Theme</vt:lpstr>
      <vt:lpstr>Custom Design</vt:lpstr>
      <vt:lpstr>GDB Introduction</vt:lpstr>
      <vt:lpstr>Meeting details</vt:lpstr>
      <vt:lpstr>Today: Main topics</vt:lpstr>
      <vt:lpstr>Upcoming GDBs</vt:lpstr>
      <vt:lpstr>Upcoming Meetings</vt:lpstr>
      <vt:lpstr>Next WLCG/HSF/OSG Workshop</vt:lpstr>
      <vt:lpstr>PowerPoint Presentation</vt:lpstr>
      <vt:lpstr>WLCG SOC WG Workshop Feb 2019</vt:lpstr>
      <vt:lpstr>Bro (Zeek) Workshop Europe April 2019</vt:lpstr>
      <vt:lpstr>ISGC 2019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392</cp:revision>
  <cp:lastPrinted>2016-05-11T07:41:18Z</cp:lastPrinted>
  <dcterms:created xsi:type="dcterms:W3CDTF">2009-11-20T09:29:17Z</dcterms:created>
  <dcterms:modified xsi:type="dcterms:W3CDTF">2018-11-13T13:38:30Z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