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0" r:id="rId1"/>
  </p:sldMasterIdLst>
  <p:notesMasterIdLst>
    <p:notesMasterId r:id="rId24"/>
  </p:notesMasterIdLst>
  <p:handoutMasterIdLst>
    <p:handoutMasterId r:id="rId25"/>
  </p:handoutMasterIdLst>
  <p:sldIdLst>
    <p:sldId id="258" r:id="rId2"/>
    <p:sldId id="260" r:id="rId3"/>
    <p:sldId id="277" r:id="rId4"/>
    <p:sldId id="298" r:id="rId5"/>
    <p:sldId id="265" r:id="rId6"/>
    <p:sldId id="320" r:id="rId7"/>
    <p:sldId id="323" r:id="rId8"/>
    <p:sldId id="336" r:id="rId9"/>
    <p:sldId id="326" r:id="rId10"/>
    <p:sldId id="330" r:id="rId11"/>
    <p:sldId id="328" r:id="rId12"/>
    <p:sldId id="312" r:id="rId13"/>
    <p:sldId id="327" r:id="rId14"/>
    <p:sldId id="325" r:id="rId15"/>
    <p:sldId id="324" r:id="rId16"/>
    <p:sldId id="334" r:id="rId17"/>
    <p:sldId id="339" r:id="rId18"/>
    <p:sldId id="342" r:id="rId19"/>
    <p:sldId id="332" r:id="rId20"/>
    <p:sldId id="333" r:id="rId21"/>
    <p:sldId id="335" r:id="rId22"/>
    <p:sldId id="331" r:id="rId2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2833802-FEF1-4C79-8D5D-14CF1EAF98D9}" styleName="Stile chiaro 2 - Color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84E427A-3D55-4303-BF80-6455036E1DE7}" styleName="Stile con tema 1 - Color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799B23B-EC83-4686-B30A-512413B5E67A}" styleName="Stile chiaro 3 - Color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7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294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71" d="100"/>
          <a:sy n="71" d="100"/>
        </p:scale>
        <p:origin x="2813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F0445C-2524-4ACB-B0EE-106C872FD37F}" type="datetimeFigureOut">
              <a:rPr lang="it-IT" smtClean="0"/>
              <a:t>14/11/2018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7DA58B-F715-4524-9452-ACF6AD901F1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36882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2D0ED5-C5B9-46EF-B910-26CDD39BDD0F}" type="datetimeFigureOut">
              <a:rPr lang="it-IT" smtClean="0"/>
              <a:t>14/11/2018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A32172-764E-4919-A1B7-66DDCEEB4D7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3423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 descr="Risultati immagini per horizon 2020 flag european community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1485" y="5957986"/>
            <a:ext cx="1568448" cy="784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Immagin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23" y="2037575"/>
            <a:ext cx="3828253" cy="2382025"/>
          </a:xfrm>
          <a:prstGeom prst="rect">
            <a:avLst/>
          </a:prstGeom>
        </p:spPr>
      </p:pic>
      <p:sp>
        <p:nvSpPr>
          <p:cNvPr id="2" name="Rettangolo 1"/>
          <p:cNvSpPr/>
          <p:nvPr userDrawn="1"/>
        </p:nvSpPr>
        <p:spPr>
          <a:xfrm>
            <a:off x="4706040" y="6073099"/>
            <a:ext cx="377893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 err="1" smtClean="0">
                <a:solidFill>
                  <a:schemeClr val="accent5"/>
                </a:solidFill>
                <a:effectLst/>
              </a:rPr>
              <a:t>eXtreme</a:t>
            </a:r>
            <a:r>
              <a:rPr lang="en-US" sz="1100" b="1" dirty="0" smtClean="0">
                <a:solidFill>
                  <a:schemeClr val="accent5"/>
                </a:solidFill>
                <a:effectLst/>
              </a:rPr>
              <a:t> </a:t>
            </a:r>
            <a:r>
              <a:rPr lang="en-US" sz="1100" b="1" dirty="0" err="1" smtClean="0">
                <a:solidFill>
                  <a:schemeClr val="accent5"/>
                </a:solidFill>
                <a:effectLst/>
              </a:rPr>
              <a:t>DataCloud</a:t>
            </a:r>
            <a:r>
              <a:rPr lang="en-US" sz="1100" b="1" dirty="0" smtClean="0">
                <a:solidFill>
                  <a:schemeClr val="accent5"/>
                </a:solidFill>
                <a:effectLst/>
              </a:rPr>
              <a:t> is co-funded by the Horizon2020 Framework Program – Grant Agreement 777367</a:t>
            </a:r>
          </a:p>
          <a:p>
            <a:r>
              <a:rPr lang="en-US" sz="1000" dirty="0" smtClean="0">
                <a:solidFill>
                  <a:schemeClr val="accent5"/>
                </a:solidFill>
              </a:rPr>
              <a:t>Copyright © Members of the XDC Collaboration, 2017-2020</a:t>
            </a:r>
            <a:endParaRPr lang="it-IT" sz="1000" dirty="0">
              <a:solidFill>
                <a:schemeClr val="accent5"/>
              </a:solidFill>
            </a:endParaRPr>
          </a:p>
        </p:txBody>
      </p:sp>
      <p:sp>
        <p:nvSpPr>
          <p:cNvPr id="5" name="Titolo 4"/>
          <p:cNvSpPr>
            <a:spLocks noGrp="1"/>
          </p:cNvSpPr>
          <p:nvPr userDrawn="1">
            <p:ph type="title" hasCustomPrompt="1"/>
          </p:nvPr>
        </p:nvSpPr>
        <p:spPr>
          <a:xfrm>
            <a:off x="4486840" y="944739"/>
            <a:ext cx="7487204" cy="1325563"/>
          </a:xfrm>
        </p:spPr>
        <p:txBody>
          <a:bodyPr/>
          <a:lstStyle>
            <a:lvl1pPr algn="r">
              <a:defRPr/>
            </a:lvl1pPr>
          </a:lstStyle>
          <a:p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7082621" y="4196209"/>
            <a:ext cx="4891423" cy="989012"/>
          </a:xfrm>
        </p:spPr>
        <p:txBody>
          <a:bodyPr/>
          <a:lstStyle>
            <a:lvl1pPr marL="0" marR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 sz="2800" dirty="0" smtClean="0">
                <a:solidFill>
                  <a:schemeClr val="tx2"/>
                </a:solidFill>
              </a:rPr>
              <a:t>Click </a:t>
            </a:r>
            <a:r>
              <a:rPr lang="it-IT" sz="2800" dirty="0" err="1" smtClean="0">
                <a:solidFill>
                  <a:schemeClr val="tx2"/>
                </a:solidFill>
              </a:rPr>
              <a:t>here</a:t>
            </a:r>
            <a:r>
              <a:rPr lang="it-IT" sz="2800" dirty="0" smtClean="0">
                <a:solidFill>
                  <a:schemeClr val="tx2"/>
                </a:solidFill>
              </a:rPr>
              <a:t> to </a:t>
            </a:r>
            <a:r>
              <a:rPr lang="it-IT" sz="2800" dirty="0" err="1" smtClean="0">
                <a:solidFill>
                  <a:schemeClr val="tx2"/>
                </a:solidFill>
              </a:rPr>
              <a:t>add</a:t>
            </a:r>
            <a:r>
              <a:rPr lang="it-IT" sz="2800" dirty="0" smtClean="0">
                <a:solidFill>
                  <a:schemeClr val="tx2"/>
                </a:solidFill>
              </a:rPr>
              <a:t> </a:t>
            </a:r>
            <a:r>
              <a:rPr lang="it-IT" sz="2800" dirty="0" err="1" smtClean="0">
                <a:solidFill>
                  <a:schemeClr val="tx2"/>
                </a:solidFill>
              </a:rPr>
              <a:t>subtitle</a:t>
            </a:r>
            <a:endParaRPr lang="it-IT" sz="2800" dirty="0" smtClean="0">
              <a:solidFill>
                <a:schemeClr val="tx2"/>
              </a:solidFill>
            </a:endParaRPr>
          </a:p>
          <a:p>
            <a:pPr lvl="0"/>
            <a:endParaRPr lang="it-IT" dirty="0"/>
          </a:p>
        </p:txBody>
      </p:sp>
      <p:grpSp>
        <p:nvGrpSpPr>
          <p:cNvPr id="26" name="Gruppo 25"/>
          <p:cNvGrpSpPr/>
          <p:nvPr userDrawn="1"/>
        </p:nvGrpSpPr>
        <p:grpSpPr>
          <a:xfrm>
            <a:off x="5408083" y="3294530"/>
            <a:ext cx="6565961" cy="504258"/>
            <a:chOff x="5484283" y="3326910"/>
            <a:chExt cx="6565961" cy="504258"/>
          </a:xfrm>
        </p:grpSpPr>
        <p:pic>
          <p:nvPicPr>
            <p:cNvPr id="9" name="Immagine 8"/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5484283" y="3404640"/>
              <a:ext cx="6565961" cy="348798"/>
            </a:xfrm>
            <a:prstGeom prst="rect">
              <a:avLst/>
            </a:prstGeom>
          </p:spPr>
        </p:pic>
        <p:pic>
          <p:nvPicPr>
            <p:cNvPr id="10" name="Immagine 9"/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11285136" y="3326910"/>
              <a:ext cx="765108" cy="504258"/>
            </a:xfrm>
            <a:prstGeom prst="rect">
              <a:avLst/>
            </a:prstGeom>
          </p:spPr>
        </p:pic>
      </p:grpSp>
      <p:sp>
        <p:nvSpPr>
          <p:cNvPr id="22" name="Rettangolo 21"/>
          <p:cNvSpPr/>
          <p:nvPr userDrawn="1"/>
        </p:nvSpPr>
        <p:spPr>
          <a:xfrm>
            <a:off x="311683" y="4312711"/>
            <a:ext cx="36359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baseline="0" dirty="0" smtClean="0">
                <a:solidFill>
                  <a:schemeClr val="accent5"/>
                </a:solidFill>
                <a:effectLst/>
              </a:rPr>
              <a:t>Data Management for extreme scale computing</a:t>
            </a:r>
            <a:endParaRPr lang="it-IT" sz="12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889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88" y="110209"/>
            <a:ext cx="1487824" cy="925758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838200" y="110209"/>
            <a:ext cx="9994557" cy="815975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accent5"/>
                </a:solidFill>
              </a:defRPr>
            </a:lvl1pPr>
          </a:lstStyle>
          <a:p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>
          <a:xfrm>
            <a:off x="838200" y="1152525"/>
            <a:ext cx="10515600" cy="5024438"/>
          </a:xfrm>
        </p:spPr>
        <p:txBody>
          <a:bodyPr/>
          <a:lstStyle>
            <a:lvl1pPr marL="357188" indent="-357188">
              <a:buFontTx/>
              <a:buBlip>
                <a:blip r:embed="rId3"/>
              </a:buBlip>
              <a:defRPr baseline="0"/>
            </a:lvl1pPr>
            <a:lvl2pPr marL="984250" indent="-527050">
              <a:buFontTx/>
              <a:buBlip>
                <a:blip r:embed="rId4"/>
              </a:buBlip>
              <a:defRPr/>
            </a:lvl2pPr>
            <a:lvl3pPr marL="1343025" indent="-428625">
              <a:buFontTx/>
              <a:buBlip>
                <a:blip r:embed="rId5"/>
              </a:buBlip>
              <a:defRPr/>
            </a:lvl3pPr>
            <a:lvl4pPr marL="1790700" indent="-419100">
              <a:buFontTx/>
              <a:buBlip>
                <a:blip r:embed="rId6"/>
              </a:buBlip>
              <a:defRPr/>
            </a:lvl4pPr>
            <a:lvl5pPr marL="2238375" indent="-409575">
              <a:buFontTx/>
              <a:buBlip>
                <a:blip r:embed="rId7"/>
              </a:buBlip>
              <a:defRPr/>
            </a:lvl5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text</a:t>
            </a:r>
          </a:p>
          <a:p>
            <a:pPr lvl="1"/>
            <a:r>
              <a:rPr lang="it-IT" dirty="0" smtClean="0"/>
              <a:t>Second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smtClean="0"/>
              <a:t>Third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/>
          </a:p>
        </p:txBody>
      </p:sp>
      <p:sp>
        <p:nvSpPr>
          <p:cNvPr id="32" name="Segnaposto data 3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 2018</a:t>
            </a:r>
            <a:endParaRPr lang="it-IT" dirty="0"/>
          </a:p>
        </p:txBody>
      </p:sp>
      <p:sp>
        <p:nvSpPr>
          <p:cNvPr id="33" name="Segnaposto piè di pagina 3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XDC @ GDB</a:t>
            </a:r>
            <a:endParaRPr lang="it-IT" dirty="0"/>
          </a:p>
        </p:txBody>
      </p:sp>
      <p:sp>
        <p:nvSpPr>
          <p:cNvPr id="34" name="Segnaposto numero diapositiva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44420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88" y="110209"/>
            <a:ext cx="1487824" cy="925758"/>
          </a:xfrm>
          <a:prstGeom prst="rect">
            <a:avLst/>
          </a:prstGeom>
        </p:spPr>
      </p:pic>
      <p:sp>
        <p:nvSpPr>
          <p:cNvPr id="3" name="Segnaposto testo 2"/>
          <p:cNvSpPr>
            <a:spLocks noGrp="1"/>
          </p:cNvSpPr>
          <p:nvPr>
            <p:ph type="body" idx="1" hasCustomPrompt="1"/>
          </p:nvPr>
        </p:nvSpPr>
        <p:spPr>
          <a:xfrm>
            <a:off x="839788" y="1257300"/>
            <a:ext cx="5157787" cy="657225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text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257300"/>
            <a:ext cx="5183188" cy="65722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text</a:t>
            </a:r>
          </a:p>
        </p:txBody>
      </p:sp>
      <p:sp>
        <p:nvSpPr>
          <p:cNvPr id="10" name="Segnaposto contenuto 2"/>
          <p:cNvSpPr>
            <a:spLocks noGrp="1"/>
          </p:cNvSpPr>
          <p:nvPr>
            <p:ph idx="13" hasCustomPrompt="1"/>
          </p:nvPr>
        </p:nvSpPr>
        <p:spPr>
          <a:xfrm>
            <a:off x="838200" y="1914525"/>
            <a:ext cx="5159375" cy="4262437"/>
          </a:xfrm>
        </p:spPr>
        <p:txBody>
          <a:bodyPr/>
          <a:lstStyle>
            <a:lvl1pPr marL="265113" indent="-265113">
              <a:buFontTx/>
              <a:buBlip>
                <a:blip r:embed="rId3"/>
              </a:buBlip>
              <a:defRPr/>
            </a:lvl1pPr>
            <a:lvl2pPr marL="685800" indent="-228600">
              <a:buFontTx/>
              <a:buBlip>
                <a:blip r:embed="rId4"/>
              </a:buBlip>
              <a:defRPr/>
            </a:lvl2pPr>
            <a:lvl3pPr marL="1143000" indent="-228600">
              <a:buFontTx/>
              <a:buBlip>
                <a:blip r:embed="rId5"/>
              </a:buBlip>
              <a:defRPr/>
            </a:lvl3pPr>
            <a:lvl4pPr marL="1600200" indent="-228600">
              <a:buFontTx/>
              <a:buBlip>
                <a:blip r:embed="rId6"/>
              </a:buBlip>
              <a:defRPr/>
            </a:lvl4pPr>
            <a:lvl5pPr marL="2057400" indent="-228600">
              <a:buFontTx/>
              <a:buBlip>
                <a:blip r:embed="rId7"/>
              </a:buBlip>
              <a:defRPr/>
            </a:lvl5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text</a:t>
            </a:r>
          </a:p>
          <a:p>
            <a:pPr lvl="1"/>
            <a:r>
              <a:rPr lang="it-IT" dirty="0" smtClean="0"/>
              <a:t>Second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smtClean="0"/>
              <a:t>Third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/>
          </a:p>
        </p:txBody>
      </p:sp>
      <p:sp>
        <p:nvSpPr>
          <p:cNvPr id="12" name="Segnaposto contenuto 2"/>
          <p:cNvSpPr>
            <a:spLocks noGrp="1"/>
          </p:cNvSpPr>
          <p:nvPr>
            <p:ph idx="14" hasCustomPrompt="1"/>
          </p:nvPr>
        </p:nvSpPr>
        <p:spPr>
          <a:xfrm>
            <a:off x="6172200" y="1914525"/>
            <a:ext cx="5159375" cy="4262437"/>
          </a:xfrm>
        </p:spPr>
        <p:txBody>
          <a:bodyPr/>
          <a:lstStyle>
            <a:lvl1pPr marL="265113" indent="-265113">
              <a:buFontTx/>
              <a:buBlip>
                <a:blip r:embed="rId3"/>
              </a:buBlip>
              <a:defRPr/>
            </a:lvl1pPr>
            <a:lvl2pPr marL="685800" indent="-228600">
              <a:buFontTx/>
              <a:buBlip>
                <a:blip r:embed="rId4"/>
              </a:buBlip>
              <a:defRPr/>
            </a:lvl2pPr>
            <a:lvl3pPr marL="1143000" indent="-228600">
              <a:buFontTx/>
              <a:buBlip>
                <a:blip r:embed="rId5"/>
              </a:buBlip>
              <a:defRPr/>
            </a:lvl3pPr>
            <a:lvl4pPr marL="1600200" indent="-228600">
              <a:buFontTx/>
              <a:buBlip>
                <a:blip r:embed="rId6"/>
              </a:buBlip>
              <a:defRPr/>
            </a:lvl4pPr>
            <a:lvl5pPr marL="2057400" indent="-228600">
              <a:buFontTx/>
              <a:buBlip>
                <a:blip r:embed="rId7"/>
              </a:buBlip>
              <a:defRPr/>
            </a:lvl5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text</a:t>
            </a:r>
          </a:p>
          <a:p>
            <a:pPr lvl="1"/>
            <a:r>
              <a:rPr lang="it-IT" dirty="0" smtClean="0"/>
              <a:t>Second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smtClean="0"/>
              <a:t>Third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Nov 2018</a:t>
            </a:r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it-IT" smtClean="0"/>
              <a:t>XDC @ GDB</a:t>
            </a:r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‹#›</a:t>
            </a:fld>
            <a:endParaRPr lang="it-IT" dirty="0"/>
          </a:p>
        </p:txBody>
      </p:sp>
      <p:sp>
        <p:nvSpPr>
          <p:cNvPr id="13" name="Titolo 1"/>
          <p:cNvSpPr>
            <a:spLocks noGrp="1"/>
          </p:cNvSpPr>
          <p:nvPr>
            <p:ph type="title" hasCustomPrompt="1"/>
          </p:nvPr>
        </p:nvSpPr>
        <p:spPr>
          <a:xfrm>
            <a:off x="838200" y="110209"/>
            <a:ext cx="9994557" cy="815975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55512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838080" y="110160"/>
            <a:ext cx="9994320" cy="815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4472C4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10187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text</a:t>
            </a:r>
          </a:p>
          <a:p>
            <a:pPr lvl="1"/>
            <a:r>
              <a:rPr lang="it-IT" dirty="0" smtClean="0"/>
              <a:t>Second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smtClean="0"/>
              <a:t>Third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Nov 2018</a:t>
            </a:r>
            <a:endParaRPr lang="it-IT" dirty="0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it-IT" smtClean="0"/>
              <a:t>XDC @ GDB</a:t>
            </a:r>
            <a:endParaRPr lang="it-IT" dirty="0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723A89C-D035-4CCD-8775-47FA95F2F2E6}" type="slidenum">
              <a:rPr lang="it-IT" smtClean="0"/>
              <a:pPr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57641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82" r:id="rId2"/>
    <p:sldLayoutId id="2147483685" r:id="rId3"/>
    <p:sldLayoutId id="2147483699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5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s://cloud-pg.github.io/CachingOnDemand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emf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5.png"/><Relationship Id="rId5" Type="http://schemas.openxmlformats.org/officeDocument/2006/relationships/image" Target="../media/image8.PNG"/><Relationship Id="rId10" Type="http://schemas.openxmlformats.org/officeDocument/2006/relationships/image" Target="../media/image14.png"/><Relationship Id="rId4" Type="http://schemas.openxmlformats.org/officeDocument/2006/relationships/image" Target="../media/image7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3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eXtreme</a:t>
            </a:r>
            <a:r>
              <a:rPr lang="en-US" dirty="0" smtClean="0"/>
              <a:t> Data Cloud (XDC) project</a:t>
            </a:r>
            <a:br>
              <a:rPr lang="en-US" dirty="0" smtClean="0"/>
            </a:br>
            <a:r>
              <a:rPr lang="en-US" dirty="0" smtClean="0"/>
              <a:t>GDB Update</a:t>
            </a:r>
            <a:endParaRPr lang="en-US" dirty="0"/>
          </a:p>
        </p:txBody>
      </p:sp>
      <p:sp>
        <p:nvSpPr>
          <p:cNvPr id="8" name="Segnaposto testo 7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Oliver Keeble</a:t>
            </a:r>
          </a:p>
          <a:p>
            <a:r>
              <a:rPr lang="en-US" dirty="0" smtClean="0"/>
              <a:t>On behalf of the project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12569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FTS </a:t>
            </a:r>
            <a:r>
              <a:rPr lang="it-IT" dirty="0"/>
              <a:t>– </a:t>
            </a:r>
            <a:r>
              <a:rPr lang="it-IT" dirty="0" smtClean="0"/>
              <a:t>OAuth2/OIDC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FTS has demonstrated </a:t>
            </a:r>
            <a:r>
              <a:rPr lang="en-GB" dirty="0"/>
              <a:t>a transfer authorised with an access token</a:t>
            </a:r>
          </a:p>
          <a:p>
            <a:pPr lvl="1"/>
            <a:r>
              <a:rPr lang="en-GB" dirty="0"/>
              <a:t>CLI client arrives with access token</a:t>
            </a:r>
          </a:p>
          <a:p>
            <a:pPr lvl="1"/>
            <a:r>
              <a:rPr lang="en-GB" dirty="0"/>
              <a:t>FTS validates token and authorises the client</a:t>
            </a:r>
          </a:p>
          <a:p>
            <a:pPr lvl="1"/>
            <a:r>
              <a:rPr lang="en-GB" dirty="0" smtClean="0"/>
              <a:t>FTS uses the access token to acquire a refresh token</a:t>
            </a:r>
          </a:p>
          <a:p>
            <a:pPr lvl="1"/>
            <a:r>
              <a:rPr lang="en-GB" dirty="0" smtClean="0"/>
              <a:t>FTS’s internal </a:t>
            </a:r>
            <a:r>
              <a:rPr lang="en-GB" dirty="0"/>
              <a:t>concept of a credential </a:t>
            </a:r>
            <a:r>
              <a:rPr lang="en-GB" dirty="0" smtClean="0"/>
              <a:t>has been generalised</a:t>
            </a:r>
          </a:p>
          <a:p>
            <a:pPr lvl="2"/>
            <a:r>
              <a:rPr lang="en-GB" dirty="0" smtClean="0"/>
              <a:t>No longer assumes X509</a:t>
            </a:r>
            <a:endParaRPr lang="en-GB" dirty="0"/>
          </a:p>
          <a:p>
            <a:pPr lvl="1"/>
            <a:r>
              <a:rPr lang="en-GB" dirty="0"/>
              <a:t>Token used to authorise a transfer </a:t>
            </a:r>
          </a:p>
          <a:p>
            <a:pPr lvl="2"/>
            <a:r>
              <a:rPr lang="en-GB" dirty="0"/>
              <a:t>gfal2 has been adapted </a:t>
            </a:r>
            <a:r>
              <a:rPr lang="en-GB" dirty="0" smtClean="0"/>
              <a:t>appropriately</a:t>
            </a:r>
          </a:p>
          <a:p>
            <a:pPr lvl="1"/>
            <a:r>
              <a:rPr lang="en-GB" dirty="0" smtClean="0"/>
              <a:t>If the token has expired, the refresh token is used to request a new access token</a:t>
            </a:r>
          </a:p>
          <a:p>
            <a:r>
              <a:rPr lang="en-GB" dirty="0" smtClean="0"/>
              <a:t>Avoids all the X509 management and delegation overhead</a:t>
            </a:r>
          </a:p>
          <a:p>
            <a:pPr lvl="1"/>
            <a:endParaRPr lang="en-GB" dirty="0"/>
          </a:p>
          <a:p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2018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XDC @ GDB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10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9391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Dynafed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XDC’s HTTP federator</a:t>
            </a:r>
          </a:p>
          <a:p>
            <a:r>
              <a:rPr lang="en-GB" dirty="0" smtClean="0"/>
              <a:t>Integration </a:t>
            </a:r>
            <a:r>
              <a:rPr lang="en-GB" dirty="0"/>
              <a:t>of </a:t>
            </a:r>
            <a:r>
              <a:rPr lang="en-GB" dirty="0" smtClean="0"/>
              <a:t>OIDC </a:t>
            </a:r>
            <a:r>
              <a:rPr lang="en-GB" dirty="0"/>
              <a:t>authentication</a:t>
            </a:r>
          </a:p>
          <a:p>
            <a:pPr lvl="1"/>
            <a:r>
              <a:rPr lang="en-GB" dirty="0"/>
              <a:t>Apache-level integration</a:t>
            </a:r>
          </a:p>
          <a:p>
            <a:pPr lvl="1"/>
            <a:r>
              <a:rPr lang="en-GB" dirty="0"/>
              <a:t>Allows browser based access to the </a:t>
            </a:r>
            <a:r>
              <a:rPr lang="en-GB" dirty="0" err="1"/>
              <a:t>Dynafed</a:t>
            </a:r>
            <a:r>
              <a:rPr lang="en-GB" dirty="0"/>
              <a:t> namespace.</a:t>
            </a:r>
          </a:p>
          <a:p>
            <a:pPr lvl="2"/>
            <a:r>
              <a:rPr lang="en-GB" dirty="0"/>
              <a:t>Browser is redirected to </a:t>
            </a:r>
            <a:r>
              <a:rPr lang="en-GB" dirty="0" smtClean="0"/>
              <a:t>the identity provider in </a:t>
            </a:r>
            <a:r>
              <a:rPr lang="en-GB" dirty="0"/>
              <a:t>the usual </a:t>
            </a:r>
            <a:r>
              <a:rPr lang="en-GB" dirty="0" smtClean="0"/>
              <a:t>way</a:t>
            </a:r>
          </a:p>
          <a:p>
            <a:pPr lvl="1"/>
            <a:r>
              <a:rPr lang="en-GB" dirty="0" smtClean="0"/>
              <a:t>Testbed </a:t>
            </a:r>
            <a:r>
              <a:rPr lang="en-GB" dirty="0"/>
              <a:t>currently configured to authorise all IAM identities</a:t>
            </a:r>
          </a:p>
          <a:p>
            <a:r>
              <a:rPr lang="en-GB" dirty="0" smtClean="0"/>
              <a:t>Integration of authorisation based </a:t>
            </a:r>
            <a:r>
              <a:rPr lang="en-GB" dirty="0"/>
              <a:t>on OAuth2 access tokens</a:t>
            </a:r>
          </a:p>
          <a:p>
            <a:pPr lvl="1"/>
            <a:r>
              <a:rPr lang="en-GB" dirty="0" smtClean="0"/>
              <a:t>Access to namespace authorised by presenting an appropriate token</a:t>
            </a:r>
          </a:p>
          <a:p>
            <a:pPr lvl="1"/>
            <a:r>
              <a:rPr lang="en-GB" dirty="0" smtClean="0"/>
              <a:t>No browsers required, just an HTTP header</a:t>
            </a:r>
          </a:p>
          <a:p>
            <a:r>
              <a:rPr lang="en-GB" dirty="0" err="1" smtClean="0"/>
              <a:t>Auth</a:t>
            </a:r>
            <a:r>
              <a:rPr lang="en-GB" dirty="0" smtClean="0"/>
              <a:t> schemes partitioned in the namespace</a:t>
            </a:r>
          </a:p>
          <a:p>
            <a:pPr lvl="1"/>
            <a:r>
              <a:rPr lang="en-GB" dirty="0" smtClean="0"/>
              <a:t>/x509, /</a:t>
            </a:r>
            <a:r>
              <a:rPr lang="en-GB" dirty="0" err="1" smtClean="0"/>
              <a:t>oidc</a:t>
            </a:r>
            <a:r>
              <a:rPr lang="en-GB" dirty="0" smtClean="0"/>
              <a:t>, /</a:t>
            </a:r>
            <a:r>
              <a:rPr lang="en-GB" dirty="0" err="1" smtClean="0"/>
              <a:t>oauth</a:t>
            </a:r>
            <a:endParaRPr lang="en-GB" dirty="0" smtClean="0"/>
          </a:p>
          <a:p>
            <a:pPr lvl="1"/>
            <a:r>
              <a:rPr lang="en-GB" dirty="0" err="1" smtClean="0"/>
              <a:t>Dynafed</a:t>
            </a:r>
            <a:r>
              <a:rPr lang="en-GB" dirty="0" smtClean="0"/>
              <a:t> still contacts endpoints with an X509 credential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2018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XDC @ GDB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11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6352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Quality of Service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52524"/>
            <a:ext cx="10515600" cy="520382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Goal – use the cheapest possible solution that supports a particular use case</a:t>
            </a:r>
          </a:p>
          <a:p>
            <a:pPr lvl="1"/>
            <a:r>
              <a:rPr lang="en-US" dirty="0" smtClean="0"/>
              <a:t>This may change over time -&gt; “data lifecycle management” (DLM).</a:t>
            </a:r>
          </a:p>
          <a:p>
            <a:pPr lvl="1"/>
            <a:r>
              <a:rPr lang="en-US" dirty="0" smtClean="0"/>
              <a:t>XDC includes an </a:t>
            </a:r>
            <a:r>
              <a:rPr lang="en-US" sz="2600" dirty="0">
                <a:solidFill>
                  <a:schemeClr val="tx2"/>
                </a:solidFill>
              </a:rPr>
              <a:t>Orchestrator</a:t>
            </a:r>
            <a:r>
              <a:rPr lang="en-US" dirty="0" smtClean="0"/>
              <a:t> which will drive DLM and </a:t>
            </a:r>
            <a:r>
              <a:rPr lang="en-US" dirty="0" err="1" smtClean="0"/>
              <a:t>QoS</a:t>
            </a:r>
            <a:r>
              <a:rPr lang="en-US" dirty="0" smtClean="0"/>
              <a:t> transitions</a:t>
            </a:r>
          </a:p>
          <a:p>
            <a:r>
              <a:rPr lang="en-US" dirty="0" smtClean="0"/>
              <a:t>Exploit </a:t>
            </a:r>
            <a:r>
              <a:rPr lang="en-US" dirty="0"/>
              <a:t>d</a:t>
            </a:r>
            <a:r>
              <a:rPr lang="en-US" dirty="0" smtClean="0"/>
              <a:t>iffering </a:t>
            </a:r>
            <a:r>
              <a:rPr lang="en-US" dirty="0" err="1" smtClean="0"/>
              <a:t>QoS</a:t>
            </a:r>
            <a:r>
              <a:rPr lang="en-US" dirty="0" smtClean="0"/>
              <a:t> / Cost ratios</a:t>
            </a:r>
          </a:p>
          <a:p>
            <a:pPr lvl="1"/>
            <a:r>
              <a:rPr lang="en-US" dirty="0" smtClean="0"/>
              <a:t>Diversity on your infrastructure</a:t>
            </a:r>
          </a:p>
          <a:p>
            <a:pPr lvl="1"/>
            <a:r>
              <a:rPr lang="en-US" dirty="0" smtClean="0"/>
              <a:t>“Software Defined Storage”</a:t>
            </a:r>
          </a:p>
          <a:p>
            <a:pPr lvl="2"/>
            <a:r>
              <a:rPr lang="en-US" dirty="0" smtClean="0"/>
              <a:t>Adjust </a:t>
            </a:r>
            <a:r>
              <a:rPr lang="en-US" dirty="0" err="1" smtClean="0"/>
              <a:t>QoS</a:t>
            </a:r>
            <a:r>
              <a:rPr lang="en-US" dirty="0" smtClean="0"/>
              <a:t> levels</a:t>
            </a:r>
          </a:p>
          <a:p>
            <a:r>
              <a:rPr lang="en-US" dirty="0" smtClean="0"/>
              <a:t>“Bring online” is our most familiar </a:t>
            </a:r>
            <a:r>
              <a:rPr lang="en-US" dirty="0" err="1" smtClean="0"/>
              <a:t>QoS</a:t>
            </a:r>
            <a:r>
              <a:rPr lang="en-US" dirty="0" smtClean="0"/>
              <a:t> action</a:t>
            </a:r>
          </a:p>
          <a:p>
            <a:pPr lvl="1"/>
            <a:r>
              <a:rPr lang="en-US" dirty="0" smtClean="0"/>
              <a:t>Other possibilities</a:t>
            </a:r>
          </a:p>
          <a:p>
            <a:pPr lvl="2"/>
            <a:r>
              <a:rPr lang="en-US" dirty="0" smtClean="0"/>
              <a:t>Increase/Reduce replica count</a:t>
            </a:r>
          </a:p>
          <a:p>
            <a:pPr lvl="2"/>
            <a:r>
              <a:rPr lang="en-US" dirty="0" smtClean="0"/>
              <a:t>Other media (SSD, Shingled drives, …)</a:t>
            </a:r>
          </a:p>
          <a:p>
            <a:pPr lvl="2"/>
            <a:r>
              <a:rPr lang="en-US" dirty="0" smtClean="0"/>
              <a:t>Erasure encodings</a:t>
            </a:r>
          </a:p>
          <a:p>
            <a:pPr lvl="2"/>
            <a:r>
              <a:rPr lang="en-US" dirty="0"/>
              <a:t>Transfer data to other locations / </a:t>
            </a:r>
            <a:r>
              <a:rPr lang="en-US" dirty="0" smtClean="0"/>
              <a:t>systems</a:t>
            </a:r>
          </a:p>
          <a:p>
            <a:r>
              <a:rPr lang="en-US" dirty="0" smtClean="0"/>
              <a:t>XDC </a:t>
            </a:r>
            <a:r>
              <a:rPr lang="en-US" dirty="0" smtClean="0"/>
              <a:t>(</a:t>
            </a:r>
            <a:r>
              <a:rPr lang="en-US" smtClean="0"/>
              <a:t>Paul Millar) is </a:t>
            </a:r>
            <a:r>
              <a:rPr lang="en-US" dirty="0" smtClean="0"/>
              <a:t>chairing the WLCG DOMA </a:t>
            </a:r>
            <a:r>
              <a:rPr lang="en-US" dirty="0" err="1" smtClean="0"/>
              <a:t>QoS</a:t>
            </a:r>
            <a:r>
              <a:rPr lang="en-US" dirty="0" smtClean="0"/>
              <a:t> WG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2018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XDC @ GDB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12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5390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FTS </a:t>
            </a:r>
            <a:r>
              <a:rPr lang="en-GB" dirty="0"/>
              <a:t>- </a:t>
            </a:r>
            <a:r>
              <a:rPr lang="en-GB" dirty="0" err="1"/>
              <a:t>QoS</a:t>
            </a:r>
            <a:endParaRPr lang="en-GB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The Indigo project produced a CDMI interface for managing </a:t>
            </a:r>
            <a:r>
              <a:rPr lang="en-GB" dirty="0" err="1" smtClean="0"/>
              <a:t>QoS</a:t>
            </a:r>
            <a:endParaRPr lang="en-GB" dirty="0" smtClean="0"/>
          </a:p>
          <a:p>
            <a:pPr lvl="1"/>
            <a:r>
              <a:rPr lang="en-GB" dirty="0" smtClean="0"/>
              <a:t>Created by the “Storage </a:t>
            </a:r>
            <a:r>
              <a:rPr lang="en-GB" dirty="0"/>
              <a:t>Service </a:t>
            </a:r>
            <a:r>
              <a:rPr lang="en-GB" dirty="0" smtClean="0"/>
              <a:t>Definitions” WG in the RDA</a:t>
            </a:r>
          </a:p>
          <a:p>
            <a:pPr lvl="1"/>
            <a:r>
              <a:rPr lang="en-GB" dirty="0"/>
              <a:t>Available in </a:t>
            </a:r>
            <a:r>
              <a:rPr lang="en-GB" dirty="0" err="1" smtClean="0"/>
              <a:t>dCache</a:t>
            </a:r>
            <a:endParaRPr lang="en-GB" dirty="0" smtClean="0"/>
          </a:p>
          <a:p>
            <a:r>
              <a:rPr lang="en-GB" dirty="0"/>
              <a:t>Use case – increase capacity at a storage system by a bulk transition of data to cheaper storage (e.g. lower replication</a:t>
            </a:r>
            <a:r>
              <a:rPr lang="en-GB" dirty="0" smtClean="0"/>
              <a:t>)</a:t>
            </a:r>
          </a:p>
          <a:p>
            <a:r>
              <a:rPr lang="en-GB" dirty="0" smtClean="0"/>
              <a:t>gfal2 has been updated </a:t>
            </a:r>
            <a:r>
              <a:rPr lang="en-GB" dirty="0"/>
              <a:t>as </a:t>
            </a:r>
            <a:r>
              <a:rPr lang="en-GB" dirty="0" smtClean="0"/>
              <a:t>a basic </a:t>
            </a:r>
            <a:r>
              <a:rPr lang="en-GB" dirty="0"/>
              <a:t>CDMI client</a:t>
            </a:r>
          </a:p>
          <a:p>
            <a:pPr lvl="1"/>
            <a:r>
              <a:rPr lang="en-GB" dirty="0" smtClean="0"/>
              <a:t>Including python bindings</a:t>
            </a:r>
            <a:endParaRPr lang="en-GB" dirty="0"/>
          </a:p>
          <a:p>
            <a:r>
              <a:rPr lang="en-GB" dirty="0"/>
              <a:t>FTS can now accept a </a:t>
            </a:r>
            <a:r>
              <a:rPr lang="en-GB" dirty="0" err="1"/>
              <a:t>QoS</a:t>
            </a:r>
            <a:r>
              <a:rPr lang="en-GB" dirty="0"/>
              <a:t> job</a:t>
            </a:r>
          </a:p>
          <a:p>
            <a:pPr lvl="1"/>
            <a:r>
              <a:rPr lang="en-GB" dirty="0" err="1"/>
              <a:t>QoS</a:t>
            </a:r>
            <a:r>
              <a:rPr lang="en-GB" dirty="0"/>
              <a:t> </a:t>
            </a:r>
            <a:r>
              <a:rPr lang="en-GB" dirty="0" smtClean="0"/>
              <a:t>parameters </a:t>
            </a:r>
            <a:r>
              <a:rPr lang="en-GB" dirty="0"/>
              <a:t>passed in job metadata</a:t>
            </a:r>
          </a:p>
          <a:p>
            <a:pPr lvl="1"/>
            <a:r>
              <a:rPr lang="en-GB" dirty="0"/>
              <a:t>FTS evaluates if the </a:t>
            </a:r>
            <a:r>
              <a:rPr lang="en-GB" dirty="0" err="1"/>
              <a:t>QoS</a:t>
            </a:r>
            <a:r>
              <a:rPr lang="en-GB" dirty="0"/>
              <a:t> criteria can be met with a simple transfer (i.e. </a:t>
            </a:r>
            <a:r>
              <a:rPr lang="en-GB" dirty="0" err="1"/>
              <a:t>QoS</a:t>
            </a:r>
            <a:r>
              <a:rPr lang="en-GB" dirty="0"/>
              <a:t> defaults are fine)</a:t>
            </a:r>
          </a:p>
          <a:p>
            <a:pPr lvl="2"/>
            <a:r>
              <a:rPr lang="en-GB" dirty="0"/>
              <a:t>If so, transfer as usual</a:t>
            </a:r>
          </a:p>
          <a:p>
            <a:pPr lvl="2"/>
            <a:r>
              <a:rPr lang="en-GB" dirty="0"/>
              <a:t>If not, check that the requested </a:t>
            </a:r>
            <a:r>
              <a:rPr lang="en-GB" dirty="0" err="1"/>
              <a:t>QoS</a:t>
            </a:r>
            <a:r>
              <a:rPr lang="en-GB" dirty="0"/>
              <a:t> is realisable with a transfer + </a:t>
            </a:r>
            <a:r>
              <a:rPr lang="en-GB" dirty="0" smtClean="0"/>
              <a:t>transition</a:t>
            </a:r>
            <a:endParaRPr lang="en-GB" dirty="0"/>
          </a:p>
          <a:p>
            <a:pPr lvl="2"/>
            <a:r>
              <a:rPr lang="en-GB" dirty="0"/>
              <a:t>If so, schedule a </a:t>
            </a:r>
            <a:r>
              <a:rPr lang="en-GB" dirty="0" err="1"/>
              <a:t>QoS</a:t>
            </a:r>
            <a:r>
              <a:rPr lang="en-GB" dirty="0"/>
              <a:t> job which will manage the </a:t>
            </a:r>
            <a:r>
              <a:rPr lang="en-GB" dirty="0" err="1"/>
              <a:t>QoS</a:t>
            </a:r>
            <a:r>
              <a:rPr lang="en-GB" dirty="0"/>
              <a:t> transition after the transfer has </a:t>
            </a:r>
            <a:r>
              <a:rPr lang="en-GB" dirty="0" smtClean="0"/>
              <a:t>completed</a:t>
            </a:r>
          </a:p>
          <a:p>
            <a:r>
              <a:rPr lang="en-GB" dirty="0" smtClean="0"/>
              <a:t>Still some development steps left before this work is complete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2018</a:t>
            </a:r>
            <a:endParaRPr lang="it-IT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XDC @ GDB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13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920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INFN : National XCache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/>
              <a:t>National Cache Federation</a:t>
            </a:r>
          </a:p>
          <a:p>
            <a:pPr lvl="1"/>
            <a:r>
              <a:rPr lang="it-IT" dirty="0" smtClean="0"/>
              <a:t>Distributed cache federation</a:t>
            </a:r>
          </a:p>
          <a:p>
            <a:pPr lvl="2"/>
            <a:r>
              <a:rPr lang="it-IT" dirty="0" smtClean="0"/>
              <a:t>Currently 3 sites</a:t>
            </a:r>
          </a:p>
          <a:p>
            <a:pPr lvl="1"/>
            <a:r>
              <a:rPr lang="it-IT" dirty="0" smtClean="0"/>
              <a:t>Used by sites without local data</a:t>
            </a:r>
          </a:p>
          <a:p>
            <a:pPr lvl="2"/>
            <a:r>
              <a:rPr lang="it-IT" dirty="0" smtClean="0"/>
              <a:t>A national cache for a global dataset</a:t>
            </a:r>
          </a:p>
          <a:p>
            <a:pPr lvl="1"/>
            <a:r>
              <a:rPr lang="it-IT" dirty="0" smtClean="0"/>
              <a:t>Integrated into CMS </a:t>
            </a:r>
          </a:p>
          <a:p>
            <a:pPr lvl="2"/>
            <a:r>
              <a:rPr lang="it-IT" dirty="0" smtClean="0"/>
              <a:t>metrics being collected</a:t>
            </a:r>
          </a:p>
          <a:p>
            <a:pPr lvl="1"/>
            <a:r>
              <a:rPr lang="it-IT" dirty="0" smtClean="0"/>
              <a:t>Next steps</a:t>
            </a:r>
          </a:p>
          <a:p>
            <a:pPr lvl="2"/>
            <a:r>
              <a:rPr lang="it-IT" dirty="0" smtClean="0"/>
              <a:t>increase scale</a:t>
            </a:r>
          </a:p>
          <a:p>
            <a:pPr lvl="2"/>
            <a:r>
              <a:rPr lang="it-IT" dirty="0" smtClean="0"/>
              <a:t>employ a predictive model</a:t>
            </a:r>
          </a:p>
          <a:p>
            <a:r>
              <a:rPr lang="it-IT" dirty="0" smtClean="0"/>
              <a:t>Automated Standalone Deployment</a:t>
            </a:r>
          </a:p>
          <a:p>
            <a:pPr lvl="1"/>
            <a:r>
              <a:rPr lang="it-IT" dirty="0" smtClean="0"/>
              <a:t>Kubernetes and/or Mesos/Marathon orchestration</a:t>
            </a:r>
          </a:p>
          <a:p>
            <a:pPr lvl="2"/>
            <a:r>
              <a:rPr lang="it-IT" dirty="0" smtClean="0"/>
              <a:t>Demonstrated with 2k CMS jobs on OpenTelekomCloud</a:t>
            </a:r>
          </a:p>
          <a:p>
            <a:pPr lvl="2"/>
            <a:r>
              <a:rPr lang="it-IT" dirty="0">
                <a:hlinkClick r:id="rId2"/>
              </a:rPr>
              <a:t>https://cloud-pg.github.io/CachingOnDemand</a:t>
            </a:r>
            <a:r>
              <a:rPr lang="it-IT" dirty="0" smtClean="0">
                <a:hlinkClick r:id="rId2"/>
              </a:rPr>
              <a:t>/</a:t>
            </a:r>
            <a:endParaRPr lang="it-IT" dirty="0" smtClean="0"/>
          </a:p>
          <a:p>
            <a:r>
              <a:rPr lang="it-IT" dirty="0" smtClean="0"/>
              <a:t>Starting to model the cache infrastructure to evaluate optimisations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2018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XDC @ GDB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14</a:t>
            </a:fld>
            <a:endParaRPr lang="it-IT" dirty="0"/>
          </a:p>
        </p:txBody>
      </p:sp>
      <p:pic>
        <p:nvPicPr>
          <p:cNvPr id="8" name="image3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7286624" y="1152525"/>
            <a:ext cx="3819525" cy="2867696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33090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Distributed Storage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dCache</a:t>
            </a:r>
            <a:endParaRPr lang="en-GB" dirty="0" smtClean="0"/>
          </a:p>
          <a:p>
            <a:pPr lvl="1"/>
            <a:r>
              <a:rPr lang="en-GB" dirty="0" smtClean="0"/>
              <a:t>Notifications</a:t>
            </a:r>
          </a:p>
          <a:p>
            <a:r>
              <a:rPr lang="en-GB" dirty="0" smtClean="0"/>
              <a:t>EOS</a:t>
            </a:r>
          </a:p>
          <a:p>
            <a:pPr lvl="1"/>
            <a:r>
              <a:rPr lang="en-GB" dirty="0" err="1" smtClean="0"/>
              <a:t>Xcache</a:t>
            </a:r>
            <a:endParaRPr lang="en-GB" dirty="0" smtClean="0"/>
          </a:p>
          <a:p>
            <a:pPr lvl="1"/>
            <a:r>
              <a:rPr lang="en-GB" dirty="0" smtClean="0"/>
              <a:t>Storage adoption</a:t>
            </a:r>
          </a:p>
          <a:p>
            <a:r>
              <a:rPr lang="en-GB" dirty="0" err="1" smtClean="0"/>
              <a:t>OneData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2018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XDC @ GDB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15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976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dCache</a:t>
            </a:r>
            <a:r>
              <a:rPr lang="en-GB" dirty="0" smtClean="0"/>
              <a:t> Notifications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A way for a storage system to notify external systems about events</a:t>
            </a:r>
          </a:p>
          <a:p>
            <a:pPr lvl="1"/>
            <a:r>
              <a:rPr lang="en-GB" dirty="0" smtClean="0"/>
              <a:t>“/</a:t>
            </a:r>
            <a:r>
              <a:rPr lang="en-GB" dirty="0" err="1" smtClean="0"/>
              <a:t>dir</a:t>
            </a:r>
            <a:r>
              <a:rPr lang="en-GB" dirty="0" smtClean="0"/>
              <a:t>/file1 was deleted”</a:t>
            </a:r>
          </a:p>
          <a:p>
            <a:r>
              <a:rPr lang="en-GB" dirty="0" err="1" smtClean="0"/>
              <a:t>dCache</a:t>
            </a:r>
            <a:r>
              <a:rPr lang="en-GB" dirty="0" smtClean="0"/>
              <a:t> has implemented support </a:t>
            </a:r>
            <a:r>
              <a:rPr lang="en-GB" dirty="0" smtClean="0"/>
              <a:t>based on 2 technologies:</a:t>
            </a:r>
            <a:endParaRPr lang="en-GB" dirty="0" smtClean="0"/>
          </a:p>
          <a:p>
            <a:pPr lvl="1"/>
            <a:r>
              <a:rPr lang="en-GB" dirty="0" smtClean="0"/>
              <a:t>“</a:t>
            </a:r>
            <a:r>
              <a:rPr lang="en-GB" dirty="0" err="1" smtClean="0"/>
              <a:t>inotify</a:t>
            </a:r>
            <a:r>
              <a:rPr lang="en-GB" dirty="0" smtClean="0"/>
              <a:t>” over </a:t>
            </a:r>
            <a:r>
              <a:rPr lang="en-GB" dirty="0" smtClean="0"/>
              <a:t>Server-Sent Events </a:t>
            </a:r>
            <a:r>
              <a:rPr lang="en-GB" dirty="0"/>
              <a:t>(SSE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automatic updates sent over HTTP, suitable for WAN</a:t>
            </a:r>
          </a:p>
          <a:p>
            <a:pPr lvl="1"/>
            <a:r>
              <a:rPr lang="en-GB" dirty="0" err="1" smtClean="0"/>
              <a:t>dCache</a:t>
            </a:r>
            <a:r>
              <a:rPr lang="en-GB" dirty="0" smtClean="0"/>
              <a:t> “billing” events over Kafka, suitable for LAN</a:t>
            </a:r>
            <a:endParaRPr lang="en-GB" dirty="0" smtClean="0"/>
          </a:p>
          <a:p>
            <a:r>
              <a:rPr lang="en-GB" dirty="0" smtClean="0"/>
              <a:t>Use </a:t>
            </a:r>
            <a:r>
              <a:rPr lang="en-GB" dirty="0" smtClean="0"/>
              <a:t>cases</a:t>
            </a:r>
          </a:p>
          <a:p>
            <a:pPr lvl="1"/>
            <a:r>
              <a:rPr lang="en-GB" dirty="0" smtClean="0"/>
              <a:t>Catalogue synchronisation</a:t>
            </a:r>
          </a:p>
          <a:p>
            <a:pPr lvl="2"/>
            <a:r>
              <a:rPr lang="en-GB" dirty="0"/>
              <a:t>Data loss notification and automated </a:t>
            </a:r>
            <a:r>
              <a:rPr lang="en-GB" dirty="0" smtClean="0"/>
              <a:t>recovery</a:t>
            </a:r>
          </a:p>
          <a:p>
            <a:pPr lvl="1"/>
            <a:r>
              <a:rPr lang="en-GB" dirty="0" smtClean="0"/>
              <a:t>Tape staging</a:t>
            </a:r>
          </a:p>
          <a:p>
            <a:pPr lvl="1"/>
            <a:r>
              <a:rPr lang="en-GB" dirty="0" smtClean="0"/>
              <a:t>Triggered data processing</a:t>
            </a:r>
          </a:p>
          <a:p>
            <a:pPr lvl="1"/>
            <a:r>
              <a:rPr lang="en-GB" dirty="0" smtClean="0">
                <a:solidFill>
                  <a:schemeClr val="tx2"/>
                </a:solidFill>
              </a:rPr>
              <a:t>Cache synchronisation</a:t>
            </a:r>
          </a:p>
          <a:p>
            <a:pPr lvl="1"/>
            <a:r>
              <a:rPr lang="en-GB" dirty="0" smtClean="0">
                <a:solidFill>
                  <a:schemeClr val="tx2"/>
                </a:solidFill>
              </a:rPr>
              <a:t>Storage adoption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2018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XDC @ GDB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16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2557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TextShape 1"/>
          <p:cNvSpPr txBox="1"/>
          <p:nvPr/>
        </p:nvSpPr>
        <p:spPr>
          <a:xfrm>
            <a:off x="694080" y="254160"/>
            <a:ext cx="9994320" cy="8157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it-IT" sz="4000" b="0" strike="noStrike" spc="-1">
                <a:solidFill>
                  <a:srgbClr val="002060"/>
                </a:solidFill>
                <a:latin typeface="Arial Rounded MT Bold"/>
              </a:rPr>
              <a:t>Storage events for catalogue synchronisation</a:t>
            </a:r>
            <a:endParaRPr lang="it-IT" sz="4000" b="0" strike="noStrike" spc="-1">
              <a:solidFill>
                <a:srgbClr val="4472C4"/>
              </a:solidFill>
              <a:latin typeface="Arial"/>
            </a:endParaRPr>
          </a:p>
        </p:txBody>
      </p:sp>
      <p:sp>
        <p:nvSpPr>
          <p:cNvPr id="213" name="TextShape 2"/>
          <p:cNvSpPr txBox="1"/>
          <p:nvPr/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GB" sz="1200" b="0" strike="noStrike" spc="-1">
                <a:solidFill>
                  <a:srgbClr val="4472C4"/>
                </a:solidFill>
                <a:latin typeface="Arial"/>
              </a:rPr>
              <a:t>P.Millar - The eXtreme DataCloud Project 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214" name="TextShape 3"/>
          <p:cNvSpPr txBox="1"/>
          <p:nvPr/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DC24B26C-AFC6-4517-8162-3CAB16AB04D9}" type="slidenum">
              <a:rPr lang="en-GB" sz="1200" b="0" strike="noStrike" spc="-1">
                <a:solidFill>
                  <a:srgbClr val="ED7D31"/>
                </a:solidFill>
                <a:latin typeface="Arial"/>
              </a:rPr>
              <a:t>17</a:t>
            </a:fld>
            <a:endParaRPr lang="en-GB" sz="1200" b="0" strike="noStrike" spc="-1">
              <a:latin typeface="Times New Roman"/>
            </a:endParaRPr>
          </a:p>
        </p:txBody>
      </p:sp>
      <p:pic>
        <p:nvPicPr>
          <p:cNvPr id="215" name="Picture 214"/>
          <p:cNvPicPr/>
          <p:nvPr/>
        </p:nvPicPr>
        <p:blipFill>
          <a:blip r:embed="rId2"/>
          <a:stretch/>
        </p:blipFill>
        <p:spPr>
          <a:xfrm>
            <a:off x="2268720" y="2647080"/>
            <a:ext cx="1126800" cy="1537920"/>
          </a:xfrm>
          <a:prstGeom prst="rect">
            <a:avLst/>
          </a:prstGeom>
          <a:ln>
            <a:noFill/>
          </a:ln>
        </p:spPr>
      </p:pic>
      <p:pic>
        <p:nvPicPr>
          <p:cNvPr id="216" name="Picture 215"/>
          <p:cNvPicPr/>
          <p:nvPr/>
        </p:nvPicPr>
        <p:blipFill>
          <a:blip r:embed="rId3"/>
          <a:stretch/>
        </p:blipFill>
        <p:spPr>
          <a:xfrm>
            <a:off x="5518800" y="2721960"/>
            <a:ext cx="956160" cy="1371600"/>
          </a:xfrm>
          <a:prstGeom prst="rect">
            <a:avLst/>
          </a:prstGeom>
          <a:ln>
            <a:noFill/>
          </a:ln>
        </p:spPr>
      </p:pic>
      <p:grpSp>
        <p:nvGrpSpPr>
          <p:cNvPr id="217" name="Group 4"/>
          <p:cNvGrpSpPr/>
          <p:nvPr/>
        </p:nvGrpSpPr>
        <p:grpSpPr>
          <a:xfrm>
            <a:off x="3549240" y="2347560"/>
            <a:ext cx="1845000" cy="651960"/>
            <a:chOff x="3549240" y="2347560"/>
            <a:chExt cx="1845000" cy="651960"/>
          </a:xfrm>
        </p:grpSpPr>
        <p:sp>
          <p:nvSpPr>
            <p:cNvPr id="218" name="CustomShape 5"/>
            <p:cNvSpPr/>
            <p:nvPr/>
          </p:nvSpPr>
          <p:spPr>
            <a:xfrm>
              <a:off x="3656880" y="2516760"/>
              <a:ext cx="1737360" cy="182880"/>
            </a:xfrm>
            <a:custGeom>
              <a:avLst/>
              <a:gdLst/>
              <a:ahLst/>
              <a:cxnLst/>
              <a:rect l="0" t="0" r="r" b="b"/>
              <a:pathLst>
                <a:path w="4828" h="510">
                  <a:moveTo>
                    <a:pt x="0" y="160"/>
                  </a:moveTo>
                  <a:lnTo>
                    <a:pt x="4300" y="160"/>
                  </a:lnTo>
                  <a:lnTo>
                    <a:pt x="4300" y="0"/>
                  </a:lnTo>
                  <a:lnTo>
                    <a:pt x="4827" y="254"/>
                  </a:lnTo>
                  <a:lnTo>
                    <a:pt x="4300" y="509"/>
                  </a:lnTo>
                  <a:lnTo>
                    <a:pt x="4300" y="348"/>
                  </a:lnTo>
                  <a:lnTo>
                    <a:pt x="0" y="348"/>
                  </a:lnTo>
                  <a:lnTo>
                    <a:pt x="0" y="160"/>
                  </a:lnTo>
                </a:path>
              </a:pathLst>
            </a:custGeom>
            <a:solidFill>
              <a:srgbClr val="006600"/>
            </a:solidFill>
            <a:ln>
              <a:solidFill>
                <a:srgbClr val="3465A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19" name="TextShape 6"/>
            <p:cNvSpPr txBox="1"/>
            <p:nvPr/>
          </p:nvSpPr>
          <p:spPr>
            <a:xfrm>
              <a:off x="3643200" y="2347560"/>
              <a:ext cx="1089000" cy="26100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en-GB" sz="1200" b="1" strike="noStrike" spc="-1">
                  <a:solidFill>
                    <a:srgbClr val="006600"/>
                  </a:solidFill>
                  <a:latin typeface="Arial"/>
                </a:rPr>
                <a:t>Upload a file</a:t>
              </a:r>
              <a:endParaRPr lang="en-GB" sz="1200" b="0" strike="noStrike" spc="-1">
                <a:latin typeface="Arial"/>
              </a:endParaRPr>
            </a:p>
          </p:txBody>
        </p:sp>
        <p:sp>
          <p:nvSpPr>
            <p:cNvPr id="220" name="TextShape 7"/>
            <p:cNvSpPr txBox="1"/>
            <p:nvPr/>
          </p:nvSpPr>
          <p:spPr>
            <a:xfrm>
              <a:off x="4975200" y="2687760"/>
              <a:ext cx="348480" cy="25056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en-GB" sz="1100" b="1" strike="noStrike" spc="-1">
                  <a:latin typeface="Courier New"/>
                </a:rPr>
                <a:t>OK</a:t>
              </a:r>
              <a:endParaRPr lang="en-GB" sz="1100" b="0" strike="noStrike" spc="-1">
                <a:latin typeface="Arial"/>
              </a:endParaRPr>
            </a:p>
          </p:txBody>
        </p:sp>
        <p:sp>
          <p:nvSpPr>
            <p:cNvPr id="221" name="CustomShape 8"/>
            <p:cNvSpPr/>
            <p:nvPr/>
          </p:nvSpPr>
          <p:spPr>
            <a:xfrm>
              <a:off x="3549240" y="2816640"/>
              <a:ext cx="1737360" cy="182880"/>
            </a:xfrm>
            <a:custGeom>
              <a:avLst/>
              <a:gdLst/>
              <a:ahLst/>
              <a:cxnLst/>
              <a:rect l="0" t="0" r="r" b="b"/>
              <a:pathLst>
                <a:path w="4828" h="510">
                  <a:moveTo>
                    <a:pt x="4827" y="160"/>
                  </a:moveTo>
                  <a:lnTo>
                    <a:pt x="527" y="160"/>
                  </a:lnTo>
                  <a:lnTo>
                    <a:pt x="527" y="0"/>
                  </a:lnTo>
                  <a:lnTo>
                    <a:pt x="0" y="254"/>
                  </a:lnTo>
                  <a:lnTo>
                    <a:pt x="527" y="509"/>
                  </a:lnTo>
                  <a:lnTo>
                    <a:pt x="527" y="348"/>
                  </a:lnTo>
                  <a:lnTo>
                    <a:pt x="4827" y="348"/>
                  </a:lnTo>
                  <a:lnTo>
                    <a:pt x="4827" y="160"/>
                  </a:lnTo>
                </a:path>
              </a:pathLst>
            </a:custGeom>
            <a:solidFill>
              <a:srgbClr val="729FCF"/>
            </a:solidFill>
            <a:ln>
              <a:solidFill>
                <a:srgbClr val="3465A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pic>
        <p:nvPicPr>
          <p:cNvPr id="222" name="Picture 221"/>
          <p:cNvPicPr/>
          <p:nvPr/>
        </p:nvPicPr>
        <p:blipFill>
          <a:blip r:embed="rId4"/>
          <a:stretch/>
        </p:blipFill>
        <p:spPr>
          <a:xfrm>
            <a:off x="8300520" y="2804040"/>
            <a:ext cx="957600" cy="1188720"/>
          </a:xfrm>
          <a:prstGeom prst="rect">
            <a:avLst/>
          </a:prstGeom>
          <a:ln>
            <a:noFill/>
          </a:ln>
        </p:spPr>
      </p:pic>
      <p:grpSp>
        <p:nvGrpSpPr>
          <p:cNvPr id="223" name="Group 9"/>
          <p:cNvGrpSpPr/>
          <p:nvPr/>
        </p:nvGrpSpPr>
        <p:grpSpPr>
          <a:xfrm>
            <a:off x="3549960" y="3501000"/>
            <a:ext cx="1845000" cy="651960"/>
            <a:chOff x="3549960" y="3501000"/>
            <a:chExt cx="1845000" cy="651960"/>
          </a:xfrm>
        </p:grpSpPr>
        <p:sp>
          <p:nvSpPr>
            <p:cNvPr id="224" name="CustomShape 10"/>
            <p:cNvSpPr/>
            <p:nvPr/>
          </p:nvSpPr>
          <p:spPr>
            <a:xfrm>
              <a:off x="3657600" y="3670200"/>
              <a:ext cx="1737360" cy="182880"/>
            </a:xfrm>
            <a:custGeom>
              <a:avLst/>
              <a:gdLst/>
              <a:ahLst/>
              <a:cxnLst/>
              <a:rect l="0" t="0" r="r" b="b"/>
              <a:pathLst>
                <a:path w="4828" h="510">
                  <a:moveTo>
                    <a:pt x="0" y="160"/>
                  </a:moveTo>
                  <a:lnTo>
                    <a:pt x="4300" y="160"/>
                  </a:lnTo>
                  <a:lnTo>
                    <a:pt x="4300" y="0"/>
                  </a:lnTo>
                  <a:lnTo>
                    <a:pt x="4827" y="254"/>
                  </a:lnTo>
                  <a:lnTo>
                    <a:pt x="4300" y="509"/>
                  </a:lnTo>
                  <a:lnTo>
                    <a:pt x="4300" y="348"/>
                  </a:lnTo>
                  <a:lnTo>
                    <a:pt x="0" y="348"/>
                  </a:lnTo>
                  <a:lnTo>
                    <a:pt x="0" y="160"/>
                  </a:lnTo>
                </a:path>
              </a:pathLst>
            </a:custGeom>
            <a:solidFill>
              <a:srgbClr val="006600"/>
            </a:solidFill>
            <a:ln>
              <a:solidFill>
                <a:srgbClr val="3465A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25" name="TextShape 11"/>
            <p:cNvSpPr txBox="1"/>
            <p:nvPr/>
          </p:nvSpPr>
          <p:spPr>
            <a:xfrm>
              <a:off x="3643920" y="3501000"/>
              <a:ext cx="1031040" cy="26100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en-GB" sz="1200" b="1" strike="noStrike" spc="-1">
                  <a:solidFill>
                    <a:srgbClr val="006600"/>
                  </a:solidFill>
                  <a:latin typeface="Arial"/>
                </a:rPr>
                <a:t>Delete a file</a:t>
              </a:r>
              <a:endParaRPr lang="en-GB" sz="1200" b="0" strike="noStrike" spc="-1">
                <a:latin typeface="Arial"/>
              </a:endParaRPr>
            </a:p>
          </p:txBody>
        </p:sp>
        <p:sp>
          <p:nvSpPr>
            <p:cNvPr id="226" name="TextShape 12"/>
            <p:cNvSpPr txBox="1"/>
            <p:nvPr/>
          </p:nvSpPr>
          <p:spPr>
            <a:xfrm>
              <a:off x="4975920" y="3841200"/>
              <a:ext cx="348480" cy="25056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pPr algn="r"/>
              <a:r>
                <a:rPr lang="en-GB" sz="1100" b="1" strike="noStrike" spc="-1">
                  <a:latin typeface="Courier New"/>
                </a:rPr>
                <a:t>OK</a:t>
              </a:r>
              <a:endParaRPr lang="en-GB" sz="1100" b="0" strike="noStrike" spc="-1">
                <a:latin typeface="Arial"/>
              </a:endParaRPr>
            </a:p>
          </p:txBody>
        </p:sp>
        <p:sp>
          <p:nvSpPr>
            <p:cNvPr id="227" name="CustomShape 13"/>
            <p:cNvSpPr/>
            <p:nvPr/>
          </p:nvSpPr>
          <p:spPr>
            <a:xfrm>
              <a:off x="3549960" y="3970080"/>
              <a:ext cx="1737360" cy="182880"/>
            </a:xfrm>
            <a:custGeom>
              <a:avLst/>
              <a:gdLst/>
              <a:ahLst/>
              <a:cxnLst/>
              <a:rect l="0" t="0" r="r" b="b"/>
              <a:pathLst>
                <a:path w="4828" h="510">
                  <a:moveTo>
                    <a:pt x="4827" y="160"/>
                  </a:moveTo>
                  <a:lnTo>
                    <a:pt x="527" y="160"/>
                  </a:lnTo>
                  <a:lnTo>
                    <a:pt x="527" y="0"/>
                  </a:lnTo>
                  <a:lnTo>
                    <a:pt x="0" y="254"/>
                  </a:lnTo>
                  <a:lnTo>
                    <a:pt x="527" y="509"/>
                  </a:lnTo>
                  <a:lnTo>
                    <a:pt x="527" y="348"/>
                  </a:lnTo>
                  <a:lnTo>
                    <a:pt x="4827" y="348"/>
                  </a:lnTo>
                  <a:lnTo>
                    <a:pt x="4827" y="160"/>
                  </a:lnTo>
                </a:path>
              </a:pathLst>
            </a:custGeom>
            <a:solidFill>
              <a:srgbClr val="729FCF"/>
            </a:solidFill>
            <a:ln>
              <a:solidFill>
                <a:srgbClr val="3465A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228" name="TextShape 14"/>
          <p:cNvSpPr txBox="1"/>
          <p:nvPr/>
        </p:nvSpPr>
        <p:spPr>
          <a:xfrm>
            <a:off x="8210520" y="4110120"/>
            <a:ext cx="2770444" cy="34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GB" sz="1800" b="1" strike="noStrike" spc="-1" dirty="0" err="1" smtClean="0">
                <a:latin typeface="Arial"/>
              </a:rPr>
              <a:t>Rucio</a:t>
            </a:r>
            <a:r>
              <a:rPr lang="en-GB" sz="1800" b="1" strike="noStrike" spc="-1" dirty="0" smtClean="0">
                <a:latin typeface="Arial"/>
              </a:rPr>
              <a:t>/Orchestrator/…</a:t>
            </a:r>
            <a:endParaRPr lang="en-GB" sz="1800" b="0" strike="noStrike" spc="-1" dirty="0">
              <a:latin typeface="Arial"/>
            </a:endParaRPr>
          </a:p>
        </p:txBody>
      </p:sp>
      <p:sp>
        <p:nvSpPr>
          <p:cNvPr id="229" name="CustomShape 15"/>
          <p:cNvSpPr/>
          <p:nvPr/>
        </p:nvSpPr>
        <p:spPr>
          <a:xfrm>
            <a:off x="6726960" y="2391840"/>
            <a:ext cx="1554480" cy="182880"/>
          </a:xfrm>
          <a:custGeom>
            <a:avLst/>
            <a:gdLst/>
            <a:ahLst/>
            <a:cxnLst/>
            <a:rect l="0" t="0" r="r" b="b"/>
            <a:pathLst>
              <a:path w="4320" h="510">
                <a:moveTo>
                  <a:pt x="0" y="165"/>
                </a:moveTo>
                <a:lnTo>
                  <a:pt x="3797" y="165"/>
                </a:lnTo>
                <a:lnTo>
                  <a:pt x="3797" y="0"/>
                </a:lnTo>
                <a:lnTo>
                  <a:pt x="4319" y="254"/>
                </a:lnTo>
                <a:lnTo>
                  <a:pt x="3797" y="509"/>
                </a:lnTo>
                <a:lnTo>
                  <a:pt x="3797" y="344"/>
                </a:lnTo>
                <a:lnTo>
                  <a:pt x="0" y="344"/>
                </a:lnTo>
                <a:lnTo>
                  <a:pt x="0" y="165"/>
                </a:lnTo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230" name="Group 16"/>
          <p:cNvGrpSpPr/>
          <p:nvPr/>
        </p:nvGrpSpPr>
        <p:grpSpPr>
          <a:xfrm>
            <a:off x="6655320" y="1941840"/>
            <a:ext cx="1554480" cy="345240"/>
            <a:chOff x="6655320" y="1941840"/>
            <a:chExt cx="1554480" cy="345240"/>
          </a:xfrm>
        </p:grpSpPr>
        <p:sp>
          <p:nvSpPr>
            <p:cNvPr id="231" name="CustomShape 17"/>
            <p:cNvSpPr/>
            <p:nvPr/>
          </p:nvSpPr>
          <p:spPr>
            <a:xfrm>
              <a:off x="6655320" y="2104200"/>
              <a:ext cx="1554480" cy="182880"/>
            </a:xfrm>
            <a:custGeom>
              <a:avLst/>
              <a:gdLst/>
              <a:ahLst/>
              <a:cxnLst/>
              <a:rect l="0" t="0" r="r" b="b"/>
              <a:pathLst>
                <a:path w="4320" h="510">
                  <a:moveTo>
                    <a:pt x="4319" y="149"/>
                  </a:moveTo>
                  <a:lnTo>
                    <a:pt x="634" y="149"/>
                  </a:lnTo>
                  <a:lnTo>
                    <a:pt x="634" y="0"/>
                  </a:lnTo>
                  <a:lnTo>
                    <a:pt x="0" y="254"/>
                  </a:lnTo>
                  <a:lnTo>
                    <a:pt x="634" y="509"/>
                  </a:lnTo>
                  <a:lnTo>
                    <a:pt x="634" y="359"/>
                  </a:lnTo>
                  <a:lnTo>
                    <a:pt x="4319" y="359"/>
                  </a:lnTo>
                  <a:lnTo>
                    <a:pt x="4319" y="149"/>
                  </a:lnTo>
                </a:path>
              </a:pathLst>
            </a:custGeom>
            <a:solidFill>
              <a:srgbClr val="EEEEEE"/>
            </a:solidFill>
            <a:ln>
              <a:solidFill>
                <a:srgbClr val="333333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32" name="TextShape 18"/>
            <p:cNvSpPr txBox="1"/>
            <p:nvPr/>
          </p:nvSpPr>
          <p:spPr>
            <a:xfrm>
              <a:off x="6833160" y="1941840"/>
              <a:ext cx="1157760" cy="26100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en-GB" sz="1200" b="1" strike="noStrike" spc="-1">
                  <a:solidFill>
                    <a:srgbClr val="808080"/>
                  </a:solidFill>
                  <a:latin typeface="Arial"/>
                </a:rPr>
                <a:t>Subscribe … </a:t>
              </a:r>
              <a:endParaRPr lang="en-GB" sz="1200" b="0" strike="noStrike" spc="-1">
                <a:latin typeface="Arial"/>
              </a:endParaRPr>
            </a:p>
          </p:txBody>
        </p:sp>
      </p:grpSp>
      <p:sp>
        <p:nvSpPr>
          <p:cNvPr id="233" name="TextShape 19"/>
          <p:cNvSpPr txBox="1"/>
          <p:nvPr/>
        </p:nvSpPr>
        <p:spPr>
          <a:xfrm>
            <a:off x="6667200" y="2262960"/>
            <a:ext cx="348480" cy="2505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GB" sz="1100" b="1" strike="noStrike" spc="-1">
                <a:latin typeface="Courier New"/>
              </a:rPr>
              <a:t>OK</a:t>
            </a:r>
            <a:endParaRPr lang="en-GB" sz="1100" b="0" strike="noStrike" spc="-1">
              <a:latin typeface="Arial"/>
            </a:endParaRPr>
          </a:p>
        </p:txBody>
      </p:sp>
      <p:sp>
        <p:nvSpPr>
          <p:cNvPr id="234" name="TextShape 20"/>
          <p:cNvSpPr txBox="1"/>
          <p:nvPr/>
        </p:nvSpPr>
        <p:spPr>
          <a:xfrm>
            <a:off x="6631200" y="2730960"/>
            <a:ext cx="1270440" cy="2505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GB" sz="1100" b="1" strike="noStrike" spc="-1">
                <a:latin typeface="Courier New"/>
              </a:rPr>
              <a:t>File uploaded</a:t>
            </a:r>
            <a:endParaRPr lang="en-GB" sz="1100" b="0" strike="noStrike" spc="-1">
              <a:latin typeface="Arial"/>
            </a:endParaRPr>
          </a:p>
        </p:txBody>
      </p:sp>
      <p:sp>
        <p:nvSpPr>
          <p:cNvPr id="235" name="TextShape 21"/>
          <p:cNvSpPr txBox="1"/>
          <p:nvPr/>
        </p:nvSpPr>
        <p:spPr>
          <a:xfrm>
            <a:off x="6631560" y="3738960"/>
            <a:ext cx="1186560" cy="2505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GB" sz="1100" b="1" strike="noStrike" spc="-1">
                <a:latin typeface="Courier New"/>
              </a:rPr>
              <a:t>File deleted</a:t>
            </a:r>
            <a:endParaRPr lang="en-GB" sz="1100" b="0" strike="noStrike" spc="-1">
              <a:latin typeface="Arial"/>
            </a:endParaRPr>
          </a:p>
        </p:txBody>
      </p:sp>
      <p:sp>
        <p:nvSpPr>
          <p:cNvPr id="236" name="CustomShape 22"/>
          <p:cNvSpPr/>
          <p:nvPr/>
        </p:nvSpPr>
        <p:spPr>
          <a:xfrm>
            <a:off x="6727320" y="2860200"/>
            <a:ext cx="1554480" cy="182880"/>
          </a:xfrm>
          <a:custGeom>
            <a:avLst/>
            <a:gdLst/>
            <a:ahLst/>
            <a:cxnLst/>
            <a:rect l="0" t="0" r="r" b="b"/>
            <a:pathLst>
              <a:path w="4320" h="510">
                <a:moveTo>
                  <a:pt x="0" y="165"/>
                </a:moveTo>
                <a:lnTo>
                  <a:pt x="3797" y="165"/>
                </a:lnTo>
                <a:lnTo>
                  <a:pt x="3797" y="0"/>
                </a:lnTo>
                <a:lnTo>
                  <a:pt x="4319" y="254"/>
                </a:lnTo>
                <a:lnTo>
                  <a:pt x="3797" y="509"/>
                </a:lnTo>
                <a:lnTo>
                  <a:pt x="3797" y="344"/>
                </a:lnTo>
                <a:lnTo>
                  <a:pt x="0" y="344"/>
                </a:lnTo>
                <a:lnTo>
                  <a:pt x="0" y="165"/>
                </a:lnTo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7" name="CustomShape 23"/>
          <p:cNvSpPr/>
          <p:nvPr/>
        </p:nvSpPr>
        <p:spPr>
          <a:xfrm>
            <a:off x="6727680" y="3854160"/>
            <a:ext cx="1554480" cy="182880"/>
          </a:xfrm>
          <a:custGeom>
            <a:avLst/>
            <a:gdLst/>
            <a:ahLst/>
            <a:cxnLst/>
            <a:rect l="0" t="0" r="r" b="b"/>
            <a:pathLst>
              <a:path w="4320" h="510">
                <a:moveTo>
                  <a:pt x="0" y="165"/>
                </a:moveTo>
                <a:lnTo>
                  <a:pt x="3797" y="165"/>
                </a:lnTo>
                <a:lnTo>
                  <a:pt x="3797" y="0"/>
                </a:lnTo>
                <a:lnTo>
                  <a:pt x="4319" y="254"/>
                </a:lnTo>
                <a:lnTo>
                  <a:pt x="3797" y="509"/>
                </a:lnTo>
                <a:lnTo>
                  <a:pt x="3797" y="344"/>
                </a:lnTo>
                <a:lnTo>
                  <a:pt x="0" y="344"/>
                </a:lnTo>
                <a:lnTo>
                  <a:pt x="0" y="165"/>
                </a:lnTo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38" name="Picture 237"/>
          <p:cNvPicPr/>
          <p:nvPr/>
        </p:nvPicPr>
        <p:blipFill>
          <a:blip r:embed="rId5"/>
          <a:stretch/>
        </p:blipFill>
        <p:spPr>
          <a:xfrm>
            <a:off x="4731120" y="2280240"/>
            <a:ext cx="300600" cy="32868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176416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TextShape 1"/>
          <p:cNvSpPr txBox="1"/>
          <p:nvPr/>
        </p:nvSpPr>
        <p:spPr>
          <a:xfrm>
            <a:off x="838080" y="110160"/>
            <a:ext cx="9994320" cy="8157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it-IT" sz="4000" b="0" strike="noStrike" spc="-1">
                <a:solidFill>
                  <a:srgbClr val="002060"/>
                </a:solidFill>
                <a:latin typeface="Arial Rounded MT Bold"/>
              </a:rPr>
              <a:t>XFEL use-case</a:t>
            </a:r>
            <a:endParaRPr lang="it-IT" sz="4000" b="0" strike="noStrike" spc="-1">
              <a:solidFill>
                <a:srgbClr val="4472C4"/>
              </a:solidFill>
              <a:latin typeface="Arial"/>
            </a:endParaRPr>
          </a:p>
        </p:txBody>
      </p:sp>
      <p:sp>
        <p:nvSpPr>
          <p:cNvPr id="275" name="TextShape 2"/>
          <p:cNvSpPr txBox="1"/>
          <p:nvPr/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GB" sz="1200" b="0" strike="noStrike" spc="-1">
                <a:solidFill>
                  <a:srgbClr val="757070"/>
                </a:solidFill>
                <a:latin typeface="Arial"/>
              </a:rPr>
              <a:t>11/09/2018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276" name="TextShape 3"/>
          <p:cNvSpPr txBox="1"/>
          <p:nvPr/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GB" sz="1200" b="0" strike="noStrike" spc="-1">
                <a:solidFill>
                  <a:srgbClr val="4472C4"/>
                </a:solidFill>
                <a:latin typeface="Arial"/>
              </a:rPr>
              <a:t>P.Millar - The eXtreme DataCloud Project 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277" name="TextShape 4"/>
          <p:cNvSpPr txBox="1"/>
          <p:nvPr/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7A6FB5FA-147F-45A2-B8B0-FEA0E5114081}" type="slidenum">
              <a:rPr lang="en-GB" sz="1200" b="0" strike="noStrike" spc="-1">
                <a:solidFill>
                  <a:srgbClr val="ED7D31"/>
                </a:solidFill>
                <a:latin typeface="Arial"/>
              </a:rPr>
              <a:t>18</a:t>
            </a:fld>
            <a:endParaRPr lang="en-GB" sz="1200" b="0" strike="noStrike" spc="-1">
              <a:latin typeface="Times New Roman"/>
            </a:endParaRPr>
          </a:p>
        </p:txBody>
      </p:sp>
      <p:pic>
        <p:nvPicPr>
          <p:cNvPr id="278" name="Picture 277"/>
          <p:cNvPicPr/>
          <p:nvPr/>
        </p:nvPicPr>
        <p:blipFill>
          <a:blip r:embed="rId2"/>
          <a:stretch/>
        </p:blipFill>
        <p:spPr>
          <a:xfrm>
            <a:off x="450720" y="1693080"/>
            <a:ext cx="11018160" cy="417492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057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EOS </a:t>
            </a:r>
            <a:r>
              <a:rPr lang="en-GB" dirty="0" err="1" smtClean="0"/>
              <a:t>XCache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AIM: Integration of </a:t>
            </a:r>
            <a:r>
              <a:rPr lang="en-GB" dirty="0" err="1" smtClean="0"/>
              <a:t>XCache</a:t>
            </a:r>
            <a:r>
              <a:rPr lang="en-GB" dirty="0" smtClean="0"/>
              <a:t> as a caching solution for EOS</a:t>
            </a:r>
          </a:p>
          <a:p>
            <a:pPr lvl="1"/>
            <a:r>
              <a:rPr lang="en-GB" dirty="0" smtClean="0"/>
              <a:t>Reference scenarios : </a:t>
            </a:r>
          </a:p>
          <a:p>
            <a:pPr lvl="2"/>
            <a:r>
              <a:rPr lang="en-GB" dirty="0" err="1" smtClean="0"/>
              <a:t>XCache</a:t>
            </a:r>
            <a:r>
              <a:rPr lang="en-GB" dirty="0" smtClean="0"/>
              <a:t> deployed at a remote centre (e.g. cloud procurement) to accelerate its local CPU. </a:t>
            </a:r>
          </a:p>
          <a:p>
            <a:pPr lvl="2"/>
            <a:r>
              <a:rPr lang="en-GB" dirty="0" smtClean="0"/>
              <a:t>Managing a fast front-end, e.g. SSDs</a:t>
            </a:r>
          </a:p>
          <a:p>
            <a:pPr lvl="1"/>
            <a:r>
              <a:rPr lang="en-GB" dirty="0"/>
              <a:t>Front end is HTTP/</a:t>
            </a:r>
            <a:r>
              <a:rPr lang="en-GB" dirty="0" err="1"/>
              <a:t>xroot</a:t>
            </a:r>
            <a:r>
              <a:rPr lang="en-GB" dirty="0"/>
              <a:t>, backend communication is </a:t>
            </a:r>
            <a:r>
              <a:rPr lang="en-GB" dirty="0" err="1"/>
              <a:t>xroot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As EOS is based on </a:t>
            </a:r>
            <a:r>
              <a:rPr lang="en-GB" dirty="0" err="1" smtClean="0"/>
              <a:t>XRootD</a:t>
            </a:r>
            <a:r>
              <a:rPr lang="en-GB" dirty="0" smtClean="0"/>
              <a:t>, this offers a number of opportunities for closer integration of the two systems</a:t>
            </a:r>
          </a:p>
          <a:p>
            <a:r>
              <a:rPr lang="en-GB" dirty="0" smtClean="0"/>
              <a:t>Identity forwarding plugin created whereby the cache can identify on whose behalf it is acting</a:t>
            </a:r>
          </a:p>
          <a:p>
            <a:pPr lvl="1"/>
            <a:r>
              <a:rPr lang="en-GB" dirty="0" smtClean="0"/>
              <a:t>Upstream storage can authorise appropriately</a:t>
            </a:r>
          </a:p>
          <a:p>
            <a:pPr lvl="1"/>
            <a:r>
              <a:rPr lang="en-GB" dirty="0" smtClean="0"/>
              <a:t>Full system deployed on XDC testbed and integrated with VOMS</a:t>
            </a:r>
          </a:p>
          <a:p>
            <a:r>
              <a:rPr lang="en-GB" dirty="0" smtClean="0"/>
              <a:t>Next</a:t>
            </a:r>
          </a:p>
          <a:p>
            <a:pPr lvl="1"/>
            <a:r>
              <a:rPr lang="en-GB" dirty="0" smtClean="0"/>
              <a:t>write support</a:t>
            </a:r>
          </a:p>
          <a:p>
            <a:pPr lvl="2"/>
            <a:r>
              <a:rPr lang="en-GB" dirty="0" smtClean="0"/>
              <a:t>write-through at first</a:t>
            </a:r>
          </a:p>
          <a:p>
            <a:pPr lvl="1"/>
            <a:r>
              <a:rPr lang="en-GB" dirty="0" smtClean="0"/>
              <a:t>notification integration</a:t>
            </a:r>
          </a:p>
          <a:p>
            <a:pPr lvl="1"/>
            <a:endParaRPr lang="en-GB" dirty="0" smtClean="0"/>
          </a:p>
          <a:p>
            <a:pPr lvl="2"/>
            <a:endParaRPr lang="en-GB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2018</a:t>
            </a:r>
            <a:endParaRPr lang="it-IT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XDC @ GDB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19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5104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XDC Overview</a:t>
            </a:r>
            <a:endParaRPr lang="en-US" dirty="0"/>
          </a:p>
        </p:txBody>
      </p:sp>
      <p:sp>
        <p:nvSpPr>
          <p:cNvPr id="8" name="Segnaposto contenuto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The </a:t>
            </a:r>
            <a:r>
              <a:rPr lang="en-GB" dirty="0" err="1"/>
              <a:t>eXtreme</a:t>
            </a:r>
            <a:r>
              <a:rPr lang="en-GB" dirty="0"/>
              <a:t> </a:t>
            </a:r>
            <a:r>
              <a:rPr lang="en-GB" dirty="0" err="1" smtClean="0"/>
              <a:t>DataCloud’s</a:t>
            </a:r>
            <a:r>
              <a:rPr lang="en-GB" dirty="0" smtClean="0"/>
              <a:t> aim: Develop </a:t>
            </a:r>
            <a:r>
              <a:rPr lang="en-GB" dirty="0"/>
              <a:t>scalable technologies for federating storage resources and managing data in highly distributed </a:t>
            </a:r>
            <a:r>
              <a:rPr lang="en-GB" dirty="0" smtClean="0"/>
              <a:t>scientific computing environments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XDC is </a:t>
            </a:r>
            <a:r>
              <a:rPr lang="en-US" dirty="0" smtClean="0"/>
              <a:t>a 2 year, </a:t>
            </a:r>
            <a:r>
              <a:rPr lang="en-US" dirty="0" smtClean="0">
                <a:sym typeface="Calibri"/>
              </a:rPr>
              <a:t>3M€, </a:t>
            </a:r>
            <a:r>
              <a:rPr lang="en-US" dirty="0" smtClean="0"/>
              <a:t>EU-funded </a:t>
            </a:r>
            <a:r>
              <a:rPr lang="en-US" dirty="0">
                <a:solidFill>
                  <a:schemeClr val="tx2"/>
                </a:solidFill>
              </a:rPr>
              <a:t>software</a:t>
            </a:r>
            <a:r>
              <a:rPr lang="en-US" dirty="0" smtClean="0"/>
              <a:t> </a:t>
            </a:r>
            <a:r>
              <a:rPr lang="en-US" dirty="0">
                <a:solidFill>
                  <a:schemeClr val="tx2"/>
                </a:solidFill>
              </a:rPr>
              <a:t>development</a:t>
            </a:r>
            <a:r>
              <a:rPr lang="en-US" dirty="0" smtClean="0"/>
              <a:t> and integration project</a:t>
            </a:r>
          </a:p>
          <a:p>
            <a:pPr lvl="1"/>
            <a:r>
              <a:rPr lang="en-US" dirty="0" smtClean="0"/>
              <a:t>Started </a:t>
            </a:r>
            <a:r>
              <a:rPr lang="en-US" dirty="0" smtClean="0"/>
              <a:t>active work </a:t>
            </a:r>
            <a:r>
              <a:rPr lang="en-US" sz="2200" dirty="0">
                <a:solidFill>
                  <a:schemeClr val="tx2"/>
                </a:solidFill>
              </a:rPr>
              <a:t>1st Feb 2018</a:t>
            </a:r>
            <a:endParaRPr lang="en-US" sz="28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targeted platforms are the current and next generation e-Infrastructures deployed in Europe</a:t>
            </a:r>
          </a:p>
          <a:p>
            <a:pPr lvl="1"/>
            <a:r>
              <a:rPr lang="en-US" dirty="0"/>
              <a:t>European Open Science Cloud (EOSC)</a:t>
            </a:r>
          </a:p>
          <a:p>
            <a:pPr lvl="1"/>
            <a:r>
              <a:rPr lang="en-US" dirty="0"/>
              <a:t>The </a:t>
            </a:r>
            <a:r>
              <a:rPr lang="en-US" dirty="0" smtClean="0"/>
              <a:t>e-infrastructures </a:t>
            </a:r>
            <a:r>
              <a:rPr lang="en-US" dirty="0"/>
              <a:t>used by the represented </a:t>
            </a:r>
            <a:r>
              <a:rPr lang="en-US" dirty="0" smtClean="0"/>
              <a:t>communities</a:t>
            </a:r>
            <a:endParaRPr lang="en-US" dirty="0"/>
          </a:p>
          <a:p>
            <a:pPr lvl="1"/>
            <a:r>
              <a:rPr lang="en-US" sz="2800" dirty="0" smtClean="0">
                <a:solidFill>
                  <a:schemeClr val="tx2"/>
                </a:solidFill>
              </a:rPr>
              <a:t>WLCG</a:t>
            </a:r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XDC @ GDB</a:t>
            </a:r>
            <a:endParaRPr lang="it-IT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2018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3704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EOS Storage Adoption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EOS can now adopt</a:t>
            </a:r>
            <a:endParaRPr lang="en-GB" dirty="0"/>
          </a:p>
          <a:p>
            <a:pPr lvl="1"/>
            <a:r>
              <a:rPr lang="en-GB" dirty="0" smtClean="0"/>
              <a:t>External storage systems</a:t>
            </a:r>
          </a:p>
          <a:p>
            <a:pPr lvl="2"/>
            <a:r>
              <a:rPr lang="en-GB" dirty="0" smtClean="0"/>
              <a:t>Through an S3 or a WebDAV interface</a:t>
            </a:r>
          </a:p>
          <a:p>
            <a:pPr lvl="2"/>
            <a:r>
              <a:rPr lang="en-GB" dirty="0" smtClean="0"/>
              <a:t>Demonstrated with </a:t>
            </a:r>
            <a:r>
              <a:rPr lang="en-GB" dirty="0" err="1" smtClean="0"/>
              <a:t>dCache</a:t>
            </a:r>
            <a:r>
              <a:rPr lang="en-GB" dirty="0" smtClean="0"/>
              <a:t>/WebDAV</a:t>
            </a:r>
          </a:p>
          <a:p>
            <a:pPr lvl="1"/>
            <a:r>
              <a:rPr lang="en-GB" dirty="0" smtClean="0"/>
              <a:t>External data</a:t>
            </a:r>
          </a:p>
          <a:p>
            <a:pPr lvl="2"/>
            <a:r>
              <a:rPr lang="en-GB" dirty="0" smtClean="0"/>
              <a:t>Data already present on a system described above can be incorporated into EOS</a:t>
            </a:r>
          </a:p>
          <a:p>
            <a:pPr lvl="2"/>
            <a:r>
              <a:rPr lang="en-GB" dirty="0" smtClean="0"/>
              <a:t>It can then be replicated, moved, managed in the usual way</a:t>
            </a:r>
          </a:p>
          <a:p>
            <a:pPr lvl="3"/>
            <a:r>
              <a:rPr lang="en-GB" dirty="0" smtClean="0"/>
              <a:t>Can even be removed from the original storage while preserving access</a:t>
            </a:r>
          </a:p>
          <a:p>
            <a:r>
              <a:rPr lang="en-GB" dirty="0" smtClean="0"/>
              <a:t>Allows local centres to pledge capacity to </a:t>
            </a:r>
            <a:r>
              <a:rPr lang="en-GB" dirty="0" smtClean="0"/>
              <a:t>a regional </a:t>
            </a:r>
            <a:r>
              <a:rPr lang="en-GB" dirty="0" smtClean="0"/>
              <a:t>system</a:t>
            </a:r>
          </a:p>
          <a:p>
            <a:pPr lvl="1"/>
            <a:r>
              <a:rPr lang="en-GB" dirty="0" smtClean="0"/>
              <a:t>S3 support integrates cloud resources</a:t>
            </a:r>
          </a:p>
          <a:p>
            <a:r>
              <a:rPr lang="en-GB" dirty="0" smtClean="0"/>
              <a:t>At present, EOS takes over management of the storage system</a:t>
            </a:r>
          </a:p>
          <a:p>
            <a:pPr lvl="1"/>
            <a:r>
              <a:rPr lang="en-GB" dirty="0" smtClean="0"/>
              <a:t>Independent access is… possible but highly discouraged.</a:t>
            </a:r>
          </a:p>
          <a:p>
            <a:pPr lvl="1"/>
            <a:r>
              <a:rPr lang="en-GB" dirty="0" smtClean="0"/>
              <a:t>This can be addressed through notifications</a:t>
            </a:r>
            <a:endParaRPr lang="en-GB" dirty="0"/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2018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XDC @ GDB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20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3730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INFN : HTTP(S) </a:t>
            </a:r>
            <a:r>
              <a:rPr lang="en-US" dirty="0" err="1" smtClean="0"/>
              <a:t>nginx</a:t>
            </a:r>
            <a:r>
              <a:rPr lang="en-US" dirty="0" smtClean="0"/>
              <a:t> cache</a:t>
            </a:r>
            <a:endParaRPr lang="en-US" dirty="0"/>
          </a:p>
        </p:txBody>
      </p:sp>
      <p:sp>
        <p:nvSpPr>
          <p:cNvPr id="8" name="Segnaposto testo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HTTP(S) caching solution based on </a:t>
            </a:r>
            <a:r>
              <a:rPr lang="en-US" dirty="0" err="1" smtClean="0"/>
              <a:t>nginx</a:t>
            </a:r>
            <a:endParaRPr lang="en-US" dirty="0" smtClean="0"/>
          </a:p>
          <a:p>
            <a:pPr lvl="1"/>
            <a:r>
              <a:rPr lang="en-US" dirty="0" smtClean="0"/>
              <a:t>VOMS </a:t>
            </a:r>
            <a:r>
              <a:rPr lang="en-US" dirty="0" err="1" smtClean="0"/>
              <a:t>auth</a:t>
            </a:r>
            <a:r>
              <a:rPr lang="en-US" dirty="0" smtClean="0"/>
              <a:t> provided by a plugin</a:t>
            </a:r>
          </a:p>
          <a:p>
            <a:pPr lvl="1"/>
            <a:r>
              <a:rPr lang="en-US" dirty="0" smtClean="0"/>
              <a:t>Upstream endpoint selection based on VO information</a:t>
            </a:r>
          </a:p>
          <a:p>
            <a:r>
              <a:rPr lang="en-US" dirty="0" smtClean="0"/>
              <a:t>Client contacts </a:t>
            </a:r>
            <a:r>
              <a:rPr lang="en-US" dirty="0" err="1" smtClean="0"/>
              <a:t>nginx</a:t>
            </a:r>
            <a:r>
              <a:rPr lang="en-US" dirty="0" smtClean="0"/>
              <a:t> which either retrieves (miss) or serves (hit) the data</a:t>
            </a:r>
          </a:p>
          <a:p>
            <a:r>
              <a:rPr lang="en-US" dirty="0" smtClean="0"/>
              <a:t>Cache operates with a service credential</a:t>
            </a:r>
          </a:p>
          <a:p>
            <a:pPr lvl="1"/>
            <a:r>
              <a:rPr lang="en-US" dirty="0" smtClean="0"/>
              <a:t>No delegation</a:t>
            </a:r>
          </a:p>
          <a:p>
            <a:r>
              <a:rPr lang="en-US" dirty="0" smtClean="0"/>
              <a:t>Smarter caching algorithms may be contemplated</a:t>
            </a:r>
          </a:p>
          <a:p>
            <a:pPr lvl="1"/>
            <a:r>
              <a:rPr lang="en-US" dirty="0" err="1" smtClean="0"/>
              <a:t>nginx</a:t>
            </a:r>
            <a:r>
              <a:rPr lang="en-US" dirty="0" smtClean="0"/>
              <a:t> plugin mechanism</a:t>
            </a:r>
            <a:endParaRPr lang="en-US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2018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XDC @ GDB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21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9300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First release before the end of the year</a:t>
            </a:r>
          </a:p>
          <a:p>
            <a:pPr lvl="1"/>
            <a:r>
              <a:rPr lang="en-GB" dirty="0" smtClean="0"/>
              <a:t>Will allow preview deployments of the functionality described</a:t>
            </a:r>
          </a:p>
          <a:p>
            <a:pPr lvl="1"/>
            <a:r>
              <a:rPr lang="en-GB" dirty="0" smtClean="0"/>
              <a:t>This will then emerge in the standard releases of participating projects</a:t>
            </a:r>
          </a:p>
          <a:p>
            <a:r>
              <a:rPr lang="en-GB" dirty="0" smtClean="0"/>
              <a:t>Review</a:t>
            </a:r>
          </a:p>
          <a:p>
            <a:pPr lvl="1"/>
            <a:r>
              <a:rPr lang="en-GB" dirty="0" smtClean="0"/>
              <a:t>First review end of March</a:t>
            </a:r>
          </a:p>
          <a:p>
            <a:r>
              <a:rPr lang="en-GB" dirty="0" err="1" smtClean="0"/>
              <a:t>Rucio</a:t>
            </a:r>
            <a:endParaRPr lang="en-GB" dirty="0" smtClean="0"/>
          </a:p>
          <a:p>
            <a:pPr lvl="1"/>
            <a:r>
              <a:rPr lang="en-GB" dirty="0" smtClean="0"/>
              <a:t>Moving towards a more formal involvement in the project</a:t>
            </a:r>
          </a:p>
          <a:p>
            <a:r>
              <a:rPr lang="en-GB" dirty="0" smtClean="0"/>
              <a:t>Keep up the work on scalable data solutions for WLCG and others</a:t>
            </a:r>
          </a:p>
          <a:p>
            <a:pPr lvl="1"/>
            <a:r>
              <a:rPr lang="en-GB" dirty="0" smtClean="0"/>
              <a:t>In sync with the DOMA WGs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2018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XDC @ GDB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22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024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3048" y="110209"/>
            <a:ext cx="9994557" cy="815975"/>
          </a:xfrm>
        </p:spPr>
        <p:txBody>
          <a:bodyPr/>
          <a:lstStyle/>
          <a:p>
            <a:r>
              <a:rPr lang="en-US" dirty="0" smtClean="0"/>
              <a:t>The Approach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99855" y="1040192"/>
            <a:ext cx="11343274" cy="3747020"/>
          </a:xfrm>
        </p:spPr>
        <p:txBody>
          <a:bodyPr>
            <a:normAutofit lnSpcReduction="10000"/>
          </a:bodyPr>
          <a:lstStyle/>
          <a:p>
            <a:r>
              <a:rPr lang="en-GB" b="1" dirty="0" smtClean="0"/>
              <a:t>Improve </a:t>
            </a:r>
            <a:r>
              <a:rPr lang="en-GB" b="1" dirty="0"/>
              <a:t>already </a:t>
            </a:r>
            <a:r>
              <a:rPr lang="en-GB" b="1" dirty="0" smtClean="0"/>
              <a:t>existing, production quality Data </a:t>
            </a:r>
            <a:r>
              <a:rPr lang="en-GB" b="1" dirty="0"/>
              <a:t>Management services </a:t>
            </a:r>
            <a:endParaRPr lang="en-GB" b="1" dirty="0" smtClean="0"/>
          </a:p>
          <a:p>
            <a:pPr lvl="1"/>
            <a:r>
              <a:rPr lang="en-GB" dirty="0"/>
              <a:t>B</a:t>
            </a:r>
            <a:r>
              <a:rPr lang="en-GB" dirty="0" smtClean="0"/>
              <a:t>y </a:t>
            </a:r>
            <a:r>
              <a:rPr lang="en-GB" dirty="0"/>
              <a:t>adding </a:t>
            </a:r>
            <a:r>
              <a:rPr lang="en-GB" dirty="0" smtClean="0">
                <a:solidFill>
                  <a:schemeClr val="tx2"/>
                </a:solidFill>
              </a:rPr>
              <a:t>missing functionalities </a:t>
            </a:r>
            <a:r>
              <a:rPr lang="en-GB" dirty="0" smtClean="0"/>
              <a:t>requested by research communities</a:t>
            </a:r>
          </a:p>
          <a:p>
            <a:pPr lvl="1"/>
            <a:r>
              <a:rPr lang="en-GB" dirty="0" smtClean="0"/>
              <a:t>Based mainly on technologies provided by the partners and by the INDIGO-Datacloud project</a:t>
            </a:r>
          </a:p>
          <a:p>
            <a:pPr lvl="1"/>
            <a:r>
              <a:rPr lang="en-GB" dirty="0" smtClean="0"/>
              <a:t>Must be coherently harmonised in the European e-Infrastructures</a:t>
            </a:r>
          </a:p>
          <a:p>
            <a:r>
              <a:rPr lang="en-US" b="1" dirty="0" smtClean="0"/>
              <a:t>Status</a:t>
            </a:r>
          </a:p>
          <a:p>
            <a:pPr lvl="1"/>
            <a:r>
              <a:rPr lang="en-US" b="1" dirty="0" smtClean="0">
                <a:solidFill>
                  <a:schemeClr val="tx2"/>
                </a:solidFill>
              </a:rPr>
              <a:t>10 months </a:t>
            </a:r>
            <a:r>
              <a:rPr lang="en-US" b="1" dirty="0" smtClean="0"/>
              <a:t>into the </a:t>
            </a:r>
            <a:r>
              <a:rPr lang="en-US" b="1" dirty="0" smtClean="0"/>
              <a:t>active work of the project</a:t>
            </a:r>
            <a:endParaRPr lang="en-US" b="1" dirty="0" smtClean="0"/>
          </a:p>
          <a:p>
            <a:pPr lvl="1"/>
            <a:r>
              <a:rPr lang="en-GB" b="1" dirty="0"/>
              <a:t>This update is </a:t>
            </a:r>
            <a:r>
              <a:rPr lang="en-GB" b="1" dirty="0">
                <a:solidFill>
                  <a:schemeClr val="tx2"/>
                </a:solidFill>
              </a:rPr>
              <a:t>WLCG</a:t>
            </a:r>
            <a:r>
              <a:rPr lang="en-GB" b="1" dirty="0"/>
              <a:t> focused and does not represent all the work going on in the project!</a:t>
            </a:r>
          </a:p>
          <a:p>
            <a:pPr lvl="1"/>
            <a:endParaRPr lang="en-US" b="1" dirty="0" smtClean="0"/>
          </a:p>
          <a:p>
            <a:pPr lvl="1"/>
            <a:endParaRPr lang="en-GB" b="1" dirty="0" smtClean="0"/>
          </a:p>
          <a:p>
            <a:pPr marL="0" indent="0">
              <a:buNone/>
            </a:pPr>
            <a:endParaRPr lang="en-GB" b="1" dirty="0"/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088" y="4626120"/>
            <a:ext cx="1595945" cy="1489549"/>
          </a:xfrm>
          <a:prstGeom prst="rect">
            <a:avLst/>
          </a:prstGeom>
        </p:spPr>
      </p:pic>
      <p:sp>
        <p:nvSpPr>
          <p:cNvPr id="17" name="Segnaposto contenuto 2"/>
          <p:cNvSpPr txBox="1">
            <a:spLocks/>
          </p:cNvSpPr>
          <p:nvPr/>
        </p:nvSpPr>
        <p:spPr>
          <a:xfrm>
            <a:off x="199855" y="6107352"/>
            <a:ext cx="1775792" cy="5986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7188" indent="-357188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3"/>
              </a:buBlip>
              <a:defRPr sz="2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84250" indent="-527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43025" indent="-4286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5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90700" indent="-4191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38375" indent="-4095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7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en-US" sz="1800" dirty="0" smtClean="0"/>
              <a:t>INDIGO PaaS Orchestrator</a:t>
            </a:r>
            <a:endParaRPr lang="en-US" sz="1800" dirty="0"/>
          </a:p>
        </p:txBody>
      </p:sp>
      <p:pic>
        <p:nvPicPr>
          <p:cNvPr id="19" name="Immagine 18"/>
          <p:cNvPicPr>
            <a:picLocks noChangeAspect="1"/>
          </p:cNvPicPr>
          <p:nvPr/>
        </p:nvPicPr>
        <p:blipFill rotWithShape="1">
          <a:blip r:embed="rId8"/>
          <a:srcRect l="11373" t="11511" r="11997" b="8054"/>
          <a:stretch/>
        </p:blipFill>
        <p:spPr>
          <a:xfrm>
            <a:off x="10199085" y="4787212"/>
            <a:ext cx="1509825" cy="1584782"/>
          </a:xfrm>
          <a:prstGeom prst="rect">
            <a:avLst/>
          </a:prstGeom>
        </p:spPr>
      </p:pic>
      <p:pic>
        <p:nvPicPr>
          <p:cNvPr id="20" name="Immagine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853" y="4672424"/>
            <a:ext cx="1418812" cy="1418812"/>
          </a:xfrm>
          <a:prstGeom prst="rect">
            <a:avLst/>
          </a:prstGeom>
        </p:spPr>
      </p:pic>
      <p:sp>
        <p:nvSpPr>
          <p:cNvPr id="21" name="Segnaposto contenuto 2"/>
          <p:cNvSpPr txBox="1">
            <a:spLocks/>
          </p:cNvSpPr>
          <p:nvPr/>
        </p:nvSpPr>
        <p:spPr>
          <a:xfrm>
            <a:off x="1872747" y="6150278"/>
            <a:ext cx="2194891" cy="6618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7188" indent="-357188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3"/>
              </a:buBlip>
              <a:defRPr sz="2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84250" indent="-527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43025" indent="-4286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5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90700" indent="-4191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38375" indent="-4095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7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en-US" sz="1800" dirty="0" smtClean="0"/>
              <a:t>INDIGO CDMI Server</a:t>
            </a:r>
            <a:endParaRPr lang="en-US" sz="1800" dirty="0"/>
          </a:p>
        </p:txBody>
      </p:sp>
      <p:grpSp>
        <p:nvGrpSpPr>
          <p:cNvPr id="23" name="Gruppo 22"/>
          <p:cNvGrpSpPr/>
          <p:nvPr/>
        </p:nvGrpSpPr>
        <p:grpSpPr>
          <a:xfrm>
            <a:off x="4073735" y="4825724"/>
            <a:ext cx="2669966" cy="1737273"/>
            <a:chOff x="6561919" y="4274521"/>
            <a:chExt cx="3420281" cy="1737273"/>
          </a:xfrm>
        </p:grpSpPr>
        <p:pic>
          <p:nvPicPr>
            <p:cNvPr id="18" name="Immagine 17"/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288"/>
            <a:stretch/>
          </p:blipFill>
          <p:spPr>
            <a:xfrm>
              <a:off x="6561919" y="4319349"/>
              <a:ext cx="3420281" cy="1692445"/>
            </a:xfrm>
            <a:prstGeom prst="rect">
              <a:avLst/>
            </a:prstGeom>
          </p:spPr>
        </p:pic>
        <p:pic>
          <p:nvPicPr>
            <p:cNvPr id="22" name="Immagine 21"/>
            <p:cNvPicPr>
              <a:picLocks noChangeAspect="1"/>
            </p:cNvPicPr>
            <p:nvPr/>
          </p:nvPicPr>
          <p:blipFill rotWithShape="1">
            <a:blip r:embed="rId11"/>
            <a:srcRect t="37493" b="44420"/>
            <a:stretch/>
          </p:blipFill>
          <p:spPr>
            <a:xfrm>
              <a:off x="7319559" y="4274521"/>
              <a:ext cx="1905000" cy="344556"/>
            </a:xfrm>
            <a:prstGeom prst="rect">
              <a:avLst/>
            </a:prstGeom>
          </p:spPr>
        </p:pic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XDC @ GDB</a:t>
            </a:r>
            <a:endParaRPr lang="it-IT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7507" y="4806968"/>
            <a:ext cx="1596449" cy="7333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609" y="5461072"/>
            <a:ext cx="2045233" cy="91568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2633" y="4870552"/>
            <a:ext cx="1529745" cy="1395128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2018</a:t>
            </a:r>
            <a:endParaRPr lang="it-IT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26" name="Segnaposto contenuto 2"/>
          <p:cNvSpPr txBox="1">
            <a:spLocks/>
          </p:cNvSpPr>
          <p:nvPr/>
        </p:nvSpPr>
        <p:spPr>
          <a:xfrm>
            <a:off x="814760" y="72490"/>
            <a:ext cx="11343274" cy="26372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7188" indent="-357188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3"/>
              </a:buBlip>
              <a:defRPr sz="2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84250" indent="-527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43025" indent="-4286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5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90700" indent="-4191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38375" indent="-4095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7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18252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Represented research communities</a:t>
            </a:r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XDC @ GDB</a:t>
            </a:r>
            <a:endParaRPr lang="it-IT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83" y="926184"/>
            <a:ext cx="1740649" cy="1143675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7974" y="1100745"/>
            <a:ext cx="3061252" cy="1128261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540" y="2862778"/>
            <a:ext cx="1904118" cy="1548485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19381" y="2933455"/>
            <a:ext cx="3776619" cy="1477808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2365" y="1100745"/>
            <a:ext cx="1436295" cy="1079957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 rotWithShape="1">
          <a:blip r:embed="rId7"/>
          <a:srcRect b="21688"/>
          <a:stretch/>
        </p:blipFill>
        <p:spPr>
          <a:xfrm>
            <a:off x="274452" y="1981008"/>
            <a:ext cx="2080400" cy="536137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47735" y="1203246"/>
            <a:ext cx="1342923" cy="1342923"/>
          </a:xfrm>
          <a:prstGeom prst="rect">
            <a:avLst/>
          </a:prstGeom>
        </p:spPr>
      </p:pic>
      <p:pic>
        <p:nvPicPr>
          <p:cNvPr id="16" name="Immagin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17169" y="1063653"/>
            <a:ext cx="2753475" cy="1869802"/>
          </a:xfrm>
          <a:prstGeom prst="rect">
            <a:avLst/>
          </a:prstGeom>
        </p:spPr>
      </p:pic>
      <p:pic>
        <p:nvPicPr>
          <p:cNvPr id="17" name="Immagin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1923" y="4924259"/>
            <a:ext cx="2931803" cy="1055449"/>
          </a:xfrm>
          <a:prstGeom prst="rect">
            <a:avLst/>
          </a:prstGeom>
        </p:spPr>
      </p:pic>
      <p:pic>
        <p:nvPicPr>
          <p:cNvPr id="18" name="Immagine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381475" y="4691687"/>
            <a:ext cx="3014309" cy="1520594"/>
          </a:xfrm>
          <a:prstGeom prst="rect">
            <a:avLst/>
          </a:prstGeom>
        </p:spPr>
      </p:pic>
      <p:pic>
        <p:nvPicPr>
          <p:cNvPr id="20" name="Immagine 1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0657" y="3265389"/>
            <a:ext cx="2854445" cy="1346437"/>
          </a:xfrm>
          <a:prstGeom prst="rect">
            <a:avLst/>
          </a:prstGeom>
        </p:spPr>
      </p:pic>
      <p:pic>
        <p:nvPicPr>
          <p:cNvPr id="21" name="Immagine 2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479768" y="3190303"/>
            <a:ext cx="2712232" cy="1545972"/>
          </a:xfrm>
          <a:prstGeom prst="rect">
            <a:avLst/>
          </a:prstGeom>
        </p:spPr>
      </p:pic>
      <p:pic>
        <p:nvPicPr>
          <p:cNvPr id="22" name="Immagine 21"/>
          <p:cNvPicPr>
            <a:picLocks noChangeAspect="1"/>
          </p:cNvPicPr>
          <p:nvPr/>
        </p:nvPicPr>
        <p:blipFill rotWithShape="1">
          <a:blip r:embed="rId14"/>
          <a:srcRect l="4612" t="3942" r="3670" b="7193"/>
          <a:stretch/>
        </p:blipFill>
        <p:spPr>
          <a:xfrm>
            <a:off x="7678407" y="4861626"/>
            <a:ext cx="3544762" cy="1838024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2018</a:t>
            </a:r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9448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dirty="0" err="1" smtClean="0"/>
              <a:t>usecase</a:t>
            </a:r>
            <a:r>
              <a:rPr lang="en-US" dirty="0" smtClean="0"/>
              <a:t> driven project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538831" y="1727478"/>
            <a:ext cx="4552950" cy="2177772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ew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functionalities added on top of existing production quality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services</a:t>
            </a:r>
          </a:p>
          <a:p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Integration of different services to address the requirements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XDC @ GDB</a:t>
            </a:r>
            <a:endParaRPr lang="it-IT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446" y="933892"/>
            <a:ext cx="7022385" cy="5414750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2018</a:t>
            </a:r>
            <a:endParaRPr lang="it-IT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3564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dirty="0" err="1" smtClean="0"/>
              <a:t>usecase</a:t>
            </a:r>
            <a:r>
              <a:rPr lang="en-US" dirty="0" smtClean="0"/>
              <a:t> driven project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538831" y="1727478"/>
            <a:ext cx="4552950" cy="2177772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ew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functionalities added on top of existing production quality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services</a:t>
            </a:r>
          </a:p>
          <a:p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Integration of different services to address the requirements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XDC @ GDB</a:t>
            </a:r>
            <a:endParaRPr lang="it-IT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446" y="933892"/>
            <a:ext cx="7022385" cy="5414750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2018</a:t>
            </a:r>
            <a:endParaRPr lang="it-IT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6</a:t>
            </a:fld>
            <a:endParaRPr lang="it-IT" dirty="0"/>
          </a:p>
        </p:txBody>
      </p:sp>
      <p:sp>
        <p:nvSpPr>
          <p:cNvPr id="4" name="Rectangle 3"/>
          <p:cNvSpPr/>
          <p:nvPr/>
        </p:nvSpPr>
        <p:spPr>
          <a:xfrm>
            <a:off x="301930" y="3338512"/>
            <a:ext cx="2091529" cy="708808"/>
          </a:xfrm>
          <a:prstGeom prst="rect">
            <a:avLst/>
          </a:prstGeom>
          <a:noFill/>
          <a:ln w="698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317010" y="4350256"/>
            <a:ext cx="2076450" cy="523823"/>
          </a:xfrm>
          <a:prstGeom prst="rect">
            <a:avLst/>
          </a:prstGeom>
          <a:noFill/>
          <a:ln w="698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338786" y="5188455"/>
            <a:ext cx="2076450" cy="523823"/>
          </a:xfrm>
          <a:prstGeom prst="rect">
            <a:avLst/>
          </a:prstGeom>
          <a:noFill/>
          <a:ln w="698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80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Orchestration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Indigo PaaS Orchestrator</a:t>
            </a:r>
          </a:p>
          <a:p>
            <a:pPr lvl="1"/>
            <a:r>
              <a:rPr lang="en-GB" dirty="0" smtClean="0"/>
              <a:t>FTS</a:t>
            </a:r>
            <a:endParaRPr lang="en-GB" dirty="0"/>
          </a:p>
          <a:p>
            <a:pPr lvl="1"/>
            <a:r>
              <a:rPr lang="en-GB" dirty="0" err="1" smtClean="0"/>
              <a:t>Dynafed</a:t>
            </a:r>
            <a:endParaRPr lang="en-GB" dirty="0" smtClean="0"/>
          </a:p>
          <a:p>
            <a:pPr lvl="1"/>
            <a:r>
              <a:rPr lang="en-GB" dirty="0" err="1" smtClean="0"/>
              <a:t>Rucio</a:t>
            </a:r>
            <a:endParaRPr lang="en-GB" dirty="0" smtClean="0"/>
          </a:p>
          <a:p>
            <a:r>
              <a:rPr lang="en-GB" dirty="0" smtClean="0"/>
              <a:t>INFN National cache federation</a:t>
            </a:r>
          </a:p>
          <a:p>
            <a:r>
              <a:rPr lang="en-GB" dirty="0" err="1" smtClean="0"/>
              <a:t>QoS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2018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XDC @ GDB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3483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0928519-AD70-9F40-9BD1-73BA56E6D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Extending</a:t>
            </a:r>
            <a:r>
              <a:rPr lang="it-IT" dirty="0"/>
              <a:t> the INDIGO Orchestrator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A46C7E5-FE79-D04F-AF60-87939801A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XDC @ GDB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ED69537-42FE-4542-A0C8-45C183779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8</a:t>
            </a:fld>
            <a:endParaRPr lang="it-IT"/>
          </a:p>
        </p:txBody>
      </p:sp>
      <p:sp>
        <p:nvSpPr>
          <p:cNvPr id="9" name="Segnaposto contenuto 8">
            <a:extLst>
              <a:ext uri="{FF2B5EF4-FFF2-40B4-BE49-F238E27FC236}">
                <a16:creationId xmlns:a16="http://schemas.microsoft.com/office/drawing/2014/main" id="{E2DB3802-BFA8-1845-83CD-134A9C6037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48246" y="1152525"/>
            <a:ext cx="3405554" cy="5024438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B0C1C01D-376A-1C4F-B95D-95FBD810AC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905" y="1152525"/>
            <a:ext cx="9046856" cy="5056914"/>
          </a:xfrm>
          <a:prstGeom prst="rect">
            <a:avLst/>
          </a:prstGeom>
        </p:spPr>
      </p:pic>
      <p:grpSp>
        <p:nvGrpSpPr>
          <p:cNvPr id="14" name="Gruppo 13">
            <a:extLst>
              <a:ext uri="{FF2B5EF4-FFF2-40B4-BE49-F238E27FC236}">
                <a16:creationId xmlns:a16="http://schemas.microsoft.com/office/drawing/2014/main" id="{1A91F9D2-D367-B644-8B68-F6DECC0E86B6}"/>
              </a:ext>
            </a:extLst>
          </p:cNvPr>
          <p:cNvGrpSpPr/>
          <p:nvPr/>
        </p:nvGrpSpPr>
        <p:grpSpPr>
          <a:xfrm>
            <a:off x="4937760" y="4234373"/>
            <a:ext cx="4603808" cy="2138289"/>
            <a:chOff x="4937760" y="4234373"/>
            <a:chExt cx="4603808" cy="2138289"/>
          </a:xfrm>
        </p:grpSpPr>
        <p:pic>
          <p:nvPicPr>
            <p:cNvPr id="13" name="Immagine 12">
              <a:extLst>
                <a:ext uri="{FF2B5EF4-FFF2-40B4-BE49-F238E27FC236}">
                  <a16:creationId xmlns:a16="http://schemas.microsoft.com/office/drawing/2014/main" id="{D7709B05-0B67-E243-8B3D-A3A953A48B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211" r="9970" b="24519"/>
            <a:stretch/>
          </p:blipFill>
          <p:spPr>
            <a:xfrm>
              <a:off x="8428385" y="5132182"/>
              <a:ext cx="1113183" cy="698771"/>
            </a:xfrm>
            <a:prstGeom prst="rect">
              <a:avLst/>
            </a:prstGeom>
          </p:spPr>
        </p:pic>
        <p:sp>
          <p:nvSpPr>
            <p:cNvPr id="12" name="Ovale 11">
              <a:extLst>
                <a:ext uri="{FF2B5EF4-FFF2-40B4-BE49-F238E27FC236}">
                  <a16:creationId xmlns:a16="http://schemas.microsoft.com/office/drawing/2014/main" id="{59E8A1C7-05D1-9D4B-A847-EB1185B29447}"/>
                </a:ext>
              </a:extLst>
            </p:cNvPr>
            <p:cNvSpPr/>
            <p:nvPr/>
          </p:nvSpPr>
          <p:spPr>
            <a:xfrm>
              <a:off x="4937760" y="4234373"/>
              <a:ext cx="3502855" cy="2138289"/>
            </a:xfrm>
            <a:prstGeom prst="ellipse">
              <a:avLst/>
            </a:prstGeom>
            <a:noFill/>
            <a:ln w="38100" cap="flat" cmpd="sng">
              <a:gradFill flip="none" rotWithShape="1">
                <a:gsLst>
                  <a:gs pos="0">
                    <a:schemeClr val="accent5">
                      <a:lumMod val="90000"/>
                      <a:lumOff val="10000"/>
                    </a:schemeClr>
                  </a:gs>
                  <a:gs pos="48000">
                    <a:schemeClr val="accent2">
                      <a:lumMod val="97000"/>
                      <a:lumOff val="3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2018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4599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XDC &amp; </a:t>
            </a:r>
            <a:r>
              <a:rPr lang="en-GB" dirty="0" err="1" smtClean="0"/>
              <a:t>OpenID</a:t>
            </a:r>
            <a:r>
              <a:rPr lang="en-GB" dirty="0" smtClean="0"/>
              <a:t> </a:t>
            </a:r>
            <a:r>
              <a:rPr lang="en-GB" dirty="0" smtClean="0"/>
              <a:t>Connect (OIDC)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This </a:t>
            </a:r>
            <a:r>
              <a:rPr lang="en-GB" dirty="0"/>
              <a:t>is a standardised part of the “token based </a:t>
            </a:r>
            <a:r>
              <a:rPr lang="en-GB" dirty="0" err="1"/>
              <a:t>auth</a:t>
            </a:r>
            <a:r>
              <a:rPr lang="en-GB" dirty="0"/>
              <a:t>” landscape</a:t>
            </a:r>
          </a:p>
          <a:p>
            <a:pPr lvl="1"/>
            <a:r>
              <a:rPr lang="en-GB" dirty="0"/>
              <a:t>Tracking WLCG policy direction </a:t>
            </a:r>
            <a:endParaRPr lang="en-GB" dirty="0" smtClean="0"/>
          </a:p>
          <a:p>
            <a:r>
              <a:rPr lang="en-GB" dirty="0" smtClean="0"/>
              <a:t>XDC uses the </a:t>
            </a:r>
            <a:r>
              <a:rPr lang="en-GB" dirty="0"/>
              <a:t>Indigo IAM as the </a:t>
            </a:r>
            <a:r>
              <a:rPr lang="en-GB" dirty="0" err="1" smtClean="0"/>
              <a:t>IdP</a:t>
            </a:r>
            <a:endParaRPr lang="en-GB" dirty="0" smtClean="0"/>
          </a:p>
          <a:p>
            <a:pPr lvl="1"/>
            <a:r>
              <a:rPr lang="en-GB" dirty="0" smtClean="0"/>
              <a:t>Others should work too – it’s standardised</a:t>
            </a:r>
            <a:endParaRPr lang="en-GB" dirty="0"/>
          </a:p>
          <a:p>
            <a:r>
              <a:rPr lang="en-GB" dirty="0" smtClean="0"/>
              <a:t>User </a:t>
            </a:r>
            <a:r>
              <a:rPr lang="en-GB" dirty="0"/>
              <a:t>“logs in” </a:t>
            </a:r>
            <a:r>
              <a:rPr lang="en-GB" dirty="0" smtClean="0"/>
              <a:t>with a browser, </a:t>
            </a:r>
            <a:r>
              <a:rPr lang="en-GB" dirty="0"/>
              <a:t>using a login service somewhere else.</a:t>
            </a:r>
          </a:p>
          <a:p>
            <a:pPr lvl="1"/>
            <a:r>
              <a:rPr lang="en-GB" dirty="0" smtClean="0"/>
              <a:t>Can work </a:t>
            </a:r>
            <a:r>
              <a:rPr lang="en-GB" dirty="0"/>
              <a:t>without web-browser </a:t>
            </a:r>
            <a:r>
              <a:rPr lang="en-GB" dirty="0" smtClean="0"/>
              <a:t>subsequently</a:t>
            </a:r>
            <a:endParaRPr lang="en-GB" dirty="0"/>
          </a:p>
          <a:p>
            <a:r>
              <a:rPr lang="en-GB" dirty="0"/>
              <a:t>Primary an “access-token” – a bearer token that lets whoever holds it obtain identity information.  Usually short-lived.</a:t>
            </a:r>
          </a:p>
          <a:p>
            <a:pPr lvl="1"/>
            <a:r>
              <a:rPr lang="en-GB" dirty="0"/>
              <a:t>The access token may be passed around, but has a finite lifetime.</a:t>
            </a:r>
          </a:p>
          <a:p>
            <a:r>
              <a:rPr lang="en-GB" dirty="0"/>
              <a:t>Also a “refresh token” – allows an agent to fetch a fresh access-token once it runs out.</a:t>
            </a:r>
          </a:p>
          <a:p>
            <a:pPr lvl="1"/>
            <a:r>
              <a:rPr lang="en-GB" dirty="0"/>
              <a:t>The refresh token is bound to the client’s identity, it cannot be passed around.</a:t>
            </a:r>
          </a:p>
          <a:p>
            <a:r>
              <a:rPr lang="en-GB" dirty="0"/>
              <a:t>A process called “delegation” allows an agent that receives an “access token” to obtain a fresh access token and refresh token</a:t>
            </a:r>
          </a:p>
          <a:p>
            <a:pPr lvl="1"/>
            <a:r>
              <a:rPr lang="en-GB" dirty="0"/>
              <a:t>Typical use-case: a long-running job that is acting on behalf of a user</a:t>
            </a:r>
            <a:r>
              <a:rPr lang="en-GB" dirty="0" smtClean="0"/>
              <a:t>.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 2018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XDC @ GDB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2868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rsonalizza struttura">
  <a:themeElements>
    <a:clrScheme name="XDC">
      <a:dk1>
        <a:srgbClr val="4472C4"/>
      </a:dk1>
      <a:lt1>
        <a:srgbClr val="FFFFFF"/>
      </a:lt1>
      <a:dk2>
        <a:srgbClr val="ED7D31"/>
      </a:dk2>
      <a:lt2>
        <a:srgbClr val="FFFFFF"/>
      </a:lt2>
      <a:accent1>
        <a:srgbClr val="4472C4"/>
      </a:accent1>
      <a:accent2>
        <a:srgbClr val="ED7D31"/>
      </a:accent2>
      <a:accent3>
        <a:srgbClr val="757070"/>
      </a:accent3>
      <a:accent4>
        <a:srgbClr val="FFC000"/>
      </a:accent4>
      <a:accent5>
        <a:srgbClr val="002060"/>
      </a:accent5>
      <a:accent6>
        <a:srgbClr val="5F32C2"/>
      </a:accent6>
      <a:hlink>
        <a:srgbClr val="002060"/>
      </a:hlink>
      <a:folHlink>
        <a:srgbClr val="757070"/>
      </a:folHlink>
    </a:clrScheme>
    <a:fontScheme name="Personalizzato 1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xdc_slide_template" id="{88DE0E21-2D1C-4B1E-A829-38C67D5F2308}" vid="{C7771002-1357-4CBE-A892-D7D86C2D3229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xdc_ppt_template</Template>
  <TotalTime>5129</TotalTime>
  <Words>1453</Words>
  <Application>Microsoft Office PowerPoint</Application>
  <PresentationFormat>Widescreen</PresentationFormat>
  <Paragraphs>263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Arial Rounded MT Bold</vt:lpstr>
      <vt:lpstr>Calibri</vt:lpstr>
      <vt:lpstr>Courier New</vt:lpstr>
      <vt:lpstr>Times New Roman</vt:lpstr>
      <vt:lpstr>Personalizza struttura</vt:lpstr>
      <vt:lpstr>The eXtreme Data Cloud (XDC) project GDB Update</vt:lpstr>
      <vt:lpstr>XDC Overview</vt:lpstr>
      <vt:lpstr>The Approach</vt:lpstr>
      <vt:lpstr>Represented research communities</vt:lpstr>
      <vt:lpstr>A usecase driven project</vt:lpstr>
      <vt:lpstr>A usecase driven project</vt:lpstr>
      <vt:lpstr>Data Orchestration</vt:lpstr>
      <vt:lpstr>Extending the INDIGO Orchestrator</vt:lpstr>
      <vt:lpstr>XDC &amp; OpenID Connect (OIDC)</vt:lpstr>
      <vt:lpstr>FTS – OAuth2/OIDC</vt:lpstr>
      <vt:lpstr>Dynafed</vt:lpstr>
      <vt:lpstr>Quality of Service</vt:lpstr>
      <vt:lpstr>FTS - QoS</vt:lpstr>
      <vt:lpstr>INFN : National XCache</vt:lpstr>
      <vt:lpstr>Distributed Storage</vt:lpstr>
      <vt:lpstr>dCache Notifications</vt:lpstr>
      <vt:lpstr>PowerPoint Presentation</vt:lpstr>
      <vt:lpstr>PowerPoint Presentation</vt:lpstr>
      <vt:lpstr>EOS XCache</vt:lpstr>
      <vt:lpstr>EOS Storage Adoption</vt:lpstr>
      <vt:lpstr>INFN : HTTP(S) nginx cache</vt:lpstr>
      <vt:lpstr>Future</vt:lpstr>
    </vt:vector>
  </TitlesOfParts>
  <Company>INFN-CNAF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Costantini</dc:creator>
  <cp:lastModifiedBy>Oliver Keeble</cp:lastModifiedBy>
  <cp:revision>254</cp:revision>
  <cp:lastPrinted>2018-01-22T12:44:06Z</cp:lastPrinted>
  <dcterms:created xsi:type="dcterms:W3CDTF">2018-01-11T08:53:37Z</dcterms:created>
  <dcterms:modified xsi:type="dcterms:W3CDTF">2018-11-14T09:34:46Z</dcterms:modified>
</cp:coreProperties>
</file>