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8" r:id="rId3"/>
    <p:sldId id="284" r:id="rId4"/>
    <p:sldId id="285" r:id="rId5"/>
    <p:sldId id="28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A300"/>
    <a:srgbClr val="EEB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1080" y="10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028352"/>
            <a:ext cx="8378825" cy="1826363"/>
          </a:xfrm>
        </p:spPr>
        <p:txBody>
          <a:bodyPr/>
          <a:lstStyle/>
          <a:p>
            <a:pPr algn="ctr"/>
            <a:r>
              <a:rPr lang="en-US" sz="3600" dirty="0" smtClean="0"/>
              <a:t>EN-CV Progress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EHN1 Extension Project 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4641" y="4999009"/>
            <a:ext cx="8265984" cy="561973"/>
          </a:xfrm>
        </p:spPr>
        <p:txBody>
          <a:bodyPr>
            <a:normAutofit/>
          </a:bodyPr>
          <a:lstStyle/>
          <a:p>
            <a:r>
              <a:rPr lang="en-US" sz="1400" dirty="0" smtClean="0"/>
              <a:t>Jérôme Rodary 			EN-CV-PJ 		                       2017/07/13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884" y="116916"/>
            <a:ext cx="8226854" cy="71584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Progress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23210" y="2921609"/>
            <a:ext cx="8226425" cy="50282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  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b="1" i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sz="2400" b="1" i="1" dirty="0" smtClean="0">
              <a:solidFill>
                <a:srgbClr val="C00000"/>
              </a:solidFill>
            </a:endParaRPr>
          </a:p>
          <a:p>
            <a:endParaRPr lang="en-US" sz="2000" b="1" i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sz="1000" u="sng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99050" y="0"/>
            <a:ext cx="8281359" cy="632077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24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24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2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400" dirty="0" smtClean="0"/>
              <a:t>  </a:t>
            </a:r>
          </a:p>
          <a:p>
            <a:pPr marL="231775" lvl="1" indent="0">
              <a:buNone/>
            </a:pPr>
            <a:r>
              <a:rPr lang="en-US" sz="1600" u="sng" dirty="0" smtClean="0"/>
              <a:t>HVAC </a:t>
            </a:r>
            <a:r>
              <a:rPr lang="en-US" sz="1600" u="sng" dirty="0"/>
              <a:t>(Ferrostaal </a:t>
            </a:r>
            <a:r>
              <a:rPr lang="en-US" sz="1600" u="sng" dirty="0" smtClean="0"/>
              <a:t>GmbH)</a:t>
            </a:r>
            <a:r>
              <a:rPr lang="en-US" sz="1600" dirty="0" smtClean="0"/>
              <a:t>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200" dirty="0" smtClean="0"/>
              <a:t>WL2 (SW pipework) 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1000" dirty="0" smtClean="0"/>
              <a:t>X-rays controls &amp; pressure tests OK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1000" dirty="0" smtClean="0"/>
              <a:t>Insulation works timeslot TBD (September ?)</a:t>
            </a:r>
            <a:endParaRPr lang="en-US" sz="10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200" dirty="0" smtClean="0"/>
              <a:t>WL1 &amp; WL2 (Tests </a:t>
            </a:r>
            <a:r>
              <a:rPr lang="en-US" sz="1200" dirty="0"/>
              <a:t>/ </a:t>
            </a:r>
            <a:r>
              <a:rPr lang="en-US" sz="1200" dirty="0" smtClean="0"/>
              <a:t>Commissioning phase)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1000" dirty="0" smtClean="0"/>
              <a:t>Loop tests / I-O tests OK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1000" dirty="0" smtClean="0">
                <a:solidFill>
                  <a:srgbClr val="C00000"/>
                </a:solidFill>
              </a:rPr>
              <a:t>Commissioning report pending !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200" dirty="0" smtClean="0"/>
              <a:t>WL3 (Air-conditioning for the barracks)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1000" dirty="0" smtClean="0"/>
              <a:t>Fan-coils &amp; fan units installed 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1000" dirty="0" smtClean="0"/>
              <a:t>Temporary electrical supply for air-conditioning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200" dirty="0" smtClean="0"/>
              <a:t>WL1 (Argon extraction system)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1000" dirty="0"/>
              <a:t>Extension of the argon ducts in the </a:t>
            </a:r>
            <a:r>
              <a:rPr lang="en-US" sz="1000" dirty="0" smtClean="0"/>
              <a:t>pits (September </a:t>
            </a:r>
            <a:r>
              <a:rPr lang="en-US" sz="1000" dirty="0"/>
              <a:t>?)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1000" dirty="0" smtClean="0"/>
              <a:t>Completion of the pulsion duct under beam line structure (September ?)</a:t>
            </a:r>
            <a:endParaRPr lang="en-US" sz="1000" dirty="0"/>
          </a:p>
          <a:p>
            <a:pPr marL="460375" lvl="2" indent="0">
              <a:buNone/>
            </a:pPr>
            <a:endParaRPr lang="en-US" sz="1000" dirty="0" smtClean="0"/>
          </a:p>
          <a:p>
            <a:pPr marL="231775" lvl="1" indent="0">
              <a:buNone/>
            </a:pPr>
            <a:r>
              <a:rPr lang="en-US" sz="1600" u="sng" dirty="0" smtClean="0"/>
              <a:t>COOLING (</a:t>
            </a:r>
            <a:r>
              <a:rPr lang="en-US" sz="1600" u="sng" dirty="0" smtClean="0">
                <a:solidFill>
                  <a:schemeClr val="accent1"/>
                </a:solidFill>
              </a:rPr>
              <a:t>Rampower)</a:t>
            </a:r>
            <a:r>
              <a:rPr lang="en-US" sz="1600" dirty="0" smtClean="0">
                <a:solidFill>
                  <a:schemeClr val="accent1"/>
                </a:solidFill>
              </a:rPr>
              <a:t> </a:t>
            </a:r>
            <a:r>
              <a:rPr lang="en-US" sz="1600" dirty="0" smtClean="0"/>
              <a:t>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200" dirty="0" smtClean="0"/>
              <a:t>All WL : pipework works are completed   </a:t>
            </a:r>
            <a:endParaRPr lang="en-US" sz="12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200" dirty="0" smtClean="0"/>
              <a:t>Cooling system (Raw water) for CENF racks is operational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200" dirty="0" smtClean="0"/>
              <a:t>WL1 (Demi water) : all welds are now conforme (no more X-rays)!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1000" dirty="0"/>
              <a:t>DW piping pressure test foreseen end of August   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Font typeface="Arial"/>
              <a:buNone/>
            </a:pPr>
            <a:endParaRPr lang="en-US" sz="2400" b="1" i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sz="2400" b="1" i="1" dirty="0" smtClean="0">
              <a:solidFill>
                <a:srgbClr val="C00000"/>
              </a:solidFill>
            </a:endParaRPr>
          </a:p>
          <a:p>
            <a:endParaRPr lang="en-US" sz="2000" b="1" i="1" dirty="0" smtClean="0">
              <a:solidFill>
                <a:srgbClr val="C00000"/>
              </a:solidFill>
            </a:endParaRPr>
          </a:p>
          <a:p>
            <a:pPr marL="0" indent="0">
              <a:buFont typeface="Arial"/>
              <a:buNone/>
            </a:pPr>
            <a:endParaRPr lang="en-US" sz="1000" u="sng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1735153" y="6356350"/>
            <a:ext cx="1841605" cy="365125"/>
          </a:xfrm>
        </p:spPr>
        <p:txBody>
          <a:bodyPr/>
          <a:lstStyle/>
          <a:p>
            <a:r>
              <a:rPr lang="fr-FR" dirty="0" smtClean="0"/>
              <a:t>13 July 2017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96311" y="6361327"/>
            <a:ext cx="4290489" cy="365125"/>
          </a:xfrm>
        </p:spPr>
        <p:txBody>
          <a:bodyPr/>
          <a:lstStyle/>
          <a:p>
            <a:r>
              <a:rPr lang="en-US" dirty="0" smtClean="0"/>
              <a:t>EN-CV progress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0030" y="2337425"/>
            <a:ext cx="2362955" cy="18129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332" y="593764"/>
            <a:ext cx="2504821" cy="1680805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 flipV="1">
            <a:off x="4024106" y="1052424"/>
            <a:ext cx="1781471" cy="439946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206150" y="2920497"/>
            <a:ext cx="3982584" cy="132193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0029" y="4238803"/>
            <a:ext cx="2362955" cy="1872922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 flipV="1">
            <a:off x="5197442" y="4917057"/>
            <a:ext cx="2419683" cy="258207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606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96311" y="6361327"/>
            <a:ext cx="4290489" cy="365125"/>
          </a:xfrm>
        </p:spPr>
        <p:txBody>
          <a:bodyPr/>
          <a:lstStyle/>
          <a:p>
            <a:r>
              <a:rPr lang="en-US" dirty="0" smtClean="0"/>
              <a:t>EN-CV progress</a:t>
            </a:r>
            <a:endParaRPr lang="en-US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1735153" y="6356350"/>
            <a:ext cx="1841605" cy="365125"/>
          </a:xfrm>
        </p:spPr>
        <p:txBody>
          <a:bodyPr/>
          <a:lstStyle/>
          <a:p>
            <a:r>
              <a:rPr lang="fr-FR" dirty="0" smtClean="0"/>
              <a:t>13 July 2017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36235" y="218136"/>
            <a:ext cx="8281359" cy="632077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24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24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2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400" dirty="0" smtClean="0"/>
              <a:t>  </a:t>
            </a:r>
          </a:p>
          <a:p>
            <a:pPr marL="231775" lvl="1" indent="0">
              <a:buNone/>
            </a:pPr>
            <a:r>
              <a:rPr lang="en-US" sz="1600" u="sng" dirty="0" smtClean="0"/>
              <a:t>Tests and reception with HSE/FB done on 14 June 2017</a:t>
            </a:r>
            <a:r>
              <a:rPr lang="en-US" sz="1600" dirty="0" smtClean="0"/>
              <a:t>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200" dirty="0" smtClean="0"/>
              <a:t>RIAs network inside EHN1 extension area </a:t>
            </a:r>
          </a:p>
          <a:p>
            <a:pPr marL="460375" lvl="2" indent="0">
              <a:buNone/>
            </a:pPr>
            <a:endParaRPr lang="en-US" sz="1200" dirty="0" smtClean="0"/>
          </a:p>
          <a:p>
            <a:pPr lvl="2">
              <a:buFont typeface="Wingdings" panose="05000000000000000000" pitchFamily="2" charset="2"/>
              <a:buChar char="Ø"/>
            </a:pPr>
            <a:endParaRPr lang="en-US" sz="1200" dirty="0"/>
          </a:p>
          <a:p>
            <a:pPr lvl="2">
              <a:buFont typeface="Wingdings" panose="05000000000000000000" pitchFamily="2" charset="2"/>
              <a:buChar char="Ø"/>
            </a:pPr>
            <a:endParaRPr lang="en-US" sz="1200" dirty="0" smtClean="0"/>
          </a:p>
          <a:p>
            <a:pPr lvl="2">
              <a:buFont typeface="Wingdings" panose="05000000000000000000" pitchFamily="2" charset="2"/>
              <a:buChar char="Ø"/>
            </a:pPr>
            <a:endParaRPr lang="en-US" sz="1200" dirty="0"/>
          </a:p>
          <a:p>
            <a:pPr lvl="2">
              <a:buFont typeface="Wingdings" panose="05000000000000000000" pitchFamily="2" charset="2"/>
              <a:buChar char="Ø"/>
            </a:pPr>
            <a:endParaRPr lang="en-US" sz="1200" dirty="0" smtClean="0"/>
          </a:p>
          <a:p>
            <a:pPr marL="460375" lvl="2" indent="0">
              <a:buNone/>
            </a:pPr>
            <a:endParaRPr lang="en-US" sz="1200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200" dirty="0"/>
              <a:t>Hydrants </a:t>
            </a:r>
            <a:r>
              <a:rPr lang="en-US" sz="1200" dirty="0" smtClean="0"/>
              <a:t>network outdoor EHN1 extension area </a:t>
            </a:r>
          </a:p>
          <a:p>
            <a:pPr lvl="2">
              <a:buFont typeface="Wingdings" panose="05000000000000000000" pitchFamily="2" charset="2"/>
              <a:buChar char="Ø"/>
            </a:pPr>
            <a:endParaRPr lang="en-US" sz="1200" dirty="0"/>
          </a:p>
          <a:p>
            <a:pPr lvl="2">
              <a:buFont typeface="Wingdings" panose="05000000000000000000" pitchFamily="2" charset="2"/>
              <a:buChar char="Ø"/>
            </a:pPr>
            <a:endParaRPr lang="en-US" sz="1200" dirty="0" smtClean="0"/>
          </a:p>
          <a:p>
            <a:pPr lvl="2">
              <a:buFont typeface="Wingdings" panose="05000000000000000000" pitchFamily="2" charset="2"/>
              <a:buChar char="Ø"/>
            </a:pPr>
            <a:endParaRPr lang="en-US" sz="1200" dirty="0"/>
          </a:p>
          <a:p>
            <a:pPr marL="460375" lvl="2" indent="0">
              <a:buNone/>
            </a:pPr>
            <a:endParaRPr lang="en-US" sz="1200" dirty="0" smtClean="0"/>
          </a:p>
          <a:p>
            <a:pPr lvl="2">
              <a:buFont typeface="Wingdings" panose="05000000000000000000" pitchFamily="2" charset="2"/>
              <a:buChar char="Ø"/>
            </a:pPr>
            <a:endParaRPr lang="en-US" sz="1200" dirty="0"/>
          </a:p>
          <a:p>
            <a:pPr marL="460375" lvl="2" indent="0">
              <a:buNone/>
            </a:pPr>
            <a:endParaRPr lang="en-US" sz="1200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200" dirty="0" smtClean="0"/>
              <a:t>Conclusion : </a:t>
            </a:r>
            <a:r>
              <a:rPr lang="en-US" sz="1200" u="sng" dirty="0" smtClean="0"/>
              <a:t>all firefighting systems are operational</a:t>
            </a:r>
            <a:r>
              <a:rPr lang="en-US" sz="1200" dirty="0" smtClean="0"/>
              <a:t>. Some minor snags must be treated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200" dirty="0" smtClean="0"/>
              <a:t>A formal reception report is being prepared : will be included in the installation safety file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Font typeface="Arial"/>
              <a:buNone/>
            </a:pPr>
            <a:endParaRPr lang="en-US" sz="2400" b="1" i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sz="2400" b="1" i="1" dirty="0" smtClean="0">
              <a:solidFill>
                <a:srgbClr val="C00000"/>
              </a:solidFill>
            </a:endParaRPr>
          </a:p>
          <a:p>
            <a:endParaRPr lang="en-US" sz="2000" b="1" i="1" dirty="0" smtClean="0">
              <a:solidFill>
                <a:srgbClr val="C00000"/>
              </a:solidFill>
            </a:endParaRPr>
          </a:p>
          <a:p>
            <a:pPr marL="0" indent="0">
              <a:buFont typeface="Arial"/>
              <a:buNone/>
            </a:pPr>
            <a:endParaRPr lang="en-US" sz="1000" u="sng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5153" y="1360751"/>
            <a:ext cx="2160023" cy="15469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4066" y="1360751"/>
            <a:ext cx="2160024" cy="1536052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82884" y="172529"/>
            <a:ext cx="8226854" cy="65076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Firefighting systems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5152" y="3445110"/>
            <a:ext cx="2160023" cy="15387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94066" y="3434261"/>
            <a:ext cx="2160024" cy="1523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13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884" y="172529"/>
            <a:ext cx="8226854" cy="65076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Cooling for new magnets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96311" y="6361327"/>
            <a:ext cx="4290489" cy="365125"/>
          </a:xfrm>
        </p:spPr>
        <p:txBody>
          <a:bodyPr/>
          <a:lstStyle/>
          <a:p>
            <a:r>
              <a:rPr lang="en-US" dirty="0" smtClean="0"/>
              <a:t>EN-CV progress</a:t>
            </a:r>
            <a:endParaRPr lang="en-US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1735153" y="6356350"/>
            <a:ext cx="1841605" cy="365125"/>
          </a:xfrm>
        </p:spPr>
        <p:txBody>
          <a:bodyPr/>
          <a:lstStyle/>
          <a:p>
            <a:r>
              <a:rPr lang="fr-FR" dirty="0" smtClean="0"/>
              <a:t>13 July 2017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-70799" y="241641"/>
            <a:ext cx="8281359" cy="632077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24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24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2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400" dirty="0" smtClean="0"/>
              <a:t>  </a:t>
            </a:r>
          </a:p>
          <a:p>
            <a:pPr marL="231775" lvl="1" indent="0">
              <a:buNone/>
            </a:pPr>
            <a:r>
              <a:rPr lang="en-US" sz="1600" u="sng" dirty="0" smtClean="0"/>
              <a:t>Scope limit and contribution for TE/MSC and EN/CV</a:t>
            </a:r>
            <a:endParaRPr lang="en-US" sz="1600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200" dirty="0" smtClean="0"/>
              <a:t>The demineralized water distribution ‘clarinette’ is built : shut-off valves installed (EN/CV scope)</a:t>
            </a:r>
          </a:p>
          <a:p>
            <a:pPr lvl="2">
              <a:buFont typeface="Wingdings" panose="05000000000000000000" pitchFamily="2" charset="2"/>
              <a:buChar char="Ø"/>
            </a:pPr>
            <a:endParaRPr lang="en-US" sz="1200" dirty="0"/>
          </a:p>
          <a:p>
            <a:pPr lvl="2">
              <a:buFont typeface="Wingdings" panose="05000000000000000000" pitchFamily="2" charset="2"/>
              <a:buChar char="Ø"/>
            </a:pPr>
            <a:endParaRPr lang="en-US" sz="1200" dirty="0" smtClean="0"/>
          </a:p>
          <a:p>
            <a:pPr lvl="2">
              <a:buFont typeface="Wingdings" panose="05000000000000000000" pitchFamily="2" charset="2"/>
              <a:buChar char="Ø"/>
            </a:pPr>
            <a:endParaRPr lang="en-US" sz="1200" dirty="0"/>
          </a:p>
          <a:p>
            <a:pPr lvl="2">
              <a:buFont typeface="Wingdings" panose="05000000000000000000" pitchFamily="2" charset="2"/>
              <a:buChar char="Ø"/>
            </a:pPr>
            <a:endParaRPr lang="en-US" sz="1200" dirty="0" smtClean="0"/>
          </a:p>
          <a:p>
            <a:pPr lvl="2">
              <a:buFont typeface="Wingdings" panose="05000000000000000000" pitchFamily="2" charset="2"/>
              <a:buChar char="Ø"/>
            </a:pPr>
            <a:endParaRPr lang="en-US" sz="1200" dirty="0"/>
          </a:p>
          <a:p>
            <a:pPr lvl="2">
              <a:buFont typeface="Wingdings" panose="05000000000000000000" pitchFamily="2" charset="2"/>
              <a:buChar char="Ø"/>
            </a:pPr>
            <a:endParaRPr lang="en-US" sz="1200" dirty="0" smtClean="0"/>
          </a:p>
          <a:p>
            <a:pPr lvl="2">
              <a:buFont typeface="Wingdings" panose="05000000000000000000" pitchFamily="2" charset="2"/>
              <a:buChar char="Ø"/>
            </a:pPr>
            <a:endParaRPr lang="en-US" sz="12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200" dirty="0" smtClean="0"/>
              <a:t>TE/MSC asks EN/CV to supply/install the hydraulic manifold for each magnet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1000" dirty="0"/>
              <a:t>Water </a:t>
            </a:r>
            <a:r>
              <a:rPr lang="en-US" sz="1000" dirty="0" smtClean="0"/>
              <a:t>flexible hoses remain </a:t>
            </a:r>
            <a:r>
              <a:rPr lang="en-US" sz="1000" dirty="0"/>
              <a:t>in TE/MSC scope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1000" dirty="0"/>
              <a:t>Manual balancing valves, fittings and </a:t>
            </a:r>
            <a:r>
              <a:rPr lang="en-US" sz="1000" dirty="0" smtClean="0"/>
              <a:t>‘Walther’ </a:t>
            </a:r>
            <a:r>
              <a:rPr lang="en-US" sz="1000" dirty="0"/>
              <a:t>connectors </a:t>
            </a:r>
            <a:r>
              <a:rPr lang="en-US" sz="1000" dirty="0" smtClean="0"/>
              <a:t>will be </a:t>
            </a:r>
            <a:r>
              <a:rPr lang="en-US" sz="1000" dirty="0"/>
              <a:t>in EN/CV </a:t>
            </a:r>
            <a:r>
              <a:rPr lang="en-US" sz="1000" dirty="0" smtClean="0"/>
              <a:t>scope</a:t>
            </a:r>
          </a:p>
          <a:p>
            <a:pPr marL="685800" lvl="3" indent="0">
              <a:buNone/>
            </a:pPr>
            <a:r>
              <a:rPr lang="en-US" sz="1000" dirty="0" smtClean="0"/>
              <a:t> </a:t>
            </a:r>
            <a:endParaRPr lang="en-US" sz="10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200" dirty="0" smtClean="0"/>
              <a:t>Reference for the material will be provided by TE/MSC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200" dirty="0" smtClean="0"/>
              <a:t>Calendar for the installation to be agreed, to comply with the magnets tests</a:t>
            </a:r>
            <a:endParaRPr lang="en-US" sz="1200" dirty="0"/>
          </a:p>
          <a:p>
            <a:pPr marL="0" indent="0">
              <a:buNone/>
            </a:pPr>
            <a:endParaRPr lang="en-US" sz="2000" b="1" i="1" dirty="0" smtClean="0">
              <a:solidFill>
                <a:srgbClr val="C00000"/>
              </a:solidFill>
            </a:endParaRPr>
          </a:p>
          <a:p>
            <a:pPr marL="0" indent="0">
              <a:buFont typeface="Arial"/>
              <a:buNone/>
            </a:pPr>
            <a:endParaRPr lang="en-US" sz="1000" u="sng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716" y="1403731"/>
            <a:ext cx="2558938" cy="18643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9724" y="1403731"/>
            <a:ext cx="5439400" cy="20913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9839" y="4075525"/>
            <a:ext cx="3039285" cy="197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87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246" y="172529"/>
            <a:ext cx="8226854" cy="65076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Integration of new argon ducts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96311" y="6361327"/>
            <a:ext cx="4290489" cy="365125"/>
          </a:xfrm>
        </p:spPr>
        <p:txBody>
          <a:bodyPr/>
          <a:lstStyle/>
          <a:p>
            <a:r>
              <a:rPr lang="en-US" dirty="0" smtClean="0"/>
              <a:t>EN-CV progress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5955" y="698861"/>
            <a:ext cx="3591546" cy="2876398"/>
          </a:xfrm>
          <a:prstGeom prst="rect">
            <a:avLst/>
          </a:prstGeom>
        </p:spPr>
      </p:pic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1735153" y="6356350"/>
            <a:ext cx="1841605" cy="365125"/>
          </a:xfrm>
        </p:spPr>
        <p:txBody>
          <a:bodyPr/>
          <a:lstStyle/>
          <a:p>
            <a:r>
              <a:rPr lang="fr-FR" dirty="0" smtClean="0"/>
              <a:t>13 July 2017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7784" y="3707594"/>
            <a:ext cx="3405745" cy="21717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240" y="3703691"/>
            <a:ext cx="3311481" cy="2175604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 rot="20534473">
            <a:off x="719266" y="4305156"/>
            <a:ext cx="1940118" cy="844242"/>
          </a:xfrm>
          <a:prstGeom prst="ellipse">
            <a:avLst/>
          </a:prstGeom>
          <a:noFill/>
          <a:ln w="1270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 rot="20534473">
            <a:off x="6205125" y="4386905"/>
            <a:ext cx="2375325" cy="1068447"/>
          </a:xfrm>
          <a:prstGeom prst="ellipse">
            <a:avLst/>
          </a:prstGeom>
          <a:noFill/>
          <a:ln w="1270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194346" y="1518249"/>
            <a:ext cx="1138687" cy="2656936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342463" y="1966876"/>
            <a:ext cx="1810076" cy="2435524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-263199" y="814709"/>
            <a:ext cx="2769783" cy="2501681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24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24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2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>
              <a:buFont typeface="Wingdings" panose="05000000000000000000" pitchFamily="2" charset="2"/>
              <a:buChar char="Ø"/>
            </a:pPr>
            <a:r>
              <a:rPr lang="en-US" sz="1200" dirty="0"/>
              <a:t>Integration </a:t>
            </a:r>
            <a:r>
              <a:rPr lang="en-US" sz="1200" dirty="0"/>
              <a:t>of the </a:t>
            </a:r>
            <a:r>
              <a:rPr lang="en-US" sz="1200" dirty="0" smtClean="0"/>
              <a:t>new argon </a:t>
            </a:r>
            <a:r>
              <a:rPr lang="en-US" sz="1200" dirty="0"/>
              <a:t>ducts was done (see EN-CV 3D </a:t>
            </a:r>
            <a:r>
              <a:rPr lang="en-US" sz="1200" dirty="0" smtClean="0"/>
              <a:t>mock-up)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200" u="sng" dirty="0" smtClean="0">
                <a:solidFill>
                  <a:srgbClr val="C00000"/>
                </a:solidFill>
              </a:rPr>
              <a:t>Extra-pressure drop should decrease the extraction flowrate </a:t>
            </a:r>
            <a:r>
              <a:rPr lang="en-US" sz="1200" dirty="0" smtClean="0">
                <a:solidFill>
                  <a:srgbClr val="C00000"/>
                </a:solidFill>
              </a:rPr>
              <a:t>in emergency mode : to be discussed with HSE and EP !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200" dirty="0"/>
              <a:t>If OK with HSE: works could be performed in September with other tasks related to WL1</a:t>
            </a:r>
            <a:endParaRPr lang="en-US" sz="1200" dirty="0"/>
          </a:p>
          <a:p>
            <a:pPr marL="0" indent="0">
              <a:buFont typeface="Arial"/>
              <a:buNone/>
            </a:pPr>
            <a:endParaRPr lang="en-US" sz="1000" u="sng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67075" y="4589628"/>
            <a:ext cx="988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C00000"/>
                </a:solidFill>
              </a:rPr>
              <a:t>~ 4 m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58138" y="4784016"/>
            <a:ext cx="988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C00000"/>
                </a:solidFill>
              </a:rPr>
              <a:t>~ 13 m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206855" y="4402400"/>
            <a:ext cx="0" cy="750948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369410" y="4351803"/>
            <a:ext cx="0" cy="750948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322267" y="4699752"/>
            <a:ext cx="70753" cy="750948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8361347" y="4423031"/>
            <a:ext cx="70753" cy="750948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1206855" y="4921128"/>
            <a:ext cx="1162555" cy="37832"/>
          </a:xfrm>
          <a:prstGeom prst="straightConnector1">
            <a:avLst/>
          </a:prstGeom>
          <a:ln>
            <a:prstDash val="sysDash"/>
            <a:headEnd type="triangle"/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6427902" y="4980611"/>
            <a:ext cx="1968821" cy="401252"/>
          </a:xfrm>
          <a:prstGeom prst="straightConnector1">
            <a:avLst/>
          </a:prstGeom>
          <a:ln>
            <a:prstDash val="sysDash"/>
            <a:headEnd type="triangle"/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8" name="Content Placeholder 2"/>
          <p:cNvSpPr txBox="1">
            <a:spLocks/>
          </p:cNvSpPr>
          <p:nvPr/>
        </p:nvSpPr>
        <p:spPr>
          <a:xfrm>
            <a:off x="5886705" y="1166814"/>
            <a:ext cx="3051214" cy="250168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24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24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2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>
              <a:buFont typeface="Wingdings" panose="05000000000000000000" pitchFamily="2" charset="2"/>
              <a:buChar char="Ø"/>
            </a:pPr>
            <a:r>
              <a:rPr lang="en-US" sz="1200" u="sng" dirty="0" smtClean="0"/>
              <a:t>Note</a:t>
            </a:r>
            <a:r>
              <a:rPr lang="en-US" sz="1200" dirty="0" smtClean="0"/>
              <a:t>: Regarding the extraction flowrate requirement given in the ODH risk assessment, EN-CV had foreseen safety margin for the WL1 system design (15.000 m3/h </a:t>
            </a:r>
            <a:r>
              <a:rPr lang="en-US" sz="1100" dirty="0" smtClean="0"/>
              <a:t>versus</a:t>
            </a:r>
            <a:r>
              <a:rPr lang="en-US" sz="1200" dirty="0" smtClean="0"/>
              <a:t> 13.000 m3/h required)   </a:t>
            </a:r>
            <a:endParaRPr lang="en-US" sz="1200" dirty="0"/>
          </a:p>
          <a:p>
            <a:pPr marL="0" indent="0">
              <a:buFont typeface="Arial"/>
              <a:buNone/>
            </a:pPr>
            <a:endParaRPr lang="en-US" sz="1000" u="sng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9845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CV_Status_EHN1 EXTENSION_06AUGUST2015</Template>
  <TotalTime>5612</TotalTime>
  <Words>396</Words>
  <Application>Microsoft Office PowerPoint</Application>
  <PresentationFormat>On-screen Show (4:3)</PresentationFormat>
  <Paragraphs>84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Ubuntu</vt:lpstr>
      <vt:lpstr>Ubuntu Light</vt:lpstr>
      <vt:lpstr>Ubuntu Medium</vt:lpstr>
      <vt:lpstr>Wingdings</vt:lpstr>
      <vt:lpstr>CERN_ENdept_Presentation_ArialFont copy</vt:lpstr>
      <vt:lpstr>EN-CV Progress    EHN1 Extension Project </vt:lpstr>
      <vt:lpstr>Progress </vt:lpstr>
      <vt:lpstr>Firefighting systems </vt:lpstr>
      <vt:lpstr>Cooling for new magnets  </vt:lpstr>
      <vt:lpstr>Integration of new argon ducts  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status – EHN1 Project </dc:title>
  <dc:creator>Jerome Philippe Rodary</dc:creator>
  <cp:lastModifiedBy>Jerome Philippe Rodary</cp:lastModifiedBy>
  <cp:revision>883</cp:revision>
  <dcterms:created xsi:type="dcterms:W3CDTF">2015-08-03T12:04:55Z</dcterms:created>
  <dcterms:modified xsi:type="dcterms:W3CDTF">2017-07-13T10:29:54Z</dcterms:modified>
</cp:coreProperties>
</file>