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46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799" y="1980615"/>
            <a:ext cx="8602785" cy="18263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B.311 Financial Review – 17/07/2017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 group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D. Lafarge, </a:t>
            </a:r>
            <a:r>
              <a:rPr lang="en-US" dirty="0" smtClean="0"/>
              <a:t>R</a:t>
            </a:r>
            <a:r>
              <a:rPr lang="en-US" dirty="0" smtClean="0"/>
              <a:t>. Rinaldesi, EN-HE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Items </a:t>
            </a:r>
            <a:r>
              <a:rPr lang="en-US" dirty="0" smtClean="0"/>
              <a:t>included in HE work package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016768"/>
              </p:ext>
            </p:extLst>
          </p:nvPr>
        </p:nvGraphicFramePr>
        <p:xfrm>
          <a:off x="457198" y="1967523"/>
          <a:ext cx="8108464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4438"/>
                <a:gridCol w="2137013"/>
                <a:gridCol w="21370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Budget [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Actual</a:t>
                      </a:r>
                      <a:r>
                        <a:rPr lang="fr-CH" dirty="0" smtClean="0"/>
                        <a:t> value [</a:t>
                      </a:r>
                      <a:r>
                        <a:rPr lang="fr-CH" dirty="0" err="1" smtClean="0"/>
                        <a:t>kCHF</a:t>
                      </a:r>
                      <a:r>
                        <a:rPr lang="fr-CH" dirty="0" smtClean="0"/>
                        <a:t>]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Main hall </a:t>
                      </a:r>
                      <a:r>
                        <a:rPr lang="fr-CH" dirty="0" err="1" smtClean="0"/>
                        <a:t>overhead</a:t>
                      </a:r>
                      <a:r>
                        <a:rPr lang="fr-CH" dirty="0" smtClean="0"/>
                        <a:t> crane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296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Measuring</a:t>
                      </a:r>
                      <a:r>
                        <a:rPr lang="fr-CH" dirty="0" smtClean="0"/>
                        <a:t> room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overhead</a:t>
                      </a:r>
                      <a:r>
                        <a:rPr lang="fr-CH" baseline="0" dirty="0" smtClean="0"/>
                        <a:t> crane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Lift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145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Transport and handling </a:t>
                      </a:r>
                      <a:r>
                        <a:rPr lang="fr-CH" dirty="0" err="1" smtClean="0"/>
                        <a:t>operations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CH" b="1" i="1" dirty="0" smtClean="0"/>
                        <a:t>total</a:t>
                      </a:r>
                      <a:endParaRPr lang="en-GB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-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Situation as of 17/07/2017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15824"/>
              </p:ext>
            </p:extLst>
          </p:nvPr>
        </p:nvGraphicFramePr>
        <p:xfrm>
          <a:off x="217456" y="1240696"/>
          <a:ext cx="8706342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0343"/>
                <a:gridCol w="60959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Item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Status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Main hall overhead crane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noProof="0" dirty="0" smtClean="0"/>
                        <a:t>Order</a:t>
                      </a:r>
                      <a:r>
                        <a:rPr lang="en-GB" baseline="0" noProof="0" dirty="0" smtClean="0"/>
                        <a:t> in September 2016 (DL 6496389)</a:t>
                      </a:r>
                    </a:p>
                    <a:p>
                      <a:pPr algn="l"/>
                      <a:r>
                        <a:rPr lang="en-GB" baseline="0" noProof="0" dirty="0" smtClean="0"/>
                        <a:t>Installation and acceptance tests in June 2017</a:t>
                      </a:r>
                    </a:p>
                    <a:p>
                      <a:pPr algn="l"/>
                      <a:r>
                        <a:rPr lang="en-GB" baseline="0" noProof="0" dirty="0" smtClean="0"/>
                        <a:t>100% paid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Measuring room</a:t>
                      </a:r>
                      <a:r>
                        <a:rPr lang="en-GB" baseline="0" noProof="0" dirty="0" smtClean="0"/>
                        <a:t> overhead crane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noProof="0" dirty="0" smtClean="0"/>
                        <a:t>Order</a:t>
                      </a:r>
                      <a:r>
                        <a:rPr lang="en-GB" baseline="0" noProof="0" dirty="0" smtClean="0"/>
                        <a:t> in February 2017 (DL 6667792)</a:t>
                      </a:r>
                    </a:p>
                    <a:p>
                      <a:pPr algn="l"/>
                      <a:r>
                        <a:rPr lang="en-GB" baseline="0" noProof="0" dirty="0" smtClean="0"/>
                        <a:t>Installation and acceptance tests in June 2017</a:t>
                      </a:r>
                    </a:p>
                    <a:p>
                      <a:pPr algn="l"/>
                      <a:r>
                        <a:rPr lang="en-GB" baseline="0" noProof="0" dirty="0" smtClean="0"/>
                        <a:t>0% paid (formal problems with bank warranty to be solved soon) -&gt; payment expected by end of August 2017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Lift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noProof="0" dirty="0" smtClean="0"/>
                        <a:t>Order</a:t>
                      </a:r>
                      <a:r>
                        <a:rPr lang="en-GB" baseline="0" noProof="0" dirty="0" smtClean="0"/>
                        <a:t> in April 2017 (DL 6740238)</a:t>
                      </a:r>
                    </a:p>
                    <a:p>
                      <a:pPr algn="l"/>
                      <a:r>
                        <a:rPr lang="en-GB" baseline="0" noProof="0" dirty="0" smtClean="0"/>
                        <a:t>Installation ongoing</a:t>
                      </a:r>
                    </a:p>
                    <a:p>
                      <a:pPr algn="l"/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</a:rPr>
                        <a:t>Expected completion 31/07/17 and tests in Sept. 17 with final power supply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noProof="0" dirty="0" smtClean="0">
                          <a:solidFill>
                            <a:schemeClr val="tx1"/>
                          </a:solidFill>
                        </a:rPr>
                        <a:t>0% paid (bank warranty) -&gt; 70% payment by 30/09/17 (</a:t>
                      </a:r>
                      <a:r>
                        <a:rPr lang="fr-CH" baseline="0" noProof="0" dirty="0" smtClean="0">
                          <a:solidFill>
                            <a:schemeClr val="tx1"/>
                          </a:solidFill>
                        </a:rPr>
                        <a:t>100% by 31/07/18)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Transport and handling operations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noProof="0" dirty="0" smtClean="0"/>
                        <a:t>Only</a:t>
                      </a:r>
                      <a:r>
                        <a:rPr lang="en-GB" baseline="0" noProof="0" dirty="0" smtClean="0"/>
                        <a:t> some transport assistance needed so far</a:t>
                      </a:r>
                    </a:p>
                    <a:p>
                      <a:pPr algn="l"/>
                      <a:r>
                        <a:rPr lang="en-GB" baseline="0" noProof="0" dirty="0" smtClean="0"/>
                        <a:t>Most of the operations will be needed after the handover as per user’s request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0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Commitments and Payments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794381"/>
              </p:ext>
            </p:extLst>
          </p:nvPr>
        </p:nvGraphicFramePr>
        <p:xfrm>
          <a:off x="457198" y="1467329"/>
          <a:ext cx="8225307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9971"/>
                <a:gridCol w="1336334"/>
                <a:gridCol w="1336334"/>
                <a:gridCol w="1336334"/>
                <a:gridCol w="1336334"/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Item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17/07/2017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Forecast</a:t>
                      </a:r>
                      <a:r>
                        <a:rPr lang="fr-CH" baseline="0" dirty="0" smtClean="0"/>
                        <a:t> (</a:t>
                      </a:r>
                      <a:r>
                        <a:rPr lang="fr-CH" baseline="0" dirty="0" err="1" smtClean="0"/>
                        <a:t>handover</a:t>
                      </a:r>
                      <a:r>
                        <a:rPr lang="fr-CH" baseline="0" dirty="0" smtClean="0"/>
                        <a:t> 31/10/2017)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Open </a:t>
                      </a:r>
                      <a:r>
                        <a:rPr kumimoji="0" lang="fr-CH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committ</a:t>
                      </a:r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[</a:t>
                      </a:r>
                      <a:r>
                        <a:rPr kumimoji="0" lang="fr-CH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kCHF</a:t>
                      </a:r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Paid</a:t>
                      </a:r>
                      <a:endParaRPr kumimoji="0" lang="fr-CH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kCHF</a:t>
                      </a:r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Open </a:t>
                      </a:r>
                      <a:r>
                        <a:rPr kumimoji="0" lang="fr-CH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committ</a:t>
                      </a:r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[</a:t>
                      </a:r>
                      <a:r>
                        <a:rPr kumimoji="0" lang="fr-CH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kCHF</a:t>
                      </a:r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Paid</a:t>
                      </a:r>
                      <a:endParaRPr kumimoji="0" lang="fr-CH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fr-CH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kCHF</a:t>
                      </a:r>
                      <a:r>
                        <a:rPr kumimoji="0" lang="fr-CH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Main hall </a:t>
                      </a:r>
                      <a:r>
                        <a:rPr lang="fr-CH" dirty="0" err="1" smtClean="0"/>
                        <a:t>overhead</a:t>
                      </a:r>
                      <a:r>
                        <a:rPr lang="fr-CH" dirty="0" smtClean="0"/>
                        <a:t> crane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296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Measuring</a:t>
                      </a:r>
                      <a:r>
                        <a:rPr lang="fr-CH" dirty="0" smtClean="0"/>
                        <a:t> room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overhead</a:t>
                      </a:r>
                      <a:r>
                        <a:rPr lang="fr-CH" baseline="0" dirty="0" smtClean="0"/>
                        <a:t> crane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Lift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101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Transport and handling </a:t>
                      </a:r>
                      <a:r>
                        <a:rPr lang="fr-CH" dirty="0" err="1" smtClean="0"/>
                        <a:t>operations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&lt;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&lt; 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CH" b="1" i="1" dirty="0" smtClean="0"/>
                        <a:t>total</a:t>
                      </a:r>
                      <a:endParaRPr lang="en-GB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mtClean="0"/>
                        <a:t>465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481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257</Words>
  <Application>Microsoft Office PowerPoint</Application>
  <PresentationFormat>On-screen Show (4:3)</PresentationFormat>
  <Paragraphs>75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Ubuntu</vt:lpstr>
      <vt:lpstr>Ubuntu Light</vt:lpstr>
      <vt:lpstr>Ubuntu Medium</vt:lpstr>
      <vt:lpstr>CERN_ENdept_Presentation_ArialFont copy</vt:lpstr>
      <vt:lpstr>B.311 Financial Review – 17/07/2017  HE group</vt:lpstr>
      <vt:lpstr>Items included in HE work package</vt:lpstr>
      <vt:lpstr>Situation as of 17/07/2017</vt:lpstr>
      <vt:lpstr>Commitments and Payments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Roberto Rinaldesi</cp:lastModifiedBy>
  <cp:revision>43</cp:revision>
  <dcterms:created xsi:type="dcterms:W3CDTF">2014-04-09T15:49:20Z</dcterms:created>
  <dcterms:modified xsi:type="dcterms:W3CDTF">2017-07-17T08:27:51Z</dcterms:modified>
</cp:coreProperties>
</file>