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13"/>
  </p:notesMasterIdLst>
  <p:handoutMasterIdLst>
    <p:handoutMasterId r:id="rId14"/>
  </p:handoutMasterIdLst>
  <p:sldIdLst>
    <p:sldId id="258" r:id="rId4"/>
    <p:sldId id="553" r:id="rId5"/>
    <p:sldId id="554" r:id="rId6"/>
    <p:sldId id="555" r:id="rId7"/>
    <p:sldId id="556" r:id="rId8"/>
    <p:sldId id="557" r:id="rId9"/>
    <p:sldId id="558" r:id="rId10"/>
    <p:sldId id="574" r:id="rId11"/>
    <p:sldId id="57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21049C"/>
    <a:srgbClr val="00CC00"/>
    <a:srgbClr val="FF99CC"/>
    <a:srgbClr val="000000"/>
    <a:srgbClr val="447CC2"/>
    <a:srgbClr val="56C5FE"/>
    <a:srgbClr val="6D7B9A"/>
    <a:srgbClr val="43475C"/>
    <a:srgbClr val="4F54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54" autoAdjust="0"/>
    <p:restoredTop sz="95077" autoAdjust="0"/>
  </p:normalViewPr>
  <p:slideViewPr>
    <p:cSldViewPr snapToGrid="0" snapToObjects="1">
      <p:cViewPr varScale="1">
        <p:scale>
          <a:sx n="156" d="100"/>
          <a:sy n="156" d="100"/>
        </p:scale>
        <p:origin x="204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7/5/2017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7/5/2017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8582" y="6356350"/>
            <a:ext cx="2459773" cy="365125"/>
          </a:xfrm>
        </p:spPr>
        <p:txBody>
          <a:bodyPr/>
          <a:lstStyle/>
          <a:p>
            <a:r>
              <a:rPr lang="en-US" dirty="0" smtClean="0"/>
              <a:t>mirko.pojer@cern.ch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8582" y="6356350"/>
            <a:ext cx="2459773" cy="365125"/>
          </a:xfrm>
        </p:spPr>
        <p:txBody>
          <a:bodyPr/>
          <a:lstStyle/>
          <a:p>
            <a:r>
              <a:rPr lang="en-US" dirty="0" smtClean="0"/>
              <a:t>mirko.pojer@cern.ch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8582" y="6356350"/>
            <a:ext cx="2459773" cy="365125"/>
          </a:xfrm>
        </p:spPr>
        <p:txBody>
          <a:bodyPr/>
          <a:lstStyle/>
          <a:p>
            <a:r>
              <a:rPr lang="en-US" dirty="0" smtClean="0"/>
              <a:t>mirko.pojer@cern.ch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800" baseline="0"/>
            </a:lvl1pPr>
            <a:lvl5pPr>
              <a:defRPr baseline="0">
                <a:latin typeface="Calibri" panose="020F0502020204030204" pitchFamily="34" charset="0"/>
              </a:defRPr>
            </a:lvl5pPr>
            <a:lvl6pPr>
              <a:defRPr baseline="0">
                <a:latin typeface="Calibri" panose="020F0502020204030204" pitchFamily="34" charset="0"/>
              </a:defRPr>
            </a:lvl6pPr>
            <a:lvl7pPr>
              <a:defRPr baseline="0">
                <a:latin typeface="Calibri" panose="020F0502020204030204" pitchFamily="34" charset="0"/>
              </a:defRPr>
            </a:lvl7pPr>
            <a:lvl8pPr>
              <a:defRPr baseline="0">
                <a:latin typeface="Calibri" panose="020F0502020204030204" pitchFamily="34" charset="0"/>
              </a:defRPr>
            </a:lvl8pPr>
            <a:lvl9pPr>
              <a:defRPr baseline="0">
                <a:latin typeface="Calibri" panose="020F0502020204030204" pitchFamily="34" charset="0"/>
              </a:defRPr>
            </a:lvl9pPr>
          </a:lstStyle>
          <a:p>
            <a:pPr lvl="4"/>
            <a:r>
              <a:rPr lang="en-US" dirty="0" smtClean="0"/>
              <a:t>Click to edit Master text styles</a:t>
            </a:r>
          </a:p>
          <a:p>
            <a:pPr lvl="5"/>
            <a:r>
              <a:rPr lang="en-US" dirty="0" smtClean="0"/>
              <a:t>Second level</a:t>
            </a:r>
          </a:p>
          <a:p>
            <a:pPr lvl="6"/>
            <a:r>
              <a:rPr lang="en-US" dirty="0" smtClean="0"/>
              <a:t>Third level</a:t>
            </a:r>
          </a:p>
          <a:p>
            <a:pPr lvl="7"/>
            <a:r>
              <a:rPr lang="en-US" dirty="0" smtClean="0"/>
              <a:t>Fourth level</a:t>
            </a:r>
          </a:p>
          <a:p>
            <a:pPr lvl="8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9220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mirko.pojer@cern.ch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8582" y="6356350"/>
            <a:ext cx="2459773" cy="365125"/>
          </a:xfrm>
        </p:spPr>
        <p:txBody>
          <a:bodyPr/>
          <a:lstStyle/>
          <a:p>
            <a:r>
              <a:rPr lang="en-US" dirty="0" smtClean="0"/>
              <a:t>mirko.pojer@cern.ch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18582" y="6356350"/>
            <a:ext cx="2459773" cy="365125"/>
          </a:xfrm>
        </p:spPr>
        <p:txBody>
          <a:bodyPr/>
          <a:lstStyle/>
          <a:p>
            <a:r>
              <a:rPr lang="en-US" dirty="0" smtClean="0"/>
              <a:t>mirko.pojer@cern.ch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/>
          <a:stretch/>
        </p:blipFill>
        <p:spPr>
          <a:xfrm>
            <a:off x="1" y="6364370"/>
            <a:ext cx="9144000" cy="5085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8582" y="6417310"/>
            <a:ext cx="24597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mirko.pojer@cern.ch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1731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8" t="11393" r="92556"/>
          <a:stretch/>
        </p:blipFill>
        <p:spPr>
          <a:xfrm>
            <a:off x="-62230" y="6366509"/>
            <a:ext cx="601893" cy="501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706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DFFAA-5129-483B-903D-4613CA428A96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D90E1-2144-45DD-9313-D92F626FF5C2}" type="datetimeFigureOut">
              <a:rPr lang="en-GB" smtClean="0"/>
              <a:t>05/07/2017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20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2002 </a:t>
            </a:r>
            <a:r>
              <a:rPr lang="en-US" sz="3200" dirty="0" smtClean="0"/>
              <a:t>ARW Grenoble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2009</a:t>
            </a:r>
            <a:r>
              <a:rPr lang="en-US" sz="3200" dirty="0" smtClean="0"/>
              <a:t> Vancouver</a:t>
            </a:r>
          </a:p>
          <a:p>
            <a:r>
              <a:rPr lang="en-US" sz="3200" b="1" dirty="0" smtClean="0">
                <a:solidFill>
                  <a:srgbClr val="00CC00"/>
                </a:solidFill>
              </a:rPr>
              <a:t>2011</a:t>
            </a:r>
            <a:r>
              <a:rPr lang="en-US" sz="3200" dirty="0" smtClean="0"/>
              <a:t> Cape town</a:t>
            </a:r>
          </a:p>
          <a:p>
            <a:r>
              <a:rPr lang="en-US" sz="3200" b="1" dirty="0" smtClean="0">
                <a:solidFill>
                  <a:srgbClr val="008000"/>
                </a:solidFill>
              </a:rPr>
              <a:t>2013</a:t>
            </a:r>
            <a:r>
              <a:rPr lang="en-US" sz="3200" dirty="0" smtClean="0"/>
              <a:t> Melbourne</a:t>
            </a:r>
          </a:p>
          <a:p>
            <a:r>
              <a:rPr lang="en-US" sz="3200" b="1" dirty="0" smtClean="0">
                <a:solidFill>
                  <a:srgbClr val="008000"/>
                </a:solidFill>
              </a:rPr>
              <a:t>2015</a:t>
            </a:r>
            <a:r>
              <a:rPr lang="en-US" sz="3200" dirty="0" smtClean="0"/>
              <a:t> Knoxville</a:t>
            </a:r>
          </a:p>
          <a:p>
            <a:r>
              <a:rPr lang="en-US" sz="3200" b="1" dirty="0" smtClean="0">
                <a:solidFill>
                  <a:srgbClr val="0000FF"/>
                </a:solidFill>
              </a:rPr>
              <a:t>2017 Soleil (Paris)</a:t>
            </a:r>
          </a:p>
          <a:p>
            <a:r>
              <a:rPr lang="en-US" sz="3200" dirty="0" smtClean="0"/>
              <a:t>2019 Asia</a:t>
            </a:r>
          </a:p>
          <a:p>
            <a:r>
              <a:rPr lang="en-US" sz="3200" dirty="0" smtClean="0"/>
              <a:t>2021 America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ARW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24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2001 ARW Grenoble</a:t>
            </a:r>
          </a:p>
          <a:p>
            <a:pPr lvl="1"/>
            <a:r>
              <a:rPr lang="en-US" sz="2000" dirty="0" err="1"/>
              <a:t>L.Hardy</a:t>
            </a:r>
            <a:r>
              <a:rPr lang="en-US" sz="2000" dirty="0"/>
              <a:t> chairman and the main motivator to start the reliability Accelerator workshop.</a:t>
            </a:r>
          </a:p>
          <a:p>
            <a:pPr lvl="1"/>
            <a:r>
              <a:rPr lang="en-US" sz="2000" dirty="0"/>
              <a:t>He </a:t>
            </a:r>
            <a:r>
              <a:rPr lang="en-US" sz="2000" dirty="0" smtClean="0"/>
              <a:t>felt </a:t>
            </a:r>
            <a:r>
              <a:rPr lang="en-US" sz="2000" dirty="0"/>
              <a:t>we need a community to </a:t>
            </a:r>
            <a:r>
              <a:rPr lang="en-US" sz="2000" dirty="0" smtClean="0"/>
              <a:t>share </a:t>
            </a:r>
            <a:r>
              <a:rPr lang="en-US" sz="2000" dirty="0"/>
              <a:t>reliability aspects of our facilities.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ARW History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67" y="3496143"/>
            <a:ext cx="5686854" cy="249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2009 </a:t>
            </a:r>
            <a:r>
              <a:rPr lang="en-US" sz="2800" dirty="0" smtClean="0"/>
              <a:t>Vancouver</a:t>
            </a:r>
          </a:p>
          <a:p>
            <a:r>
              <a:rPr lang="en-US" sz="2800" dirty="0" smtClean="0"/>
              <a:t>Only 7 year later the second workshop thanks to Triumph Operation</a:t>
            </a:r>
          </a:p>
          <a:p>
            <a:r>
              <a:rPr lang="en-US" sz="2800" i="1" dirty="0" err="1" smtClean="0">
                <a:solidFill>
                  <a:srgbClr val="FF0000"/>
                </a:solidFill>
              </a:rPr>
              <a:t>Cern</a:t>
            </a:r>
            <a:r>
              <a:rPr lang="en-US" sz="2800" i="1" dirty="0" smtClean="0">
                <a:solidFill>
                  <a:srgbClr val="FF0000"/>
                </a:solidFill>
              </a:rPr>
              <a:t> Representative (machine protection)</a:t>
            </a:r>
          </a:p>
          <a:p>
            <a:r>
              <a:rPr lang="en-US" sz="2800" dirty="0" smtClean="0"/>
              <a:t>ARW still very fragile continuity no host in view only a possibility with South Africa? 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ARW history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200" y="4544096"/>
            <a:ext cx="5689600" cy="175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71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2011 Cape Town </a:t>
            </a:r>
            <a:r>
              <a:rPr lang="en-US" sz="2400" dirty="0" err="1"/>
              <a:t>i</a:t>
            </a:r>
            <a:r>
              <a:rPr lang="en-US" sz="2400" dirty="0" err="1" smtClean="0"/>
              <a:t>Themba</a:t>
            </a:r>
            <a:r>
              <a:rPr lang="en-US" sz="2400" dirty="0" smtClean="0"/>
              <a:t> Lab </a:t>
            </a:r>
          </a:p>
          <a:p>
            <a:r>
              <a:rPr lang="en-US" sz="2400" i="1" dirty="0" smtClean="0">
                <a:solidFill>
                  <a:srgbClr val="FF0000"/>
                </a:solidFill>
              </a:rPr>
              <a:t>This workshop is marking the first change, ARW community express the interest to have a workshop every 2 years!</a:t>
            </a:r>
          </a:p>
          <a:p>
            <a:r>
              <a:rPr lang="en-US" sz="2400" dirty="0" smtClean="0"/>
              <a:t>Paris, Melbourne and Shanghai show interest to host next ARW, Melbourne was chosen.</a:t>
            </a:r>
          </a:p>
          <a:p>
            <a:r>
              <a:rPr lang="en-US" sz="2400" i="1" dirty="0" err="1" smtClean="0"/>
              <a:t>Cern</a:t>
            </a:r>
            <a:r>
              <a:rPr lang="en-US" sz="2400" i="1" dirty="0" smtClean="0"/>
              <a:t> Representative (</a:t>
            </a:r>
            <a:r>
              <a:rPr lang="en-US" sz="2400" i="1" dirty="0" err="1" smtClean="0"/>
              <a:t>S.Claudet,K.Foraz,M.Pojer,B.Puccio,P.Sollander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R.Giachino</a:t>
            </a:r>
            <a:r>
              <a:rPr lang="en-US" sz="2400" i="1" dirty="0" smtClean="0"/>
              <a:t>)</a:t>
            </a:r>
            <a:endParaRPr lang="en-US" sz="24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ARW history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5854" y="233492"/>
            <a:ext cx="210820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98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2013 Melbourne Australian synchrotron  </a:t>
            </a:r>
          </a:p>
          <a:p>
            <a:r>
              <a:rPr lang="en-US" sz="2000" dirty="0" smtClean="0"/>
              <a:t>This workshop was a big success despite the difficult world financial situation, more than 100 delegates.</a:t>
            </a:r>
          </a:p>
          <a:p>
            <a:r>
              <a:rPr lang="en-US" sz="2000" i="1" dirty="0" err="1" smtClean="0"/>
              <a:t>Cern</a:t>
            </a:r>
            <a:r>
              <a:rPr lang="en-US" sz="2000" i="1" dirty="0" smtClean="0"/>
              <a:t> Representative (</a:t>
            </a:r>
            <a:r>
              <a:rPr lang="en-US" sz="2000" i="1" dirty="0" err="1" smtClean="0"/>
              <a:t>M.Brugger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A.Masi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K.Foraz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B.Todd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P.Sollander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R.Giachino</a:t>
            </a:r>
            <a:r>
              <a:rPr lang="en-US" sz="2000" i="1" dirty="0" smtClean="0"/>
              <a:t>)</a:t>
            </a:r>
          </a:p>
          <a:p>
            <a:r>
              <a:rPr lang="en-US" sz="2000" dirty="0" smtClean="0"/>
              <a:t>Paris, Knoxville and Shanghai show interest to host next ARW, Knoxville was chosen.</a:t>
            </a:r>
          </a:p>
          <a:p>
            <a:r>
              <a:rPr lang="en-US" sz="2000" dirty="0" smtClean="0"/>
              <a:t>The workshop is now growing the IOC wish more organization, a mid/long term plan for futures ARW’s are needed. A IOC chairman is voted to take this commitment.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objective is to be more and more visible and enlarge the community to new labs and equipment's specialist and reliability experts worldwide.</a:t>
            </a:r>
          </a:p>
          <a:p>
            <a:endParaRPr lang="en-US" sz="2000" dirty="0" smtClean="0"/>
          </a:p>
          <a:p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ARW history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049" y="341750"/>
            <a:ext cx="4614005" cy="83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6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2013 Knoxville SNS   </a:t>
            </a:r>
          </a:p>
          <a:p>
            <a:r>
              <a:rPr lang="en-US" sz="2000" dirty="0" smtClean="0"/>
              <a:t>This workshop is marking again another step forward with the level of organization and the quality of the scientific program.</a:t>
            </a:r>
          </a:p>
          <a:p>
            <a:r>
              <a:rPr lang="en-US" sz="2000" dirty="0" smtClean="0"/>
              <a:t>The participation is very wide new labs (</a:t>
            </a:r>
            <a:r>
              <a:rPr lang="en-US" sz="2000" dirty="0" err="1" smtClean="0"/>
              <a:t>Iter</a:t>
            </a:r>
            <a:r>
              <a:rPr lang="en-US" sz="2000" dirty="0" smtClean="0"/>
              <a:t>, </a:t>
            </a:r>
            <a:r>
              <a:rPr lang="en-US" sz="2000" dirty="0" err="1" smtClean="0"/>
              <a:t>Myrrha</a:t>
            </a:r>
            <a:r>
              <a:rPr lang="en-US" sz="2000" dirty="0" smtClean="0"/>
              <a:t>, </a:t>
            </a:r>
            <a:r>
              <a:rPr lang="en-US" sz="2000" dirty="0" err="1" smtClean="0"/>
              <a:t>Ifmif</a:t>
            </a:r>
            <a:r>
              <a:rPr lang="en-US" sz="2000" dirty="0" smtClean="0"/>
              <a:t>, </a:t>
            </a:r>
            <a:r>
              <a:rPr lang="en-US" sz="2000" dirty="0" err="1" smtClean="0"/>
              <a:t>etc</a:t>
            </a:r>
            <a:r>
              <a:rPr lang="en-US" sz="2000" dirty="0" smtClean="0"/>
              <a:t>,) and more and more equipment's specialist and reliability experts are part of the audience.</a:t>
            </a:r>
          </a:p>
          <a:p>
            <a:r>
              <a:rPr lang="en-US" sz="2000" i="1" dirty="0" err="1" smtClean="0"/>
              <a:t>Cern</a:t>
            </a:r>
            <a:r>
              <a:rPr lang="en-US" sz="2000" i="1" dirty="0" smtClean="0"/>
              <a:t> Representative (</a:t>
            </a:r>
            <a:r>
              <a:rPr lang="en-US" sz="2000" i="1" dirty="0" err="1" smtClean="0"/>
              <a:t>B.Todd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A.Apollonio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M.Solfaroli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K.Foraz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V.Baglin,S.Cettour</a:t>
            </a:r>
            <a:r>
              <a:rPr lang="en-US" sz="2000" i="1" dirty="0"/>
              <a:t>,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R.Giachino</a:t>
            </a:r>
            <a:r>
              <a:rPr lang="en-US" sz="2000" i="1" dirty="0" smtClean="0"/>
              <a:t>)</a:t>
            </a:r>
          </a:p>
          <a:p>
            <a:r>
              <a:rPr lang="en-US" sz="2000" dirty="0" smtClean="0"/>
              <a:t>Soleil (Paris), show interest to host next ARW. 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ARW history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479" y="354873"/>
            <a:ext cx="4029896" cy="97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59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2017 Soleil France   </a:t>
            </a:r>
          </a:p>
          <a:p>
            <a:r>
              <a:rPr lang="en-US" sz="2000" i="1" dirty="0" err="1" smtClean="0"/>
              <a:t>Cern</a:t>
            </a:r>
            <a:r>
              <a:rPr lang="en-US" sz="2000" i="1" dirty="0" smtClean="0"/>
              <a:t> Representative so far..</a:t>
            </a:r>
          </a:p>
          <a:p>
            <a:r>
              <a:rPr lang="en-US" sz="2000" i="1" dirty="0" smtClean="0"/>
              <a:t> (</a:t>
            </a:r>
            <a:r>
              <a:rPr lang="en-US" sz="2000" i="1" dirty="0" err="1" smtClean="0"/>
              <a:t>B.Todd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A.Apollonio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S.Uznanski</a:t>
            </a:r>
            <a:r>
              <a:rPr lang="en-US" sz="2000" i="1" dirty="0" smtClean="0"/>
              <a:t> , </a:t>
            </a:r>
            <a:r>
              <a:rPr lang="en-US" sz="2000" i="1" dirty="0" err="1" smtClean="0"/>
              <a:t>L.Delprat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F.Ferrand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V.Schramm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R.Giachino</a:t>
            </a:r>
            <a:r>
              <a:rPr lang="en-US" sz="2000" i="1" dirty="0" smtClean="0"/>
              <a:t>).</a:t>
            </a:r>
          </a:p>
          <a:p>
            <a:endParaRPr lang="en-US" sz="2000" i="1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ARW history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280" y="2925100"/>
            <a:ext cx="2169120" cy="306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1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5504" r="5504"/>
          <a:stretch>
            <a:fillRect/>
          </a:stretch>
        </p:blipFill>
        <p:spPr>
          <a:xfrm>
            <a:off x="33867" y="778935"/>
            <a:ext cx="9043608" cy="5130799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91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73629</TotalTime>
  <Words>361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CERNCorporate4-3</vt:lpstr>
      <vt:lpstr>1_Custom Design</vt:lpstr>
      <vt:lpstr>Custom Design</vt:lpstr>
      <vt:lpstr>PowerPoint Presentation</vt:lpstr>
      <vt:lpstr>ARW history</vt:lpstr>
      <vt:lpstr>ARW History</vt:lpstr>
      <vt:lpstr>ARW history</vt:lpstr>
      <vt:lpstr>ARW history</vt:lpstr>
      <vt:lpstr>ARW history</vt:lpstr>
      <vt:lpstr>ARW history</vt:lpstr>
      <vt:lpstr>ARW history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Andrea Apollonio</cp:lastModifiedBy>
  <cp:revision>785</cp:revision>
  <dcterms:created xsi:type="dcterms:W3CDTF">2013-08-27T13:15:14Z</dcterms:created>
  <dcterms:modified xsi:type="dcterms:W3CDTF">2017-07-05T12:37:27Z</dcterms:modified>
</cp:coreProperties>
</file>