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5"/>
  </p:notesMasterIdLst>
  <p:handoutMasterIdLst>
    <p:handoutMasterId r:id="rId6"/>
  </p:handoutMasterIdLst>
  <p:sldIdLst>
    <p:sldId id="426" r:id="rId2"/>
    <p:sldId id="424" r:id="rId3"/>
    <p:sldId id="425" r:id="rId4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7E0000"/>
    <a:srgbClr val="0080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15" autoAdjust="0"/>
    <p:restoredTop sz="95405" autoAdjust="0"/>
  </p:normalViewPr>
  <p:slideViewPr>
    <p:cSldViewPr>
      <p:cViewPr varScale="1">
        <p:scale>
          <a:sx n="131" d="100"/>
          <a:sy n="131" d="100"/>
        </p:scale>
        <p:origin x="960" y="108"/>
      </p:cViewPr>
      <p:guideLst>
        <p:guide orient="horz" pos="3521"/>
        <p:guide pos="2880"/>
      </p:guideLst>
    </p:cSldViewPr>
  </p:slideViewPr>
  <p:outlineViewPr>
    <p:cViewPr>
      <p:scale>
        <a:sx n="33" d="100"/>
        <a:sy n="33" d="100"/>
      </p:scale>
      <p:origin x="0" y="-423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8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839D7615-E742-4946-9D62-B9E4346C5F45}" type="datetimeFigureOut">
              <a:rPr lang="en-GB" smtClean="0"/>
              <a:t>05/07/2017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8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89A6015B-B826-47CA-8476-9FF28DBB4F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80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8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B45ECD3F-8667-45A8-891E-D0690382F174}" type="datetimeFigureOut">
              <a:rPr lang="en-GB" smtClean="0"/>
              <a:t>05/07/2017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2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8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8F55ABB3-7089-4848-AC40-8F0BE120621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871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BB3-7089-4848-AC40-8F0BE120621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9599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93236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4189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116010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z="2400" smtClean="0">
                <a:solidFill>
                  <a:srgbClr val="FF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415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8033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12939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1180242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624311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24954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6020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4965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7049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9574064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        Andrea Apollonio                                        	</a:t>
            </a:r>
            <a:r>
              <a:rPr lang="en-US" sz="1200" baseline="0" dirty="0" smtClean="0">
                <a:solidFill>
                  <a:srgbClr val="FFFFFF"/>
                </a:solidFill>
              </a:rPr>
              <a:t>              </a:t>
            </a:r>
            <a:r>
              <a:rPr lang="en-US" sz="1200" dirty="0" smtClean="0">
                <a:solidFill>
                  <a:srgbClr val="FFFFFF"/>
                </a:solidFill>
              </a:rPr>
              <a:t>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FFFFFF"/>
              </a:solidFill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6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376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9" r:id="rId13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981074"/>
            <a:ext cx="8424936" cy="5328245"/>
          </a:xfrm>
        </p:spPr>
        <p:txBody>
          <a:bodyPr/>
          <a:lstStyle/>
          <a:p>
            <a:endParaRPr lang="en-GB" sz="3600" b="1" noProof="0" dirty="0" smtClean="0"/>
          </a:p>
          <a:p>
            <a:r>
              <a:rPr lang="en-GB" sz="3600" b="1" dirty="0" smtClean="0">
                <a:solidFill>
                  <a:srgbClr val="7E0000"/>
                </a:solidFill>
              </a:rPr>
              <a:t>MARP</a:t>
            </a:r>
            <a:r>
              <a:rPr lang="en-GB" sz="3600" b="1" dirty="0">
                <a:solidFill>
                  <a:srgbClr val="7E0000"/>
                </a:solidFill>
              </a:rPr>
              <a:t> </a:t>
            </a:r>
            <a:r>
              <a:rPr lang="en-GB" sz="3600" b="1" dirty="0" smtClean="0">
                <a:solidFill>
                  <a:srgbClr val="7E0000"/>
                </a:solidFill>
              </a:rPr>
              <a:t>6</a:t>
            </a:r>
            <a:endParaRPr lang="en-GB" sz="3600" b="1" dirty="0" smtClean="0">
              <a:solidFill>
                <a:srgbClr val="7E0000"/>
              </a:solidFill>
            </a:endParaRPr>
          </a:p>
          <a:p>
            <a:endParaRPr lang="en-GB" sz="3600" b="1" dirty="0" smtClean="0">
              <a:solidFill>
                <a:srgbClr val="C00000"/>
              </a:solidFill>
            </a:endParaRPr>
          </a:p>
          <a:p>
            <a:r>
              <a:rPr lang="en-GB" sz="2800" b="1" noProof="0" dirty="0" smtClean="0">
                <a:solidFill>
                  <a:srgbClr val="002060"/>
                </a:solidFill>
              </a:rPr>
              <a:t> A. </a:t>
            </a:r>
            <a:r>
              <a:rPr lang="en-GB" sz="2800" b="1" noProof="0" dirty="0" smtClean="0">
                <a:solidFill>
                  <a:srgbClr val="002060"/>
                </a:solidFill>
              </a:rPr>
              <a:t>Apollonio, U. Gentile</a:t>
            </a:r>
            <a:endParaRPr lang="en-GB" sz="3600" b="1" noProof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88395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for advanced reliability courses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6712"/>
            <a:ext cx="8686800" cy="5433133"/>
          </a:xfrm>
        </p:spPr>
        <p:txBody>
          <a:bodyPr/>
          <a:lstStyle/>
          <a:p>
            <a:pPr lvl="0"/>
            <a:endParaRPr lang="en-GB" sz="2000" dirty="0"/>
          </a:p>
          <a:p>
            <a:pPr lvl="0"/>
            <a:r>
              <a:rPr lang="en-GB" sz="2000" dirty="0" smtClean="0"/>
              <a:t>Reliability for electronics systems</a:t>
            </a:r>
            <a:endParaRPr lang="en-GB" sz="1600" dirty="0"/>
          </a:p>
          <a:p>
            <a:pPr lvl="1"/>
            <a:r>
              <a:rPr lang="en-GB" sz="1600" dirty="0" smtClean="0"/>
              <a:t>Reliability analysis to component – subsystem – system levels</a:t>
            </a:r>
          </a:p>
          <a:p>
            <a:pPr lvl="1"/>
            <a:r>
              <a:rPr lang="en-GB" sz="1600" dirty="0" smtClean="0"/>
              <a:t>Design and Testing of electronics devices </a:t>
            </a:r>
          </a:p>
          <a:p>
            <a:pPr lvl="1"/>
            <a:r>
              <a:rPr lang="en-GB" sz="1600" dirty="0" smtClean="0"/>
              <a:t>Guidelines for qualification systems in radiation environment</a:t>
            </a:r>
          </a:p>
          <a:p>
            <a:pPr lvl="1"/>
            <a:r>
              <a:rPr lang="en-GB" sz="1600" dirty="0" smtClean="0"/>
              <a:t>Non-linear effects in accelerated testing</a:t>
            </a:r>
            <a:endParaRPr lang="en-GB" sz="1600" dirty="0"/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  <a:p>
            <a:pPr lvl="1"/>
            <a:endParaRPr lang="en-GB" sz="1600" dirty="0" smtClean="0"/>
          </a:p>
          <a:p>
            <a:pPr lvl="0"/>
            <a:r>
              <a:rPr lang="en-GB" sz="2000" dirty="0" smtClean="0"/>
              <a:t>Reliability of Software</a:t>
            </a:r>
          </a:p>
          <a:p>
            <a:pPr lvl="1"/>
            <a:r>
              <a:rPr lang="en-GB" sz="1600" dirty="0"/>
              <a:t>Fault avoidance, detection and tolerance</a:t>
            </a:r>
          </a:p>
          <a:p>
            <a:pPr lvl="1"/>
            <a:r>
              <a:rPr lang="en-GB" sz="1600" dirty="0"/>
              <a:t>Advanced modelling of software systems</a:t>
            </a:r>
          </a:p>
          <a:p>
            <a:pPr lvl="1"/>
            <a:r>
              <a:rPr lang="en-GB" sz="1600" dirty="0"/>
              <a:t>Advanced simulation of software systems</a:t>
            </a:r>
          </a:p>
          <a:p>
            <a:pPr marL="0" lvl="0" indent="0">
              <a:buNone/>
            </a:pPr>
            <a:endParaRPr lang="en-GB" sz="1600" dirty="0">
              <a:solidFill>
                <a:srgbClr val="008000"/>
              </a:solidFill>
            </a:endParaRPr>
          </a:p>
          <a:p>
            <a:pPr lvl="1"/>
            <a:endParaRPr lang="en-GB" sz="1600" dirty="0"/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76476088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6712"/>
            <a:ext cx="8686800" cy="5433133"/>
          </a:xfrm>
        </p:spPr>
        <p:txBody>
          <a:bodyPr/>
          <a:lstStyle/>
          <a:p>
            <a:pPr marL="0" lvl="0" indent="0">
              <a:buNone/>
            </a:pPr>
            <a:r>
              <a:rPr lang="en-GB" sz="2000" dirty="0" smtClean="0"/>
              <a:t>Topics that can be treated in a separated course:</a:t>
            </a:r>
          </a:p>
          <a:p>
            <a:pPr lvl="0"/>
            <a:endParaRPr lang="en-GB" sz="2000" dirty="0" smtClean="0"/>
          </a:p>
          <a:p>
            <a:pPr lvl="0"/>
            <a:r>
              <a:rPr lang="en-GB" sz="2000" dirty="0" smtClean="0"/>
              <a:t>System analysis based on machine learning</a:t>
            </a:r>
            <a:endParaRPr lang="en-GB" sz="2000" dirty="0"/>
          </a:p>
          <a:p>
            <a:pPr lvl="1"/>
            <a:r>
              <a:rPr lang="en-GB" sz="1600" dirty="0" smtClean="0"/>
              <a:t>Fault </a:t>
            </a:r>
            <a:r>
              <a:rPr lang="en-GB" sz="1600" dirty="0"/>
              <a:t>detection and Fault diagnosis</a:t>
            </a:r>
          </a:p>
          <a:p>
            <a:pPr lvl="1"/>
            <a:r>
              <a:rPr lang="en-GB" sz="1600" dirty="0"/>
              <a:t>Artificial Neural Network for reliability analysis</a:t>
            </a:r>
          </a:p>
          <a:p>
            <a:pPr lvl="1"/>
            <a:r>
              <a:rPr lang="en-GB" sz="1600" dirty="0"/>
              <a:t>Prognostics and system Health Management (PHM</a:t>
            </a:r>
            <a:r>
              <a:rPr lang="en-GB" sz="1600" dirty="0" smtClean="0"/>
              <a:t>), </a:t>
            </a:r>
          </a:p>
          <a:p>
            <a:pPr lvl="1"/>
            <a:r>
              <a:rPr lang="en-GB" sz="1600" dirty="0"/>
              <a:t>On Condition and Predictive maintenance</a:t>
            </a:r>
          </a:p>
          <a:p>
            <a:pPr lvl="1"/>
            <a:endParaRPr lang="en-GB" sz="1600" dirty="0" smtClean="0"/>
          </a:p>
          <a:p>
            <a:pPr marL="0" lvl="0" indent="0">
              <a:buNone/>
            </a:pPr>
            <a:endParaRPr lang="en-GB" sz="1600" dirty="0">
              <a:solidFill>
                <a:srgbClr val="008000"/>
              </a:solidFill>
            </a:endParaRPr>
          </a:p>
          <a:p>
            <a:pPr lvl="1"/>
            <a:endParaRPr lang="en-GB" sz="1600" dirty="0"/>
          </a:p>
          <a:p>
            <a:pPr marL="457200" lvl="1" indent="0">
              <a:buNone/>
            </a:pPr>
            <a:endParaRPr lang="en-GB" sz="1600" dirty="0"/>
          </a:p>
          <a:p>
            <a:pPr marL="457200" lvl="1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72424149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10887</TotalTime>
  <Words>108</Words>
  <Application>Microsoft Office PowerPoint</Application>
  <PresentationFormat>On-screen Show (4:3)</PresentationFormat>
  <Paragraphs>32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Unicode MS</vt:lpstr>
      <vt:lpstr>Calibri</vt:lpstr>
      <vt:lpstr>Franklin Gothic Medium</vt:lpstr>
      <vt:lpstr>Times New Roman</vt:lpstr>
      <vt:lpstr>5_BTODD primary master</vt:lpstr>
      <vt:lpstr>PowerPoint Presentation</vt:lpstr>
      <vt:lpstr>Proposal for advanced reliability courses</vt:lpstr>
      <vt:lpstr>Other topics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Brugger</dc:creator>
  <cp:lastModifiedBy>Ugo Gentile</cp:lastModifiedBy>
  <cp:revision>423</cp:revision>
  <cp:lastPrinted>2016-12-07T08:55:11Z</cp:lastPrinted>
  <dcterms:created xsi:type="dcterms:W3CDTF">2014-10-09T14:11:47Z</dcterms:created>
  <dcterms:modified xsi:type="dcterms:W3CDTF">2017-07-05T14:57:02Z</dcterms:modified>
</cp:coreProperties>
</file>