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8"/>
  </p:notesMasterIdLst>
  <p:sldIdLst>
    <p:sldId id="257" r:id="rId2"/>
    <p:sldId id="286" r:id="rId3"/>
    <p:sldId id="293" r:id="rId4"/>
    <p:sldId id="299" r:id="rId5"/>
    <p:sldId id="300" r:id="rId6"/>
    <p:sldId id="304" r:id="rId7"/>
    <p:sldId id="302" r:id="rId8"/>
    <p:sldId id="303" r:id="rId9"/>
    <p:sldId id="301" r:id="rId10"/>
    <p:sldId id="305" r:id="rId11"/>
    <p:sldId id="311" r:id="rId12"/>
    <p:sldId id="306" r:id="rId13"/>
    <p:sldId id="307" r:id="rId14"/>
    <p:sldId id="308" r:id="rId15"/>
    <p:sldId id="309" r:id="rId16"/>
    <p:sldId id="310" r:id="rId17"/>
  </p:sldIdLst>
  <p:sldSz cx="12192000" cy="6858000"/>
  <p:notesSz cx="6797675" cy="98726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orient="horz" pos="1593" userDrawn="1">
          <p15:clr>
            <a:srgbClr val="A4A3A4"/>
          </p15:clr>
        </p15:guide>
        <p15:guide id="5" orient="horz" pos="3317" userDrawn="1">
          <p15:clr>
            <a:srgbClr val="A4A3A4"/>
          </p15:clr>
        </p15:guide>
        <p15:guide id="6" orient="horz" pos="3045" userDrawn="1">
          <p15:clr>
            <a:srgbClr val="A4A3A4"/>
          </p15:clr>
        </p15:guide>
        <p15:guide id="7" orient="horz" pos="459" userDrawn="1">
          <p15:clr>
            <a:srgbClr val="A4A3A4"/>
          </p15:clr>
        </p15:guide>
        <p15:guide id="8" orient="horz" pos="3884" userDrawn="1">
          <p15:clr>
            <a:srgbClr val="A4A3A4"/>
          </p15:clr>
        </p15:guide>
        <p15:guide id="9" orient="horz" pos="2319" userDrawn="1">
          <p15:clr>
            <a:srgbClr val="A4A3A4"/>
          </p15:clr>
        </p15:guide>
        <p15:guide id="10" pos="1345" userDrawn="1">
          <p15:clr>
            <a:srgbClr val="A4A3A4"/>
          </p15:clr>
        </p15:guide>
        <p15:guide id="11" pos="6335" userDrawn="1">
          <p15:clr>
            <a:srgbClr val="A4A3A4"/>
          </p15:clr>
        </p15:guide>
        <p15:guide id="12" pos="619" userDrawn="1">
          <p15:clr>
            <a:srgbClr val="A4A3A4"/>
          </p15:clr>
        </p15:guide>
        <p15:guide id="13" pos="2797" userDrawn="1">
          <p15:clr>
            <a:srgbClr val="A4A3A4"/>
          </p15:clr>
        </p15:guide>
        <p15:guide id="14" pos="4566" userDrawn="1">
          <p15:clr>
            <a:srgbClr val="A4A3A4"/>
          </p15:clr>
        </p15:guide>
        <p15:guide id="15" pos="5609" userDrawn="1">
          <p15:clr>
            <a:srgbClr val="A4A3A4"/>
          </p15:clr>
        </p15:guide>
        <p15:guide id="16" pos="6698" userDrawn="1">
          <p15:clr>
            <a:srgbClr val="A4A3A4"/>
          </p15:clr>
        </p15:guide>
        <p15:guide id="17" pos="2071" userDrawn="1">
          <p15:clr>
            <a:srgbClr val="A4A3A4"/>
          </p15:clr>
        </p15:guide>
        <p15:guide id="18" orient="horz" pos="2659" userDrawn="1">
          <p15:clr>
            <a:srgbClr val="A4A3A4"/>
          </p15:clr>
        </p15:guide>
        <p15:guide id="19" orient="horz" pos="1253" userDrawn="1">
          <p15:clr>
            <a:srgbClr val="A4A3A4"/>
          </p15:clr>
        </p15:guide>
        <p15:guide id="20" orient="horz" pos="1980">
          <p15:clr>
            <a:srgbClr val="A4A3A4"/>
          </p15:clr>
        </p15:guide>
        <p15:guide id="21" orient="horz" pos="2699">
          <p15:clr>
            <a:srgbClr val="A4A3A4"/>
          </p15:clr>
        </p15:guide>
        <p15:guide id="22" pos="1348">
          <p15:clr>
            <a:srgbClr val="A4A3A4"/>
          </p15:clr>
        </p15:guide>
        <p15:guide id="23" pos="2719">
          <p15:clr>
            <a:srgbClr val="A4A3A4"/>
          </p15:clr>
        </p15:guide>
        <p15:guide id="24" pos="45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454A0"/>
    <a:srgbClr val="409FE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4098" autoAdjust="0"/>
    <p:restoredTop sz="94660"/>
  </p:normalViewPr>
  <p:slideViewPr>
    <p:cSldViewPr snapToGrid="0">
      <p:cViewPr varScale="1">
        <p:scale>
          <a:sx n="85" d="100"/>
          <a:sy n="85" d="100"/>
        </p:scale>
        <p:origin x="1848" y="108"/>
      </p:cViewPr>
      <p:guideLst>
        <p:guide orient="horz" pos="2160"/>
        <p:guide pos="3840"/>
        <p:guide orient="horz" pos="1593"/>
        <p:guide orient="horz" pos="3317"/>
        <p:guide orient="horz" pos="3045"/>
        <p:guide orient="horz" pos="459"/>
        <p:guide orient="horz" pos="3884"/>
        <p:guide orient="horz" pos="2319"/>
        <p:guide pos="1345"/>
        <p:guide pos="6335"/>
        <p:guide pos="619"/>
        <p:guide pos="2797"/>
        <p:guide pos="4566"/>
        <p:guide pos="5609"/>
        <p:guide pos="6698"/>
        <p:guide pos="2071"/>
        <p:guide orient="horz" pos="2659"/>
        <p:guide orient="horz" pos="1253"/>
        <p:guide orient="horz" pos="1980"/>
        <p:guide orient="horz" pos="2699"/>
        <p:guide pos="1348"/>
        <p:guide pos="2719"/>
        <p:guide pos="454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4" y="1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84D97AE-4E1D-4EC6-B782-F0BF6BE147E5}" type="datetimeFigureOut">
              <a:rPr lang="en-GB" smtClean="0"/>
              <a:t>03/07/2018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38150" y="1235075"/>
            <a:ext cx="5921375" cy="3330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51220"/>
            <a:ext cx="5438140" cy="388736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9377317"/>
            <a:ext cx="2945659" cy="49534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4" y="9377317"/>
            <a:ext cx="2945659" cy="49534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D3801B5-039F-4BB6-B436-EF61AFC12DF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732066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F64230-33A5-4A7C-81EB-85F21F0D1D04}" type="slidenum">
              <a:rPr lang="en-GB" smtClean="0">
                <a:solidFill>
                  <a:prstClr val="black"/>
                </a:solidFill>
              </a:rPr>
              <a:pPr/>
              <a:t>1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884411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60EA63-43D2-E842-92EA-B304A8820AD7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948735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20/01/2016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>
                <a:solidFill>
                  <a:prstClr val="black">
                    <a:tint val="75000"/>
                  </a:prstClr>
                </a:solidFill>
              </a:rPr>
              <a:t>S'Cool LAB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D2F11B-D4E4-4B88-BE09-09F37D7AFAAD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18395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20/01/2016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>
                <a:solidFill>
                  <a:prstClr val="black">
                    <a:tint val="75000"/>
                  </a:prstClr>
                </a:solidFill>
              </a:rPr>
              <a:t>S'Cool LAB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D2F11B-D4E4-4B88-BE09-09F37D7AFAAD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43560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20/01/2016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>
                <a:solidFill>
                  <a:prstClr val="black">
                    <a:tint val="75000"/>
                  </a:prstClr>
                </a:solidFill>
              </a:rPr>
              <a:t>S'Cool LAB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D2F11B-D4E4-4B88-BE09-09F37D7AFAAD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54053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20/01/2016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>
                <a:solidFill>
                  <a:prstClr val="black">
                    <a:tint val="75000"/>
                  </a:prstClr>
                </a:solidFill>
              </a:rPr>
              <a:t>S'Cool LAB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D2F11B-D4E4-4B88-BE09-09F37D7AFAAD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18086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20/01/2016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>
                <a:solidFill>
                  <a:prstClr val="black">
                    <a:tint val="75000"/>
                  </a:prstClr>
                </a:solidFill>
              </a:rPr>
              <a:t>S'Cool LAB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D2F11B-D4E4-4B88-BE09-09F37D7AFAAD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45272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20/01/2016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>
                <a:solidFill>
                  <a:prstClr val="black">
                    <a:tint val="75000"/>
                  </a:prstClr>
                </a:solidFill>
              </a:rPr>
              <a:t>S'Cool LAB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D2F11B-D4E4-4B88-BE09-09F37D7AFAAD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96080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20/01/2016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>
                <a:solidFill>
                  <a:prstClr val="black">
                    <a:tint val="75000"/>
                  </a:prstClr>
                </a:solidFill>
              </a:rPr>
              <a:t>S'Cool LAB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D2F11B-D4E4-4B88-BE09-09F37D7AFAAD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87880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20/01/2016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>
                <a:solidFill>
                  <a:prstClr val="black">
                    <a:tint val="75000"/>
                  </a:prstClr>
                </a:solidFill>
              </a:rPr>
              <a:t>S'Cool LAB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D2F11B-D4E4-4B88-BE09-09F37D7AFAAD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46922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20/01/2016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>
                <a:solidFill>
                  <a:prstClr val="black">
                    <a:tint val="75000"/>
                  </a:prstClr>
                </a:solidFill>
              </a:rPr>
              <a:t>S'Cool LAB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D2F11B-D4E4-4B88-BE09-09F37D7AFAAD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50227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20/01/2016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>
                <a:solidFill>
                  <a:prstClr val="black">
                    <a:tint val="75000"/>
                  </a:prstClr>
                </a:solidFill>
              </a:rPr>
              <a:t>S'Cool LAB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D2F11B-D4E4-4B88-BE09-09F37D7AFAAD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3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20/01/2016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>
                <a:solidFill>
                  <a:prstClr val="black">
                    <a:tint val="75000"/>
                  </a:prstClr>
                </a:solidFill>
              </a:rPr>
              <a:t>S'Cool LAB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D2F11B-D4E4-4B88-BE09-09F37D7AFAAD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85794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4216" y="64501"/>
            <a:ext cx="10986370" cy="95010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4216" y="1164921"/>
            <a:ext cx="11938347" cy="509809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4216" y="6374530"/>
            <a:ext cx="9655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20/01/2016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95191" y="6374530"/>
            <a:ext cx="1021601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>
                <a:solidFill>
                  <a:prstClr val="black">
                    <a:tint val="75000"/>
                  </a:prstClr>
                </a:solidFill>
              </a:rPr>
              <a:t>S'Cool LAB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1522" y="6374530"/>
            <a:ext cx="50104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D2F11B-D4E4-4B88-BE09-09F37D7AFAAD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5130" y="64501"/>
            <a:ext cx="864136" cy="9889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25595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13" Type="http://schemas.openxmlformats.org/officeDocument/2006/relationships/image" Target="../media/image17.png"/><Relationship Id="rId3" Type="http://schemas.openxmlformats.org/officeDocument/2006/relationships/image" Target="../media/image8.jpg"/><Relationship Id="rId7" Type="http://schemas.openxmlformats.org/officeDocument/2006/relationships/image" Target="../media/image12.jpeg"/><Relationship Id="rId12" Type="http://schemas.openxmlformats.org/officeDocument/2006/relationships/image" Target="../media/image16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11" Type="http://schemas.microsoft.com/office/2007/relationships/hdphoto" Target="../media/hdphoto1.wdp"/><Relationship Id="rId5" Type="http://schemas.openxmlformats.org/officeDocument/2006/relationships/image" Target="../media/image10.jpeg"/><Relationship Id="rId15" Type="http://schemas.microsoft.com/office/2007/relationships/hdphoto" Target="../media/hdphoto2.wdp"/><Relationship Id="rId10" Type="http://schemas.openxmlformats.org/officeDocument/2006/relationships/image" Target="../media/image15.png"/><Relationship Id="rId4" Type="http://schemas.openxmlformats.org/officeDocument/2006/relationships/image" Target="../media/image9.jpeg"/><Relationship Id="rId9" Type="http://schemas.openxmlformats.org/officeDocument/2006/relationships/image" Target="../media/image14.jpeg"/><Relationship Id="rId14" Type="http://schemas.openxmlformats.org/officeDocument/2006/relationships/image" Target="../media/image18.png"/></Relationships>
</file>

<file path=ppt/slides/_rels/slide4.xml.rels><?xml version="1.0" encoding="UTF-8" standalone="yes"?>
<Relationships xmlns="http://schemas.openxmlformats.org/package/2006/relationships"><Relationship Id="rId8" Type="http://schemas.microsoft.com/office/2007/relationships/hdphoto" Target="../media/hdphoto2.wdp"/><Relationship Id="rId3" Type="http://schemas.openxmlformats.org/officeDocument/2006/relationships/image" Target="../media/image13.jpeg"/><Relationship Id="rId7" Type="http://schemas.openxmlformats.org/officeDocument/2006/relationships/image" Target="../media/image18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6.jpeg"/><Relationship Id="rId4" Type="http://schemas.openxmlformats.org/officeDocument/2006/relationships/image" Target="../media/image1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7" Type="http://schemas.openxmlformats.org/officeDocument/2006/relationships/image" Target="../media/image19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6.jpeg"/><Relationship Id="rId4" Type="http://schemas.openxmlformats.org/officeDocument/2006/relationships/image" Target="../media/image1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7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jpeg"/><Relationship Id="rId5" Type="http://schemas.openxmlformats.org/officeDocument/2006/relationships/image" Target="../media/image17.png"/><Relationship Id="rId4" Type="http://schemas.openxmlformats.org/officeDocument/2006/relationships/image" Target="../media/image16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jpeg"/><Relationship Id="rId3" Type="http://schemas.openxmlformats.org/officeDocument/2006/relationships/image" Target="../media/image14.jpeg"/><Relationship Id="rId7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jpeg"/><Relationship Id="rId5" Type="http://schemas.openxmlformats.org/officeDocument/2006/relationships/image" Target="../media/image17.png"/><Relationship Id="rId4" Type="http://schemas.openxmlformats.org/officeDocument/2006/relationships/image" Target="../media/image16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7" Type="http://schemas.openxmlformats.org/officeDocument/2006/relationships/image" Target="../media/image22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image" Target="../media/image17.png"/><Relationship Id="rId4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93" r="6648"/>
          <a:stretch/>
        </p:blipFill>
        <p:spPr>
          <a:xfrm>
            <a:off x="-43544" y="0"/>
            <a:ext cx="1223554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5001" y="2186782"/>
            <a:ext cx="4887686" cy="2387600"/>
          </a:xfrm>
        </p:spPr>
        <p:txBody>
          <a:bodyPr anchor="t">
            <a:normAutofit/>
          </a:bodyPr>
          <a:lstStyle/>
          <a:p>
            <a:pPr algn="l"/>
            <a:r>
              <a:rPr lang="en-US" sz="4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WG1 &amp; WG2</a:t>
            </a:r>
            <a:endParaRPr lang="en-GB" sz="4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001" y="156993"/>
            <a:ext cx="1636509" cy="18727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50070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4216" y="64501"/>
            <a:ext cx="10986370" cy="950108"/>
          </a:xfrm>
        </p:spPr>
        <p:txBody>
          <a:bodyPr>
            <a:noAutofit/>
          </a:bodyPr>
          <a:lstStyle/>
          <a:p>
            <a:r>
              <a:rPr lang="en-GB" sz="3600" b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HST working Group – Low Cost 3D Printable Experiments</a:t>
            </a:r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2945709C-57ED-4825-8A29-0C74654ECAFA}"/>
              </a:ext>
            </a:extLst>
          </p:cNvPr>
          <p:cNvSpPr/>
          <p:nvPr/>
        </p:nvSpPr>
        <p:spPr>
          <a:xfrm>
            <a:off x="124216" y="714147"/>
            <a:ext cx="400776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>
                <a:solidFill>
                  <a:schemeClr val="bg2">
                    <a:lumMod val="25000"/>
                  </a:schemeClr>
                </a:solidFill>
              </a:rPr>
              <a:t>Fabian Bernstein and Lachlan </a:t>
            </a:r>
            <a:r>
              <a:rPr lang="en-GB" dirty="0" err="1">
                <a:solidFill>
                  <a:schemeClr val="bg2">
                    <a:lumMod val="25000"/>
                  </a:schemeClr>
                </a:solidFill>
              </a:rPr>
              <a:t>McGinness</a:t>
            </a:r>
            <a:endParaRPr lang="en-GB" dirty="0">
              <a:solidFill>
                <a:schemeClr val="bg2">
                  <a:lumMod val="25000"/>
                </a:schemeClr>
              </a:solidFill>
            </a:endParaRPr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5B176934-7197-4D06-A5FE-31E0559726F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688" r="19234"/>
          <a:stretch/>
        </p:blipFill>
        <p:spPr>
          <a:xfrm>
            <a:off x="5574239" y="1083479"/>
            <a:ext cx="5335398" cy="4282580"/>
          </a:xfrm>
          <a:prstGeom prst="rect">
            <a:avLst/>
          </a:prstGeom>
        </p:spPr>
      </p:pic>
      <p:pic>
        <p:nvPicPr>
          <p:cNvPr id="24" name="Picture 5">
            <a:extLst>
              <a:ext uri="{FF2B5EF4-FFF2-40B4-BE49-F238E27FC236}">
                <a16:creationId xmlns:a16="http://schemas.microsoft.com/office/drawing/2014/main" id="{933F164C-1081-449B-87CD-4CA9BEC2C45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9916" y="1222558"/>
            <a:ext cx="5854320" cy="3540034"/>
          </a:xfrm>
          <a:prstGeom prst="rect">
            <a:avLst/>
          </a:prstGeom>
        </p:spPr>
      </p:pic>
      <p:pic>
        <p:nvPicPr>
          <p:cNvPr id="11" name="Grafik 10">
            <a:extLst>
              <a:ext uri="{FF2B5EF4-FFF2-40B4-BE49-F238E27FC236}">
                <a16:creationId xmlns:a16="http://schemas.microsoft.com/office/drawing/2014/main" id="{9D1C34C0-83B5-449E-B60B-3E271C6B10E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7573" y="1358024"/>
            <a:ext cx="4462367" cy="44851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56458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4216" y="64501"/>
            <a:ext cx="10986370" cy="950108"/>
          </a:xfrm>
        </p:spPr>
        <p:txBody>
          <a:bodyPr>
            <a:noAutofit/>
          </a:bodyPr>
          <a:lstStyle/>
          <a:p>
            <a:r>
              <a:rPr lang="en-GB" sz="3600" b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HST working Group – Low Cost 3D Printable Experiments</a:t>
            </a:r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2945709C-57ED-4825-8A29-0C74654ECAFA}"/>
              </a:ext>
            </a:extLst>
          </p:cNvPr>
          <p:cNvSpPr/>
          <p:nvPr/>
        </p:nvSpPr>
        <p:spPr>
          <a:xfrm>
            <a:off x="124216" y="714147"/>
            <a:ext cx="400776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>
                <a:solidFill>
                  <a:schemeClr val="bg2">
                    <a:lumMod val="25000"/>
                  </a:schemeClr>
                </a:solidFill>
              </a:rPr>
              <a:t>Fabian Bernstein and Lachlan </a:t>
            </a:r>
            <a:r>
              <a:rPr lang="en-GB" dirty="0" err="1">
                <a:solidFill>
                  <a:schemeClr val="bg2">
                    <a:lumMod val="25000"/>
                  </a:schemeClr>
                </a:solidFill>
              </a:rPr>
              <a:t>McGinness</a:t>
            </a:r>
            <a:endParaRPr lang="en-GB" dirty="0">
              <a:solidFill>
                <a:schemeClr val="bg2">
                  <a:lumMod val="25000"/>
                </a:schemeClr>
              </a:solidFill>
            </a:endParaRPr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5B176934-7197-4D06-A5FE-31E0559726F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688" r="19234"/>
          <a:stretch/>
        </p:blipFill>
        <p:spPr>
          <a:xfrm>
            <a:off x="5574239" y="1083479"/>
            <a:ext cx="5335398" cy="4282580"/>
          </a:xfrm>
          <a:prstGeom prst="rect">
            <a:avLst/>
          </a:prstGeom>
        </p:spPr>
      </p:pic>
      <p:sp>
        <p:nvSpPr>
          <p:cNvPr id="21" name="Rechteck 20">
            <a:extLst>
              <a:ext uri="{FF2B5EF4-FFF2-40B4-BE49-F238E27FC236}">
                <a16:creationId xmlns:a16="http://schemas.microsoft.com/office/drawing/2014/main" id="{30D8A154-C581-42F7-A482-E948F0F2B82A}"/>
              </a:ext>
            </a:extLst>
          </p:cNvPr>
          <p:cNvSpPr/>
          <p:nvPr/>
        </p:nvSpPr>
        <p:spPr>
          <a:xfrm>
            <a:off x="124216" y="1733125"/>
            <a:ext cx="558029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dirty="0"/>
              <a:t>We are looking to represent the LHC </a:t>
            </a:r>
            <a:br>
              <a:rPr lang="en-GB" sz="2400" dirty="0"/>
            </a:br>
            <a:r>
              <a:rPr lang="en-GB" sz="2400" dirty="0"/>
              <a:t>proton beam using geometric optics.</a:t>
            </a:r>
          </a:p>
        </p:txBody>
      </p:sp>
      <p:sp>
        <p:nvSpPr>
          <p:cNvPr id="22" name="Rechteck 21">
            <a:extLst>
              <a:ext uri="{FF2B5EF4-FFF2-40B4-BE49-F238E27FC236}">
                <a16:creationId xmlns:a16="http://schemas.microsoft.com/office/drawing/2014/main" id="{2D3D67D5-11A2-4224-BD5E-7AB786952D9B}"/>
              </a:ext>
            </a:extLst>
          </p:cNvPr>
          <p:cNvSpPr/>
          <p:nvPr/>
        </p:nvSpPr>
        <p:spPr>
          <a:xfrm>
            <a:off x="124215" y="2855443"/>
            <a:ext cx="552157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dirty="0"/>
              <a:t>Mirrors and lenses can bend and focus optical beams. In the LHC different types of magnets bend and focus particle beams.</a:t>
            </a:r>
          </a:p>
        </p:txBody>
      </p:sp>
      <p:sp>
        <p:nvSpPr>
          <p:cNvPr id="23" name="Rechteck 22">
            <a:extLst>
              <a:ext uri="{FF2B5EF4-FFF2-40B4-BE49-F238E27FC236}">
                <a16:creationId xmlns:a16="http://schemas.microsoft.com/office/drawing/2014/main" id="{11B0B1C0-FDC1-4A24-B450-B39DC096A5AC}"/>
              </a:ext>
            </a:extLst>
          </p:cNvPr>
          <p:cNvSpPr/>
          <p:nvPr/>
        </p:nvSpPr>
        <p:spPr>
          <a:xfrm>
            <a:off x="124215" y="4347094"/>
            <a:ext cx="552157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dirty="0"/>
              <a:t>This is a more open ended project and we are excited to see where you take it.</a:t>
            </a:r>
          </a:p>
        </p:txBody>
      </p:sp>
      <p:pic>
        <p:nvPicPr>
          <p:cNvPr id="24" name="Picture 5">
            <a:extLst>
              <a:ext uri="{FF2B5EF4-FFF2-40B4-BE49-F238E27FC236}">
                <a16:creationId xmlns:a16="http://schemas.microsoft.com/office/drawing/2014/main" id="{933F164C-1081-449B-87CD-4CA9BEC2C45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9916" y="1222558"/>
            <a:ext cx="5854320" cy="35400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2957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2" grpId="0"/>
      <p:bldP spid="2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5EC22F5-621C-4799-93A2-AA0418EB53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4216" y="0"/>
            <a:ext cx="10986370" cy="1893839"/>
          </a:xfrm>
        </p:spPr>
        <p:txBody>
          <a:bodyPr>
            <a:normAutofit fontScale="90000"/>
          </a:bodyPr>
          <a:lstStyle/>
          <a:p>
            <a:pPr algn="ctr"/>
            <a:r>
              <a:rPr lang="de-DE" dirty="0"/>
              <a:t>HST </a:t>
            </a:r>
            <a:r>
              <a:rPr lang="de-DE" dirty="0" err="1"/>
              <a:t>S`Cool</a:t>
            </a:r>
            <a:r>
              <a:rPr lang="de-DE" dirty="0"/>
              <a:t> LAB Working Group 2 </a:t>
            </a:r>
            <a:br>
              <a:rPr lang="de-DE" dirty="0"/>
            </a:br>
            <a:r>
              <a:rPr lang="de-DE" dirty="0"/>
              <a:t>Semiconductors at CERN</a:t>
            </a:r>
            <a:br>
              <a:rPr lang="de-DE" dirty="0"/>
            </a:br>
            <a:endParaRPr lang="de-DE" dirty="0"/>
          </a:p>
        </p:txBody>
      </p:sp>
      <p:pic>
        <p:nvPicPr>
          <p:cNvPr id="7" name="Inhaltsplatzhalter 6">
            <a:extLst>
              <a:ext uri="{FF2B5EF4-FFF2-40B4-BE49-F238E27FC236}">
                <a16:creationId xmlns:a16="http://schemas.microsoft.com/office/drawing/2014/main" id="{5642990C-FE98-4F7F-986C-FFB5FB1C2E5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01975" y="2239169"/>
            <a:ext cx="5981700" cy="3362325"/>
          </a:xfrm>
        </p:spPr>
      </p:pic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B2989604-9AEE-4FBA-BE29-DAE45C70B7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03/07/2018</a:t>
            </a: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CCB1F58A-924D-4BCB-A81A-BF0657321A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D2F11B-D4E4-4B88-BE09-09F37D7AFAAD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12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Rechteck 7">
            <a:extLst>
              <a:ext uri="{FF2B5EF4-FFF2-40B4-BE49-F238E27FC236}">
                <a16:creationId xmlns:a16="http://schemas.microsoft.com/office/drawing/2014/main" id="{05716442-0E34-49AB-ADD4-112D62200D5F}"/>
              </a:ext>
            </a:extLst>
          </p:cNvPr>
          <p:cNvSpPr/>
          <p:nvPr/>
        </p:nvSpPr>
        <p:spPr>
          <a:xfrm>
            <a:off x="3101975" y="5728199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de-DE" dirty="0"/>
              <a:t>https://www.elektroniknet.de/markt-technik/halbleiter/ohne-halbleiter-kein-higgs-teilchen-105672.html</a:t>
            </a:r>
          </a:p>
        </p:txBody>
      </p:sp>
    </p:spTree>
    <p:extLst>
      <p:ext uri="{BB962C8B-B14F-4D97-AF65-F5344CB8AC3E}">
        <p14:creationId xmlns:p14="http://schemas.microsoft.com/office/powerpoint/2010/main" val="390845477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5EC22F5-621C-4799-93A2-AA0418EB53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4216" y="0"/>
            <a:ext cx="10986370" cy="1893839"/>
          </a:xfrm>
        </p:spPr>
        <p:txBody>
          <a:bodyPr>
            <a:normAutofit fontScale="90000"/>
          </a:bodyPr>
          <a:lstStyle/>
          <a:p>
            <a:pPr algn="ctr"/>
            <a:r>
              <a:rPr lang="de-DE" dirty="0"/>
              <a:t>HST </a:t>
            </a:r>
            <a:r>
              <a:rPr lang="de-DE" dirty="0" err="1"/>
              <a:t>S`Cool</a:t>
            </a:r>
            <a:r>
              <a:rPr lang="de-DE" dirty="0"/>
              <a:t> LAB Working Group 2 </a:t>
            </a:r>
            <a:br>
              <a:rPr lang="de-DE" dirty="0"/>
            </a:br>
            <a:r>
              <a:rPr lang="de-DE" dirty="0"/>
              <a:t>Semiconductors at CERN</a:t>
            </a:r>
            <a:br>
              <a:rPr lang="de-DE" dirty="0"/>
            </a:br>
            <a:endParaRPr lang="de-DE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B2989604-9AEE-4FBA-BE29-DAE45C70B7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03/07/2018</a:t>
            </a: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CCB1F58A-924D-4BCB-A81A-BF0657321A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D2F11B-D4E4-4B88-BE09-09F37D7AFAAD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13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29CEC69C-2B60-4416-B36D-5E3D1A80E0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4216" y="1813560"/>
            <a:ext cx="11938347" cy="3398520"/>
          </a:xfrm>
        </p:spPr>
        <p:txBody>
          <a:bodyPr/>
          <a:lstStyle/>
          <a:p>
            <a:r>
              <a:rPr lang="de-DE" dirty="0"/>
              <a:t>Experience </a:t>
            </a:r>
            <a:r>
              <a:rPr lang="de-DE" dirty="0" err="1"/>
              <a:t>how</a:t>
            </a:r>
            <a:r>
              <a:rPr lang="de-DE" dirty="0"/>
              <a:t> Semiconductors </a:t>
            </a:r>
            <a:r>
              <a:rPr lang="de-DE" dirty="0" err="1"/>
              <a:t>can</a:t>
            </a:r>
            <a:r>
              <a:rPr lang="de-DE" dirty="0"/>
              <a:t> </a:t>
            </a:r>
            <a:r>
              <a:rPr lang="de-DE" dirty="0" err="1"/>
              <a:t>be</a:t>
            </a:r>
            <a:r>
              <a:rPr lang="de-DE" dirty="0"/>
              <a:t> </a:t>
            </a:r>
            <a:r>
              <a:rPr lang="de-DE" dirty="0" err="1"/>
              <a:t>introduced</a:t>
            </a:r>
            <a:r>
              <a:rPr lang="de-DE" dirty="0"/>
              <a:t> at </a:t>
            </a:r>
            <a:r>
              <a:rPr lang="de-DE" dirty="0" err="1"/>
              <a:t>school</a:t>
            </a:r>
            <a:endParaRPr lang="de-DE" dirty="0"/>
          </a:p>
          <a:p>
            <a:pPr marL="0" indent="0">
              <a:buNone/>
            </a:pPr>
            <a:endParaRPr lang="de-DE" dirty="0"/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F0AAFF3E-D9E1-40BB-9379-63979B77165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0727"/>
          <a:stretch/>
        </p:blipFill>
        <p:spPr>
          <a:xfrm>
            <a:off x="7266911" y="2516947"/>
            <a:ext cx="2486025" cy="2380904"/>
          </a:xfrm>
          <a:prstGeom prst="rect">
            <a:avLst/>
          </a:prstGeom>
        </p:spPr>
      </p:pic>
      <p:sp>
        <p:nvSpPr>
          <p:cNvPr id="10" name="Rechteck 9">
            <a:extLst>
              <a:ext uri="{FF2B5EF4-FFF2-40B4-BE49-F238E27FC236}">
                <a16:creationId xmlns:a16="http://schemas.microsoft.com/office/drawing/2014/main" id="{1C581E33-AB74-4F2C-9A36-C9126F538B42}"/>
              </a:ext>
            </a:extLst>
          </p:cNvPr>
          <p:cNvSpPr/>
          <p:nvPr/>
        </p:nvSpPr>
        <p:spPr>
          <a:xfrm>
            <a:off x="7838413" y="5151627"/>
            <a:ext cx="15918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b="1" dirty="0" err="1">
                <a:solidFill>
                  <a:srgbClr val="000000"/>
                </a:solidFill>
              </a:rPr>
              <a:t>npn</a:t>
            </a:r>
            <a:r>
              <a:rPr lang="de-DE" b="1" dirty="0">
                <a:solidFill>
                  <a:srgbClr val="000000"/>
                </a:solidFill>
              </a:rPr>
              <a:t>-transistor </a:t>
            </a:r>
            <a:endParaRPr lang="de-DE" dirty="0">
              <a:solidFill>
                <a:srgbClr val="000000"/>
              </a:solidFill>
              <a:effectLst/>
            </a:endParaRPr>
          </a:p>
        </p:txBody>
      </p:sp>
      <p:pic>
        <p:nvPicPr>
          <p:cNvPr id="11" name="Grafik 10">
            <a:extLst>
              <a:ext uri="{FF2B5EF4-FFF2-40B4-BE49-F238E27FC236}">
                <a16:creationId xmlns:a16="http://schemas.microsoft.com/office/drawing/2014/main" id="{4651E893-89B8-4E6A-AB44-612DFE01051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4602"/>
          <a:stretch/>
        </p:blipFill>
        <p:spPr>
          <a:xfrm>
            <a:off x="1330013" y="3161146"/>
            <a:ext cx="4486285" cy="15351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464058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5EC22F5-621C-4799-93A2-AA0418EB53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4216" y="0"/>
            <a:ext cx="10986370" cy="1893839"/>
          </a:xfrm>
        </p:spPr>
        <p:txBody>
          <a:bodyPr>
            <a:normAutofit fontScale="90000"/>
          </a:bodyPr>
          <a:lstStyle/>
          <a:p>
            <a:pPr algn="ctr"/>
            <a:r>
              <a:rPr lang="de-DE" dirty="0"/>
              <a:t>HST </a:t>
            </a:r>
            <a:r>
              <a:rPr lang="de-DE" dirty="0" err="1"/>
              <a:t>S`Cool</a:t>
            </a:r>
            <a:r>
              <a:rPr lang="de-DE" dirty="0"/>
              <a:t> LAB Working Group 2 </a:t>
            </a:r>
            <a:br>
              <a:rPr lang="de-DE" dirty="0"/>
            </a:br>
            <a:r>
              <a:rPr lang="de-DE" dirty="0"/>
              <a:t>Semiconductors at CERN</a:t>
            </a:r>
            <a:br>
              <a:rPr lang="de-DE" dirty="0"/>
            </a:br>
            <a:endParaRPr lang="de-DE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B2989604-9AEE-4FBA-BE29-DAE45C70B7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03/07/2018</a:t>
            </a: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CCB1F58A-924D-4BCB-A81A-BF0657321A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D2F11B-D4E4-4B88-BE09-09F37D7AFAAD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29CEC69C-2B60-4416-B36D-5E3D1A80E0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4216" y="1813560"/>
            <a:ext cx="11938347" cy="3398520"/>
          </a:xfrm>
        </p:spPr>
        <p:txBody>
          <a:bodyPr/>
          <a:lstStyle/>
          <a:p>
            <a:r>
              <a:rPr lang="de-DE" dirty="0"/>
              <a:t>Experience </a:t>
            </a:r>
            <a:r>
              <a:rPr lang="de-DE" dirty="0" err="1"/>
              <a:t>how</a:t>
            </a:r>
            <a:r>
              <a:rPr lang="de-DE" dirty="0"/>
              <a:t> Semiconductors </a:t>
            </a:r>
            <a:r>
              <a:rPr lang="de-DE" dirty="0" err="1"/>
              <a:t>can</a:t>
            </a:r>
            <a:r>
              <a:rPr lang="de-DE" dirty="0"/>
              <a:t> </a:t>
            </a:r>
            <a:r>
              <a:rPr lang="de-DE" dirty="0" err="1"/>
              <a:t>be</a:t>
            </a:r>
            <a:r>
              <a:rPr lang="de-DE" dirty="0"/>
              <a:t> </a:t>
            </a:r>
            <a:r>
              <a:rPr lang="de-DE" dirty="0" err="1"/>
              <a:t>introduced</a:t>
            </a:r>
            <a:r>
              <a:rPr lang="de-DE" dirty="0"/>
              <a:t> at </a:t>
            </a:r>
            <a:r>
              <a:rPr lang="de-DE" dirty="0" err="1"/>
              <a:t>school</a:t>
            </a:r>
            <a:endParaRPr lang="de-DE" dirty="0"/>
          </a:p>
          <a:p>
            <a:r>
              <a:rPr lang="de-DE" dirty="0"/>
              <a:t>Use </a:t>
            </a:r>
            <a:r>
              <a:rPr lang="de-DE" dirty="0" err="1"/>
              <a:t>hands</a:t>
            </a:r>
            <a:r>
              <a:rPr lang="de-DE" dirty="0"/>
              <a:t>-on </a:t>
            </a:r>
            <a:r>
              <a:rPr lang="de-DE" dirty="0" err="1"/>
              <a:t>low</a:t>
            </a:r>
            <a:r>
              <a:rPr lang="de-DE" dirty="0"/>
              <a:t> </a:t>
            </a:r>
            <a:r>
              <a:rPr lang="de-DE" dirty="0" err="1"/>
              <a:t>cost</a:t>
            </a:r>
            <a:r>
              <a:rPr lang="de-DE" dirty="0"/>
              <a:t> </a:t>
            </a:r>
            <a:r>
              <a:rPr lang="de-DE" dirty="0" err="1"/>
              <a:t>experiments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discover</a:t>
            </a:r>
            <a:r>
              <a:rPr lang="de-DE" dirty="0"/>
              <a:t> different </a:t>
            </a:r>
            <a:r>
              <a:rPr lang="de-DE" dirty="0" err="1"/>
              <a:t>functional</a:t>
            </a:r>
            <a:r>
              <a:rPr lang="de-DE" dirty="0"/>
              <a:t> </a:t>
            </a:r>
            <a:r>
              <a:rPr lang="de-DE" dirty="0" err="1"/>
              <a:t>circuits</a:t>
            </a:r>
            <a:endParaRPr lang="de-DE" dirty="0"/>
          </a:p>
          <a:p>
            <a:endParaRPr lang="de-DE" dirty="0"/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ABC5A998-85A0-4119-AA78-72D05A2FA0F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15926" y="3160455"/>
            <a:ext cx="3974263" cy="2438198"/>
          </a:xfrm>
          <a:prstGeom prst="rect">
            <a:avLst/>
          </a:prstGeom>
        </p:spPr>
      </p:pic>
      <p:pic>
        <p:nvPicPr>
          <p:cNvPr id="7" name="Grafik 6">
            <a:extLst>
              <a:ext uri="{FF2B5EF4-FFF2-40B4-BE49-F238E27FC236}">
                <a16:creationId xmlns:a16="http://schemas.microsoft.com/office/drawing/2014/main" id="{76880D95-F4B2-46DC-BD36-46E787A0E77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02642" y="3121892"/>
            <a:ext cx="3460557" cy="2595418"/>
          </a:xfrm>
          <a:prstGeom prst="rect">
            <a:avLst/>
          </a:prstGeom>
        </p:spPr>
      </p:pic>
      <p:sp>
        <p:nvSpPr>
          <p:cNvPr id="8" name="Textfeld 7">
            <a:extLst>
              <a:ext uri="{FF2B5EF4-FFF2-40B4-BE49-F238E27FC236}">
                <a16:creationId xmlns:a16="http://schemas.microsoft.com/office/drawing/2014/main" id="{9C8FD71E-A7B1-4B88-AC78-43CA433AB055}"/>
              </a:ext>
            </a:extLst>
          </p:cNvPr>
          <p:cNvSpPr txBox="1"/>
          <p:nvPr/>
        </p:nvSpPr>
        <p:spPr>
          <a:xfrm>
            <a:off x="5554469" y="5985225"/>
            <a:ext cx="26600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Sensor switch</a:t>
            </a:r>
          </a:p>
        </p:txBody>
      </p:sp>
    </p:spTree>
    <p:extLst>
      <p:ext uri="{BB962C8B-B14F-4D97-AF65-F5344CB8AC3E}">
        <p14:creationId xmlns:p14="http://schemas.microsoft.com/office/powerpoint/2010/main" val="375508185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5EC22F5-621C-4799-93A2-AA0418EB53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4216" y="0"/>
            <a:ext cx="10986370" cy="1893839"/>
          </a:xfrm>
        </p:spPr>
        <p:txBody>
          <a:bodyPr>
            <a:normAutofit fontScale="90000"/>
          </a:bodyPr>
          <a:lstStyle/>
          <a:p>
            <a:pPr algn="ctr"/>
            <a:r>
              <a:rPr lang="de-DE" dirty="0"/>
              <a:t>HST </a:t>
            </a:r>
            <a:r>
              <a:rPr lang="de-DE" dirty="0" err="1"/>
              <a:t>S`Cool</a:t>
            </a:r>
            <a:r>
              <a:rPr lang="de-DE" dirty="0"/>
              <a:t> LAB Working Group 2 </a:t>
            </a:r>
            <a:br>
              <a:rPr lang="de-DE" dirty="0"/>
            </a:br>
            <a:r>
              <a:rPr lang="de-DE" dirty="0"/>
              <a:t>Semiconductors at CERN</a:t>
            </a:r>
            <a:br>
              <a:rPr lang="de-DE" dirty="0"/>
            </a:br>
            <a:endParaRPr lang="de-DE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B2989604-9AEE-4FBA-BE29-DAE45C70B7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03/07/2018</a:t>
            </a: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CCB1F58A-924D-4BCB-A81A-BF0657321A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D2F11B-D4E4-4B88-BE09-09F37D7AFAAD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15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29CEC69C-2B60-4416-B36D-5E3D1A80E0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4216" y="1422632"/>
            <a:ext cx="11938347" cy="3398520"/>
          </a:xfrm>
        </p:spPr>
        <p:txBody>
          <a:bodyPr/>
          <a:lstStyle/>
          <a:p>
            <a:r>
              <a:rPr lang="de-DE" dirty="0"/>
              <a:t>Experience </a:t>
            </a:r>
            <a:r>
              <a:rPr lang="de-DE" dirty="0" err="1"/>
              <a:t>how</a:t>
            </a:r>
            <a:r>
              <a:rPr lang="de-DE" dirty="0"/>
              <a:t> Semiconductors </a:t>
            </a:r>
            <a:r>
              <a:rPr lang="de-DE" dirty="0" err="1"/>
              <a:t>can</a:t>
            </a:r>
            <a:r>
              <a:rPr lang="de-DE" dirty="0"/>
              <a:t> </a:t>
            </a:r>
            <a:r>
              <a:rPr lang="de-DE" dirty="0" err="1"/>
              <a:t>be</a:t>
            </a:r>
            <a:r>
              <a:rPr lang="de-DE" dirty="0"/>
              <a:t> </a:t>
            </a:r>
            <a:r>
              <a:rPr lang="de-DE" dirty="0" err="1"/>
              <a:t>introduced</a:t>
            </a:r>
            <a:r>
              <a:rPr lang="de-DE" dirty="0"/>
              <a:t> at </a:t>
            </a:r>
            <a:r>
              <a:rPr lang="de-DE" dirty="0" err="1"/>
              <a:t>school</a:t>
            </a:r>
            <a:endParaRPr lang="de-DE" dirty="0"/>
          </a:p>
          <a:p>
            <a:r>
              <a:rPr lang="de-DE" dirty="0"/>
              <a:t>Use </a:t>
            </a:r>
            <a:r>
              <a:rPr lang="de-DE" dirty="0" err="1"/>
              <a:t>hands</a:t>
            </a:r>
            <a:r>
              <a:rPr lang="de-DE" dirty="0"/>
              <a:t>-on </a:t>
            </a:r>
            <a:r>
              <a:rPr lang="de-DE" dirty="0" err="1"/>
              <a:t>low</a:t>
            </a:r>
            <a:r>
              <a:rPr lang="de-DE" dirty="0"/>
              <a:t> </a:t>
            </a:r>
            <a:r>
              <a:rPr lang="de-DE" dirty="0" err="1"/>
              <a:t>cost</a:t>
            </a:r>
            <a:r>
              <a:rPr lang="de-DE" dirty="0"/>
              <a:t> </a:t>
            </a:r>
            <a:r>
              <a:rPr lang="de-DE" dirty="0" err="1"/>
              <a:t>experiments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discover</a:t>
            </a:r>
            <a:r>
              <a:rPr lang="de-DE" dirty="0"/>
              <a:t> different </a:t>
            </a:r>
            <a:r>
              <a:rPr lang="de-DE" dirty="0" err="1"/>
              <a:t>functional</a:t>
            </a:r>
            <a:r>
              <a:rPr lang="de-DE" dirty="0"/>
              <a:t> </a:t>
            </a:r>
            <a:r>
              <a:rPr lang="de-DE" dirty="0" err="1"/>
              <a:t>circuits</a:t>
            </a:r>
            <a:endParaRPr lang="de-DE" dirty="0"/>
          </a:p>
          <a:p>
            <a:r>
              <a:rPr lang="de-DE" dirty="0" err="1"/>
              <a:t>Discover</a:t>
            </a:r>
            <a:r>
              <a:rPr lang="de-DE" dirty="0"/>
              <a:t> </a:t>
            </a:r>
            <a:r>
              <a:rPr lang="de-DE" dirty="0" err="1"/>
              <a:t>where</a:t>
            </a:r>
            <a:r>
              <a:rPr lang="de-DE" dirty="0"/>
              <a:t> and </a:t>
            </a:r>
            <a:r>
              <a:rPr lang="de-DE" dirty="0" err="1"/>
              <a:t>how</a:t>
            </a:r>
            <a:r>
              <a:rPr lang="de-DE" dirty="0"/>
              <a:t> </a:t>
            </a:r>
            <a:r>
              <a:rPr lang="de-DE" dirty="0" err="1"/>
              <a:t>semiconductors</a:t>
            </a:r>
            <a:r>
              <a:rPr lang="de-DE" dirty="0"/>
              <a:t> </a:t>
            </a:r>
            <a:r>
              <a:rPr lang="de-DE" dirty="0" err="1"/>
              <a:t>are</a:t>
            </a:r>
            <a:r>
              <a:rPr lang="de-DE" dirty="0"/>
              <a:t> </a:t>
            </a:r>
            <a:r>
              <a:rPr lang="de-DE" dirty="0" err="1"/>
              <a:t>used</a:t>
            </a:r>
            <a:r>
              <a:rPr lang="de-DE" dirty="0"/>
              <a:t> at CERN</a:t>
            </a:r>
          </a:p>
          <a:p>
            <a:endParaRPr lang="de-DE" dirty="0"/>
          </a:p>
          <a:p>
            <a:endParaRPr lang="de-DE" dirty="0"/>
          </a:p>
        </p:txBody>
      </p:sp>
      <p:pic>
        <p:nvPicPr>
          <p:cNvPr id="11" name="Grafik 10">
            <a:extLst>
              <a:ext uri="{FF2B5EF4-FFF2-40B4-BE49-F238E27FC236}">
                <a16:creationId xmlns:a16="http://schemas.microsoft.com/office/drawing/2014/main" id="{08C96861-B49D-4197-BA7B-1992D0E1ADD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6322" y="3020292"/>
            <a:ext cx="5122158" cy="3429000"/>
          </a:xfrm>
          <a:prstGeom prst="rect">
            <a:avLst/>
          </a:prstGeom>
        </p:spPr>
      </p:pic>
      <p:sp>
        <p:nvSpPr>
          <p:cNvPr id="12" name="Textfeld 11">
            <a:extLst>
              <a:ext uri="{FF2B5EF4-FFF2-40B4-BE49-F238E27FC236}">
                <a16:creationId xmlns:a16="http://schemas.microsoft.com/office/drawing/2014/main" id="{D69D9327-FD65-4D1D-AAA8-90257B67122D}"/>
              </a:ext>
            </a:extLst>
          </p:cNvPr>
          <p:cNvSpPr txBox="1"/>
          <p:nvPr/>
        </p:nvSpPr>
        <p:spPr>
          <a:xfrm>
            <a:off x="8405090" y="5525962"/>
            <a:ext cx="315643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https://home.cern/sites/home.web.cern.ch/files/image/experiment/2013/01/atlas.jpeg</a:t>
            </a:r>
          </a:p>
        </p:txBody>
      </p:sp>
    </p:spTree>
    <p:extLst>
      <p:ext uri="{BB962C8B-B14F-4D97-AF65-F5344CB8AC3E}">
        <p14:creationId xmlns:p14="http://schemas.microsoft.com/office/powerpoint/2010/main" val="208651708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5EC22F5-621C-4799-93A2-AA0418EB53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4216" y="0"/>
            <a:ext cx="10986370" cy="1893839"/>
          </a:xfrm>
        </p:spPr>
        <p:txBody>
          <a:bodyPr>
            <a:normAutofit fontScale="90000"/>
          </a:bodyPr>
          <a:lstStyle/>
          <a:p>
            <a:pPr algn="ctr"/>
            <a:r>
              <a:rPr lang="de-DE" dirty="0"/>
              <a:t>HST </a:t>
            </a:r>
            <a:r>
              <a:rPr lang="de-DE" dirty="0" err="1"/>
              <a:t>S`Cool</a:t>
            </a:r>
            <a:r>
              <a:rPr lang="de-DE" dirty="0"/>
              <a:t> LAB Working Group 2 </a:t>
            </a:r>
            <a:br>
              <a:rPr lang="de-DE" dirty="0"/>
            </a:br>
            <a:r>
              <a:rPr lang="de-DE" dirty="0"/>
              <a:t>Semiconductors at CERN</a:t>
            </a:r>
            <a:br>
              <a:rPr lang="de-DE" dirty="0"/>
            </a:br>
            <a:endParaRPr lang="de-DE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B2989604-9AEE-4FBA-BE29-DAE45C70B7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03/07/2018</a:t>
            </a: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CCB1F58A-924D-4BCB-A81A-BF0657321A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D2F11B-D4E4-4B88-BE09-09F37D7AFAAD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29CEC69C-2B60-4416-B36D-5E3D1A80E0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4216" y="1434989"/>
            <a:ext cx="11938347" cy="3398520"/>
          </a:xfrm>
        </p:spPr>
        <p:txBody>
          <a:bodyPr/>
          <a:lstStyle/>
          <a:p>
            <a:r>
              <a:rPr lang="de-DE" dirty="0"/>
              <a:t>Experience </a:t>
            </a:r>
            <a:r>
              <a:rPr lang="de-DE" dirty="0" err="1"/>
              <a:t>how</a:t>
            </a:r>
            <a:r>
              <a:rPr lang="de-DE" dirty="0"/>
              <a:t> Semiconductors </a:t>
            </a:r>
            <a:r>
              <a:rPr lang="de-DE" dirty="0" err="1"/>
              <a:t>can</a:t>
            </a:r>
            <a:r>
              <a:rPr lang="de-DE" dirty="0"/>
              <a:t> </a:t>
            </a:r>
            <a:r>
              <a:rPr lang="de-DE" dirty="0" err="1"/>
              <a:t>be</a:t>
            </a:r>
            <a:r>
              <a:rPr lang="de-DE" dirty="0"/>
              <a:t> </a:t>
            </a:r>
            <a:r>
              <a:rPr lang="de-DE" dirty="0" err="1"/>
              <a:t>introduced</a:t>
            </a:r>
            <a:r>
              <a:rPr lang="de-DE" dirty="0"/>
              <a:t> at </a:t>
            </a:r>
            <a:r>
              <a:rPr lang="de-DE" dirty="0" err="1"/>
              <a:t>school</a:t>
            </a:r>
            <a:endParaRPr lang="de-DE" dirty="0"/>
          </a:p>
          <a:p>
            <a:r>
              <a:rPr lang="de-DE" dirty="0"/>
              <a:t>Use </a:t>
            </a:r>
            <a:r>
              <a:rPr lang="de-DE" dirty="0" err="1"/>
              <a:t>hands</a:t>
            </a:r>
            <a:r>
              <a:rPr lang="de-DE" dirty="0"/>
              <a:t>-on </a:t>
            </a:r>
            <a:r>
              <a:rPr lang="de-DE" dirty="0" err="1"/>
              <a:t>low</a:t>
            </a:r>
            <a:r>
              <a:rPr lang="de-DE" dirty="0"/>
              <a:t> </a:t>
            </a:r>
            <a:r>
              <a:rPr lang="de-DE" dirty="0" err="1"/>
              <a:t>cost</a:t>
            </a:r>
            <a:r>
              <a:rPr lang="de-DE" dirty="0"/>
              <a:t> </a:t>
            </a:r>
            <a:r>
              <a:rPr lang="de-DE" dirty="0" err="1"/>
              <a:t>experiments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discover</a:t>
            </a:r>
            <a:r>
              <a:rPr lang="de-DE" dirty="0"/>
              <a:t> different </a:t>
            </a:r>
            <a:r>
              <a:rPr lang="de-DE" dirty="0" err="1"/>
              <a:t>functional</a:t>
            </a:r>
            <a:r>
              <a:rPr lang="de-DE" dirty="0"/>
              <a:t> </a:t>
            </a:r>
            <a:r>
              <a:rPr lang="de-DE" dirty="0" err="1"/>
              <a:t>circuits</a:t>
            </a:r>
            <a:endParaRPr lang="de-DE" dirty="0"/>
          </a:p>
          <a:p>
            <a:r>
              <a:rPr lang="de-DE" dirty="0" err="1"/>
              <a:t>Discover</a:t>
            </a:r>
            <a:r>
              <a:rPr lang="de-DE" dirty="0"/>
              <a:t> </a:t>
            </a:r>
            <a:r>
              <a:rPr lang="de-DE" dirty="0" err="1"/>
              <a:t>where</a:t>
            </a:r>
            <a:r>
              <a:rPr lang="de-DE" dirty="0"/>
              <a:t> and </a:t>
            </a:r>
            <a:r>
              <a:rPr lang="de-DE" dirty="0" err="1"/>
              <a:t>how</a:t>
            </a:r>
            <a:r>
              <a:rPr lang="de-DE" dirty="0"/>
              <a:t> </a:t>
            </a:r>
            <a:r>
              <a:rPr lang="de-DE" dirty="0" err="1"/>
              <a:t>semiconductors</a:t>
            </a:r>
            <a:r>
              <a:rPr lang="de-DE" dirty="0"/>
              <a:t> </a:t>
            </a:r>
            <a:r>
              <a:rPr lang="de-DE" dirty="0" err="1"/>
              <a:t>are</a:t>
            </a:r>
            <a:r>
              <a:rPr lang="de-DE" dirty="0"/>
              <a:t> </a:t>
            </a:r>
            <a:r>
              <a:rPr lang="de-DE" dirty="0" err="1"/>
              <a:t>used</a:t>
            </a:r>
            <a:r>
              <a:rPr lang="de-DE" dirty="0"/>
              <a:t> at CERN</a:t>
            </a:r>
          </a:p>
          <a:p>
            <a:r>
              <a:rPr lang="de-DE" dirty="0"/>
              <a:t>Create </a:t>
            </a:r>
            <a:r>
              <a:rPr lang="de-DE" dirty="0" err="1"/>
              <a:t>your</a:t>
            </a:r>
            <a:r>
              <a:rPr lang="de-DE" dirty="0"/>
              <a:t> own </a:t>
            </a:r>
            <a:r>
              <a:rPr lang="de-DE" dirty="0" err="1"/>
              <a:t>model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school</a:t>
            </a:r>
            <a:r>
              <a:rPr lang="de-DE" dirty="0"/>
              <a:t>, </a:t>
            </a:r>
            <a:r>
              <a:rPr lang="de-DE" dirty="0" err="1"/>
              <a:t>explaining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use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semiconductors</a:t>
            </a:r>
            <a:r>
              <a:rPr lang="de-DE" dirty="0"/>
              <a:t> at CERN</a:t>
            </a:r>
          </a:p>
          <a:p>
            <a:endParaRPr lang="de-DE" dirty="0"/>
          </a:p>
          <a:p>
            <a:endParaRPr lang="de-DE" dirty="0"/>
          </a:p>
          <a:p>
            <a:endParaRPr lang="de-DE" dirty="0"/>
          </a:p>
          <a:p>
            <a:endParaRPr lang="de-DE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19354" y="3720812"/>
            <a:ext cx="2727883" cy="25229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13817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What is S’Cool LAB?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34" name="Group 33"/>
          <p:cNvGrpSpPr/>
          <p:nvPr/>
        </p:nvGrpSpPr>
        <p:grpSpPr>
          <a:xfrm>
            <a:off x="283219" y="2053864"/>
            <a:ext cx="11644237" cy="2738487"/>
            <a:chOff x="283219" y="2053864"/>
            <a:chExt cx="11644237" cy="2738487"/>
          </a:xfrm>
        </p:grpSpPr>
        <p:grpSp>
          <p:nvGrpSpPr>
            <p:cNvPr id="35" name="Group 34"/>
            <p:cNvGrpSpPr/>
            <p:nvPr/>
          </p:nvGrpSpPr>
          <p:grpSpPr>
            <a:xfrm>
              <a:off x="283219" y="2053864"/>
              <a:ext cx="11644237" cy="2738487"/>
              <a:chOff x="283219" y="2053864"/>
              <a:chExt cx="11644237" cy="2738487"/>
            </a:xfrm>
          </p:grpSpPr>
          <p:grpSp>
            <p:nvGrpSpPr>
              <p:cNvPr id="37" name="Group 36"/>
              <p:cNvGrpSpPr/>
              <p:nvPr/>
            </p:nvGrpSpPr>
            <p:grpSpPr>
              <a:xfrm>
                <a:off x="283219" y="2053864"/>
                <a:ext cx="11644237" cy="2738487"/>
                <a:chOff x="283219" y="2053864"/>
                <a:chExt cx="11644237" cy="2738487"/>
              </a:xfrm>
            </p:grpSpPr>
            <p:sp>
              <p:nvSpPr>
                <p:cNvPr id="39" name="TextBox 38"/>
                <p:cNvSpPr txBox="1"/>
                <p:nvPr/>
              </p:nvSpPr>
              <p:spPr>
                <a:xfrm>
                  <a:off x="283219" y="3013501"/>
                  <a:ext cx="2285668" cy="83099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r"/>
                  <a:r>
                    <a:rPr lang="en-GB" sz="24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high school students</a:t>
                  </a:r>
                </a:p>
              </p:txBody>
            </p:sp>
            <p:grpSp>
              <p:nvGrpSpPr>
                <p:cNvPr id="40" name="Group 39"/>
                <p:cNvGrpSpPr/>
                <p:nvPr/>
              </p:nvGrpSpPr>
              <p:grpSpPr>
                <a:xfrm>
                  <a:off x="1801695" y="2053864"/>
                  <a:ext cx="10125761" cy="2738487"/>
                  <a:chOff x="1801695" y="2053864"/>
                  <a:chExt cx="10125761" cy="2738487"/>
                </a:xfrm>
              </p:grpSpPr>
              <p:pic>
                <p:nvPicPr>
                  <p:cNvPr id="41" name="Picture 40"/>
                  <p:cNvPicPr>
                    <a:picLocks noChangeAspect="1"/>
                  </p:cNvPicPr>
                  <p:nvPr/>
                </p:nvPicPr>
                <p:blipFill rotWithShape="1">
                  <a:blip r:embed="rId3" cstate="print">
                    <a:duotone>
                      <a:schemeClr val="bg2">
                        <a:shade val="45000"/>
                        <a:satMod val="135000"/>
                      </a:schemeClr>
                      <a:prstClr val="white"/>
                    </a:duotone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l="19789" t="60619" r="350" b="-550"/>
                  <a:stretch/>
                </p:blipFill>
                <p:spPr>
                  <a:xfrm>
                    <a:off x="1801695" y="2053864"/>
                    <a:ext cx="8588610" cy="2738487"/>
                  </a:xfrm>
                  <a:prstGeom prst="rect">
                    <a:avLst/>
                  </a:prstGeom>
                </p:spPr>
              </p:pic>
              <p:pic>
                <p:nvPicPr>
                  <p:cNvPr id="42" name="Picture 41"/>
                  <p:cNvPicPr>
                    <a:picLocks noChangeAspect="1"/>
                  </p:cNvPicPr>
                  <p:nvPr/>
                </p:nvPicPr>
                <p:blipFill rotWithShape="1">
                  <a:blip r:embed="rId4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l="72479" t="28591" r="12129" b="44741"/>
                  <a:stretch/>
                </p:blipFill>
                <p:spPr>
                  <a:xfrm flipH="1">
                    <a:off x="2649943" y="2817041"/>
                    <a:ext cx="1188000" cy="1188000"/>
                  </a:xfrm>
                  <a:prstGeom prst="ellipse">
                    <a:avLst/>
                  </a:prstGeom>
                </p:spPr>
              </p:pic>
              <p:sp>
                <p:nvSpPr>
                  <p:cNvPr id="43" name="TextBox 42"/>
                  <p:cNvSpPr txBox="1"/>
                  <p:nvPr/>
                </p:nvSpPr>
                <p:spPr>
                  <a:xfrm>
                    <a:off x="5329544" y="2798778"/>
                    <a:ext cx="1670904" cy="120032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GB" sz="2400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Physics Education Research</a:t>
                    </a:r>
                  </a:p>
                </p:txBody>
              </p:sp>
              <p:sp>
                <p:nvSpPr>
                  <p:cNvPr id="44" name="TextBox 43"/>
                  <p:cNvSpPr txBox="1"/>
                  <p:nvPr/>
                </p:nvSpPr>
                <p:spPr>
                  <a:xfrm>
                    <a:off x="9746133" y="3013501"/>
                    <a:ext cx="2181323" cy="830997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GB" sz="2400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high school teachers</a:t>
                    </a:r>
                  </a:p>
                </p:txBody>
              </p:sp>
              <p:sp>
                <p:nvSpPr>
                  <p:cNvPr id="45" name="Rectangle 44"/>
                  <p:cNvSpPr/>
                  <p:nvPr/>
                </p:nvSpPr>
                <p:spPr>
                  <a:xfrm>
                    <a:off x="4867002" y="2186696"/>
                    <a:ext cx="2520000" cy="2520000"/>
                  </a:xfrm>
                  <a:prstGeom prst="rect">
                    <a:avLst/>
                  </a:prstGeom>
                </p:spPr>
                <p:txBody>
                  <a:bodyPr wrap="none">
                    <a:prstTxWarp prst="textArchDown">
                      <a:avLst/>
                    </a:prstTxWarp>
                    <a:spAutoFit/>
                  </a:bodyPr>
                  <a:lstStyle/>
                  <a:p>
                    <a:r>
                      <a:rPr lang="en-GB" sz="2400" dirty="0">
                        <a:solidFill>
                          <a:srgbClr val="2454A0"/>
                        </a:solidFill>
                        <a:latin typeface="Helvetica" pitchFamily="34" charset="0"/>
                        <a:cs typeface="Arial" panose="020B0604020202020204" pitchFamily="34" charset="0"/>
                      </a:rPr>
                      <a:t>par</a:t>
                    </a:r>
                    <a:r>
                      <a:rPr lang="en-GB" sz="2400" dirty="0">
                        <a:solidFill>
                          <a:srgbClr val="2454A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a:t>ticle physics experiments</a:t>
                    </a:r>
                    <a:endParaRPr lang="en-GB" sz="2400" dirty="0">
                      <a:solidFill>
                        <a:srgbClr val="2454A0"/>
                      </a:solidFill>
                    </a:endParaRPr>
                  </a:p>
                </p:txBody>
              </p:sp>
            </p:grpSp>
          </p:grpSp>
          <p:pic>
            <p:nvPicPr>
              <p:cNvPr id="38" name="Picture 2" descr="https://mediastream.cern.ch/MediaArchive/Photo/Public/2012/1207158/1207158_05/1207158_05-A4-at-144-dpi.jpg"/>
              <p:cNvPicPr>
                <a:picLocks noChangeAspect="1" noChangeArrowheads="1"/>
              </p:cNvPicPr>
              <p:nvPr/>
            </p:nvPicPr>
            <p:blipFill rotWithShape="1"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30234" t="1948" r="19394" b="8243"/>
              <a:stretch/>
            </p:blipFill>
            <p:spPr bwMode="auto">
              <a:xfrm flipH="1">
                <a:off x="8492049" y="2829106"/>
                <a:ext cx="1188000" cy="1188000"/>
              </a:xfrm>
              <a:prstGeom prst="ellipse">
                <a:avLst/>
              </a:prstGeom>
              <a:noFill/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sp>
          <p:nvSpPr>
            <p:cNvPr id="36" name="Rectangle 35"/>
            <p:cNvSpPr/>
            <p:nvPr/>
          </p:nvSpPr>
          <p:spPr>
            <a:xfrm rot="835020">
              <a:off x="4879034" y="2236900"/>
              <a:ext cx="2520000" cy="2520000"/>
            </a:xfrm>
            <a:prstGeom prst="rect">
              <a:avLst/>
            </a:prstGeom>
          </p:spPr>
          <p:txBody>
            <a:bodyPr wrap="none">
              <a:prstTxWarp prst="textArchUp">
                <a:avLst/>
              </a:prstTxWarp>
              <a:spAutoFit/>
            </a:bodyPr>
            <a:lstStyle/>
            <a:p>
              <a:r>
                <a:rPr lang="en-GB" sz="2400" dirty="0">
                  <a:solidFill>
                    <a:srgbClr val="2454A0"/>
                  </a:solidFill>
                  <a:latin typeface="Helvetica" pitchFamily="34" charset="0"/>
                  <a:cs typeface="Arial" panose="020B0604020202020204" pitchFamily="34" charset="0"/>
                </a:rPr>
                <a:t>► </a:t>
              </a:r>
              <a:r>
                <a:rPr lang="en-GB" sz="2400" dirty="0">
                  <a:solidFill>
                    <a:srgbClr val="2454A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hands-on &amp; minds-on</a:t>
              </a:r>
              <a:endParaRPr lang="en-GB" sz="2400" dirty="0">
                <a:solidFill>
                  <a:srgbClr val="2454A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286076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Experiments: high-tech vs. low-cost</a:t>
            </a:r>
          </a:p>
        </p:txBody>
      </p:sp>
      <p:pic>
        <p:nvPicPr>
          <p:cNvPr id="12" name="Picture 4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53" b="26219"/>
          <a:stretch/>
        </p:blipFill>
        <p:spPr bwMode="auto">
          <a:xfrm>
            <a:off x="1599782" y="3146784"/>
            <a:ext cx="1072800" cy="1072800"/>
          </a:xfrm>
          <a:prstGeom prst="rect">
            <a:avLst/>
          </a:prstGeom>
          <a:noFill/>
          <a:ln w="9525">
            <a:solidFill>
              <a:schemeClr val="tx1">
                <a:lumMod val="65000"/>
                <a:lumOff val="35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18" name="Rectangle 17"/>
          <p:cNvSpPr/>
          <p:nvPr/>
        </p:nvSpPr>
        <p:spPr>
          <a:xfrm>
            <a:off x="441733" y="1092198"/>
            <a:ext cx="3960000" cy="1080000"/>
          </a:xfrm>
          <a:prstGeom prst="rect">
            <a:avLst/>
          </a:prstGeom>
        </p:spPr>
        <p:txBody>
          <a:bodyPr wrap="none" anchor="ctr">
            <a:noAutofit/>
          </a:bodyPr>
          <a:lstStyle/>
          <a:p>
            <a:pPr lvl="0" algn="ctr"/>
            <a:r>
              <a:rPr lang="en-GB" sz="2800" dirty="0">
                <a:latin typeface="Arial" panose="020B0604020202020204" pitchFamily="34" charset="0"/>
                <a:cs typeface="Arial" panose="020B0604020202020204" pitchFamily="34" charset="0"/>
              </a:rPr>
              <a:t>In S’Cool LAB: high-tech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1595188" y="1988888"/>
            <a:ext cx="1080000" cy="1080000"/>
          </a:xfrm>
          <a:prstGeom prst="rect">
            <a:avLst/>
          </a:prstGeom>
          <a:noFill/>
          <a:ln>
            <a:solidFill>
              <a:schemeClr val="tx1">
                <a:lumMod val="65000"/>
                <a:lumOff val="35000"/>
              </a:schemeClr>
            </a:solidFill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electrons in magnetic fields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442640" y="3140795"/>
            <a:ext cx="1080000" cy="1080000"/>
          </a:xfrm>
          <a:prstGeom prst="rect">
            <a:avLst/>
          </a:prstGeom>
          <a:noFill/>
          <a:ln>
            <a:solidFill>
              <a:schemeClr val="tx1">
                <a:lumMod val="65000"/>
                <a:lumOff val="35000"/>
              </a:schemeClr>
            </a:solidFill>
          </a:ln>
        </p:spPr>
        <p:txBody>
          <a:bodyPr wrap="square" lIns="0" rIns="0" rtlCol="0" anchor="ctr">
            <a:noAutofit/>
          </a:bodyPr>
          <a:lstStyle/>
          <a:p>
            <a:pPr algn="ctr"/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super-conductivity</a:t>
            </a:r>
          </a:p>
        </p:txBody>
      </p:sp>
      <p:sp>
        <p:nvSpPr>
          <p:cNvPr id="38" name="Rectangle 37"/>
          <p:cNvSpPr/>
          <p:nvPr/>
        </p:nvSpPr>
        <p:spPr>
          <a:xfrm>
            <a:off x="3901433" y="4296425"/>
            <a:ext cx="1080000" cy="1080000"/>
          </a:xfrm>
          <a:prstGeom prst="rect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txBody>
          <a:bodyPr wrap="none" anchor="ctr">
            <a:noAutofit/>
          </a:bodyPr>
          <a:lstStyle/>
          <a:p>
            <a:pPr algn="ctr"/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X-ray </a:t>
            </a:r>
          </a:p>
          <a:p>
            <a:pPr algn="ctr"/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machines</a:t>
            </a:r>
          </a:p>
        </p:txBody>
      </p:sp>
      <p:sp>
        <p:nvSpPr>
          <p:cNvPr id="39" name="Rectangle 38"/>
          <p:cNvSpPr/>
          <p:nvPr/>
        </p:nvSpPr>
        <p:spPr>
          <a:xfrm>
            <a:off x="432789" y="4305854"/>
            <a:ext cx="1080000" cy="1080000"/>
          </a:xfrm>
          <a:prstGeom prst="rect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txBody>
          <a:bodyPr wrap="square" anchor="ctr">
            <a:noAutofit/>
          </a:bodyPr>
          <a:lstStyle/>
          <a:p>
            <a:pPr algn="ctr"/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PET</a:t>
            </a:r>
          </a:p>
        </p:txBody>
      </p:sp>
      <p:pic>
        <p:nvPicPr>
          <p:cNvPr id="41" name="Picture 40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53" b="27325"/>
          <a:stretch/>
        </p:blipFill>
        <p:spPr>
          <a:xfrm>
            <a:off x="1597095" y="4305854"/>
            <a:ext cx="1072800" cy="1072800"/>
          </a:xfrm>
          <a:prstGeom prst="rect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</p:pic>
      <p:sp>
        <p:nvSpPr>
          <p:cNvPr id="25" name="Rectangle 24"/>
          <p:cNvSpPr/>
          <p:nvPr/>
        </p:nvSpPr>
        <p:spPr>
          <a:xfrm>
            <a:off x="7793035" y="1083479"/>
            <a:ext cx="3960000" cy="1080000"/>
          </a:xfrm>
          <a:prstGeom prst="rect">
            <a:avLst/>
          </a:prstGeom>
        </p:spPr>
        <p:txBody>
          <a:bodyPr wrap="none" anchor="ctr">
            <a:noAutofit/>
          </a:bodyPr>
          <a:lstStyle/>
          <a:p>
            <a:pPr lvl="0" algn="r"/>
            <a:r>
              <a:rPr lang="en-GB" sz="2800" dirty="0">
                <a:latin typeface="Arial" panose="020B0604020202020204" pitchFamily="34" charset="0"/>
                <a:cs typeface="Arial" panose="020B0604020202020204" pitchFamily="34" charset="0"/>
              </a:rPr>
              <a:t>For the classroom: low-cost</a:t>
            </a:r>
          </a:p>
        </p:txBody>
      </p:sp>
      <p:sp>
        <p:nvSpPr>
          <p:cNvPr id="27" name="Rectangle 26"/>
          <p:cNvSpPr/>
          <p:nvPr/>
        </p:nvSpPr>
        <p:spPr>
          <a:xfrm>
            <a:off x="2747715" y="3144971"/>
            <a:ext cx="1080000" cy="1080000"/>
          </a:xfrm>
          <a:prstGeom prst="rect">
            <a:avLst/>
          </a:prstGeom>
          <a:noFill/>
          <a:ln>
            <a:solidFill>
              <a:schemeClr val="tx1">
                <a:lumMod val="65000"/>
                <a:lumOff val="35000"/>
              </a:schemeClr>
            </a:solidFill>
          </a:ln>
        </p:spPr>
        <p:txBody>
          <a:bodyPr wrap="square" anchor="ctr">
            <a:noAutofit/>
          </a:bodyPr>
          <a:lstStyle/>
          <a:p>
            <a:pPr algn="ctr"/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pixel detectors</a:t>
            </a:r>
          </a:p>
        </p:txBody>
      </p:sp>
      <p:pic>
        <p:nvPicPr>
          <p:cNvPr id="40" name="Picture 39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360" b="3912"/>
          <a:stretch/>
        </p:blipFill>
        <p:spPr>
          <a:xfrm>
            <a:off x="3907950" y="3147673"/>
            <a:ext cx="1072800" cy="1072800"/>
          </a:xfrm>
          <a:prstGeom prst="rect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</p:pic>
      <p:sp>
        <p:nvSpPr>
          <p:cNvPr id="44" name="Rectangle 43"/>
          <p:cNvSpPr/>
          <p:nvPr/>
        </p:nvSpPr>
        <p:spPr>
          <a:xfrm>
            <a:off x="3901085" y="1987555"/>
            <a:ext cx="1080000" cy="1080000"/>
          </a:xfrm>
          <a:prstGeom prst="rect">
            <a:avLst/>
          </a:prstGeom>
          <a:noFill/>
          <a:ln>
            <a:solidFill>
              <a:schemeClr val="tx1">
                <a:lumMod val="65000"/>
                <a:lumOff val="35000"/>
              </a:schemeClr>
            </a:solidFill>
          </a:ln>
        </p:spPr>
        <p:txBody>
          <a:bodyPr wrap="square" anchor="ctr">
            <a:noAutofit/>
          </a:bodyPr>
          <a:lstStyle/>
          <a:p>
            <a:pPr algn="ctr"/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cloud chambers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52056" y="4300761"/>
            <a:ext cx="1072800" cy="1072800"/>
          </a:xfrm>
          <a:prstGeom prst="rect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676" y="1992488"/>
            <a:ext cx="1072800" cy="1072800"/>
          </a:xfrm>
          <a:prstGeom prst="rect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</p:pic>
      <p:pic>
        <p:nvPicPr>
          <p:cNvPr id="43" name="Picture 42" descr="\\cern.ch\dfs\Users\j\jwoithe\Desktop\PdN6_Abb1a.jpg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963" r="13083"/>
          <a:stretch/>
        </p:blipFill>
        <p:spPr bwMode="auto">
          <a:xfrm>
            <a:off x="10669338" y="1993257"/>
            <a:ext cx="1080000" cy="1080000"/>
          </a:xfrm>
          <a:prstGeom prst="rect">
            <a:avLst/>
          </a:prstGeom>
          <a:noFill/>
          <a:ln>
            <a:solidFill>
              <a:schemeClr val="tx1">
                <a:lumMod val="65000"/>
                <a:lumOff val="35000"/>
              </a:schemeClr>
            </a:solidFill>
          </a:ln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67" r="16667"/>
          <a:stretch/>
        </p:blipFill>
        <p:spPr>
          <a:xfrm>
            <a:off x="9516813" y="3152775"/>
            <a:ext cx="1080000" cy="1080000"/>
          </a:xfrm>
          <a:prstGeom prst="rect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82" r="4382"/>
          <a:stretch/>
        </p:blipFill>
        <p:spPr>
          <a:xfrm>
            <a:off x="8365013" y="1992662"/>
            <a:ext cx="1080000" cy="1080000"/>
          </a:xfrm>
          <a:prstGeom prst="rect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</p:pic>
      <p:sp>
        <p:nvSpPr>
          <p:cNvPr id="45" name="Rectangle 44"/>
          <p:cNvSpPr/>
          <p:nvPr/>
        </p:nvSpPr>
        <p:spPr>
          <a:xfrm>
            <a:off x="9520114" y="1985288"/>
            <a:ext cx="1080000" cy="1080000"/>
          </a:xfrm>
          <a:prstGeom prst="rect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txBody>
          <a:bodyPr wrap="none" anchor="ctr">
            <a:noAutofit/>
          </a:bodyPr>
          <a:lstStyle/>
          <a:p>
            <a:pPr algn="ctr"/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DIY </a:t>
            </a:r>
            <a:b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cloud </a:t>
            </a:r>
            <a:b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chambers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10669338" y="3145736"/>
            <a:ext cx="1080000" cy="1080000"/>
          </a:xfrm>
          <a:prstGeom prst="rect">
            <a:avLst/>
          </a:prstGeom>
          <a:noFill/>
          <a:ln>
            <a:solidFill>
              <a:schemeClr val="tx1">
                <a:lumMod val="65000"/>
                <a:lumOff val="35000"/>
              </a:schemeClr>
            </a:solidFill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3D printable particle traps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7208436" y="1994549"/>
            <a:ext cx="1080000" cy="1080000"/>
          </a:xfrm>
          <a:prstGeom prst="rect">
            <a:avLst/>
          </a:prstGeom>
          <a:noFill/>
          <a:ln>
            <a:solidFill>
              <a:schemeClr val="tx1">
                <a:lumMod val="65000"/>
                <a:lumOff val="35000"/>
              </a:schemeClr>
            </a:solidFill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3D printable magnet models</a:t>
            </a:r>
          </a:p>
        </p:txBody>
      </p:sp>
      <p:sp>
        <p:nvSpPr>
          <p:cNvPr id="49" name="Rectangle 48"/>
          <p:cNvSpPr/>
          <p:nvPr/>
        </p:nvSpPr>
        <p:spPr>
          <a:xfrm>
            <a:off x="8622127" y="5944672"/>
            <a:ext cx="3240000" cy="369332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r"/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… and many more to come</a:t>
            </a:r>
            <a:endParaRPr lang="en-GB" dirty="0"/>
          </a:p>
        </p:txBody>
      </p:sp>
      <p:pic>
        <p:nvPicPr>
          <p:cNvPr id="26" name="Picture 25"/>
          <p:cNvPicPr>
            <a:picLocks noChangeAspect="1"/>
          </p:cNvPicPr>
          <p:nvPr/>
        </p:nvPicPr>
        <p:blipFill rotWithShape="1">
          <a:blip r:embed="rId10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colorTemperature colorTemp="4700"/>
                    </a14:imgEffect>
                    <a14:imgEffect>
                      <a14:brightnessContrast contrast="40000"/>
                    </a14:imgEffect>
                  </a14:imgLayer>
                </a14:imgProps>
              </a:ext>
            </a:extLst>
          </a:blip>
          <a:srcRect l="33431"/>
          <a:stretch/>
        </p:blipFill>
        <p:spPr>
          <a:xfrm>
            <a:off x="2748168" y="1990094"/>
            <a:ext cx="1079158" cy="1080000"/>
          </a:xfrm>
          <a:prstGeom prst="rect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</p:pic>
      <p:sp>
        <p:nvSpPr>
          <p:cNvPr id="28" name="Rectangle 27"/>
          <p:cNvSpPr/>
          <p:nvPr/>
        </p:nvSpPr>
        <p:spPr>
          <a:xfrm>
            <a:off x="8378206" y="3148798"/>
            <a:ext cx="1080000" cy="1080000"/>
          </a:xfrm>
          <a:prstGeom prst="rect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txBody>
          <a:bodyPr wrap="square" anchor="ctr">
            <a:noAutofit/>
          </a:bodyPr>
          <a:lstStyle/>
          <a:p>
            <a:pPr algn="ctr"/>
            <a:r>
              <a:rPr lang="de-DE" sz="1600" dirty="0">
                <a:latin typeface="Arial"/>
                <a:cs typeface="Arial"/>
              </a:rPr>
              <a:t>Bragg </a:t>
            </a:r>
            <a:r>
              <a:rPr lang="de-DE" sz="1600" dirty="0" err="1">
                <a:latin typeface="Arial"/>
                <a:cs typeface="Arial"/>
              </a:rPr>
              <a:t>peak</a:t>
            </a:r>
            <a:r>
              <a:rPr lang="de-DE" sz="1600" dirty="0">
                <a:latin typeface="Arial"/>
                <a:cs typeface="Arial"/>
              </a:rPr>
              <a:t> </a:t>
            </a:r>
            <a:r>
              <a:rPr lang="de-DE" sz="1600" dirty="0" err="1">
                <a:latin typeface="Arial"/>
                <a:cs typeface="Arial"/>
              </a:rPr>
              <a:t>model</a:t>
            </a:r>
            <a:endParaRPr lang="en-GB" sz="1600" dirty="0">
              <a:latin typeface="Arial"/>
              <a:cs typeface="Arial"/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10671066" y="4290713"/>
            <a:ext cx="1080000" cy="1080000"/>
          </a:xfrm>
          <a:prstGeom prst="rect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txBody>
          <a:bodyPr wrap="square" lIns="0" rIns="0" anchor="ctr">
            <a:noAutofit/>
          </a:bodyPr>
          <a:lstStyle/>
          <a:p>
            <a:pPr algn="ctr"/>
            <a:r>
              <a:rPr lang="de-DE" sz="1600" dirty="0">
                <a:latin typeface="Arial"/>
                <a:cs typeface="Arial"/>
              </a:rPr>
              <a:t>Rutherford </a:t>
            </a:r>
            <a:r>
              <a:rPr lang="de-DE" sz="1600" dirty="0" err="1">
                <a:latin typeface="Arial"/>
                <a:cs typeface="Arial"/>
              </a:rPr>
              <a:t>scattering</a:t>
            </a:r>
            <a:r>
              <a:rPr lang="de-DE" sz="1600" dirty="0">
                <a:latin typeface="Arial"/>
                <a:cs typeface="Arial"/>
              </a:rPr>
              <a:t> </a:t>
            </a:r>
            <a:r>
              <a:rPr lang="de-DE" sz="1600" dirty="0" err="1">
                <a:latin typeface="Arial"/>
                <a:cs typeface="Arial"/>
              </a:rPr>
              <a:t>model</a:t>
            </a:r>
            <a:endParaRPr lang="en-GB" sz="1600" dirty="0">
              <a:latin typeface="Arial"/>
              <a:cs typeface="Arial"/>
            </a:endParaRPr>
          </a:p>
        </p:txBody>
      </p:sp>
      <p:pic>
        <p:nvPicPr>
          <p:cNvPr id="30" name="Content Placeholder 5"/>
          <p:cNvPicPr>
            <a:picLocks noChangeAspect="1"/>
          </p:cNvPicPr>
          <p:nvPr/>
        </p:nvPicPr>
        <p:blipFill rotWithShape="1"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231" t="21716" r="29757" b="8149"/>
          <a:stretch/>
        </p:blipFill>
        <p:spPr>
          <a:xfrm>
            <a:off x="7215564" y="3149891"/>
            <a:ext cx="1080000" cy="1080001"/>
          </a:xfrm>
          <a:prstGeom prst="roundRect">
            <a:avLst>
              <a:gd name="adj" fmla="val 0"/>
            </a:avLst>
          </a:prstGeom>
          <a:solidFill>
            <a:srgbClr val="FFFFFF">
              <a:shade val="85000"/>
            </a:srgbClr>
          </a:solidFill>
          <a:ln>
            <a:solidFill>
              <a:schemeClr val="tx1">
                <a:lumMod val="65000"/>
                <a:lumOff val="35000"/>
              </a:schemeClr>
            </a:solidFill>
          </a:ln>
          <a:effectLst/>
        </p:spPr>
      </p:pic>
      <p:pic>
        <p:nvPicPr>
          <p:cNvPr id="31" name="Picture 30"/>
          <p:cNvPicPr>
            <a:picLocks noChangeAspect="1"/>
          </p:cNvPicPr>
          <p:nvPr/>
        </p:nvPicPr>
        <p:blipFill rotWithShape="1">
          <a:blip r:embed="rId13"/>
          <a:srcRect l="3640" t="1857" r="3357" b="2767"/>
          <a:stretch/>
        </p:blipFill>
        <p:spPr>
          <a:xfrm>
            <a:off x="9526294" y="4295611"/>
            <a:ext cx="1080000" cy="1071265"/>
          </a:xfrm>
          <a:prstGeom prst="rect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</p:pic>
      <p:pic>
        <p:nvPicPr>
          <p:cNvPr id="32" name="Picture 31"/>
          <p:cNvPicPr>
            <a:picLocks noChangeAspect="1"/>
          </p:cNvPicPr>
          <p:nvPr/>
        </p:nvPicPr>
        <p:blipFill rotWithShape="1">
          <a:blip r:embed="rId1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15">
                    <a14:imgEffect>
                      <a14:backgroundRemoval t="14195" b="96822" l="13217" r="88057">
                        <a14:backgroundMark x1="26911" y1="55932" x2="40446" y2="56568"/>
                        <a14:backgroundMark x1="42994" y1="55508" x2="78662" y2="94068"/>
                      </a14:backgroundRemoval>
                    </a14:imgEffect>
                    <a14:imgEffect>
                      <a14:brightnessContrast bright="20000" contrast="-40000"/>
                    </a14:imgEffect>
                  </a14:imgLayer>
                </a14:imgProps>
              </a:ext>
            </a:extLst>
          </a:blip>
          <a:srcRect l="14047" t="15618" r="11356"/>
          <a:stretch/>
        </p:blipFill>
        <p:spPr>
          <a:xfrm>
            <a:off x="8372154" y="4343599"/>
            <a:ext cx="1080000" cy="918192"/>
          </a:xfrm>
          <a:prstGeom prst="rect">
            <a:avLst/>
          </a:prstGeom>
          <a:ln>
            <a:noFill/>
          </a:ln>
        </p:spPr>
      </p:pic>
      <p:sp>
        <p:nvSpPr>
          <p:cNvPr id="33" name="Rectangle 32"/>
          <p:cNvSpPr/>
          <p:nvPr/>
        </p:nvSpPr>
        <p:spPr>
          <a:xfrm>
            <a:off x="7220858" y="4293938"/>
            <a:ext cx="1080000" cy="1080000"/>
          </a:xfrm>
          <a:prstGeom prst="rect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txBody>
          <a:bodyPr wrap="square" anchor="ctr">
            <a:noAutofit/>
          </a:bodyPr>
          <a:lstStyle/>
          <a:p>
            <a:pPr algn="ctr"/>
            <a:r>
              <a:rPr lang="de-DE" sz="1600" dirty="0">
                <a:latin typeface="Arial"/>
                <a:cs typeface="Arial"/>
              </a:rPr>
              <a:t>3D </a:t>
            </a:r>
            <a:r>
              <a:rPr lang="de-DE" sz="1600" dirty="0" err="1">
                <a:latin typeface="Arial"/>
                <a:cs typeface="Arial"/>
              </a:rPr>
              <a:t>compass</a:t>
            </a:r>
            <a:endParaRPr lang="en-GB" sz="1600" dirty="0">
              <a:latin typeface="Arial"/>
              <a:cs typeface="Arial"/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8382757" y="4297454"/>
            <a:ext cx="1080000" cy="1080000"/>
          </a:xfrm>
          <a:prstGeom prst="rect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txBody>
          <a:bodyPr wrap="square" anchor="ctr">
            <a:noAutofit/>
          </a:bodyPr>
          <a:lstStyle/>
          <a:p>
            <a:pPr algn="ctr"/>
            <a:endParaRPr lang="en-GB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248497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Experiments: high-tech vs. low-cost</a:t>
            </a:r>
          </a:p>
        </p:txBody>
      </p:sp>
      <p:sp>
        <p:nvSpPr>
          <p:cNvPr id="25" name="Rectangle 24"/>
          <p:cNvSpPr/>
          <p:nvPr/>
        </p:nvSpPr>
        <p:spPr>
          <a:xfrm>
            <a:off x="7793035" y="1083479"/>
            <a:ext cx="3960000" cy="1080000"/>
          </a:xfrm>
          <a:prstGeom prst="rect">
            <a:avLst/>
          </a:prstGeom>
        </p:spPr>
        <p:txBody>
          <a:bodyPr wrap="none" anchor="ctr">
            <a:noAutofit/>
          </a:bodyPr>
          <a:lstStyle/>
          <a:p>
            <a:pPr lvl="0" algn="r"/>
            <a:r>
              <a:rPr lang="en-GB" sz="2800" dirty="0">
                <a:latin typeface="Arial" panose="020B0604020202020204" pitchFamily="34" charset="0"/>
                <a:cs typeface="Arial" panose="020B0604020202020204" pitchFamily="34" charset="0"/>
              </a:rPr>
              <a:t>For the classroom: low-cost</a:t>
            </a:r>
          </a:p>
        </p:txBody>
      </p:sp>
      <p:pic>
        <p:nvPicPr>
          <p:cNvPr id="43" name="Picture 42" descr="\\cern.ch\dfs\Users\j\jwoithe\Desktop\PdN6_Abb1a.jp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963" r="13083"/>
          <a:stretch/>
        </p:blipFill>
        <p:spPr bwMode="auto">
          <a:xfrm>
            <a:off x="10669338" y="1993257"/>
            <a:ext cx="1080000" cy="1080000"/>
          </a:xfrm>
          <a:prstGeom prst="rect">
            <a:avLst/>
          </a:prstGeom>
          <a:noFill/>
          <a:ln>
            <a:solidFill>
              <a:schemeClr val="tx1">
                <a:lumMod val="65000"/>
                <a:lumOff val="35000"/>
              </a:schemeClr>
            </a:solidFill>
          </a:ln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67" r="16667"/>
          <a:stretch/>
        </p:blipFill>
        <p:spPr>
          <a:xfrm>
            <a:off x="9516813" y="3152775"/>
            <a:ext cx="1080000" cy="1080000"/>
          </a:xfrm>
          <a:prstGeom prst="rect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82" r="4382"/>
          <a:stretch/>
        </p:blipFill>
        <p:spPr>
          <a:xfrm>
            <a:off x="8365013" y="1992662"/>
            <a:ext cx="1080000" cy="1080000"/>
          </a:xfrm>
          <a:prstGeom prst="rect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</p:pic>
      <p:sp>
        <p:nvSpPr>
          <p:cNvPr id="45" name="Rectangle 44"/>
          <p:cNvSpPr/>
          <p:nvPr/>
        </p:nvSpPr>
        <p:spPr>
          <a:xfrm>
            <a:off x="9520114" y="1985288"/>
            <a:ext cx="1080000" cy="1080000"/>
          </a:xfrm>
          <a:prstGeom prst="rect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txBody>
          <a:bodyPr wrap="none" anchor="ctr">
            <a:noAutofit/>
          </a:bodyPr>
          <a:lstStyle/>
          <a:p>
            <a:pPr algn="ctr"/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DIY </a:t>
            </a:r>
            <a:b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cloud </a:t>
            </a:r>
            <a:b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chambers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10669338" y="3145736"/>
            <a:ext cx="1080000" cy="1080000"/>
          </a:xfrm>
          <a:prstGeom prst="rect">
            <a:avLst/>
          </a:prstGeom>
          <a:noFill/>
          <a:ln>
            <a:solidFill>
              <a:schemeClr val="tx1">
                <a:lumMod val="65000"/>
                <a:lumOff val="35000"/>
              </a:schemeClr>
            </a:solidFill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3D printable particle traps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7208436" y="1994549"/>
            <a:ext cx="1080000" cy="1080000"/>
          </a:xfrm>
          <a:prstGeom prst="rect">
            <a:avLst/>
          </a:prstGeom>
          <a:noFill/>
          <a:ln>
            <a:solidFill>
              <a:schemeClr val="tx1">
                <a:lumMod val="65000"/>
                <a:lumOff val="35000"/>
              </a:schemeClr>
            </a:solidFill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3D printable magnet models</a:t>
            </a:r>
          </a:p>
        </p:txBody>
      </p:sp>
      <p:sp>
        <p:nvSpPr>
          <p:cNvPr id="49" name="Rectangle 48"/>
          <p:cNvSpPr/>
          <p:nvPr/>
        </p:nvSpPr>
        <p:spPr>
          <a:xfrm>
            <a:off x="8622127" y="5944672"/>
            <a:ext cx="3240000" cy="369332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r"/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… and many more to come</a:t>
            </a:r>
            <a:endParaRPr lang="en-GB" dirty="0"/>
          </a:p>
        </p:txBody>
      </p:sp>
      <p:sp>
        <p:nvSpPr>
          <p:cNvPr id="28" name="Rectangle 27"/>
          <p:cNvSpPr/>
          <p:nvPr/>
        </p:nvSpPr>
        <p:spPr>
          <a:xfrm>
            <a:off x="8378206" y="3148798"/>
            <a:ext cx="1080000" cy="1080000"/>
          </a:xfrm>
          <a:prstGeom prst="rect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txBody>
          <a:bodyPr wrap="square" anchor="ctr">
            <a:noAutofit/>
          </a:bodyPr>
          <a:lstStyle/>
          <a:p>
            <a:pPr algn="ctr"/>
            <a:r>
              <a:rPr lang="de-DE" sz="1600" dirty="0">
                <a:latin typeface="Arial"/>
                <a:cs typeface="Arial"/>
              </a:rPr>
              <a:t>Bragg </a:t>
            </a:r>
            <a:r>
              <a:rPr lang="de-DE" sz="1600" dirty="0" err="1">
                <a:latin typeface="Arial"/>
                <a:cs typeface="Arial"/>
              </a:rPr>
              <a:t>peak</a:t>
            </a:r>
            <a:r>
              <a:rPr lang="de-DE" sz="1600" dirty="0">
                <a:latin typeface="Arial"/>
                <a:cs typeface="Arial"/>
              </a:rPr>
              <a:t> </a:t>
            </a:r>
            <a:r>
              <a:rPr lang="de-DE" sz="1600" dirty="0" err="1">
                <a:latin typeface="Arial"/>
                <a:cs typeface="Arial"/>
              </a:rPr>
              <a:t>model</a:t>
            </a:r>
            <a:endParaRPr lang="en-GB" sz="1600" dirty="0">
              <a:latin typeface="Arial"/>
              <a:cs typeface="Arial"/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10671066" y="4290713"/>
            <a:ext cx="1080000" cy="1080000"/>
          </a:xfrm>
          <a:prstGeom prst="rect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txBody>
          <a:bodyPr wrap="square" lIns="0" rIns="0" anchor="ctr">
            <a:noAutofit/>
          </a:bodyPr>
          <a:lstStyle/>
          <a:p>
            <a:pPr algn="ctr"/>
            <a:r>
              <a:rPr lang="de-DE" sz="1600" dirty="0">
                <a:latin typeface="Arial"/>
                <a:cs typeface="Arial"/>
              </a:rPr>
              <a:t>Rutherford </a:t>
            </a:r>
            <a:r>
              <a:rPr lang="de-DE" sz="1600" dirty="0" err="1">
                <a:latin typeface="Arial"/>
                <a:cs typeface="Arial"/>
              </a:rPr>
              <a:t>scattering</a:t>
            </a:r>
            <a:r>
              <a:rPr lang="de-DE" sz="1600" dirty="0">
                <a:latin typeface="Arial"/>
                <a:cs typeface="Arial"/>
              </a:rPr>
              <a:t> </a:t>
            </a:r>
            <a:r>
              <a:rPr lang="de-DE" sz="1600" dirty="0" err="1">
                <a:latin typeface="Arial"/>
                <a:cs typeface="Arial"/>
              </a:rPr>
              <a:t>model</a:t>
            </a:r>
            <a:endParaRPr lang="en-GB" sz="1600" dirty="0">
              <a:latin typeface="Arial"/>
              <a:cs typeface="Arial"/>
            </a:endParaRPr>
          </a:p>
        </p:txBody>
      </p:sp>
      <p:pic>
        <p:nvPicPr>
          <p:cNvPr id="30" name="Content Placeholder 5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231" t="21716" r="29757" b="8149"/>
          <a:stretch/>
        </p:blipFill>
        <p:spPr>
          <a:xfrm>
            <a:off x="7215564" y="3149891"/>
            <a:ext cx="1080000" cy="1080001"/>
          </a:xfrm>
          <a:prstGeom prst="roundRect">
            <a:avLst>
              <a:gd name="adj" fmla="val 0"/>
            </a:avLst>
          </a:prstGeom>
          <a:solidFill>
            <a:srgbClr val="FFFFFF">
              <a:shade val="85000"/>
            </a:srgbClr>
          </a:solidFill>
          <a:ln>
            <a:solidFill>
              <a:schemeClr val="tx1">
                <a:lumMod val="65000"/>
                <a:lumOff val="35000"/>
              </a:schemeClr>
            </a:solidFill>
          </a:ln>
          <a:effectLst/>
        </p:spPr>
      </p:pic>
      <p:pic>
        <p:nvPicPr>
          <p:cNvPr id="31" name="Picture 30"/>
          <p:cNvPicPr>
            <a:picLocks noChangeAspect="1"/>
          </p:cNvPicPr>
          <p:nvPr/>
        </p:nvPicPr>
        <p:blipFill rotWithShape="1">
          <a:blip r:embed="rId6"/>
          <a:srcRect l="3640" t="1857" r="3357" b="2767"/>
          <a:stretch/>
        </p:blipFill>
        <p:spPr>
          <a:xfrm>
            <a:off x="9526294" y="4295611"/>
            <a:ext cx="1080000" cy="1071265"/>
          </a:xfrm>
          <a:prstGeom prst="rect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</p:pic>
      <p:pic>
        <p:nvPicPr>
          <p:cNvPr id="32" name="Picture 31"/>
          <p:cNvPicPr>
            <a:picLocks noChangeAspect="1"/>
          </p:cNvPicPr>
          <p:nvPr/>
        </p:nvPicPr>
        <p:blipFill rotWithShape="1"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14195" b="96822" l="13217" r="88057">
                        <a14:backgroundMark x1="26911" y1="55932" x2="40446" y2="56568"/>
                        <a14:backgroundMark x1="42994" y1="55508" x2="78662" y2="94068"/>
                      </a14:backgroundRemoval>
                    </a14:imgEffect>
                    <a14:imgEffect>
                      <a14:brightnessContrast bright="20000" contrast="-40000"/>
                    </a14:imgEffect>
                  </a14:imgLayer>
                </a14:imgProps>
              </a:ext>
            </a:extLst>
          </a:blip>
          <a:srcRect l="14047" t="15618" r="11356"/>
          <a:stretch/>
        </p:blipFill>
        <p:spPr>
          <a:xfrm>
            <a:off x="8372154" y="4343599"/>
            <a:ext cx="1080000" cy="918192"/>
          </a:xfrm>
          <a:prstGeom prst="rect">
            <a:avLst/>
          </a:prstGeom>
          <a:ln>
            <a:noFill/>
          </a:ln>
        </p:spPr>
      </p:pic>
      <p:sp>
        <p:nvSpPr>
          <p:cNvPr id="33" name="Rectangle 32"/>
          <p:cNvSpPr/>
          <p:nvPr/>
        </p:nvSpPr>
        <p:spPr>
          <a:xfrm>
            <a:off x="7220858" y="4293938"/>
            <a:ext cx="1080000" cy="1080000"/>
          </a:xfrm>
          <a:prstGeom prst="rect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txBody>
          <a:bodyPr wrap="square" anchor="ctr">
            <a:noAutofit/>
          </a:bodyPr>
          <a:lstStyle/>
          <a:p>
            <a:pPr algn="ctr"/>
            <a:r>
              <a:rPr lang="de-DE" sz="1600" dirty="0">
                <a:latin typeface="Arial"/>
                <a:cs typeface="Arial"/>
              </a:rPr>
              <a:t>3D </a:t>
            </a:r>
            <a:r>
              <a:rPr lang="de-DE" sz="1600" dirty="0" err="1">
                <a:latin typeface="Arial"/>
                <a:cs typeface="Arial"/>
              </a:rPr>
              <a:t>compass</a:t>
            </a:r>
            <a:endParaRPr lang="en-GB" sz="1600" dirty="0">
              <a:latin typeface="Arial"/>
              <a:cs typeface="Arial"/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8382757" y="4297454"/>
            <a:ext cx="1080000" cy="1080000"/>
          </a:xfrm>
          <a:prstGeom prst="rect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txBody>
          <a:bodyPr wrap="square" anchor="ctr">
            <a:noAutofit/>
          </a:bodyPr>
          <a:lstStyle/>
          <a:p>
            <a:pPr algn="ctr"/>
            <a:endParaRPr lang="en-GB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881084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000">
        <p:fade/>
      </p:transition>
    </mc:Choice>
    <mc:Fallback xmlns="">
      <p:transition spd="med" advClick="0" advTm="1000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4216" y="64501"/>
            <a:ext cx="10986370" cy="950108"/>
          </a:xfrm>
        </p:spPr>
        <p:txBody>
          <a:bodyPr>
            <a:noAutofit/>
          </a:bodyPr>
          <a:lstStyle/>
          <a:p>
            <a:r>
              <a:rPr lang="en-GB" sz="3600" b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HST working Group – Low Cost 3D Printable Experiments</a:t>
            </a:r>
            <a:endParaRPr lang="en-GB" sz="3600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67" r="16667"/>
          <a:stretch/>
        </p:blipFill>
        <p:spPr>
          <a:xfrm>
            <a:off x="9516813" y="3152775"/>
            <a:ext cx="1080000" cy="1080000"/>
          </a:xfrm>
          <a:prstGeom prst="rect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</p:pic>
      <p:grpSp>
        <p:nvGrpSpPr>
          <p:cNvPr id="9" name="Gruppieren 8">
            <a:extLst>
              <a:ext uri="{FF2B5EF4-FFF2-40B4-BE49-F238E27FC236}">
                <a16:creationId xmlns:a16="http://schemas.microsoft.com/office/drawing/2014/main" id="{D9ABDF12-0289-4493-8227-BA4066643D6E}"/>
              </a:ext>
            </a:extLst>
          </p:cNvPr>
          <p:cNvGrpSpPr/>
          <p:nvPr/>
        </p:nvGrpSpPr>
        <p:grpSpPr>
          <a:xfrm>
            <a:off x="7208436" y="1985288"/>
            <a:ext cx="4542630" cy="3385425"/>
            <a:chOff x="7208436" y="1985288"/>
            <a:chExt cx="4542630" cy="3385425"/>
          </a:xfrm>
        </p:grpSpPr>
        <p:pic>
          <p:nvPicPr>
            <p:cNvPr id="43" name="Picture 42" descr="\\cern.ch\dfs\Users\j\jwoithe\Desktop\PdN6_Abb1a.jp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963" r="13083"/>
            <a:stretch/>
          </p:blipFill>
          <p:spPr bwMode="auto">
            <a:xfrm>
              <a:off x="10669338" y="1993257"/>
              <a:ext cx="1080000" cy="1080000"/>
            </a:xfrm>
            <a:prstGeom prst="rect">
              <a:avLst/>
            </a:prstGeom>
            <a:noFill/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</p:pic>
        <p:pic>
          <p:nvPicPr>
            <p:cNvPr id="8" name="Picture 7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382" r="4382"/>
            <a:stretch/>
          </p:blipFill>
          <p:spPr>
            <a:xfrm>
              <a:off x="8365013" y="1992662"/>
              <a:ext cx="1080000" cy="1080000"/>
            </a:xfrm>
            <a:prstGeom prst="rect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</p:pic>
        <p:sp>
          <p:nvSpPr>
            <p:cNvPr id="45" name="Rectangle 44"/>
            <p:cNvSpPr/>
            <p:nvPr/>
          </p:nvSpPr>
          <p:spPr>
            <a:xfrm>
              <a:off x="9520114" y="1985288"/>
              <a:ext cx="1080000" cy="1080000"/>
            </a:xfrm>
            <a:prstGeom prst="rect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txBody>
            <a:bodyPr wrap="none" anchor="ctr">
              <a:noAutofit/>
            </a:bodyPr>
            <a:lstStyle/>
            <a:p>
              <a:pPr algn="ctr"/>
              <a:r>
                <a:rPr lang="en-GB" sz="1600" dirty="0">
                  <a:latin typeface="Arial" panose="020B0604020202020204" pitchFamily="34" charset="0"/>
                  <a:cs typeface="Arial" panose="020B0604020202020204" pitchFamily="34" charset="0"/>
                </a:rPr>
                <a:t>DIY </a:t>
              </a:r>
              <a:br>
                <a:rPr lang="en-GB" sz="1600" dirty="0">
                  <a:latin typeface="Arial" panose="020B0604020202020204" pitchFamily="34" charset="0"/>
                  <a:cs typeface="Arial" panose="020B0604020202020204" pitchFamily="34" charset="0"/>
                </a:rPr>
              </a:br>
              <a:r>
                <a:rPr lang="en-GB" sz="1600" dirty="0">
                  <a:latin typeface="Arial" panose="020B0604020202020204" pitchFamily="34" charset="0"/>
                  <a:cs typeface="Arial" panose="020B0604020202020204" pitchFamily="34" charset="0"/>
                </a:rPr>
                <a:t>cloud </a:t>
              </a:r>
              <a:br>
                <a:rPr lang="en-GB" sz="1600" dirty="0">
                  <a:latin typeface="Arial" panose="020B0604020202020204" pitchFamily="34" charset="0"/>
                  <a:cs typeface="Arial" panose="020B0604020202020204" pitchFamily="34" charset="0"/>
                </a:rPr>
              </a:br>
              <a:r>
                <a:rPr lang="en-GB" sz="1600" dirty="0">
                  <a:latin typeface="Arial" panose="020B0604020202020204" pitchFamily="34" charset="0"/>
                  <a:cs typeface="Arial" panose="020B0604020202020204" pitchFamily="34" charset="0"/>
                </a:rPr>
                <a:t>chambers</a:t>
              </a: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10669338" y="3145736"/>
              <a:ext cx="1080000" cy="1080000"/>
            </a:xfrm>
            <a:prstGeom prst="rect">
              <a:avLst/>
            </a:prstGeom>
            <a:noFill/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txBody>
            <a:bodyPr wrap="square" rtlCol="0" anchor="ctr">
              <a:noAutofit/>
            </a:bodyPr>
            <a:lstStyle/>
            <a:p>
              <a:pPr algn="ctr"/>
              <a:r>
                <a:rPr lang="en-GB" sz="1600" dirty="0">
                  <a:latin typeface="Arial" panose="020B0604020202020204" pitchFamily="34" charset="0"/>
                  <a:cs typeface="Arial" panose="020B0604020202020204" pitchFamily="34" charset="0"/>
                </a:rPr>
                <a:t>3D printable particle traps</a:t>
              </a: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7208436" y="1994549"/>
              <a:ext cx="1080000" cy="1080000"/>
            </a:xfrm>
            <a:prstGeom prst="rect">
              <a:avLst/>
            </a:prstGeom>
            <a:noFill/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txBody>
            <a:bodyPr wrap="square" rtlCol="0" anchor="ctr">
              <a:noAutofit/>
            </a:bodyPr>
            <a:lstStyle/>
            <a:p>
              <a:pPr algn="ctr"/>
              <a:r>
                <a:rPr lang="en-GB" sz="1600" dirty="0">
                  <a:latin typeface="Arial" panose="020B0604020202020204" pitchFamily="34" charset="0"/>
                  <a:cs typeface="Arial" panose="020B0604020202020204" pitchFamily="34" charset="0"/>
                </a:rPr>
                <a:t>3D printable magnet models</a:t>
              </a:r>
            </a:p>
          </p:txBody>
        </p:sp>
        <p:sp>
          <p:nvSpPr>
            <p:cNvPr id="28" name="Rectangle 27"/>
            <p:cNvSpPr/>
            <p:nvPr/>
          </p:nvSpPr>
          <p:spPr>
            <a:xfrm>
              <a:off x="8378206" y="3148798"/>
              <a:ext cx="1080000" cy="1080000"/>
            </a:xfrm>
            <a:prstGeom prst="rect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txBody>
            <a:bodyPr wrap="square" anchor="ctr">
              <a:noAutofit/>
            </a:bodyPr>
            <a:lstStyle/>
            <a:p>
              <a:pPr algn="ctr"/>
              <a:r>
                <a:rPr lang="de-DE" sz="1600" dirty="0">
                  <a:latin typeface="Arial"/>
                  <a:cs typeface="Arial"/>
                </a:rPr>
                <a:t>Bragg </a:t>
              </a:r>
              <a:r>
                <a:rPr lang="de-DE" sz="1600" dirty="0" err="1">
                  <a:latin typeface="Arial"/>
                  <a:cs typeface="Arial"/>
                </a:rPr>
                <a:t>peak</a:t>
              </a:r>
              <a:r>
                <a:rPr lang="de-DE" sz="1600" dirty="0">
                  <a:latin typeface="Arial"/>
                  <a:cs typeface="Arial"/>
                </a:rPr>
                <a:t> </a:t>
              </a:r>
              <a:r>
                <a:rPr lang="de-DE" sz="1600" dirty="0" err="1">
                  <a:latin typeface="Arial"/>
                  <a:cs typeface="Arial"/>
                </a:rPr>
                <a:t>model</a:t>
              </a:r>
              <a:endParaRPr lang="en-GB" sz="1600" dirty="0">
                <a:latin typeface="Arial"/>
                <a:cs typeface="Arial"/>
              </a:endParaRPr>
            </a:p>
          </p:txBody>
        </p:sp>
        <p:sp>
          <p:nvSpPr>
            <p:cNvPr id="29" name="Rectangle 28"/>
            <p:cNvSpPr/>
            <p:nvPr/>
          </p:nvSpPr>
          <p:spPr>
            <a:xfrm>
              <a:off x="10671066" y="4290713"/>
              <a:ext cx="1080000" cy="1080000"/>
            </a:xfrm>
            <a:prstGeom prst="rect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txBody>
            <a:bodyPr wrap="square" lIns="0" rIns="0" anchor="ctr">
              <a:noAutofit/>
            </a:bodyPr>
            <a:lstStyle/>
            <a:p>
              <a:pPr algn="ctr"/>
              <a:r>
                <a:rPr lang="de-DE" sz="1600" dirty="0">
                  <a:latin typeface="Arial"/>
                  <a:cs typeface="Arial"/>
                </a:rPr>
                <a:t>Rutherford </a:t>
              </a:r>
              <a:r>
                <a:rPr lang="de-DE" sz="1600" dirty="0" err="1">
                  <a:latin typeface="Arial"/>
                  <a:cs typeface="Arial"/>
                </a:rPr>
                <a:t>scattering</a:t>
              </a:r>
              <a:r>
                <a:rPr lang="de-DE" sz="1600" dirty="0">
                  <a:latin typeface="Arial"/>
                  <a:cs typeface="Arial"/>
                </a:rPr>
                <a:t> </a:t>
              </a:r>
              <a:r>
                <a:rPr lang="de-DE" sz="1600" dirty="0" err="1">
                  <a:latin typeface="Arial"/>
                  <a:cs typeface="Arial"/>
                </a:rPr>
                <a:t>model</a:t>
              </a:r>
              <a:endParaRPr lang="en-GB" sz="1600" dirty="0">
                <a:latin typeface="Arial"/>
                <a:cs typeface="Arial"/>
              </a:endParaRPr>
            </a:p>
          </p:txBody>
        </p:sp>
        <p:pic>
          <p:nvPicPr>
            <p:cNvPr id="30" name="Content Placeholder 5"/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7231" t="21716" r="29757" b="8149"/>
            <a:stretch/>
          </p:blipFill>
          <p:spPr>
            <a:xfrm>
              <a:off x="7215564" y="3149891"/>
              <a:ext cx="1080000" cy="1080001"/>
            </a:xfrm>
            <a:prstGeom prst="roundRect">
              <a:avLst>
                <a:gd name="adj" fmla="val 0"/>
              </a:avLst>
            </a:prstGeom>
            <a:solidFill>
              <a:srgbClr val="FFFFFF">
                <a:shade val="85000"/>
              </a:srgbClr>
            </a:solidFill>
            <a:ln>
              <a:solidFill>
                <a:schemeClr val="tx1">
                  <a:lumMod val="65000"/>
                  <a:lumOff val="35000"/>
                </a:schemeClr>
              </a:solidFill>
            </a:ln>
            <a:effectLst/>
          </p:spPr>
        </p:pic>
        <p:pic>
          <p:nvPicPr>
            <p:cNvPr id="31" name="Picture 30"/>
            <p:cNvPicPr>
              <a:picLocks noChangeAspect="1"/>
            </p:cNvPicPr>
            <p:nvPr/>
          </p:nvPicPr>
          <p:blipFill rotWithShape="1">
            <a:blip r:embed="rId6"/>
            <a:srcRect l="3640" t="1857" r="3357" b="2767"/>
            <a:stretch/>
          </p:blipFill>
          <p:spPr>
            <a:xfrm>
              <a:off x="9526294" y="4295611"/>
              <a:ext cx="1080000" cy="1071265"/>
            </a:xfrm>
            <a:prstGeom prst="rect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</p:pic>
      </p:grpSp>
      <p:pic>
        <p:nvPicPr>
          <p:cNvPr id="32" name="Picture 31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90071" y="4343599"/>
            <a:ext cx="444166" cy="918192"/>
          </a:xfrm>
          <a:prstGeom prst="rect">
            <a:avLst/>
          </a:prstGeom>
          <a:ln>
            <a:noFill/>
          </a:ln>
        </p:spPr>
      </p:pic>
      <p:sp>
        <p:nvSpPr>
          <p:cNvPr id="33" name="Rectangle 32"/>
          <p:cNvSpPr/>
          <p:nvPr/>
        </p:nvSpPr>
        <p:spPr>
          <a:xfrm>
            <a:off x="7220858" y="4293938"/>
            <a:ext cx="1080000" cy="1080000"/>
          </a:xfrm>
          <a:prstGeom prst="rect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txBody>
          <a:bodyPr wrap="square" anchor="ctr">
            <a:noAutofit/>
          </a:bodyPr>
          <a:lstStyle/>
          <a:p>
            <a:pPr algn="ctr"/>
            <a:r>
              <a:rPr lang="de-DE" sz="1600" dirty="0">
                <a:latin typeface="Arial"/>
                <a:cs typeface="Arial"/>
              </a:rPr>
              <a:t>Beam </a:t>
            </a:r>
            <a:r>
              <a:rPr lang="de-DE" sz="1600" dirty="0" err="1">
                <a:latin typeface="Arial"/>
                <a:cs typeface="Arial"/>
              </a:rPr>
              <a:t>optics</a:t>
            </a:r>
            <a:endParaRPr lang="en-GB" sz="1600" dirty="0">
              <a:latin typeface="Arial"/>
              <a:cs typeface="Arial"/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8382757" y="4297454"/>
            <a:ext cx="1080000" cy="1080000"/>
          </a:xfrm>
          <a:prstGeom prst="rect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txBody>
          <a:bodyPr wrap="square" anchor="ctr">
            <a:noAutofit/>
          </a:bodyPr>
          <a:lstStyle/>
          <a:p>
            <a:pPr algn="ctr"/>
            <a:endParaRPr lang="en-GB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2945709C-57ED-4825-8A29-0C74654ECAFA}"/>
              </a:ext>
            </a:extLst>
          </p:cNvPr>
          <p:cNvSpPr/>
          <p:nvPr/>
        </p:nvSpPr>
        <p:spPr>
          <a:xfrm>
            <a:off x="124216" y="714147"/>
            <a:ext cx="400776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>
                <a:solidFill>
                  <a:schemeClr val="bg2">
                    <a:lumMod val="25000"/>
                  </a:schemeClr>
                </a:solidFill>
              </a:rPr>
              <a:t>Fabian Bernstein and Lachlan </a:t>
            </a:r>
            <a:r>
              <a:rPr lang="en-GB" dirty="0" err="1">
                <a:solidFill>
                  <a:schemeClr val="bg2">
                    <a:lumMod val="25000"/>
                  </a:schemeClr>
                </a:solidFill>
              </a:rPr>
              <a:t>McGinness</a:t>
            </a:r>
            <a:endParaRPr lang="en-GB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07900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35" presetClass="path" presetSubtype="0" accel="50000" decel="5000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0 0 L -0.25 0 E" pathEditMode="relative" ptsTypes="">
                                      <p:cBhvr>
                                        <p:cTn id="10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1" presetID="35" presetClass="path" presetSubtype="0" accel="50000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0 0 L -0.25 0 E" pathEditMode="relative" ptsTypes="">
                                      <p:cBhvr>
                                        <p:cTn id="12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3" presetID="35" presetClass="path" presetSubtype="0" accel="50000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0 0 L -0.25 0 E" pathEditMode="relative" ptsTypes="">
                                      <p:cBhvr>
                                        <p:cTn id="14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5" presetID="35" presetClass="path" presetSubtype="0" accel="50000" decel="5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0 0 L -0.25 0 E" pathEditMode="relative" ptsTypes="">
                                      <p:cBhvr>
                                        <p:cTn id="16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7" presetID="35" presetClass="path" presetSubtype="0" accel="50000" decel="5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0 0 L -0.25 0 E" pathEditMode="relative" ptsTypes="">
                                      <p:cBhvr>
                                        <p:cTn id="18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animBg="1"/>
      <p:bldP spid="34" grpId="0" animBg="1"/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4216" y="64501"/>
            <a:ext cx="10986370" cy="950108"/>
          </a:xfrm>
        </p:spPr>
        <p:txBody>
          <a:bodyPr>
            <a:noAutofit/>
          </a:bodyPr>
          <a:lstStyle/>
          <a:p>
            <a:r>
              <a:rPr lang="en-GB" sz="3600" b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HST working Group – Low Cost 3D Printable Experiments</a:t>
            </a:r>
          </a:p>
        </p:txBody>
      </p:sp>
      <p:grpSp>
        <p:nvGrpSpPr>
          <p:cNvPr id="9" name="Gruppieren 8">
            <a:extLst>
              <a:ext uri="{FF2B5EF4-FFF2-40B4-BE49-F238E27FC236}">
                <a16:creationId xmlns:a16="http://schemas.microsoft.com/office/drawing/2014/main" id="{D9ABDF12-0289-4493-8227-BA4066643D6E}"/>
              </a:ext>
            </a:extLst>
          </p:cNvPr>
          <p:cNvGrpSpPr/>
          <p:nvPr/>
        </p:nvGrpSpPr>
        <p:grpSpPr>
          <a:xfrm>
            <a:off x="4157147" y="1985288"/>
            <a:ext cx="4542630" cy="3385425"/>
            <a:chOff x="7208436" y="1985288"/>
            <a:chExt cx="4542630" cy="3385425"/>
          </a:xfrm>
        </p:grpSpPr>
        <p:pic>
          <p:nvPicPr>
            <p:cNvPr id="43" name="Picture 42" descr="\\cern.ch\dfs\Users\j\jwoithe\Desktop\PdN6_Abb1a.jpg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963" r="13083"/>
            <a:stretch/>
          </p:blipFill>
          <p:spPr bwMode="auto">
            <a:xfrm>
              <a:off x="10669338" y="1993257"/>
              <a:ext cx="1080000" cy="1080000"/>
            </a:xfrm>
            <a:prstGeom prst="rect">
              <a:avLst/>
            </a:prstGeom>
            <a:noFill/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</p:pic>
        <p:pic>
          <p:nvPicPr>
            <p:cNvPr id="8" name="Picture 7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382" r="4382"/>
            <a:stretch/>
          </p:blipFill>
          <p:spPr>
            <a:xfrm>
              <a:off x="8365013" y="1992662"/>
              <a:ext cx="1080000" cy="1080000"/>
            </a:xfrm>
            <a:prstGeom prst="rect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</p:pic>
        <p:sp>
          <p:nvSpPr>
            <p:cNvPr id="45" name="Rectangle 44"/>
            <p:cNvSpPr/>
            <p:nvPr/>
          </p:nvSpPr>
          <p:spPr>
            <a:xfrm>
              <a:off x="9520114" y="1985288"/>
              <a:ext cx="1080000" cy="1080000"/>
            </a:xfrm>
            <a:prstGeom prst="rect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txBody>
            <a:bodyPr wrap="none" anchor="ctr">
              <a:noAutofit/>
            </a:bodyPr>
            <a:lstStyle/>
            <a:p>
              <a:pPr algn="ctr"/>
              <a:r>
                <a:rPr lang="en-GB" sz="1600" dirty="0">
                  <a:latin typeface="Arial" panose="020B0604020202020204" pitchFamily="34" charset="0"/>
                  <a:cs typeface="Arial" panose="020B0604020202020204" pitchFamily="34" charset="0"/>
                </a:rPr>
                <a:t>DIY </a:t>
              </a:r>
              <a:br>
                <a:rPr lang="en-GB" sz="1600" dirty="0">
                  <a:latin typeface="Arial" panose="020B0604020202020204" pitchFamily="34" charset="0"/>
                  <a:cs typeface="Arial" panose="020B0604020202020204" pitchFamily="34" charset="0"/>
                </a:rPr>
              </a:br>
              <a:r>
                <a:rPr lang="en-GB" sz="1600" dirty="0">
                  <a:latin typeface="Arial" panose="020B0604020202020204" pitchFamily="34" charset="0"/>
                  <a:cs typeface="Arial" panose="020B0604020202020204" pitchFamily="34" charset="0"/>
                </a:rPr>
                <a:t>cloud </a:t>
              </a:r>
              <a:br>
                <a:rPr lang="en-GB" sz="1600" dirty="0">
                  <a:latin typeface="Arial" panose="020B0604020202020204" pitchFamily="34" charset="0"/>
                  <a:cs typeface="Arial" panose="020B0604020202020204" pitchFamily="34" charset="0"/>
                </a:rPr>
              </a:br>
              <a:r>
                <a:rPr lang="en-GB" sz="1600" dirty="0">
                  <a:latin typeface="Arial" panose="020B0604020202020204" pitchFamily="34" charset="0"/>
                  <a:cs typeface="Arial" panose="020B0604020202020204" pitchFamily="34" charset="0"/>
                </a:rPr>
                <a:t>chambers</a:t>
              </a: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10669338" y="3145736"/>
              <a:ext cx="1080000" cy="1080000"/>
            </a:xfrm>
            <a:prstGeom prst="rect">
              <a:avLst/>
            </a:prstGeom>
            <a:noFill/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txBody>
            <a:bodyPr wrap="square" rtlCol="0" anchor="ctr">
              <a:noAutofit/>
            </a:bodyPr>
            <a:lstStyle/>
            <a:p>
              <a:pPr algn="ctr"/>
              <a:r>
                <a:rPr lang="en-GB" sz="1600" dirty="0">
                  <a:latin typeface="Arial" panose="020B0604020202020204" pitchFamily="34" charset="0"/>
                  <a:cs typeface="Arial" panose="020B0604020202020204" pitchFamily="34" charset="0"/>
                </a:rPr>
                <a:t>3D printable particle traps</a:t>
              </a: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7208436" y="1994549"/>
              <a:ext cx="1080000" cy="1080000"/>
            </a:xfrm>
            <a:prstGeom prst="rect">
              <a:avLst/>
            </a:prstGeom>
            <a:noFill/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txBody>
            <a:bodyPr wrap="square" rtlCol="0" anchor="ctr">
              <a:noAutofit/>
            </a:bodyPr>
            <a:lstStyle/>
            <a:p>
              <a:pPr algn="ctr"/>
              <a:r>
                <a:rPr lang="en-GB" sz="1600" dirty="0">
                  <a:latin typeface="Arial" panose="020B0604020202020204" pitchFamily="34" charset="0"/>
                  <a:cs typeface="Arial" panose="020B0604020202020204" pitchFamily="34" charset="0"/>
                </a:rPr>
                <a:t>3D printable magnet models</a:t>
              </a:r>
            </a:p>
          </p:txBody>
        </p:sp>
        <p:sp>
          <p:nvSpPr>
            <p:cNvPr id="28" name="Rectangle 27"/>
            <p:cNvSpPr/>
            <p:nvPr/>
          </p:nvSpPr>
          <p:spPr>
            <a:xfrm>
              <a:off x="8378206" y="3148798"/>
              <a:ext cx="1080000" cy="1080000"/>
            </a:xfrm>
            <a:prstGeom prst="rect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txBody>
            <a:bodyPr wrap="square" anchor="ctr">
              <a:noAutofit/>
            </a:bodyPr>
            <a:lstStyle/>
            <a:p>
              <a:pPr algn="ctr"/>
              <a:r>
                <a:rPr lang="de-DE" sz="1600" dirty="0">
                  <a:latin typeface="Arial"/>
                  <a:cs typeface="Arial"/>
                </a:rPr>
                <a:t>Bragg </a:t>
              </a:r>
              <a:r>
                <a:rPr lang="de-DE" sz="1600" dirty="0" err="1">
                  <a:latin typeface="Arial"/>
                  <a:cs typeface="Arial"/>
                </a:rPr>
                <a:t>peak</a:t>
              </a:r>
              <a:r>
                <a:rPr lang="de-DE" sz="1600" dirty="0">
                  <a:latin typeface="Arial"/>
                  <a:cs typeface="Arial"/>
                </a:rPr>
                <a:t> </a:t>
              </a:r>
              <a:r>
                <a:rPr lang="de-DE" sz="1600" dirty="0" err="1">
                  <a:latin typeface="Arial"/>
                  <a:cs typeface="Arial"/>
                </a:rPr>
                <a:t>model</a:t>
              </a:r>
              <a:endParaRPr lang="en-GB" sz="1600" dirty="0">
                <a:latin typeface="Arial"/>
                <a:cs typeface="Arial"/>
              </a:endParaRPr>
            </a:p>
          </p:txBody>
        </p:sp>
        <p:sp>
          <p:nvSpPr>
            <p:cNvPr id="29" name="Rectangle 28"/>
            <p:cNvSpPr/>
            <p:nvPr/>
          </p:nvSpPr>
          <p:spPr>
            <a:xfrm>
              <a:off x="10671066" y="4290713"/>
              <a:ext cx="1080000" cy="1080000"/>
            </a:xfrm>
            <a:prstGeom prst="rect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txBody>
            <a:bodyPr wrap="square" lIns="0" rIns="0" anchor="ctr">
              <a:noAutofit/>
            </a:bodyPr>
            <a:lstStyle/>
            <a:p>
              <a:pPr algn="ctr"/>
              <a:r>
                <a:rPr lang="de-DE" sz="1600" dirty="0">
                  <a:latin typeface="Arial"/>
                  <a:cs typeface="Arial"/>
                </a:rPr>
                <a:t>Rutherford </a:t>
              </a:r>
              <a:r>
                <a:rPr lang="de-DE" sz="1600" dirty="0" err="1">
                  <a:latin typeface="Arial"/>
                  <a:cs typeface="Arial"/>
                </a:rPr>
                <a:t>scattering</a:t>
              </a:r>
              <a:r>
                <a:rPr lang="de-DE" sz="1600" dirty="0">
                  <a:latin typeface="Arial"/>
                  <a:cs typeface="Arial"/>
                </a:rPr>
                <a:t> </a:t>
              </a:r>
              <a:r>
                <a:rPr lang="de-DE" sz="1600" dirty="0" err="1">
                  <a:latin typeface="Arial"/>
                  <a:cs typeface="Arial"/>
                </a:rPr>
                <a:t>model</a:t>
              </a:r>
              <a:endParaRPr lang="en-GB" sz="1600" dirty="0">
                <a:latin typeface="Arial"/>
                <a:cs typeface="Arial"/>
              </a:endParaRPr>
            </a:p>
          </p:txBody>
        </p:sp>
        <p:pic>
          <p:nvPicPr>
            <p:cNvPr id="30" name="Content Placeholder 5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7231" t="21716" r="29757" b="8149"/>
            <a:stretch/>
          </p:blipFill>
          <p:spPr>
            <a:xfrm>
              <a:off x="7215564" y="3149891"/>
              <a:ext cx="1080000" cy="1080001"/>
            </a:xfrm>
            <a:prstGeom prst="roundRect">
              <a:avLst>
                <a:gd name="adj" fmla="val 0"/>
              </a:avLst>
            </a:prstGeom>
            <a:solidFill>
              <a:srgbClr val="FFFFFF">
                <a:shade val="85000"/>
              </a:srgbClr>
            </a:solidFill>
            <a:ln>
              <a:solidFill>
                <a:schemeClr val="tx1">
                  <a:lumMod val="65000"/>
                  <a:lumOff val="35000"/>
                </a:schemeClr>
              </a:solidFill>
            </a:ln>
            <a:effectLst/>
          </p:spPr>
        </p:pic>
        <p:pic>
          <p:nvPicPr>
            <p:cNvPr id="31" name="Picture 30"/>
            <p:cNvPicPr>
              <a:picLocks noChangeAspect="1"/>
            </p:cNvPicPr>
            <p:nvPr/>
          </p:nvPicPr>
          <p:blipFill rotWithShape="1">
            <a:blip r:embed="rId5"/>
            <a:srcRect l="3640" t="1857" r="3357" b="2767"/>
            <a:stretch/>
          </p:blipFill>
          <p:spPr>
            <a:xfrm>
              <a:off x="9526294" y="4295611"/>
              <a:ext cx="1080000" cy="1071265"/>
            </a:xfrm>
            <a:prstGeom prst="rect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</p:pic>
      </p:grpSp>
      <p:pic>
        <p:nvPicPr>
          <p:cNvPr id="32" name="Picture 3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38782" y="4343599"/>
            <a:ext cx="444166" cy="918192"/>
          </a:xfrm>
          <a:prstGeom prst="rect">
            <a:avLst/>
          </a:prstGeom>
          <a:ln>
            <a:noFill/>
          </a:ln>
        </p:spPr>
      </p:pic>
      <p:sp>
        <p:nvSpPr>
          <p:cNvPr id="33" name="Rectangle 32"/>
          <p:cNvSpPr/>
          <p:nvPr/>
        </p:nvSpPr>
        <p:spPr>
          <a:xfrm>
            <a:off x="4169569" y="4293938"/>
            <a:ext cx="1080000" cy="1080000"/>
          </a:xfrm>
          <a:prstGeom prst="rect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txBody>
          <a:bodyPr wrap="square" anchor="ctr">
            <a:noAutofit/>
          </a:bodyPr>
          <a:lstStyle/>
          <a:p>
            <a:pPr algn="ctr"/>
            <a:r>
              <a:rPr lang="de-DE" sz="1600" dirty="0">
                <a:latin typeface="Arial"/>
                <a:cs typeface="Arial"/>
              </a:rPr>
              <a:t>Beam </a:t>
            </a:r>
            <a:r>
              <a:rPr lang="de-DE" sz="1600" dirty="0" err="1">
                <a:latin typeface="Arial"/>
                <a:cs typeface="Arial"/>
              </a:rPr>
              <a:t>optics</a:t>
            </a:r>
            <a:endParaRPr lang="en-GB" sz="1600" dirty="0">
              <a:latin typeface="Arial"/>
              <a:cs typeface="Arial"/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5331468" y="4297454"/>
            <a:ext cx="1080000" cy="1080000"/>
          </a:xfrm>
          <a:prstGeom prst="rect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txBody>
          <a:bodyPr wrap="square" anchor="ctr">
            <a:noAutofit/>
          </a:bodyPr>
          <a:lstStyle/>
          <a:p>
            <a:pPr algn="ctr"/>
            <a:endParaRPr lang="en-GB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2945709C-57ED-4825-8A29-0C74654ECAFA}"/>
              </a:ext>
            </a:extLst>
          </p:cNvPr>
          <p:cNvSpPr/>
          <p:nvPr/>
        </p:nvSpPr>
        <p:spPr>
          <a:xfrm>
            <a:off x="124216" y="714147"/>
            <a:ext cx="400776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>
                <a:solidFill>
                  <a:schemeClr val="bg2">
                    <a:lumMod val="25000"/>
                  </a:schemeClr>
                </a:solidFill>
              </a:rPr>
              <a:t>Fabian Bernstein and Lachlan </a:t>
            </a:r>
            <a:r>
              <a:rPr lang="en-GB" dirty="0" err="1">
                <a:solidFill>
                  <a:schemeClr val="bg2">
                    <a:lumMod val="25000"/>
                  </a:schemeClr>
                </a:solidFill>
              </a:rPr>
              <a:t>McGinness</a:t>
            </a:r>
            <a:endParaRPr lang="en-GB" dirty="0">
              <a:solidFill>
                <a:schemeClr val="bg2">
                  <a:lumMod val="25000"/>
                </a:schemeClr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67" r="16667"/>
          <a:stretch/>
        </p:blipFill>
        <p:spPr>
          <a:xfrm>
            <a:off x="6465524" y="3152775"/>
            <a:ext cx="1080000" cy="1080000"/>
          </a:xfrm>
          <a:prstGeom prst="rect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</p:pic>
      <p:sp>
        <p:nvSpPr>
          <p:cNvPr id="5" name="Rechteck 4">
            <a:extLst>
              <a:ext uri="{FF2B5EF4-FFF2-40B4-BE49-F238E27FC236}">
                <a16:creationId xmlns:a16="http://schemas.microsoft.com/office/drawing/2014/main" id="{81E12C76-11BA-409F-A1B3-B2EC0D14EBF8}"/>
              </a:ext>
            </a:extLst>
          </p:cNvPr>
          <p:cNvSpPr/>
          <p:nvPr/>
        </p:nvSpPr>
        <p:spPr>
          <a:xfrm>
            <a:off x="5114162" y="5836500"/>
            <a:ext cx="369883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3200" b="1" dirty="0"/>
              <a:t>Quadrupole Ion Trap</a:t>
            </a:r>
          </a:p>
        </p:txBody>
      </p:sp>
    </p:spTree>
    <p:extLst>
      <p:ext uri="{BB962C8B-B14F-4D97-AF65-F5344CB8AC3E}">
        <p14:creationId xmlns:p14="http://schemas.microsoft.com/office/powerpoint/2010/main" val="4430983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2000">
        <p:fade/>
      </p:transition>
    </mc:Choice>
    <mc:Fallback xmlns="">
      <p:transition spd="med" advClick="0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</p:cBhvr>
                                      <p:by x="400000" y="4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10" presetClass="entr" presetSubtype="0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4216" y="64501"/>
            <a:ext cx="10986370" cy="950108"/>
          </a:xfrm>
        </p:spPr>
        <p:txBody>
          <a:bodyPr>
            <a:noAutofit/>
          </a:bodyPr>
          <a:lstStyle/>
          <a:p>
            <a:r>
              <a:rPr lang="en-GB" sz="3600" b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HST working Group – Low Cost 3D Printable Experiments</a:t>
            </a:r>
          </a:p>
        </p:txBody>
      </p:sp>
      <p:grpSp>
        <p:nvGrpSpPr>
          <p:cNvPr id="9" name="Gruppieren 8">
            <a:extLst>
              <a:ext uri="{FF2B5EF4-FFF2-40B4-BE49-F238E27FC236}">
                <a16:creationId xmlns:a16="http://schemas.microsoft.com/office/drawing/2014/main" id="{D9ABDF12-0289-4493-8227-BA4066643D6E}"/>
              </a:ext>
            </a:extLst>
          </p:cNvPr>
          <p:cNvGrpSpPr/>
          <p:nvPr/>
        </p:nvGrpSpPr>
        <p:grpSpPr>
          <a:xfrm>
            <a:off x="4157147" y="1985288"/>
            <a:ext cx="4542630" cy="3385425"/>
            <a:chOff x="7208436" y="1985288"/>
            <a:chExt cx="4542630" cy="3385425"/>
          </a:xfrm>
        </p:grpSpPr>
        <p:pic>
          <p:nvPicPr>
            <p:cNvPr id="43" name="Picture 42" descr="\\cern.ch\dfs\Users\j\jwoithe\Desktop\PdN6_Abb1a.jpg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963" r="13083"/>
            <a:stretch/>
          </p:blipFill>
          <p:spPr bwMode="auto">
            <a:xfrm>
              <a:off x="10669338" y="1993257"/>
              <a:ext cx="1080000" cy="1080000"/>
            </a:xfrm>
            <a:prstGeom prst="rect">
              <a:avLst/>
            </a:prstGeom>
            <a:noFill/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</p:pic>
        <p:pic>
          <p:nvPicPr>
            <p:cNvPr id="8" name="Picture 7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382" r="4382"/>
            <a:stretch/>
          </p:blipFill>
          <p:spPr>
            <a:xfrm>
              <a:off x="8365013" y="1992662"/>
              <a:ext cx="1080000" cy="1080000"/>
            </a:xfrm>
            <a:prstGeom prst="rect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</p:pic>
        <p:sp>
          <p:nvSpPr>
            <p:cNvPr id="45" name="Rectangle 44"/>
            <p:cNvSpPr/>
            <p:nvPr/>
          </p:nvSpPr>
          <p:spPr>
            <a:xfrm>
              <a:off x="9520114" y="1985288"/>
              <a:ext cx="1080000" cy="1080000"/>
            </a:xfrm>
            <a:prstGeom prst="rect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txBody>
            <a:bodyPr wrap="none" anchor="ctr">
              <a:noAutofit/>
            </a:bodyPr>
            <a:lstStyle/>
            <a:p>
              <a:pPr algn="ctr"/>
              <a:r>
                <a:rPr lang="en-GB" sz="1600" dirty="0">
                  <a:latin typeface="Arial" panose="020B0604020202020204" pitchFamily="34" charset="0"/>
                  <a:cs typeface="Arial" panose="020B0604020202020204" pitchFamily="34" charset="0"/>
                </a:rPr>
                <a:t>DIY </a:t>
              </a:r>
              <a:br>
                <a:rPr lang="en-GB" sz="1600" dirty="0">
                  <a:latin typeface="Arial" panose="020B0604020202020204" pitchFamily="34" charset="0"/>
                  <a:cs typeface="Arial" panose="020B0604020202020204" pitchFamily="34" charset="0"/>
                </a:rPr>
              </a:br>
              <a:r>
                <a:rPr lang="en-GB" sz="1600" dirty="0">
                  <a:latin typeface="Arial" panose="020B0604020202020204" pitchFamily="34" charset="0"/>
                  <a:cs typeface="Arial" panose="020B0604020202020204" pitchFamily="34" charset="0"/>
                </a:rPr>
                <a:t>cloud </a:t>
              </a:r>
              <a:br>
                <a:rPr lang="en-GB" sz="1600" dirty="0">
                  <a:latin typeface="Arial" panose="020B0604020202020204" pitchFamily="34" charset="0"/>
                  <a:cs typeface="Arial" panose="020B0604020202020204" pitchFamily="34" charset="0"/>
                </a:rPr>
              </a:br>
              <a:r>
                <a:rPr lang="en-GB" sz="1600" dirty="0">
                  <a:latin typeface="Arial" panose="020B0604020202020204" pitchFamily="34" charset="0"/>
                  <a:cs typeface="Arial" panose="020B0604020202020204" pitchFamily="34" charset="0"/>
                </a:rPr>
                <a:t>chambers</a:t>
              </a: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10669338" y="3145736"/>
              <a:ext cx="1080000" cy="1080000"/>
            </a:xfrm>
            <a:prstGeom prst="rect">
              <a:avLst/>
            </a:prstGeom>
            <a:noFill/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txBody>
            <a:bodyPr wrap="square" rtlCol="0" anchor="ctr">
              <a:noAutofit/>
            </a:bodyPr>
            <a:lstStyle/>
            <a:p>
              <a:pPr algn="ctr"/>
              <a:r>
                <a:rPr lang="en-GB" sz="1600" dirty="0">
                  <a:latin typeface="Arial" panose="020B0604020202020204" pitchFamily="34" charset="0"/>
                  <a:cs typeface="Arial" panose="020B0604020202020204" pitchFamily="34" charset="0"/>
                </a:rPr>
                <a:t>3D printable particle traps</a:t>
              </a: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7208436" y="1994549"/>
              <a:ext cx="1080000" cy="1080000"/>
            </a:xfrm>
            <a:prstGeom prst="rect">
              <a:avLst/>
            </a:prstGeom>
            <a:noFill/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txBody>
            <a:bodyPr wrap="square" rtlCol="0" anchor="ctr">
              <a:noAutofit/>
            </a:bodyPr>
            <a:lstStyle/>
            <a:p>
              <a:pPr algn="ctr"/>
              <a:r>
                <a:rPr lang="en-GB" sz="1600" dirty="0">
                  <a:latin typeface="Arial" panose="020B0604020202020204" pitchFamily="34" charset="0"/>
                  <a:cs typeface="Arial" panose="020B0604020202020204" pitchFamily="34" charset="0"/>
                </a:rPr>
                <a:t>3D printable magnet models</a:t>
              </a:r>
            </a:p>
          </p:txBody>
        </p:sp>
        <p:sp>
          <p:nvSpPr>
            <p:cNvPr id="28" name="Rectangle 27"/>
            <p:cNvSpPr/>
            <p:nvPr/>
          </p:nvSpPr>
          <p:spPr>
            <a:xfrm>
              <a:off x="8378206" y="3148798"/>
              <a:ext cx="1080000" cy="1080000"/>
            </a:xfrm>
            <a:prstGeom prst="rect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txBody>
            <a:bodyPr wrap="square" anchor="ctr">
              <a:noAutofit/>
            </a:bodyPr>
            <a:lstStyle/>
            <a:p>
              <a:pPr algn="ctr"/>
              <a:r>
                <a:rPr lang="de-DE" sz="1600" dirty="0">
                  <a:latin typeface="Arial"/>
                  <a:cs typeface="Arial"/>
                </a:rPr>
                <a:t>Bragg </a:t>
              </a:r>
              <a:r>
                <a:rPr lang="de-DE" sz="1600" dirty="0" err="1">
                  <a:latin typeface="Arial"/>
                  <a:cs typeface="Arial"/>
                </a:rPr>
                <a:t>peak</a:t>
              </a:r>
              <a:r>
                <a:rPr lang="de-DE" sz="1600" dirty="0">
                  <a:latin typeface="Arial"/>
                  <a:cs typeface="Arial"/>
                </a:rPr>
                <a:t> </a:t>
              </a:r>
              <a:r>
                <a:rPr lang="de-DE" sz="1600" dirty="0" err="1">
                  <a:latin typeface="Arial"/>
                  <a:cs typeface="Arial"/>
                </a:rPr>
                <a:t>model</a:t>
              </a:r>
              <a:endParaRPr lang="en-GB" sz="1600" dirty="0">
                <a:latin typeface="Arial"/>
                <a:cs typeface="Arial"/>
              </a:endParaRPr>
            </a:p>
          </p:txBody>
        </p:sp>
        <p:sp>
          <p:nvSpPr>
            <p:cNvPr id="29" name="Rectangle 28"/>
            <p:cNvSpPr/>
            <p:nvPr/>
          </p:nvSpPr>
          <p:spPr>
            <a:xfrm>
              <a:off x="10671066" y="4290713"/>
              <a:ext cx="1080000" cy="1080000"/>
            </a:xfrm>
            <a:prstGeom prst="rect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txBody>
            <a:bodyPr wrap="square" lIns="0" rIns="0" anchor="ctr">
              <a:noAutofit/>
            </a:bodyPr>
            <a:lstStyle/>
            <a:p>
              <a:pPr algn="ctr"/>
              <a:r>
                <a:rPr lang="de-DE" sz="1600" dirty="0">
                  <a:latin typeface="Arial"/>
                  <a:cs typeface="Arial"/>
                </a:rPr>
                <a:t>Rutherford </a:t>
              </a:r>
              <a:r>
                <a:rPr lang="de-DE" sz="1600" dirty="0" err="1">
                  <a:latin typeface="Arial"/>
                  <a:cs typeface="Arial"/>
                </a:rPr>
                <a:t>scattering</a:t>
              </a:r>
              <a:r>
                <a:rPr lang="de-DE" sz="1600" dirty="0">
                  <a:latin typeface="Arial"/>
                  <a:cs typeface="Arial"/>
                </a:rPr>
                <a:t> </a:t>
              </a:r>
              <a:r>
                <a:rPr lang="de-DE" sz="1600" dirty="0" err="1">
                  <a:latin typeface="Arial"/>
                  <a:cs typeface="Arial"/>
                </a:rPr>
                <a:t>model</a:t>
              </a:r>
              <a:endParaRPr lang="en-GB" sz="1600" dirty="0">
                <a:latin typeface="Arial"/>
                <a:cs typeface="Arial"/>
              </a:endParaRPr>
            </a:p>
          </p:txBody>
        </p:sp>
        <p:pic>
          <p:nvPicPr>
            <p:cNvPr id="30" name="Content Placeholder 5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7231" t="21716" r="29757" b="8149"/>
            <a:stretch/>
          </p:blipFill>
          <p:spPr>
            <a:xfrm>
              <a:off x="7215564" y="3149891"/>
              <a:ext cx="1080000" cy="1080001"/>
            </a:xfrm>
            <a:prstGeom prst="roundRect">
              <a:avLst>
                <a:gd name="adj" fmla="val 0"/>
              </a:avLst>
            </a:prstGeom>
            <a:solidFill>
              <a:srgbClr val="FFFFFF">
                <a:shade val="85000"/>
              </a:srgbClr>
            </a:solidFill>
            <a:ln>
              <a:solidFill>
                <a:schemeClr val="tx1">
                  <a:lumMod val="65000"/>
                  <a:lumOff val="35000"/>
                </a:schemeClr>
              </a:solidFill>
            </a:ln>
            <a:effectLst/>
          </p:spPr>
        </p:pic>
        <p:pic>
          <p:nvPicPr>
            <p:cNvPr id="31" name="Picture 30"/>
            <p:cNvPicPr>
              <a:picLocks noChangeAspect="1"/>
            </p:cNvPicPr>
            <p:nvPr/>
          </p:nvPicPr>
          <p:blipFill rotWithShape="1">
            <a:blip r:embed="rId5"/>
            <a:srcRect l="3640" t="1857" r="3357" b="2767"/>
            <a:stretch/>
          </p:blipFill>
          <p:spPr>
            <a:xfrm>
              <a:off x="9526294" y="4295611"/>
              <a:ext cx="1080000" cy="1071265"/>
            </a:xfrm>
            <a:prstGeom prst="rect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</p:pic>
      </p:grpSp>
      <p:pic>
        <p:nvPicPr>
          <p:cNvPr id="32" name="Picture 3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38782" y="4343599"/>
            <a:ext cx="444166" cy="918192"/>
          </a:xfrm>
          <a:prstGeom prst="rect">
            <a:avLst/>
          </a:prstGeom>
          <a:ln>
            <a:noFill/>
          </a:ln>
        </p:spPr>
      </p:pic>
      <p:sp>
        <p:nvSpPr>
          <p:cNvPr id="33" name="Rectangle 32"/>
          <p:cNvSpPr/>
          <p:nvPr/>
        </p:nvSpPr>
        <p:spPr>
          <a:xfrm>
            <a:off x="4169569" y="4293938"/>
            <a:ext cx="1080000" cy="1080000"/>
          </a:xfrm>
          <a:prstGeom prst="rect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txBody>
          <a:bodyPr wrap="square" anchor="ctr">
            <a:noAutofit/>
          </a:bodyPr>
          <a:lstStyle/>
          <a:p>
            <a:pPr algn="ctr"/>
            <a:r>
              <a:rPr lang="de-DE" sz="1600" dirty="0">
                <a:latin typeface="Arial"/>
                <a:cs typeface="Arial"/>
              </a:rPr>
              <a:t>Beam </a:t>
            </a:r>
            <a:r>
              <a:rPr lang="de-DE" sz="1600" dirty="0" err="1">
                <a:latin typeface="Arial"/>
                <a:cs typeface="Arial"/>
              </a:rPr>
              <a:t>optics</a:t>
            </a:r>
            <a:endParaRPr lang="en-GB" sz="1600" dirty="0">
              <a:latin typeface="Arial"/>
              <a:cs typeface="Arial"/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5331468" y="4297454"/>
            <a:ext cx="1080000" cy="1080000"/>
          </a:xfrm>
          <a:prstGeom prst="rect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txBody>
          <a:bodyPr wrap="square" anchor="ctr">
            <a:noAutofit/>
          </a:bodyPr>
          <a:lstStyle/>
          <a:p>
            <a:pPr algn="ctr"/>
            <a:endParaRPr lang="en-GB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2945709C-57ED-4825-8A29-0C74654ECAFA}"/>
              </a:ext>
            </a:extLst>
          </p:cNvPr>
          <p:cNvSpPr/>
          <p:nvPr/>
        </p:nvSpPr>
        <p:spPr>
          <a:xfrm>
            <a:off x="124216" y="714147"/>
            <a:ext cx="400776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>
                <a:solidFill>
                  <a:schemeClr val="bg2">
                    <a:lumMod val="25000"/>
                  </a:schemeClr>
                </a:solidFill>
              </a:rPr>
              <a:t>Fabian Bernstein and Lachlan </a:t>
            </a:r>
            <a:r>
              <a:rPr lang="en-GB" dirty="0" err="1">
                <a:solidFill>
                  <a:schemeClr val="bg2">
                    <a:lumMod val="25000"/>
                  </a:schemeClr>
                </a:solidFill>
              </a:rPr>
              <a:t>McGinness</a:t>
            </a:r>
            <a:endParaRPr lang="en-GB" dirty="0">
              <a:solidFill>
                <a:schemeClr val="bg2">
                  <a:lumMod val="25000"/>
                </a:schemeClr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67" r="16667"/>
          <a:stretch/>
        </p:blipFill>
        <p:spPr>
          <a:xfrm>
            <a:off x="6465524" y="3152775"/>
            <a:ext cx="1080000" cy="1080000"/>
          </a:xfrm>
          <a:prstGeom prst="rect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</p:pic>
      <p:sp>
        <p:nvSpPr>
          <p:cNvPr id="5" name="Rechteck 4">
            <a:extLst>
              <a:ext uri="{FF2B5EF4-FFF2-40B4-BE49-F238E27FC236}">
                <a16:creationId xmlns:a16="http://schemas.microsoft.com/office/drawing/2014/main" id="{81E12C76-11BA-409F-A1B3-B2EC0D14EBF8}"/>
              </a:ext>
            </a:extLst>
          </p:cNvPr>
          <p:cNvSpPr/>
          <p:nvPr/>
        </p:nvSpPr>
        <p:spPr>
          <a:xfrm>
            <a:off x="5114162" y="5836500"/>
            <a:ext cx="369883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3200" b="1" dirty="0"/>
              <a:t>Quadrupole Ion Trap</a:t>
            </a:r>
          </a:p>
        </p:txBody>
      </p:sp>
      <p:pic>
        <p:nvPicPr>
          <p:cNvPr id="19" name="Picture 6">
            <a:extLst>
              <a:ext uri="{FF2B5EF4-FFF2-40B4-BE49-F238E27FC236}">
                <a16:creationId xmlns:a16="http://schemas.microsoft.com/office/drawing/2014/main" id="{70174061-E3BA-4B80-A517-A3EFBE4453AF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1980" y="1764306"/>
            <a:ext cx="5174877" cy="385693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0859650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4216" y="64501"/>
            <a:ext cx="10986370" cy="950108"/>
          </a:xfrm>
        </p:spPr>
        <p:txBody>
          <a:bodyPr>
            <a:noAutofit/>
          </a:bodyPr>
          <a:lstStyle/>
          <a:p>
            <a:r>
              <a:rPr lang="en-GB" sz="3600" b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HST working Group – Low Cost 3D Printable Experiments</a:t>
            </a:r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2945709C-57ED-4825-8A29-0C74654ECAFA}"/>
              </a:ext>
            </a:extLst>
          </p:cNvPr>
          <p:cNvSpPr/>
          <p:nvPr/>
        </p:nvSpPr>
        <p:spPr>
          <a:xfrm>
            <a:off x="124216" y="714147"/>
            <a:ext cx="400776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>
                <a:solidFill>
                  <a:schemeClr val="bg2">
                    <a:lumMod val="25000"/>
                  </a:schemeClr>
                </a:solidFill>
              </a:rPr>
              <a:t>Fabian Bernstein and Lachlan </a:t>
            </a:r>
            <a:r>
              <a:rPr lang="en-GB" dirty="0" err="1">
                <a:solidFill>
                  <a:schemeClr val="bg2">
                    <a:lumMod val="25000"/>
                  </a:schemeClr>
                </a:solidFill>
              </a:rPr>
              <a:t>McGinness</a:t>
            </a:r>
            <a:endParaRPr lang="en-GB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5" name="Rechteck 4">
            <a:extLst>
              <a:ext uri="{FF2B5EF4-FFF2-40B4-BE49-F238E27FC236}">
                <a16:creationId xmlns:a16="http://schemas.microsoft.com/office/drawing/2014/main" id="{81E12C76-11BA-409F-A1B3-B2EC0D14EBF8}"/>
              </a:ext>
            </a:extLst>
          </p:cNvPr>
          <p:cNvSpPr/>
          <p:nvPr/>
        </p:nvSpPr>
        <p:spPr>
          <a:xfrm>
            <a:off x="5114162" y="5836500"/>
            <a:ext cx="369883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3200" b="1" dirty="0"/>
              <a:t>Quadrupole Ion Trap</a:t>
            </a:r>
          </a:p>
        </p:txBody>
      </p:sp>
      <p:pic>
        <p:nvPicPr>
          <p:cNvPr id="20" name="Picture 5">
            <a:extLst>
              <a:ext uri="{FF2B5EF4-FFF2-40B4-BE49-F238E27FC236}">
                <a16:creationId xmlns:a16="http://schemas.microsoft.com/office/drawing/2014/main" id="{930FB09F-9B14-4912-A07D-E36CDB2FCC0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0026" y="1764306"/>
            <a:ext cx="4449958" cy="387085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Rechteck 5">
            <a:extLst>
              <a:ext uri="{FF2B5EF4-FFF2-40B4-BE49-F238E27FC236}">
                <a16:creationId xmlns:a16="http://schemas.microsoft.com/office/drawing/2014/main" id="{25E95734-2C77-447E-BE2A-A369E7326CA2}"/>
              </a:ext>
            </a:extLst>
          </p:cNvPr>
          <p:cNvSpPr/>
          <p:nvPr/>
        </p:nvSpPr>
        <p:spPr>
          <a:xfrm>
            <a:off x="124216" y="2588438"/>
            <a:ext cx="462018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dirty="0"/>
              <a:t>1.) Build a quadrupole ion trap</a:t>
            </a:r>
          </a:p>
        </p:txBody>
      </p:sp>
      <p:sp>
        <p:nvSpPr>
          <p:cNvPr id="7" name="Rechteck 6">
            <a:extLst>
              <a:ext uri="{FF2B5EF4-FFF2-40B4-BE49-F238E27FC236}">
                <a16:creationId xmlns:a16="http://schemas.microsoft.com/office/drawing/2014/main" id="{DBBA2C71-5C52-427E-8E73-A39C18AAD1CA}"/>
              </a:ext>
            </a:extLst>
          </p:cNvPr>
          <p:cNvSpPr/>
          <p:nvPr/>
        </p:nvSpPr>
        <p:spPr>
          <a:xfrm>
            <a:off x="124216" y="3284234"/>
            <a:ext cx="456523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93700" indent="-393700"/>
            <a:r>
              <a:rPr lang="en-GB" sz="2400" dirty="0"/>
              <a:t>2.) Perform an experiment with the trap and figure out how it works</a:t>
            </a:r>
          </a:p>
        </p:txBody>
      </p:sp>
    </p:spTree>
    <p:extLst>
      <p:ext uri="{BB962C8B-B14F-4D97-AF65-F5344CB8AC3E}">
        <p14:creationId xmlns:p14="http://schemas.microsoft.com/office/powerpoint/2010/main" val="6750444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4216" y="64501"/>
            <a:ext cx="10986370" cy="950108"/>
          </a:xfrm>
        </p:spPr>
        <p:txBody>
          <a:bodyPr>
            <a:noAutofit/>
          </a:bodyPr>
          <a:lstStyle/>
          <a:p>
            <a:r>
              <a:rPr lang="en-GB" sz="3600" b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HST working Group – Low Cost 3D Printable Experiments</a:t>
            </a:r>
          </a:p>
        </p:txBody>
      </p:sp>
      <p:grpSp>
        <p:nvGrpSpPr>
          <p:cNvPr id="9" name="Gruppieren 8">
            <a:extLst>
              <a:ext uri="{FF2B5EF4-FFF2-40B4-BE49-F238E27FC236}">
                <a16:creationId xmlns:a16="http://schemas.microsoft.com/office/drawing/2014/main" id="{D9ABDF12-0289-4493-8227-BA4066643D6E}"/>
              </a:ext>
            </a:extLst>
          </p:cNvPr>
          <p:cNvGrpSpPr/>
          <p:nvPr/>
        </p:nvGrpSpPr>
        <p:grpSpPr>
          <a:xfrm>
            <a:off x="4157147" y="1985288"/>
            <a:ext cx="4542630" cy="3385425"/>
            <a:chOff x="7208436" y="1985288"/>
            <a:chExt cx="4542630" cy="3385425"/>
          </a:xfrm>
        </p:grpSpPr>
        <p:pic>
          <p:nvPicPr>
            <p:cNvPr id="43" name="Picture 42" descr="\\cern.ch\dfs\Users\j\jwoithe\Desktop\PdN6_Abb1a.jpg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963" r="13083"/>
            <a:stretch/>
          </p:blipFill>
          <p:spPr bwMode="auto">
            <a:xfrm>
              <a:off x="10669338" y="1993257"/>
              <a:ext cx="1080000" cy="1080000"/>
            </a:xfrm>
            <a:prstGeom prst="rect">
              <a:avLst/>
            </a:prstGeom>
            <a:noFill/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</p:pic>
        <p:pic>
          <p:nvPicPr>
            <p:cNvPr id="8" name="Picture 7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382" r="4382"/>
            <a:stretch/>
          </p:blipFill>
          <p:spPr>
            <a:xfrm>
              <a:off x="8365013" y="1992662"/>
              <a:ext cx="1080000" cy="1080000"/>
            </a:xfrm>
            <a:prstGeom prst="rect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</p:pic>
        <p:sp>
          <p:nvSpPr>
            <p:cNvPr id="45" name="Rectangle 44"/>
            <p:cNvSpPr/>
            <p:nvPr/>
          </p:nvSpPr>
          <p:spPr>
            <a:xfrm>
              <a:off x="9520114" y="1985288"/>
              <a:ext cx="1080000" cy="1080000"/>
            </a:xfrm>
            <a:prstGeom prst="rect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txBody>
            <a:bodyPr wrap="none" anchor="ctr">
              <a:noAutofit/>
            </a:bodyPr>
            <a:lstStyle/>
            <a:p>
              <a:pPr algn="ctr"/>
              <a:r>
                <a:rPr lang="en-GB" sz="1600" dirty="0">
                  <a:latin typeface="Arial" panose="020B0604020202020204" pitchFamily="34" charset="0"/>
                  <a:cs typeface="Arial" panose="020B0604020202020204" pitchFamily="34" charset="0"/>
                </a:rPr>
                <a:t>DIY </a:t>
              </a:r>
              <a:br>
                <a:rPr lang="en-GB" sz="1600" dirty="0">
                  <a:latin typeface="Arial" panose="020B0604020202020204" pitchFamily="34" charset="0"/>
                  <a:cs typeface="Arial" panose="020B0604020202020204" pitchFamily="34" charset="0"/>
                </a:rPr>
              </a:br>
              <a:r>
                <a:rPr lang="en-GB" sz="1600" dirty="0">
                  <a:latin typeface="Arial" panose="020B0604020202020204" pitchFamily="34" charset="0"/>
                  <a:cs typeface="Arial" panose="020B0604020202020204" pitchFamily="34" charset="0"/>
                </a:rPr>
                <a:t>cloud </a:t>
              </a:r>
              <a:br>
                <a:rPr lang="en-GB" sz="1600" dirty="0">
                  <a:latin typeface="Arial" panose="020B0604020202020204" pitchFamily="34" charset="0"/>
                  <a:cs typeface="Arial" panose="020B0604020202020204" pitchFamily="34" charset="0"/>
                </a:rPr>
              </a:br>
              <a:r>
                <a:rPr lang="en-GB" sz="1600" dirty="0">
                  <a:latin typeface="Arial" panose="020B0604020202020204" pitchFamily="34" charset="0"/>
                  <a:cs typeface="Arial" panose="020B0604020202020204" pitchFamily="34" charset="0"/>
                </a:rPr>
                <a:t>chambers</a:t>
              </a: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10669338" y="3145736"/>
              <a:ext cx="1080000" cy="1080000"/>
            </a:xfrm>
            <a:prstGeom prst="rect">
              <a:avLst/>
            </a:prstGeom>
            <a:noFill/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txBody>
            <a:bodyPr wrap="square" rtlCol="0" anchor="ctr">
              <a:noAutofit/>
            </a:bodyPr>
            <a:lstStyle/>
            <a:p>
              <a:pPr algn="ctr"/>
              <a:r>
                <a:rPr lang="en-GB" sz="1600" dirty="0">
                  <a:latin typeface="Arial" panose="020B0604020202020204" pitchFamily="34" charset="0"/>
                  <a:cs typeface="Arial" panose="020B0604020202020204" pitchFamily="34" charset="0"/>
                </a:rPr>
                <a:t>3D printable particle traps</a:t>
              </a: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7208436" y="1994549"/>
              <a:ext cx="1080000" cy="1080000"/>
            </a:xfrm>
            <a:prstGeom prst="rect">
              <a:avLst/>
            </a:prstGeom>
            <a:noFill/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txBody>
            <a:bodyPr wrap="square" rtlCol="0" anchor="ctr">
              <a:noAutofit/>
            </a:bodyPr>
            <a:lstStyle/>
            <a:p>
              <a:pPr algn="ctr"/>
              <a:r>
                <a:rPr lang="en-GB" sz="1600" dirty="0">
                  <a:latin typeface="Arial" panose="020B0604020202020204" pitchFamily="34" charset="0"/>
                  <a:cs typeface="Arial" panose="020B0604020202020204" pitchFamily="34" charset="0"/>
                </a:rPr>
                <a:t>3D printable magnet models</a:t>
              </a:r>
            </a:p>
          </p:txBody>
        </p:sp>
        <p:sp>
          <p:nvSpPr>
            <p:cNvPr id="28" name="Rectangle 27"/>
            <p:cNvSpPr/>
            <p:nvPr/>
          </p:nvSpPr>
          <p:spPr>
            <a:xfrm>
              <a:off x="8378206" y="3148798"/>
              <a:ext cx="1080000" cy="1080000"/>
            </a:xfrm>
            <a:prstGeom prst="rect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txBody>
            <a:bodyPr wrap="square" anchor="ctr">
              <a:noAutofit/>
            </a:bodyPr>
            <a:lstStyle/>
            <a:p>
              <a:pPr algn="ctr"/>
              <a:r>
                <a:rPr lang="de-DE" sz="1600" dirty="0">
                  <a:latin typeface="Arial"/>
                  <a:cs typeface="Arial"/>
                </a:rPr>
                <a:t>Bragg </a:t>
              </a:r>
              <a:r>
                <a:rPr lang="de-DE" sz="1600" dirty="0" err="1">
                  <a:latin typeface="Arial"/>
                  <a:cs typeface="Arial"/>
                </a:rPr>
                <a:t>peak</a:t>
              </a:r>
              <a:r>
                <a:rPr lang="de-DE" sz="1600" dirty="0">
                  <a:latin typeface="Arial"/>
                  <a:cs typeface="Arial"/>
                </a:rPr>
                <a:t> </a:t>
              </a:r>
              <a:r>
                <a:rPr lang="de-DE" sz="1600" dirty="0" err="1">
                  <a:latin typeface="Arial"/>
                  <a:cs typeface="Arial"/>
                </a:rPr>
                <a:t>model</a:t>
              </a:r>
              <a:endParaRPr lang="en-GB" sz="1600" dirty="0">
                <a:latin typeface="Arial"/>
                <a:cs typeface="Arial"/>
              </a:endParaRPr>
            </a:p>
          </p:txBody>
        </p:sp>
        <p:sp>
          <p:nvSpPr>
            <p:cNvPr id="29" name="Rectangle 28"/>
            <p:cNvSpPr/>
            <p:nvPr/>
          </p:nvSpPr>
          <p:spPr>
            <a:xfrm>
              <a:off x="10671066" y="4290713"/>
              <a:ext cx="1080000" cy="1080000"/>
            </a:xfrm>
            <a:prstGeom prst="rect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txBody>
            <a:bodyPr wrap="square" lIns="0" rIns="0" anchor="ctr">
              <a:noAutofit/>
            </a:bodyPr>
            <a:lstStyle/>
            <a:p>
              <a:pPr algn="ctr"/>
              <a:r>
                <a:rPr lang="de-DE" sz="1600" dirty="0">
                  <a:latin typeface="Arial"/>
                  <a:cs typeface="Arial"/>
                </a:rPr>
                <a:t>Rutherford </a:t>
              </a:r>
              <a:r>
                <a:rPr lang="de-DE" sz="1600" dirty="0" err="1">
                  <a:latin typeface="Arial"/>
                  <a:cs typeface="Arial"/>
                </a:rPr>
                <a:t>scattering</a:t>
              </a:r>
              <a:r>
                <a:rPr lang="de-DE" sz="1600" dirty="0">
                  <a:latin typeface="Arial"/>
                  <a:cs typeface="Arial"/>
                </a:rPr>
                <a:t> </a:t>
              </a:r>
              <a:r>
                <a:rPr lang="de-DE" sz="1600" dirty="0" err="1">
                  <a:latin typeface="Arial"/>
                  <a:cs typeface="Arial"/>
                </a:rPr>
                <a:t>model</a:t>
              </a:r>
              <a:endParaRPr lang="en-GB" sz="1600" dirty="0">
                <a:latin typeface="Arial"/>
                <a:cs typeface="Arial"/>
              </a:endParaRPr>
            </a:p>
          </p:txBody>
        </p:sp>
        <p:pic>
          <p:nvPicPr>
            <p:cNvPr id="30" name="Content Placeholder 5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7231" t="21716" r="29757" b="8149"/>
            <a:stretch/>
          </p:blipFill>
          <p:spPr>
            <a:xfrm>
              <a:off x="7215564" y="3149891"/>
              <a:ext cx="1080000" cy="1080001"/>
            </a:xfrm>
            <a:prstGeom prst="roundRect">
              <a:avLst>
                <a:gd name="adj" fmla="val 0"/>
              </a:avLst>
            </a:prstGeom>
            <a:solidFill>
              <a:srgbClr val="FFFFFF">
                <a:shade val="85000"/>
              </a:srgbClr>
            </a:solidFill>
            <a:ln>
              <a:solidFill>
                <a:schemeClr val="tx1">
                  <a:lumMod val="65000"/>
                  <a:lumOff val="35000"/>
                </a:schemeClr>
              </a:solidFill>
            </a:ln>
            <a:effectLst/>
          </p:spPr>
        </p:pic>
        <p:pic>
          <p:nvPicPr>
            <p:cNvPr id="31" name="Picture 30"/>
            <p:cNvPicPr>
              <a:picLocks noChangeAspect="1"/>
            </p:cNvPicPr>
            <p:nvPr/>
          </p:nvPicPr>
          <p:blipFill rotWithShape="1">
            <a:blip r:embed="rId5"/>
            <a:srcRect l="3640" t="1857" r="3357" b="2767"/>
            <a:stretch/>
          </p:blipFill>
          <p:spPr>
            <a:xfrm>
              <a:off x="9526294" y="4295611"/>
              <a:ext cx="1080000" cy="1071265"/>
            </a:xfrm>
            <a:prstGeom prst="rect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</p:pic>
      </p:grpSp>
      <p:sp>
        <p:nvSpPr>
          <p:cNvPr id="33" name="Rectangle 32"/>
          <p:cNvSpPr/>
          <p:nvPr/>
        </p:nvSpPr>
        <p:spPr>
          <a:xfrm>
            <a:off x="4169569" y="4293938"/>
            <a:ext cx="1080000" cy="1080000"/>
          </a:xfrm>
          <a:prstGeom prst="rect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txBody>
          <a:bodyPr wrap="square" anchor="ctr">
            <a:noAutofit/>
          </a:bodyPr>
          <a:lstStyle/>
          <a:p>
            <a:pPr algn="ctr"/>
            <a:r>
              <a:rPr lang="de-DE" sz="1600" dirty="0">
                <a:latin typeface="Arial"/>
                <a:cs typeface="Arial"/>
              </a:rPr>
              <a:t>Beam </a:t>
            </a:r>
            <a:r>
              <a:rPr lang="de-DE" sz="1600" dirty="0" err="1">
                <a:latin typeface="Arial"/>
                <a:cs typeface="Arial"/>
              </a:rPr>
              <a:t>optics</a:t>
            </a:r>
            <a:endParaRPr lang="en-GB" sz="1600" dirty="0">
              <a:latin typeface="Arial"/>
              <a:cs typeface="Arial"/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5331468" y="4297454"/>
            <a:ext cx="1080000" cy="1080000"/>
          </a:xfrm>
          <a:prstGeom prst="rect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txBody>
          <a:bodyPr wrap="square" anchor="ctr">
            <a:noAutofit/>
          </a:bodyPr>
          <a:lstStyle/>
          <a:p>
            <a:pPr algn="ctr"/>
            <a:endParaRPr lang="en-GB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2945709C-57ED-4825-8A29-0C74654ECAFA}"/>
              </a:ext>
            </a:extLst>
          </p:cNvPr>
          <p:cNvSpPr/>
          <p:nvPr/>
        </p:nvSpPr>
        <p:spPr>
          <a:xfrm>
            <a:off x="124216" y="714147"/>
            <a:ext cx="400776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>
                <a:solidFill>
                  <a:schemeClr val="bg2">
                    <a:lumMod val="25000"/>
                  </a:schemeClr>
                </a:solidFill>
              </a:rPr>
              <a:t>Fabian Bernstein and Lachlan </a:t>
            </a:r>
            <a:r>
              <a:rPr lang="en-GB" dirty="0" err="1">
                <a:solidFill>
                  <a:schemeClr val="bg2">
                    <a:lumMod val="25000"/>
                  </a:schemeClr>
                </a:solidFill>
              </a:rPr>
              <a:t>McGinness</a:t>
            </a:r>
            <a:endParaRPr lang="en-GB" dirty="0">
              <a:solidFill>
                <a:schemeClr val="bg2">
                  <a:lumMod val="25000"/>
                </a:schemeClr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67" r="16667"/>
          <a:stretch/>
        </p:blipFill>
        <p:spPr>
          <a:xfrm>
            <a:off x="6465524" y="3152775"/>
            <a:ext cx="1080000" cy="1080000"/>
          </a:xfrm>
          <a:prstGeom prst="rect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</p:pic>
      <p:sp>
        <p:nvSpPr>
          <p:cNvPr id="5" name="Rechteck 4">
            <a:extLst>
              <a:ext uri="{FF2B5EF4-FFF2-40B4-BE49-F238E27FC236}">
                <a16:creationId xmlns:a16="http://schemas.microsoft.com/office/drawing/2014/main" id="{81E12C76-11BA-409F-A1B3-B2EC0D14EBF8}"/>
              </a:ext>
            </a:extLst>
          </p:cNvPr>
          <p:cNvSpPr/>
          <p:nvPr/>
        </p:nvSpPr>
        <p:spPr>
          <a:xfrm>
            <a:off x="7079601" y="5732490"/>
            <a:ext cx="232467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3200" b="1" dirty="0"/>
              <a:t>Beam Optics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AC54AB25-07B2-4FA7-9A25-8703444CD68B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76261" y="4379054"/>
            <a:ext cx="428128" cy="8850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7497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13"/>
                                        </p:tgtEl>
                                      </p:cBhvr>
                                      <p:by x="400000" y="4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theme/theme1.xml><?xml version="1.0" encoding="utf-8"?>
<a:theme xmlns:a="http://schemas.openxmlformats.org/drawingml/2006/main" name="1_Office Theme">
  <a:themeElements>
    <a:clrScheme name="Custom 1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0B0F0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44</TotalTime>
  <Words>500</Words>
  <Application>Microsoft Office PowerPoint</Application>
  <PresentationFormat>Widescreen</PresentationFormat>
  <Paragraphs>113</Paragraphs>
  <Slides>16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1" baseType="lpstr">
      <vt:lpstr>Arial</vt:lpstr>
      <vt:lpstr>Calibri</vt:lpstr>
      <vt:lpstr>Calibri Light</vt:lpstr>
      <vt:lpstr>Helvetica</vt:lpstr>
      <vt:lpstr>1_Office Theme</vt:lpstr>
      <vt:lpstr>WG1 &amp; WG2</vt:lpstr>
      <vt:lpstr>What is S’Cool LAB?</vt:lpstr>
      <vt:lpstr>Experiments: high-tech vs. low-cost</vt:lpstr>
      <vt:lpstr>Experiments: high-tech vs. low-cost</vt:lpstr>
      <vt:lpstr>HST working Group – Low Cost 3D Printable Experiments</vt:lpstr>
      <vt:lpstr>HST working Group – Low Cost 3D Printable Experiments</vt:lpstr>
      <vt:lpstr>HST working Group – Low Cost 3D Printable Experiments</vt:lpstr>
      <vt:lpstr>HST working Group – Low Cost 3D Printable Experiments</vt:lpstr>
      <vt:lpstr>HST working Group – Low Cost 3D Printable Experiments</vt:lpstr>
      <vt:lpstr>HST working Group – Low Cost 3D Printable Experiments</vt:lpstr>
      <vt:lpstr>HST working Group – Low Cost 3D Printable Experiments</vt:lpstr>
      <vt:lpstr>HST S`Cool LAB Working Group 2  Semiconductors at CERN </vt:lpstr>
      <vt:lpstr>HST S`Cool LAB Working Group 2  Semiconductors at CERN </vt:lpstr>
      <vt:lpstr>HST S`Cool LAB Working Group 2  Semiconductors at CERN </vt:lpstr>
      <vt:lpstr>HST S`Cool LAB Working Group 2  Semiconductors at CERN </vt:lpstr>
      <vt:lpstr>HST S`Cool LAB Working Group 2  Semiconductors at CERN </vt:lpstr>
    </vt:vector>
  </TitlesOfParts>
  <Manager/>
  <Company>CERN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 Brief Overview</dc:title>
  <dc:subject/>
  <dc:creator>Sascha Schmeling</dc:creator>
  <cp:keywords/>
  <dc:description/>
  <cp:lastModifiedBy>Lachlan Paul Mcginness</cp:lastModifiedBy>
  <cp:revision>97</cp:revision>
  <cp:lastPrinted>2018-04-17T06:50:42Z</cp:lastPrinted>
  <dcterms:created xsi:type="dcterms:W3CDTF">2016-01-05T10:08:16Z</dcterms:created>
  <dcterms:modified xsi:type="dcterms:W3CDTF">2018-07-03T07:25:22Z</dcterms:modified>
  <cp:category/>
</cp:coreProperties>
</file>