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png"/>
  <Default Extension="tiff" ContentType="image/tiff"/>
  <Default Extension="mp4" ContentType="video/unknown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5.jpg" ContentType="image/jpeg"/>
  <Override PartName="/ppt/notesSlides/notesSlide6.xml" ContentType="application/vnd.openxmlformats-officedocument.presentationml.notesSlide+xml"/>
  <Override PartName="/ppt/media/image6.jpg" ContentType="image/jpeg"/>
  <Override PartName="/ppt/media/image7.jpg" ContentType="image/jpeg"/>
  <Override PartName="/ppt/notesSlides/notesSlide7.xml" ContentType="application/vnd.openxmlformats-officedocument.presentationml.notesSlide+xml"/>
  <Override PartName="/ppt/media/image8.jpg" ContentType="image/jpeg"/>
  <Override PartName="/ppt/notesSlides/notesSlide8.xml" ContentType="application/vnd.openxmlformats-officedocument.presentationml.notesSlide+xml"/>
  <Override PartName="/ppt/media/image9.jp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11.jpg" ContentType="image/jpeg"/>
  <Override PartName="/ppt/notesSlides/notesSlide11.xml" ContentType="application/vnd.openxmlformats-officedocument.presentationml.notesSlide+xml"/>
  <Override PartName="/ppt/media/image12.jpg" ContentType="image/jpe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media/image15.jpg" ContentType="image/jpeg"/>
  <Override PartName="/ppt/notesSlides/notesSlide15.xml" ContentType="application/vnd.openxmlformats-officedocument.presentationml.notesSlide+xml"/>
  <Override PartName="/ppt/media/image18.jpg" ContentType="image/jpeg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media/image22.jpg" ContentType="image/jpeg"/>
  <Override PartName="/ppt/notesSlides/notesSlide20.xml" ContentType="application/vnd.openxmlformats-officedocument.presentationml.notesSlide+xml"/>
  <Override PartName="/ppt/media/image23.jpg" ContentType="image/jpeg"/>
  <Override PartName="/ppt/notesSlides/notesSlide21.xml" ContentType="application/vnd.openxmlformats-officedocument.presentationml.notesSlide+xml"/>
  <Override PartName="/ppt/media/image26.jpg" ContentType="image/jpeg"/>
  <Override PartName="/ppt/notesSlides/notesSlide22.xml" ContentType="application/vnd.openxmlformats-officedocument.presentationml.notesSlide+xml"/>
  <Override PartName="/ppt/media/image27.jpg" ContentType="image/jpeg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media/image32.jpg" ContentType="image/jpeg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media/image39.jpg" ContentType="image/jpeg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media/image41.jpg" ContentType="image/jpeg"/>
  <Override PartName="/ppt/media/image43.jpg" ContentType="image/jpeg"/>
  <Override PartName="/ppt/media/image44.jpg" ContentType="image/jpeg"/>
  <Override PartName="/ppt/media/image45.jpg" ContentType="image/jpeg"/>
  <Override PartName="/ppt/media/image46.jpg" ContentType="image/jpeg"/>
  <Override PartName="/ppt/notesSlides/notesSlide37.xml" ContentType="application/vnd.openxmlformats-officedocument.presentationml.notesSlide+xml"/>
  <Override PartName="/ppt/media/image47.jpg" ContentType="image/jpeg"/>
  <Override PartName="/ppt/notesSlides/notesSlide38.xml" ContentType="application/vnd.openxmlformats-officedocument.presentationml.notesSlide+xml"/>
  <Override PartName="/ppt/media/image48.jpg" ContentType="image/jpeg"/>
  <Override PartName="/ppt/media/image49.jpg" ContentType="image/jpeg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media/image63.jpg" ContentType="image/jpeg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media/image71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256" r:id="rId2"/>
    <p:sldId id="295" r:id="rId3"/>
    <p:sldId id="296" r:id="rId4"/>
    <p:sldId id="299" r:id="rId5"/>
    <p:sldId id="301" r:id="rId6"/>
    <p:sldId id="300" r:id="rId7"/>
    <p:sldId id="298" r:id="rId8"/>
    <p:sldId id="371" r:id="rId9"/>
    <p:sldId id="372" r:id="rId10"/>
    <p:sldId id="307" r:id="rId11"/>
    <p:sldId id="308" r:id="rId12"/>
    <p:sldId id="309" r:id="rId13"/>
    <p:sldId id="310" r:id="rId14"/>
    <p:sldId id="364" r:id="rId15"/>
    <p:sldId id="311" r:id="rId16"/>
    <p:sldId id="358" r:id="rId17"/>
    <p:sldId id="302" r:id="rId18"/>
    <p:sldId id="368" r:id="rId19"/>
    <p:sldId id="312" r:id="rId20"/>
    <p:sldId id="313" r:id="rId21"/>
    <p:sldId id="314" r:id="rId22"/>
    <p:sldId id="354" r:id="rId23"/>
    <p:sldId id="315" r:id="rId24"/>
    <p:sldId id="355" r:id="rId25"/>
    <p:sldId id="317" r:id="rId26"/>
    <p:sldId id="318" r:id="rId27"/>
    <p:sldId id="369" r:id="rId28"/>
    <p:sldId id="266" r:id="rId29"/>
    <p:sldId id="319" r:id="rId30"/>
    <p:sldId id="304" r:id="rId31"/>
    <p:sldId id="324" r:id="rId32"/>
    <p:sldId id="325" r:id="rId33"/>
    <p:sldId id="328" r:id="rId34"/>
    <p:sldId id="360" r:id="rId35"/>
    <p:sldId id="330" r:id="rId36"/>
    <p:sldId id="331" r:id="rId37"/>
    <p:sldId id="366" r:id="rId38"/>
    <p:sldId id="332" r:id="rId39"/>
    <p:sldId id="333" r:id="rId40"/>
    <p:sldId id="335" r:id="rId41"/>
    <p:sldId id="356" r:id="rId42"/>
    <p:sldId id="336" r:id="rId43"/>
    <p:sldId id="357" r:id="rId44"/>
    <p:sldId id="337" r:id="rId45"/>
    <p:sldId id="339" r:id="rId46"/>
    <p:sldId id="338" r:id="rId47"/>
    <p:sldId id="341" r:id="rId48"/>
    <p:sldId id="342" r:id="rId49"/>
    <p:sldId id="365" r:id="rId50"/>
    <p:sldId id="343" r:id="rId51"/>
    <p:sldId id="344" r:id="rId52"/>
    <p:sldId id="345" r:id="rId53"/>
    <p:sldId id="359" r:id="rId54"/>
    <p:sldId id="305" r:id="rId55"/>
    <p:sldId id="347" r:id="rId56"/>
    <p:sldId id="348" r:id="rId57"/>
    <p:sldId id="349" r:id="rId58"/>
    <p:sldId id="350" r:id="rId59"/>
    <p:sldId id="363" r:id="rId60"/>
    <p:sldId id="351" r:id="rId61"/>
    <p:sldId id="323" r:id="rId62"/>
    <p:sldId id="292" r:id="rId63"/>
    <p:sldId id="361" r:id="rId64"/>
    <p:sldId id="362" r:id="rId65"/>
    <p:sldId id="352" r:id="rId66"/>
    <p:sldId id="353" r:id="rId67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E0A"/>
    <a:srgbClr val="BD1C0A"/>
    <a:srgbClr val="ED260F"/>
    <a:srgbClr val="063C8B"/>
    <a:srgbClr val="275CC3"/>
    <a:srgbClr val="146DFF"/>
    <a:srgbClr val="104CFF"/>
    <a:srgbClr val="1257FF"/>
    <a:srgbClr val="FFEC1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F7579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3"/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 autoAdjust="0"/>
    <p:restoredTop sz="81115" autoAdjust="0"/>
  </p:normalViewPr>
  <p:slideViewPr>
    <p:cSldViewPr snapToGrid="0" snapToObjects="1" showGuides="1">
      <p:cViewPr varScale="1">
        <p:scale>
          <a:sx n="43" d="100"/>
          <a:sy n="43" d="100"/>
        </p:scale>
        <p:origin x="-992" y="-96"/>
      </p:cViewPr>
      <p:guideLst>
        <p:guide orient="horz" pos="132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notesMaster" Target="notesMasters/notesMaster1.xml"/><Relationship Id="rId69" Type="http://schemas.openxmlformats.org/officeDocument/2006/relationships/handoutMaster" Target="handoutMasters/handout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interSettings" Target="printerSettings/printerSettings1.bin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96580-13E5-9741-B7EC-53B9B8D66328}" type="datetimeFigureOut">
              <a:rPr lang="en-US" smtClean="0">
                <a:latin typeface="Georgia"/>
                <a:ea typeface="Georgia"/>
                <a:cs typeface="Georgia"/>
              </a:rPr>
              <a:t>10.07.18</a:t>
            </a:fld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CAF50-2C93-8A45-8328-F14BC2E0D23B}" type="slidenum">
              <a:rPr lang="en-US" smtClean="0">
                <a:latin typeface="Georgia"/>
                <a:ea typeface="Georgia"/>
                <a:cs typeface="Georgia"/>
              </a:rPr>
              <a:t>‹#›</a:t>
            </a:fld>
            <a:endParaRPr lang="en-US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078033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371803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1069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smtClean="0"/>
              <a:t>=1Eh5BpSnBBw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681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4971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3964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5164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=e6G2Z6iD-9M</a:t>
            </a:r>
          </a:p>
        </p:txBody>
      </p:sp>
    </p:spTree>
    <p:extLst>
      <p:ext uri="{BB962C8B-B14F-4D97-AF65-F5344CB8AC3E}">
        <p14:creationId xmlns:p14="http://schemas.microsoft.com/office/powerpoint/2010/main" val="935164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5544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2666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dirty="0" smtClean="0"/>
              <a:t>=Ua-fx1xe_FE</a:t>
            </a:r>
          </a:p>
        </p:txBody>
      </p:sp>
    </p:spTree>
    <p:extLst>
      <p:ext uri="{BB962C8B-B14F-4D97-AF65-F5344CB8AC3E}">
        <p14:creationId xmlns:p14="http://schemas.microsoft.com/office/powerpoint/2010/main" val="42378537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15409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70160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19968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80896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47974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79888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73054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26033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50147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94943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97796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86010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65673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2656736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301247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6381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52225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84127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822133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4572730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07379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60880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54532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1422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724395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www.youtube.com</a:t>
            </a:r>
            <a:r>
              <a:rPr lang="en-US" dirty="0" smtClean="0"/>
              <a:t>/</a:t>
            </a:r>
            <a:r>
              <a:rPr lang="en-US" dirty="0" err="1" smtClean="0"/>
              <a:t>watch?v</a:t>
            </a:r>
            <a:r>
              <a:rPr lang="en-US" smtClean="0"/>
              <a:t>=kwFxXmOAUp0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11852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547110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611104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1547110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507241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850621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47110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471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24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30325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 dirty="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Five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2586712" y="9259639"/>
            <a:ext cx="443238" cy="519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FFFF"/>
                </a:solidFill>
                <a:latin typeface="Georgia"/>
                <a:cs typeface="Georgia"/>
              </a:defRPr>
            </a:lvl1pPr>
          </a:lstStyle>
          <a:p>
            <a:fld id="{49B23DF6-4A44-FA41-845D-04CE3D2623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7" r:id="rId15"/>
    <p:sldLayoutId id="2147483670" r:id="rId16"/>
  </p:sldLayoutIdLst>
  <p:transition xmlns:p14="http://schemas.microsoft.com/office/powerpoint/2010/main" spd="med"/>
  <p:hf hdr="0" ftr="0" dt="0"/>
  <p:txStyles>
    <p:titleStyle>
      <a:lvl1pPr algn="ctr" defTabSz="584200">
        <a:defRPr sz="8400">
          <a:solidFill>
            <a:srgbClr val="FFFFFF"/>
          </a:solidFill>
          <a:latin typeface="Georgia"/>
          <a:ea typeface="Georgia"/>
          <a:cs typeface="Georgia"/>
          <a:sym typeface="Gill Sans"/>
        </a:defRPr>
      </a:lvl1pPr>
      <a:lvl2pPr indent="228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notesSlide" Target="../notesSlides/notesSlide13.xml"/><Relationship Id="rId5" Type="http://schemas.openxmlformats.org/officeDocument/2006/relationships/image" Target="../media/image14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notesSlide" Target="../notesSlides/notesSlide18.xml"/><Relationship Id="rId5" Type="http://schemas.openxmlformats.org/officeDocument/2006/relationships/image" Target="../media/image21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notesSlide" Target="../notesSlides/notesSlide20.xml"/><Relationship Id="rId5" Type="http://schemas.openxmlformats.org/officeDocument/2006/relationships/image" Target="../media/image23.jp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1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0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4" Type="http://schemas.openxmlformats.org/officeDocument/2006/relationships/image" Target="../media/image42.png"/><Relationship Id="rId5" Type="http://schemas.openxmlformats.org/officeDocument/2006/relationships/image" Target="../media/image43.jp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4" Type="http://schemas.openxmlformats.org/officeDocument/2006/relationships/image" Target="../media/image46.jp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4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7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4" Type="http://schemas.openxmlformats.org/officeDocument/2006/relationships/image" Target="../media/image49.jp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5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58.gi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2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notesSlide" Target="../notesSlides/notesSlide49.xml"/><Relationship Id="rId5" Type="http://schemas.openxmlformats.org/officeDocument/2006/relationships/image" Target="../media/image60.jpeg"/><Relationship Id="rId6" Type="http://schemas.openxmlformats.org/officeDocument/2006/relationships/image" Target="../media/image61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6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3.jpg"/><Relationship Id="rId3" Type="http://schemas.openxmlformats.org/officeDocument/2006/relationships/image" Target="../media/image6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3.jp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33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67.jp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70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1.jp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3456695" y="661183"/>
            <a:ext cx="6091411" cy="271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en-US" sz="9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Cosmology</a:t>
            </a:r>
          </a:p>
          <a:p>
            <a:pPr lvl="0" algn="ctr" defTabSz="584200">
              <a:defRPr sz="1800"/>
            </a:pPr>
            <a:endParaRPr sz="42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  <a:p>
            <a:pPr lvl="0" algn="ctr" defTabSz="584200">
              <a:defRPr sz="1800"/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short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introduction</a:t>
            </a:r>
            <a:endParaRPr sz="32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5228160" y="4256117"/>
            <a:ext cx="2548480" cy="1241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37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Sarah Aretz</a:t>
            </a:r>
            <a:endParaRPr sz="37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  <a:p>
            <a:pPr lvl="0" algn="ctr" defTabSz="584200">
              <a:defRPr sz="1800"/>
            </a:pPr>
            <a:r>
              <a:rPr sz="37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CERN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3691"/>
            <a:ext cx="13004800" cy="1625600"/>
          </a:xfrm>
        </p:spPr>
        <p:txBody>
          <a:bodyPr/>
          <a:lstStyle/>
          <a:p>
            <a:r>
              <a:rPr lang="en-US" sz="5400" noProof="0" dirty="0" smtClean="0"/>
              <a:t>Our Milky </a:t>
            </a:r>
            <a:r>
              <a:rPr lang="en-US" sz="5400" dirty="0"/>
              <a:t>W</a:t>
            </a:r>
            <a:r>
              <a:rPr lang="en-US" sz="5400" noProof="0" dirty="0" smtClean="0"/>
              <a:t>ay:</a:t>
            </a:r>
            <a:br>
              <a:rPr lang="en-US" sz="5400" noProof="0" dirty="0" smtClean="0"/>
            </a:br>
            <a:r>
              <a:rPr lang="en-US" sz="4800" noProof="0" dirty="0" smtClean="0"/>
              <a:t>9.5</a:t>
            </a:r>
            <a:r>
              <a:rPr lang="en-US" sz="4800" smtClean="0"/>
              <a:t>×10</a:t>
            </a:r>
            <a:r>
              <a:rPr lang="en-US" sz="4800" baseline="30000" smtClean="0"/>
              <a:t>17</a:t>
            </a:r>
            <a:r>
              <a:rPr lang="en-US" sz="4800" smtClean="0"/>
              <a:t> </a:t>
            </a:r>
            <a:r>
              <a:rPr lang="en-US" sz="4800" dirty="0"/>
              <a:t>km </a:t>
            </a:r>
            <a:r>
              <a:rPr lang="en-US" sz="4800"/>
              <a:t>= </a:t>
            </a:r>
            <a:r>
              <a:rPr lang="en-US" sz="4800" smtClean="0"/>
              <a:t>100000 </a:t>
            </a:r>
            <a:r>
              <a:rPr lang="en-US" sz="4800" dirty="0"/>
              <a:t>light years in diameter</a:t>
            </a:r>
            <a:endParaRPr lang="en-US" sz="4800" noProof="0" dirty="0"/>
          </a:p>
        </p:txBody>
      </p:sp>
      <p:pic>
        <p:nvPicPr>
          <p:cNvPr id="12" name="Picture 11" descr="Milchstraß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81" y="3117999"/>
            <a:ext cx="12536364" cy="524718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8981" y="8458469"/>
            <a:ext cx="2149057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Credit: Alan Dyer/</a:t>
            </a:r>
            <a:r>
              <a:rPr lang="en-US" sz="1000" dirty="0" err="1">
                <a:solidFill>
                  <a:srgbClr val="FFFFFF"/>
                </a:solidFill>
              </a:rPr>
              <a:t>Stocktrek</a:t>
            </a:r>
            <a:r>
              <a:rPr lang="en-US" sz="1000" dirty="0">
                <a:solidFill>
                  <a:srgbClr val="FFFFFF"/>
                </a:solidFill>
              </a:rPr>
              <a:t> </a:t>
            </a:r>
            <a:r>
              <a:rPr lang="en-US" sz="1000" dirty="0" err="1">
                <a:solidFill>
                  <a:srgbClr val="FFFFFF"/>
                </a:solidFill>
              </a:rPr>
              <a:t>Imagesr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563498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439370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Andromeda Galaxy:</a:t>
            </a:r>
            <a:br>
              <a:rPr lang="en-US" sz="5400" noProof="0" dirty="0" smtClean="0"/>
            </a:br>
            <a:r>
              <a:rPr lang="en-US" sz="5400" noProof="0" dirty="0" smtClean="0"/>
              <a:t>2.5 million light years distance</a:t>
            </a:r>
            <a:endParaRPr lang="en-US" sz="5400" noProof="0" dirty="0"/>
          </a:p>
        </p:txBody>
      </p:sp>
      <p:pic>
        <p:nvPicPr>
          <p:cNvPr id="3" name="Picture 2" descr="Andromedagalaxi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03" y="2376480"/>
            <a:ext cx="11234193" cy="73771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85303" y="9497120"/>
            <a:ext cx="1419913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Credit: </a:t>
            </a:r>
            <a:r>
              <a:rPr lang="en-US" sz="1000" dirty="0" smtClean="0">
                <a:solidFill>
                  <a:srgbClr val="FFFFFF"/>
                </a:solidFill>
              </a:rPr>
              <a:t>Fabian </a:t>
            </a:r>
            <a:r>
              <a:rPr lang="en-US" sz="1000" dirty="0" err="1">
                <a:solidFill>
                  <a:srgbClr val="FFFFFF"/>
                </a:solidFill>
              </a:rPr>
              <a:t>Neyer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572219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1" y="195148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Local Group:</a:t>
            </a:r>
            <a:br>
              <a:rPr lang="en-US" sz="5400" noProof="0" dirty="0" smtClean="0"/>
            </a:br>
            <a:r>
              <a:rPr lang="en-US" sz="5400" noProof="0" dirty="0" smtClean="0"/>
              <a:t>8 million light years in diameter</a:t>
            </a:r>
            <a:endParaRPr lang="en-US" sz="5400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787" y="1827553"/>
            <a:ext cx="9251225" cy="798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7635" y="9497120"/>
            <a:ext cx="1640772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Credit: Andrew Z. Colvin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575400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86" y="1948472"/>
            <a:ext cx="11691028" cy="7768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439370"/>
            <a:ext cx="12036438" cy="1625600"/>
          </a:xfrm>
        </p:spPr>
        <p:txBody>
          <a:bodyPr/>
          <a:lstStyle/>
          <a:p>
            <a:r>
              <a:rPr lang="en-US" sz="5400" noProof="0" dirty="0" smtClean="0"/>
              <a:t>Virgo </a:t>
            </a:r>
            <a:r>
              <a:rPr lang="en-US" sz="5400" dirty="0" err="1"/>
              <a:t>S</a:t>
            </a:r>
            <a:r>
              <a:rPr lang="en-US" sz="5400" noProof="0" dirty="0" err="1" smtClean="0"/>
              <a:t>upercluster</a:t>
            </a:r>
            <a:r>
              <a:rPr lang="en-US" sz="5400" noProof="0" dirty="0" smtClean="0"/>
              <a:t>: </a:t>
            </a:r>
            <a:r>
              <a:rPr lang="en-US" sz="5400"/>
              <a:t>≈</a:t>
            </a:r>
            <a:r>
              <a:rPr lang="en-US" sz="5400" noProof="0" smtClean="0"/>
              <a:t>130 </a:t>
            </a:r>
            <a:r>
              <a:rPr lang="en-US" sz="5400" noProof="0" dirty="0" smtClean="0"/>
              <a:t>million light years in diameter</a:t>
            </a:r>
            <a:endParaRPr lang="en-US" sz="5400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460089"/>
            <a:ext cx="1640772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Credit: Andrew Z. Colvin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729799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885" y="24691"/>
            <a:ext cx="9381029" cy="972890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80982" y="9383145"/>
            <a:ext cx="844785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Credit: Illustration: NASA, ESA, and Z. </a:t>
            </a:r>
            <a:r>
              <a:rPr lang="en-US" sz="1000" dirty="0" err="1">
                <a:solidFill>
                  <a:srgbClr val="FFFFFF"/>
                </a:solidFill>
              </a:rPr>
              <a:t>Levay</a:t>
            </a:r>
            <a:r>
              <a:rPr lang="en-US" sz="1000" dirty="0">
                <a:solidFill>
                  <a:srgbClr val="FFFFFF"/>
                </a:solidFill>
              </a:rPr>
              <a:t> (</a:t>
            </a:r>
            <a:r>
              <a:rPr lang="en-US" sz="1000" dirty="0" err="1">
                <a:solidFill>
                  <a:srgbClr val="FFFFFF"/>
                </a:solidFill>
              </a:rPr>
              <a:t>STScI</a:t>
            </a:r>
            <a:r>
              <a:rPr lang="en-US" sz="1000" dirty="0">
                <a:solidFill>
                  <a:srgbClr val="FFFFFF"/>
                </a:solidFill>
              </a:rPr>
              <a:t>); Image: T. Rector, I. </a:t>
            </a:r>
            <a:r>
              <a:rPr lang="en-US" sz="1000" dirty="0" err="1">
                <a:solidFill>
                  <a:srgbClr val="FFFFFF"/>
                </a:solidFill>
              </a:rPr>
              <a:t>Dell'Antonio</a:t>
            </a:r>
            <a:r>
              <a:rPr lang="en-US" sz="1000" dirty="0">
                <a:solidFill>
                  <a:srgbClr val="FFFFFF"/>
                </a:solidFill>
              </a:rPr>
              <a:t>/NOAO/AURA/NSF, Digitized Sky Survey (DSS), </a:t>
            </a:r>
            <a:r>
              <a:rPr lang="en-US" sz="1000" dirty="0" err="1">
                <a:solidFill>
                  <a:srgbClr val="FFFFFF"/>
                </a:solidFill>
              </a:rPr>
              <a:t>STScI</a:t>
            </a:r>
            <a:r>
              <a:rPr lang="en-US" sz="1000" dirty="0">
                <a:solidFill>
                  <a:srgbClr val="FFFFFF"/>
                </a:solidFill>
              </a:rPr>
              <a:t>/AURA, Palomar/Caltech, and UKSTU/AAO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6022176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ubble_Extreme_Deep_Field_(full_resolution)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03" y="24691"/>
            <a:ext cx="11152194" cy="97289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6640"/>
            <a:ext cx="12036438" cy="1275523"/>
          </a:xfrm>
        </p:spPr>
        <p:txBody>
          <a:bodyPr/>
          <a:lstStyle/>
          <a:p>
            <a:r>
              <a:rPr lang="en-US" sz="5400" noProof="0" smtClean="0"/>
              <a:t>Hubble Extreme Deep Field</a:t>
            </a:r>
            <a:endParaRPr lang="en-US" sz="5400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6303" y="9460089"/>
            <a:ext cx="9578304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Credit: NASA; ESA; G. Illingworth, D. Magee, and P. </a:t>
            </a:r>
            <a:r>
              <a:rPr lang="en-US" sz="1000" dirty="0" err="1">
                <a:solidFill>
                  <a:srgbClr val="FFFFFF"/>
                </a:solidFill>
              </a:rPr>
              <a:t>Oesch</a:t>
            </a:r>
            <a:r>
              <a:rPr lang="en-US" sz="1000" dirty="0">
                <a:solidFill>
                  <a:srgbClr val="FFFFFF"/>
                </a:solidFill>
              </a:rPr>
              <a:t>, University of California, Santa Cruz; R. </a:t>
            </a:r>
            <a:r>
              <a:rPr lang="en-US" sz="1000" dirty="0" err="1">
                <a:solidFill>
                  <a:srgbClr val="FFFFFF"/>
                </a:solidFill>
              </a:rPr>
              <a:t>Bouwens</a:t>
            </a:r>
            <a:r>
              <a:rPr lang="en-US" sz="1000" dirty="0">
                <a:solidFill>
                  <a:srgbClr val="FFFFFF"/>
                </a:solidFill>
              </a:rPr>
              <a:t>, Leiden University; and the HUDF09 Team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604742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ize_of_Universe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219200"/>
            <a:ext cx="13004800" cy="7315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240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4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28302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524703" y="600953"/>
            <a:ext cx="7955403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Dynamics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the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619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le.mtwils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653" y="1755867"/>
            <a:ext cx="5043677" cy="6245133"/>
          </a:xfrm>
          <a:prstGeom prst="rect">
            <a:avLst/>
          </a:prstGeom>
        </p:spPr>
      </p:pic>
      <p:pic>
        <p:nvPicPr>
          <p:cNvPr id="114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1470" y="1752600"/>
            <a:ext cx="4183766" cy="62484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1839275" y="8336862"/>
            <a:ext cx="259967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marL="444500" lvl="0" indent="-444500" defTabSz="584200">
              <a:defRPr sz="1800"/>
            </a:pPr>
            <a:r>
              <a:rPr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Edwin Hubble 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(1924)</a:t>
            </a:r>
            <a:endParaRPr sz="20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444500" lvl="0" indent="-444500" defTabSz="584200">
              <a:defRPr sz="1800"/>
            </a:pPr>
            <a:r>
              <a:rPr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Mt. Palomar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telescope</a:t>
            </a:r>
            <a:endParaRPr sz="20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1041470" y="147441"/>
            <a:ext cx="10921860" cy="815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is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bigger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than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we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thought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!</a:t>
            </a:r>
            <a:endParaRPr sz="4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Shape 115"/>
          <p:cNvSpPr/>
          <p:nvPr/>
        </p:nvSpPr>
        <p:spPr>
          <a:xfrm>
            <a:off x="6919653" y="8345414"/>
            <a:ext cx="5043677" cy="1000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marL="444500" lvl="0" indent="-444500" defTabSz="584200">
              <a:defRPr sz="1800"/>
            </a:pP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Observation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„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nebulas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“</a:t>
            </a:r>
          </a:p>
          <a:p>
            <a:pPr marL="444500" lvl="0" indent="-444500" defTabSz="584200">
              <a:defRPr sz="1800"/>
            </a:pP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Proof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existence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galaxies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outside </a:t>
            </a: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endParaRPr lang="de-DE" sz="20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444500" lvl="0" indent="-444500" defTabSz="584200">
              <a:defRPr sz="1800"/>
            </a:pPr>
            <a:r>
              <a:rPr lang="de-DE" sz="2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Milky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Way</a:t>
            </a:r>
            <a:endParaRPr sz="20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41470" y="7937496"/>
            <a:ext cx="1931023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 smtClean="0">
                <a:solidFill>
                  <a:srgbClr val="FFFFFF"/>
                </a:solidFill>
              </a:rPr>
              <a:t>Credit</a:t>
            </a:r>
            <a:r>
              <a:rPr lang="en-US" sz="1000" dirty="0">
                <a:solidFill>
                  <a:srgbClr val="FFFFFF"/>
                </a:solidFill>
              </a:rPr>
              <a:t>: </a:t>
            </a:r>
            <a:r>
              <a:rPr lang="en-US" sz="1000" dirty="0" err="1">
                <a:solidFill>
                  <a:srgbClr val="FFFFFF"/>
                </a:solidFill>
              </a:rPr>
              <a:t>Bettmann</a:t>
            </a:r>
            <a:r>
              <a:rPr lang="en-US" sz="1000" dirty="0">
                <a:solidFill>
                  <a:srgbClr val="FFFFFF"/>
                </a:solidFill>
              </a:rPr>
              <a:t> / Contributor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97446715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6640"/>
            <a:ext cx="12036438" cy="1275523"/>
          </a:xfrm>
        </p:spPr>
        <p:txBody>
          <a:bodyPr/>
          <a:lstStyle/>
          <a:p>
            <a:r>
              <a:rPr lang="en-US" sz="5400" noProof="0" smtClean="0"/>
              <a:t>Measuring the </a:t>
            </a:r>
            <a:r>
              <a:rPr lang="en-US" sz="5400" noProof="0" dirty="0" smtClean="0"/>
              <a:t>Redshift</a:t>
            </a:r>
            <a:endParaRPr lang="en-US" sz="5400" noProof="0" dirty="0"/>
          </a:p>
        </p:txBody>
      </p:sp>
      <p:pic>
        <p:nvPicPr>
          <p:cNvPr id="5" name="Content Placeholder 3" descr="spectra_redshift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5" r="10395" b="8972"/>
          <a:stretch/>
        </p:blipFill>
        <p:spPr>
          <a:xfrm>
            <a:off x="5537200" y="3086101"/>
            <a:ext cx="7214748" cy="5422900"/>
          </a:xfrm>
        </p:spPr>
      </p:pic>
      <p:sp>
        <p:nvSpPr>
          <p:cNvPr id="7" name="Content Placeholder 9"/>
          <p:cNvSpPr txBox="1">
            <a:spLocks/>
          </p:cNvSpPr>
          <p:nvPr/>
        </p:nvSpPr>
        <p:spPr>
          <a:xfrm>
            <a:off x="10331283" y="3568893"/>
            <a:ext cx="2036936" cy="67299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 the lab</a:t>
            </a: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7781857" y="2124704"/>
            <a:ext cx="3210739" cy="6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Emission lines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352540" y="2780475"/>
            <a:ext cx="559560" cy="83277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587046" y="2780475"/>
            <a:ext cx="972754" cy="83277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980393" y="2780475"/>
            <a:ext cx="86588" cy="666237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Content Placeholder 9"/>
          <p:cNvSpPr txBox="1">
            <a:spLocks/>
          </p:cNvSpPr>
          <p:nvPr/>
        </p:nvSpPr>
        <p:spPr>
          <a:xfrm>
            <a:off x="6968189" y="8683563"/>
            <a:ext cx="4024408" cy="63264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Wavelength [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Å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]</a:t>
            </a:r>
          </a:p>
        </p:txBody>
      </p:sp>
      <p:sp>
        <p:nvSpPr>
          <p:cNvPr id="16" name="Content Placeholder 9"/>
          <p:cNvSpPr txBox="1">
            <a:spLocks/>
          </p:cNvSpPr>
          <p:nvPr/>
        </p:nvSpPr>
        <p:spPr>
          <a:xfrm>
            <a:off x="910083" y="3586120"/>
            <a:ext cx="3293618" cy="6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Spectroscopy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3"/>
          <a:stretch/>
        </p:blipFill>
        <p:spPr>
          <a:xfrm>
            <a:off x="190488" y="4409013"/>
            <a:ext cx="5315537" cy="334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896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002963" y="600953"/>
            <a:ext cx="8998883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What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cosmology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all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about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?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387600" y="1534542"/>
            <a:ext cx="8229600" cy="407553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0" indent="0" algn="ctr">
              <a:buFontTx/>
              <a:buNone/>
            </a:pPr>
            <a:endParaRPr lang="en-US" i="1" dirty="0" smtClean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l-GR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Κοσμολογία</a:t>
            </a:r>
            <a:r>
              <a:rPr lang="en-US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= study of the world</a:t>
            </a:r>
          </a:p>
          <a:p>
            <a:pPr marL="0" indent="0" algn="ctr">
              <a:buFontTx/>
              <a:buNone/>
            </a:pPr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n-US" dirty="0" smtClean="0">
                <a:latin typeface="Georgia"/>
                <a:ea typeface="Georgia"/>
                <a:cs typeface="Georgia"/>
              </a:rPr>
              <a:t>description of the origin, evolution and eventual fate of the universe by physical laws</a:t>
            </a:r>
            <a:endParaRPr lang="en-US" sz="2400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9386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ppler.jpg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274" t="6510" r="-1011" b="11023"/>
          <a:stretch/>
        </p:blipFill>
        <p:spPr>
          <a:xfrm>
            <a:off x="2159000" y="2312987"/>
            <a:ext cx="8686800" cy="5130801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8450" y="274637"/>
            <a:ext cx="12407900" cy="1510451"/>
          </a:xfrm>
        </p:spPr>
        <p:txBody>
          <a:bodyPr>
            <a:noAutofit/>
          </a:bodyPr>
          <a:lstStyle/>
          <a:p>
            <a:r>
              <a:rPr lang="en-US" sz="5400" noProof="0" dirty="0" smtClean="0"/>
              <a:t>Cosmological Redshift vs.</a:t>
            </a:r>
            <a:br>
              <a:rPr lang="en-US" sz="5400" noProof="0" dirty="0" smtClean="0"/>
            </a:br>
            <a:r>
              <a:rPr lang="en-US" sz="5400" noProof="0" dirty="0" smtClean="0"/>
              <a:t>Doppler Effect</a:t>
            </a:r>
            <a:endParaRPr lang="en-US" sz="5400" noProof="0" dirty="0"/>
          </a:p>
        </p:txBody>
      </p:sp>
      <p:sp>
        <p:nvSpPr>
          <p:cNvPr id="6" name="Content Placeholder 9"/>
          <p:cNvSpPr txBox="1">
            <a:spLocks/>
          </p:cNvSpPr>
          <p:nvPr/>
        </p:nvSpPr>
        <p:spPr>
          <a:xfrm>
            <a:off x="0" y="8074713"/>
            <a:ext cx="13004800" cy="83586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cosmological redshift is comparable with a redshift caused by a relative movement of source and observer</a:t>
            </a: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59000" y="7315548"/>
            <a:ext cx="3238171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https://</a:t>
            </a:r>
            <a:r>
              <a:rPr lang="en-US" sz="1000" dirty="0" err="1">
                <a:solidFill>
                  <a:srgbClr val="FFFFFF"/>
                </a:solidFill>
              </a:rPr>
              <a:t>briankoberlein.com</a:t>
            </a:r>
            <a:r>
              <a:rPr lang="en-US" sz="1000" dirty="0">
                <a:solidFill>
                  <a:srgbClr val="FFFFFF"/>
                </a:solidFill>
              </a:rPr>
              <a:t>/2013/11/18/color-in-the-lines/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816739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sm_red_shift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8" r="-6368"/>
          <a:stretch>
            <a:fillRect/>
          </a:stretch>
        </p:blipFill>
        <p:spPr>
          <a:xfrm>
            <a:off x="2577176" y="2440266"/>
            <a:ext cx="7850448" cy="4317444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12192000" cy="1143000"/>
          </a:xfrm>
        </p:spPr>
        <p:txBody>
          <a:bodyPr/>
          <a:lstStyle/>
          <a:p>
            <a:r>
              <a:rPr lang="en-US" sz="5400" noProof="0" dirty="0" smtClean="0"/>
              <a:t>Cosmological Redshift</a:t>
            </a:r>
            <a:endParaRPr lang="en-US" sz="5400" noProof="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300" y="7412038"/>
            <a:ext cx="12192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Space itself expands and “stretches” the wavelength of the photons.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84450" y="6710082"/>
            <a:ext cx="5158928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http://</a:t>
            </a:r>
            <a:r>
              <a:rPr lang="en-US" sz="1000" dirty="0" err="1">
                <a:solidFill>
                  <a:srgbClr val="FFFFFF"/>
                </a:solidFill>
              </a:rPr>
              <a:t>www.pitt.edu</a:t>
            </a:r>
            <a:r>
              <a:rPr lang="en-US" sz="1000" dirty="0">
                <a:solidFill>
                  <a:srgbClr val="FFFFFF"/>
                </a:solidFill>
              </a:rPr>
              <a:t>/~</a:t>
            </a:r>
            <a:r>
              <a:rPr lang="en-US" sz="1000" dirty="0" err="1">
                <a:solidFill>
                  <a:srgbClr val="FFFFFF"/>
                </a:solidFill>
              </a:rPr>
              <a:t>jdnorton</a:t>
            </a:r>
            <a:r>
              <a:rPr lang="en-US" sz="1000" dirty="0">
                <a:solidFill>
                  <a:srgbClr val="FFFFFF"/>
                </a:solidFill>
              </a:rPr>
              <a:t>/teaching/HPS_0410/chapters/</a:t>
            </a:r>
            <a:r>
              <a:rPr lang="en-US" sz="1000" dirty="0" err="1">
                <a:solidFill>
                  <a:srgbClr val="FFFFFF"/>
                </a:solidFill>
              </a:rPr>
              <a:t>big_bang_FRW_spacetimes</a:t>
            </a:r>
            <a:r>
              <a:rPr lang="en-US" sz="1000" dirty="0">
                <a:solidFill>
                  <a:srgbClr val="FFFFFF"/>
                </a:solidFill>
              </a:rPr>
              <a:t>/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842218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12192000" cy="1143000"/>
          </a:xfrm>
        </p:spPr>
        <p:txBody>
          <a:bodyPr/>
          <a:lstStyle/>
          <a:p>
            <a:r>
              <a:rPr lang="en-US" sz="5400" noProof="0" dirty="0" smtClean="0"/>
              <a:t>Cosmological Redshift</a:t>
            </a:r>
            <a:endParaRPr lang="en-US" sz="5400" noProof="0" dirty="0"/>
          </a:p>
        </p:txBody>
      </p:sp>
      <p:pic>
        <p:nvPicPr>
          <p:cNvPr id="7" name="Hubbles Law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14206" y="1417639"/>
            <a:ext cx="10576388" cy="793278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2835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repeatCount="2000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74" y="2136160"/>
            <a:ext cx="11479051" cy="6716640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759200" y="409576"/>
            <a:ext cx="5486400" cy="1143000"/>
          </a:xfrm>
        </p:spPr>
        <p:txBody>
          <a:bodyPr/>
          <a:lstStyle/>
          <a:p>
            <a:r>
              <a:rPr lang="en-US" sz="5400" noProof="0" dirty="0"/>
              <a:t>D</a:t>
            </a:r>
            <a:r>
              <a:rPr lang="en-US" sz="5400" noProof="0" dirty="0" smtClean="0"/>
              <a:t>istance </a:t>
            </a:r>
            <a:r>
              <a:rPr lang="en-US" sz="5400" dirty="0"/>
              <a:t>L</a:t>
            </a:r>
            <a:r>
              <a:rPr lang="en-US" sz="5400" noProof="0" dirty="0" smtClean="0"/>
              <a:t>adder</a:t>
            </a:r>
            <a:endParaRPr lang="en-US" sz="5400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734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I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29" y="1612900"/>
            <a:ext cx="7645369" cy="78867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87600" y="257176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T</a:t>
            </a:r>
            <a:r>
              <a:rPr lang="en-US" sz="5400" noProof="0" dirty="0" smtClean="0"/>
              <a:t>ype </a:t>
            </a:r>
            <a:r>
              <a:rPr lang="en-US" sz="5400" noProof="0" dirty="0" err="1" smtClean="0"/>
              <a:t>Ia</a:t>
            </a:r>
            <a:r>
              <a:rPr lang="en-US" sz="5400" noProof="0" dirty="0" smtClean="0"/>
              <a:t> </a:t>
            </a:r>
            <a:r>
              <a:rPr lang="en-US" sz="5400" noProof="0" dirty="0"/>
              <a:t>S</a:t>
            </a:r>
            <a:r>
              <a:rPr lang="en-US" sz="5400" noProof="0" dirty="0" smtClean="0"/>
              <a:t>upernova</a:t>
            </a:r>
            <a:endParaRPr lang="en-US" sz="5400" noProof="0" dirty="0"/>
          </a:p>
        </p:txBody>
      </p:sp>
      <p:pic>
        <p:nvPicPr>
          <p:cNvPr id="6" name="Picture 5" descr="chandrasekha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822" y="4878388"/>
            <a:ext cx="2865578" cy="3921867"/>
          </a:xfrm>
          <a:prstGeom prst="rect">
            <a:avLst/>
          </a:prstGeom>
        </p:spPr>
      </p:pic>
      <p:sp>
        <p:nvSpPr>
          <p:cNvPr id="7" name="Content Placeholder 9"/>
          <p:cNvSpPr txBox="1">
            <a:spLocks/>
          </p:cNvSpPr>
          <p:nvPr/>
        </p:nvSpPr>
        <p:spPr>
          <a:xfrm>
            <a:off x="8276892" y="2179392"/>
            <a:ext cx="4502557" cy="1996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Chandrasekhar limit:	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 ≈ 1.4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sun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4662247" y="1897219"/>
            <a:ext cx="2496609" cy="56434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w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hite dwarf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910552" y="2461565"/>
            <a:ext cx="0" cy="743947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" name="Supernova Type 1a_short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2676" y="1760136"/>
            <a:ext cx="12779449" cy="718844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1967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6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ndardkerz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7257"/>
            <a:ext cx="13004800" cy="7316343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4603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S</a:t>
            </a:r>
            <a:r>
              <a:rPr lang="en-US" sz="5400" noProof="0" dirty="0" smtClean="0"/>
              <a:t>tandard </a:t>
            </a:r>
            <a:r>
              <a:rPr lang="en-US" sz="5400" dirty="0"/>
              <a:t>C</a:t>
            </a:r>
            <a:r>
              <a:rPr lang="en-US" sz="5400" noProof="0" dirty="0" err="1" smtClean="0"/>
              <a:t>andles</a:t>
            </a:r>
            <a:r>
              <a:rPr lang="en-US" sz="5400" noProof="0" dirty="0" smtClean="0"/>
              <a:t> and Brightness</a:t>
            </a:r>
            <a:endParaRPr lang="en-US" sz="54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462" y="9497120"/>
            <a:ext cx="1931023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 smtClean="0">
                <a:solidFill>
                  <a:srgbClr val="FFFFFF"/>
                </a:solidFill>
              </a:rPr>
              <a:t>Credit</a:t>
            </a:r>
            <a:r>
              <a:rPr lang="en-US" sz="1000" dirty="0">
                <a:solidFill>
                  <a:srgbClr val="FFFFFF"/>
                </a:solidFill>
              </a:rPr>
              <a:t>: </a:t>
            </a:r>
            <a:r>
              <a:rPr lang="en-US" sz="1000" dirty="0" smtClean="0">
                <a:solidFill>
                  <a:srgbClr val="FFFFFF"/>
                </a:solidFill>
              </a:rPr>
              <a:t>NASA/JPL-Caltech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2697156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2571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400" noProof="0" dirty="0"/>
              <a:t>E</a:t>
            </a:r>
            <a:r>
              <a:rPr lang="en-US" sz="5400" noProof="0" dirty="0" smtClean="0"/>
              <a:t>xample of a Supernova from </a:t>
            </a:r>
            <a:r>
              <a:rPr lang="en-US" sz="5400" dirty="0" smtClean="0"/>
              <a:t>1994</a:t>
            </a:r>
            <a:endParaRPr lang="en-US" sz="5400" noProof="0" dirty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>
          <a:xfrm>
            <a:off x="752458" y="8485922"/>
            <a:ext cx="11499884" cy="984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Supernovae can temporarily release as much energy</a:t>
            </a:r>
            <a:b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as a whole galaxy!</a:t>
            </a: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Content Placeholder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70493" y="1498150"/>
            <a:ext cx="6863815" cy="6863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41345379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22707" y="1549520"/>
            <a:ext cx="4152901" cy="2289150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Shape 132"/>
          <p:cNvSpPr/>
          <p:nvPr/>
        </p:nvSpPr>
        <p:spPr>
          <a:xfrm>
            <a:off x="2863033" y="147441"/>
            <a:ext cx="7278735" cy="815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is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expanding</a:t>
            </a:r>
            <a:endParaRPr sz="4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8083443" y="5075026"/>
            <a:ext cx="4686394" cy="118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algn="l" defTabSz="584200">
              <a:defRPr sz="1800"/>
            </a:pPr>
            <a:r>
              <a:rPr lang="de-DE" sz="2400" dirty="0" err="1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r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edshift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is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proportional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to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the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distance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of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the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galaxies</a:t>
            </a:r>
            <a:r>
              <a:rPr lang="de-DE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/>
            </a:r>
            <a:br>
              <a:rPr lang="de-DE"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</a:b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(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galaxy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escape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)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pic>
        <p:nvPicPr>
          <p:cNvPr id="135" name="dropped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5600" y="1683199"/>
            <a:ext cx="7874000" cy="20090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600" y="4135323"/>
            <a:ext cx="6934200" cy="4371806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2128333" y="8885282"/>
            <a:ext cx="394124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defTabSz="584200">
              <a:defRPr sz="1800"/>
            </a:pP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</a:t>
            </a:r>
            <a:r>
              <a:rPr sz="2400" baseline="-5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</a:t>
            </a: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= 530 km/s / Mpc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!!    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10" name="Shape 137"/>
          <p:cNvSpPr/>
          <p:nvPr/>
        </p:nvSpPr>
        <p:spPr>
          <a:xfrm>
            <a:off x="8089214" y="7398134"/>
            <a:ext cx="4546008" cy="44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defTabSz="584200">
              <a:defRPr sz="1800"/>
            </a:pP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Hubble‘s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law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: v =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</a:t>
            </a:r>
            <a:r>
              <a:rPr sz="2400" baseline="-5999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d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19574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621860" y="163697"/>
            <a:ext cx="11753217" cy="815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present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value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of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Hubble</a:t>
            </a:r>
            <a:r>
              <a:rPr lang="de-DE" sz="48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”</a:t>
            </a:r>
            <a:r>
              <a:rPr lang="de-DE" sz="4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constant</a:t>
            </a:r>
            <a:r>
              <a:rPr sz="4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”</a:t>
            </a:r>
            <a:endParaRPr sz="4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3433354" y="8628889"/>
            <a:ext cx="6138098" cy="569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 defTabSz="584200">
              <a:defRPr sz="1800"/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Today</a:t>
            </a:r>
            <a:r>
              <a:rPr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: 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H = 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67,3</a:t>
            </a:r>
            <a:r>
              <a:rPr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±</a:t>
            </a:r>
            <a:r>
              <a:rPr lang="de-DE" sz="320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1,2</a:t>
            </a:r>
            <a:r>
              <a:rPr sz="320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km s</a:t>
            </a:r>
            <a:r>
              <a:rPr sz="3200" baseline="31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-1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Mpc</a:t>
            </a:r>
            <a:r>
              <a:rPr sz="3200" baseline="31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-1</a:t>
            </a:r>
          </a:p>
        </p:txBody>
      </p:sp>
      <p:pic>
        <p:nvPicPr>
          <p:cNvPr id="143" name="dropped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562" y="1391335"/>
            <a:ext cx="7900025" cy="701358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60829" y="2745704"/>
            <a:ext cx="435408" cy="47656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37610" y="7862149"/>
            <a:ext cx="1390887" cy="41125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302826" y="4681443"/>
            <a:ext cx="503177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proportional to distance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33354" y="7862589"/>
            <a:ext cx="684712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proportional to apparent velocity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l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32" y="1742516"/>
            <a:ext cx="11638262" cy="601369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8199853"/>
            <a:ext cx="13004800" cy="1143000"/>
          </a:xfrm>
        </p:spPr>
        <p:txBody>
          <a:bodyPr>
            <a:noAutofit/>
          </a:bodyPr>
          <a:lstStyle/>
          <a:p>
            <a:r>
              <a:rPr lang="en-US" sz="2800" noProof="0" dirty="0" smtClean="0"/>
              <a:t>The further we look back into the past, the smaller was the Universe.</a:t>
            </a:r>
            <a:br>
              <a:rPr lang="en-US" sz="2800" noProof="0" dirty="0" smtClean="0"/>
            </a:br>
            <a:r>
              <a:rPr lang="en-US" sz="2800" noProof="0" dirty="0" smtClean="0"/>
              <a:t>conclusion </a:t>
            </a:r>
            <a:r>
              <a:rPr lang="en-US" sz="2800" dirty="0" smtClean="0"/>
              <a:t>about the </a:t>
            </a:r>
            <a:r>
              <a:rPr lang="en-US" sz="2800" noProof="0" dirty="0" smtClean="0"/>
              <a:t>Big Bang</a:t>
            </a:r>
            <a:endParaRPr lang="en-US" sz="2800" noProof="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93358"/>
            <a:ext cx="130048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>
            <a:noAutofit/>
          </a:bodyPr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4800" dirty="0" smtClean="0">
                <a:latin typeface="Georgia"/>
                <a:ea typeface="Georgia"/>
                <a:cs typeface="Georgia"/>
              </a:rPr>
              <a:t>Consequences of the Cosmological </a:t>
            </a:r>
            <a:r>
              <a:rPr lang="en-US" sz="4800" dirty="0">
                <a:latin typeface="Georgia"/>
                <a:ea typeface="Georgia"/>
                <a:cs typeface="Georgia"/>
              </a:rPr>
              <a:t>E</a:t>
            </a:r>
            <a:r>
              <a:rPr lang="en-US" sz="4800" dirty="0" smtClean="0">
                <a:latin typeface="Georgia"/>
                <a:ea typeface="Georgia"/>
                <a:cs typeface="Georgia"/>
              </a:rPr>
              <a:t>xpansion</a:t>
            </a:r>
            <a:endParaRPr lang="en-US" sz="4800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184493" y="8815747"/>
            <a:ext cx="771585" cy="3440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eorgia"/>
                <a:ea typeface="Georgia"/>
                <a:cs typeface="Georgia"/>
              </a:rPr>
              <a:t/>
            </a:r>
            <a:br>
              <a:rPr lang="en-US" dirty="0" smtClean="0">
                <a:latin typeface="Georgia"/>
                <a:ea typeface="Georgia"/>
                <a:cs typeface="Georgia"/>
              </a:rPr>
            </a:br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03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679236" y="600953"/>
            <a:ext cx="7646349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Cosmological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Questions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80953" y="2117467"/>
            <a:ext cx="11679332" cy="6043495"/>
          </a:xfrm>
          <a:prstGeom prst="rect">
            <a:avLst/>
          </a:prstGeom>
        </p:spPr>
        <p:txBody>
          <a:bodyPr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What is the universe made of?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How does its structure look like?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What is its origin?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Can we reconstruct the history of the universe?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Where is the journey taking us?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3710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698014" y="600953"/>
            <a:ext cx="760879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A </a:t>
            </a:r>
            <a:r>
              <a:rPr lang="de-DE" sz="5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J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ourney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through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Time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436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1385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295" y="3957187"/>
            <a:ext cx="11360209" cy="532509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U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nification of the Forces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168285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age 10</a:t>
            </a:r>
            <a:r>
              <a:rPr lang="en-US" sz="3200" baseline="30000" dirty="0" smtClean="0">
                <a:latin typeface="Georgia"/>
                <a:ea typeface="Georgia"/>
                <a:cs typeface="Georgia"/>
              </a:rPr>
              <a:t>-36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s: strong and electroweak force get separated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295" y="9301644"/>
            <a:ext cx="3543064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http://</a:t>
            </a:r>
            <a:r>
              <a:rPr lang="en-US" sz="1000" dirty="0" err="1">
                <a:solidFill>
                  <a:srgbClr val="FFFFFF"/>
                </a:solidFill>
              </a:rPr>
              <a:t>crestroyertheory.com</a:t>
            </a:r>
            <a:r>
              <a:rPr lang="en-US" sz="1000" dirty="0">
                <a:solidFill>
                  <a:srgbClr val="FFFFFF"/>
                </a:solidFill>
              </a:rPr>
              <a:t>/2013/11/09/grand-unification/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958029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grpSp>
        <p:nvGrpSpPr>
          <p:cNvPr id="8" name="Group 7"/>
          <p:cNvGrpSpPr/>
          <p:nvPr/>
        </p:nvGrpSpPr>
        <p:grpSpPr>
          <a:xfrm>
            <a:off x="630385" y="2442132"/>
            <a:ext cx="1767428" cy="1406377"/>
            <a:chOff x="630385" y="2442132"/>
            <a:chExt cx="1767428" cy="1406377"/>
          </a:xfrm>
        </p:grpSpPr>
        <p:sp>
          <p:nvSpPr>
            <p:cNvPr id="3" name="Down Arrow 2"/>
            <p:cNvSpPr/>
            <p:nvPr/>
          </p:nvSpPr>
          <p:spPr>
            <a:xfrm>
              <a:off x="1124276" y="2734520"/>
              <a:ext cx="735308" cy="111398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0385" y="2442132"/>
              <a:ext cx="1767428" cy="58477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prstClr val="white"/>
                </a:gs>
              </a:gsLst>
              <a:lin ang="16200000" scaled="0"/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latin typeface="Georgia"/>
                  <a:ea typeface="Georgia"/>
                  <a:cs typeface="Georgia"/>
                </a:rPr>
                <a:t>i</a:t>
              </a:r>
              <a:r>
                <a:rPr lang="en-US" sz="3200" dirty="0" smtClean="0">
                  <a:latin typeface="Georgia"/>
                  <a:ea typeface="Georgia"/>
                  <a:cs typeface="Georgia"/>
                </a:rPr>
                <a:t>nflation</a:t>
              </a:r>
              <a:endParaRPr lang="en-US" sz="3200" dirty="0"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425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grpSp>
        <p:nvGrpSpPr>
          <p:cNvPr id="2" name="Group 1"/>
          <p:cNvGrpSpPr/>
          <p:nvPr/>
        </p:nvGrpSpPr>
        <p:grpSpPr>
          <a:xfrm>
            <a:off x="859660" y="1383149"/>
            <a:ext cx="3477716" cy="1406377"/>
            <a:chOff x="859660" y="1383149"/>
            <a:chExt cx="3477716" cy="1406377"/>
          </a:xfrm>
        </p:grpSpPr>
        <p:sp>
          <p:nvSpPr>
            <p:cNvPr id="3" name="Down Arrow 2"/>
            <p:cNvSpPr/>
            <p:nvPr/>
          </p:nvSpPr>
          <p:spPr>
            <a:xfrm>
              <a:off x="2291310" y="1675537"/>
              <a:ext cx="735308" cy="111398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59660" y="1383149"/>
              <a:ext cx="3477716" cy="58477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prstClr val="white"/>
                </a:gs>
              </a:gsLst>
              <a:lin ang="16200000" scaled="0"/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Georgia"/>
                  <a:ea typeface="Georgia"/>
                  <a:cs typeface="Georgia"/>
                </a:rPr>
                <a:t>destruction battle</a:t>
              </a:r>
              <a:endParaRPr lang="en-US" sz="3200" dirty="0"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 descr="Antisymmetr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501" y="1992346"/>
            <a:ext cx="5594475" cy="574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217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4690125" y="835440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2992" y="835440"/>
            <a:ext cx="3176332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err="1" smtClean="0">
                <a:latin typeface="Georgia"/>
                <a:ea typeface="Georgia"/>
                <a:cs typeface="Georgia"/>
              </a:rPr>
              <a:t>nucleosynthesis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011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N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uclear </a:t>
            </a:r>
            <a:r>
              <a:rPr lang="en-US" sz="5400" dirty="0">
                <a:latin typeface="Georgia"/>
                <a:ea typeface="Georgia"/>
                <a:cs typeface="Georgia"/>
              </a:rPr>
              <a:t>F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usion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0519" y="2900168"/>
            <a:ext cx="5991693" cy="121074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800" dirty="0">
                <a:latin typeface="Georgia"/>
                <a:ea typeface="Georgia"/>
                <a:cs typeface="Georgia"/>
              </a:rPr>
              <a:t>f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usion needs high temperatures</a:t>
            </a:r>
            <a:br>
              <a:rPr lang="en-US" sz="2800" dirty="0" smtClean="0"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latin typeface="Georgia"/>
                <a:ea typeface="Georgia"/>
                <a:cs typeface="Georgia"/>
              </a:rPr>
              <a:t>and high particle densities</a:t>
            </a:r>
            <a:endParaRPr lang="en-US" sz="2800" dirty="0">
              <a:latin typeface="Georgia"/>
              <a:ea typeface="Georgia"/>
              <a:cs typeface="Georgia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60519" y="2076640"/>
            <a:ext cx="5991693" cy="698881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800" dirty="0">
                <a:latin typeface="Georgia"/>
                <a:ea typeface="Georgia"/>
                <a:cs typeface="Georgia"/>
              </a:rPr>
              <a:t>f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usion in particle collisions</a:t>
            </a:r>
            <a:endParaRPr lang="en-US" sz="2800" dirty="0">
              <a:latin typeface="Georgia"/>
              <a:ea typeface="Georgia"/>
              <a:cs typeface="Georgia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71" y="4447067"/>
            <a:ext cx="5240544" cy="428213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37425" y="7241435"/>
            <a:ext cx="2029142" cy="841256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Bottleneck at A = 5 and 8</a:t>
            </a: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675" y="8729199"/>
            <a:ext cx="1931023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 smtClean="0">
                <a:solidFill>
                  <a:srgbClr val="FFFFFF"/>
                </a:solidFill>
              </a:rPr>
              <a:t>Credit</a:t>
            </a:r>
            <a:r>
              <a:rPr lang="en-US" sz="1000" dirty="0">
                <a:solidFill>
                  <a:srgbClr val="FFFFFF"/>
                </a:solidFill>
              </a:rPr>
              <a:t>: </a:t>
            </a:r>
            <a:r>
              <a:rPr lang="en-US" sz="1000" dirty="0">
                <a:solidFill>
                  <a:srgbClr val="FFFFFF"/>
                </a:solidFill>
              </a:rPr>
              <a:t>Ohio State University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197470" y="2324927"/>
            <a:ext cx="6807330" cy="6014244"/>
            <a:chOff x="6197470" y="2324927"/>
            <a:chExt cx="6807330" cy="6014244"/>
          </a:xfrm>
        </p:grpSpPr>
        <p:pic>
          <p:nvPicPr>
            <p:cNvPr id="14" name="Picture 13" descr="tunneling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98" t="-9065" r="-3137" b="9065"/>
            <a:stretch/>
          </p:blipFill>
          <p:spPr>
            <a:xfrm>
              <a:off x="6245092" y="2324927"/>
              <a:ext cx="6759708" cy="575776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197470" y="8082691"/>
              <a:ext cx="6581125" cy="2564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 rtl="0" latinLnBrk="1" hangingPunct="0"/>
              <a:r>
                <a:rPr lang="en-US" sz="1000" dirty="0" err="1" smtClean="0">
                  <a:solidFill>
                    <a:srgbClr val="FFFFFF"/>
                  </a:solidFill>
                </a:rPr>
                <a:t>Ongena</a:t>
              </a:r>
              <a:r>
                <a:rPr lang="en-US" sz="1000" dirty="0" smtClean="0">
                  <a:solidFill>
                    <a:srgbClr val="FFFFFF"/>
                  </a:solidFill>
                </a:rPr>
                <a:t>, J. (2015). Fusion: A true challenge for an enormous reward. EPJ Web of Conferences 98, 05004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42037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Primordial </a:t>
            </a:r>
            <a:r>
              <a:rPr lang="en-US" sz="5400" dirty="0" err="1">
                <a:latin typeface="Georgia"/>
                <a:ea typeface="Georgia"/>
                <a:cs typeface="Georgia"/>
              </a:rPr>
              <a:t>Nucleosynthesis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869" y="1487673"/>
            <a:ext cx="6062808" cy="778434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0098" y="2678543"/>
            <a:ext cx="5521902" cy="6886432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Comparison of theory (curves) </a:t>
            </a:r>
            <a:r>
              <a:rPr lang="en-US" sz="3200" dirty="0">
                <a:latin typeface="Georgia"/>
                <a:ea typeface="Georgia"/>
                <a:cs typeface="Georgia"/>
              </a:rPr>
              <a:t>a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nd observation (horizontal lines)</a:t>
            </a:r>
          </a:p>
          <a:p>
            <a:endParaRPr lang="en-US" sz="3200" dirty="0" smtClean="0">
              <a:latin typeface="Georgia"/>
              <a:ea typeface="Georgia"/>
              <a:cs typeface="Georgia"/>
            </a:endParaRPr>
          </a:p>
          <a:p>
            <a:endParaRPr lang="en-US" sz="3200" dirty="0" smtClean="0">
              <a:latin typeface="Georgia"/>
              <a:ea typeface="Georgia"/>
              <a:cs typeface="Georgia"/>
            </a:endParaRPr>
          </a:p>
          <a:p>
            <a:r>
              <a:rPr lang="en-US" sz="3200" dirty="0">
                <a:latin typeface="Georgia"/>
                <a:ea typeface="Georgia"/>
                <a:cs typeface="Georgia"/>
              </a:rPr>
              <a:t>abundances</a:t>
            </a:r>
            <a:br>
              <a:rPr lang="en-US" sz="3200" dirty="0">
                <a:latin typeface="Georgia"/>
                <a:ea typeface="Georgia"/>
                <a:cs typeface="Georgia"/>
              </a:rPr>
            </a:br>
            <a:r>
              <a:rPr lang="en-US" sz="3200" dirty="0">
                <a:latin typeface="Georgia"/>
                <a:ea typeface="Georgia"/>
                <a:cs typeface="Georgia"/>
              </a:rPr>
              <a:t>of light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elements:</a:t>
            </a:r>
          </a:p>
          <a:p>
            <a:endParaRPr lang="en-US" sz="16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800" dirty="0" smtClean="0">
              <a:latin typeface="Georgia"/>
              <a:ea typeface="Georgia"/>
              <a:cs typeface="Georgia"/>
            </a:endParaRPr>
          </a:p>
          <a:p>
            <a:r>
              <a:rPr lang="en-US" sz="3200" dirty="0" smtClean="0">
                <a:latin typeface="Georgia"/>
                <a:ea typeface="Georgia"/>
                <a:cs typeface="Georgia"/>
              </a:rPr>
              <a:t>74 % hydrogen</a:t>
            </a:r>
          </a:p>
          <a:p>
            <a:r>
              <a:rPr lang="en-US" sz="3200" dirty="0" smtClean="0">
                <a:latin typeface="Georgia"/>
                <a:ea typeface="Georgia"/>
                <a:cs typeface="Georgia"/>
              </a:rPr>
              <a:t>25 % helium</a:t>
            </a:r>
          </a:p>
          <a:p>
            <a:r>
              <a:rPr lang="en-US" sz="3200" dirty="0" smtClean="0">
                <a:latin typeface="Georgia"/>
                <a:ea typeface="Georgia"/>
                <a:cs typeface="Georgia"/>
              </a:rPr>
              <a:t>1 % </a:t>
            </a:r>
            <a:r>
              <a:rPr lang="en-US" sz="3200" dirty="0">
                <a:latin typeface="Georgia"/>
                <a:ea typeface="Georgia"/>
                <a:cs typeface="Georgia"/>
              </a:rPr>
              <a:t>r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est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1502" y="9242254"/>
            <a:ext cx="6893299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 smtClean="0">
                <a:solidFill>
                  <a:srgbClr val="FFFFFF"/>
                </a:solidFill>
              </a:rPr>
              <a:t>Heffernan, M. J. and Walker-Loud, A. (2016). Quantifying the sensitivity of Big Bang </a:t>
            </a:r>
            <a:r>
              <a:rPr lang="en-US" sz="1000" dirty="0" err="1" smtClean="0">
                <a:solidFill>
                  <a:srgbClr val="FFFFFF"/>
                </a:solidFill>
              </a:rPr>
              <a:t>Nucleosynthesis</a:t>
            </a:r>
            <a:r>
              <a:rPr lang="en-US" sz="1000" dirty="0" smtClean="0">
                <a:solidFill>
                  <a:srgbClr val="FFFFFF"/>
                </a:solidFill>
              </a:rPr>
              <a:t> to </a:t>
            </a:r>
            <a:r>
              <a:rPr lang="en-US" sz="1000" dirty="0" err="1" smtClean="0">
                <a:solidFill>
                  <a:srgbClr val="FFFFFF"/>
                </a:solidFill>
              </a:rPr>
              <a:t>isospin</a:t>
            </a:r>
            <a:r>
              <a:rPr lang="en-US" sz="1000" dirty="0" smtClean="0">
                <a:solidFill>
                  <a:srgbClr val="FFFFFF"/>
                </a:solidFill>
              </a:rPr>
              <a:t> breaking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188384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6211249" y="588647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3018" y="588647"/>
            <a:ext cx="3046113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recombination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167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Recombination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57910" y="7543104"/>
            <a:ext cx="11662771" cy="1765365"/>
            <a:chOff x="657910" y="7543104"/>
            <a:chExt cx="11662771" cy="1765365"/>
          </a:xfrm>
        </p:grpSpPr>
        <p:sp>
          <p:nvSpPr>
            <p:cNvPr id="7" name="Content Placeholder 9"/>
            <p:cNvSpPr txBox="1">
              <a:spLocks/>
            </p:cNvSpPr>
            <p:nvPr/>
          </p:nvSpPr>
          <p:spPr>
            <a:xfrm>
              <a:off x="657910" y="7543104"/>
              <a:ext cx="11662771" cy="176536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46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elow T = 3000 K (t = 380000 a) neutral atoms can form</a:t>
              </a:r>
            </a:p>
            <a:p>
              <a:pPr marL="0" indent="0">
                <a:buNone/>
              </a:pPr>
              <a:endParaRPr lang="en-US" sz="13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  <a:p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afterwards photons don’t scatter any more on free electrons</a:t>
              </a:r>
              <a:b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</a:br>
              <a:r>
                <a:rPr lang="en-US" sz="1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/>
              </a:r>
              <a:br>
                <a:rPr lang="en-US" sz="1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</a:b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			   The Universe becomes transparent! </a:t>
              </a:r>
            </a:p>
            <a:p>
              <a:pPr marL="0" indent="0">
                <a:buNone/>
              </a:pPr>
              <a:endParaRPr lang="en-US" dirty="0" smtClean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117897" y="8684473"/>
              <a:ext cx="1120061" cy="4219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Georgia"/>
                  <a:ea typeface="Georgia"/>
                  <a:cs typeface="Georgia"/>
                </a:rPr>
                <a:t/>
              </a:r>
              <a:br>
                <a:rPr lang="en-US" dirty="0" smtClean="0">
                  <a:latin typeface="Georgia"/>
                  <a:ea typeface="Georgia"/>
                  <a:cs typeface="Georgia"/>
                </a:rPr>
              </a:br>
              <a:endParaRPr lang="en-US" dirty="0">
                <a:latin typeface="Georgia"/>
                <a:ea typeface="Georgia"/>
                <a:cs typeface="Georgia"/>
              </a:endParaRPr>
            </a:p>
          </p:txBody>
        </p:sp>
      </p:grpSp>
      <p:pic>
        <p:nvPicPr>
          <p:cNvPr id="10" name="Picture 9" descr="Rekombin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497804"/>
            <a:ext cx="6908800" cy="51562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00378" y="6654004"/>
            <a:ext cx="3666715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 smtClean="0">
                <a:solidFill>
                  <a:srgbClr val="FFFFFF"/>
                </a:solidFill>
              </a:rPr>
              <a:t>Credit</a:t>
            </a:r>
            <a:r>
              <a:rPr lang="en-US" sz="1000" dirty="0">
                <a:solidFill>
                  <a:srgbClr val="FFFFFF"/>
                </a:solidFill>
              </a:rPr>
              <a:t>: </a:t>
            </a:r>
            <a:r>
              <a:rPr lang="en-US" sz="1000" dirty="0">
                <a:solidFill>
                  <a:srgbClr val="FFFFFF"/>
                </a:solidFill>
              </a:rPr>
              <a:t>W. H. Kinney, </a:t>
            </a:r>
            <a:r>
              <a:rPr lang="en-US" sz="1000" dirty="0" err="1">
                <a:solidFill>
                  <a:srgbClr val="FFFFFF"/>
                </a:solidFill>
              </a:rPr>
              <a:t>arXiv:astro-ph</a:t>
            </a:r>
            <a:r>
              <a:rPr lang="en-US" sz="1000" dirty="0">
                <a:solidFill>
                  <a:srgbClr val="FFFFFF"/>
                </a:solidFill>
              </a:rPr>
              <a:t>/0301448v2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517469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5302308" y="600953"/>
            <a:ext cx="2400209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Outline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47938" y="2117467"/>
            <a:ext cx="5715274" cy="6043495"/>
          </a:xfrm>
          <a:prstGeom prst="rect">
            <a:avLst/>
          </a:prstGeom>
        </p:spPr>
        <p:txBody>
          <a:bodyPr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0" indent="0" algn="ctr">
              <a:buSzPct val="100000"/>
              <a:buNone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Dimensions of our universe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marL="0" indent="0" algn="ctr">
              <a:buSzPct val="100000"/>
              <a:buNone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Dynamics of the universe</a:t>
            </a:r>
          </a:p>
          <a:p>
            <a:pPr marL="0" indent="0" algn="ctr">
              <a:buSzPct val="100000"/>
              <a:buNone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A journey through time</a:t>
            </a:r>
          </a:p>
          <a:p>
            <a:pPr marL="0" indent="0" algn="ctr">
              <a:buSzPct val="100000"/>
              <a:buNone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Mysteries of the universe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4032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2078404"/>
          </a:xfrm>
        </p:spPr>
        <p:txBody>
          <a:bodyPr>
            <a:noAutofit/>
          </a:bodyPr>
          <a:lstStyle/>
          <a:p>
            <a:r>
              <a:rPr lang="en-US" sz="5400" noProof="0" dirty="0" smtClean="0"/>
              <a:t>The Cosmic Microwave Background (CMB)</a:t>
            </a:r>
            <a:endParaRPr lang="en-US" sz="5400" noProof="0" dirty="0"/>
          </a:p>
        </p:txBody>
      </p:sp>
      <p:grpSp>
        <p:nvGrpSpPr>
          <p:cNvPr id="3" name="Group 2"/>
          <p:cNvGrpSpPr/>
          <p:nvPr/>
        </p:nvGrpSpPr>
        <p:grpSpPr>
          <a:xfrm>
            <a:off x="8382972" y="3156726"/>
            <a:ext cx="4621828" cy="5155925"/>
            <a:chOff x="8382973" y="3254418"/>
            <a:chExt cx="4621828" cy="5155925"/>
          </a:xfrm>
        </p:grpSpPr>
        <p:sp>
          <p:nvSpPr>
            <p:cNvPr id="9" name="Content Placeholder 9"/>
            <p:cNvSpPr txBox="1">
              <a:spLocks/>
            </p:cNvSpPr>
            <p:nvPr/>
          </p:nvSpPr>
          <p:spPr>
            <a:xfrm>
              <a:off x="8382974" y="3254418"/>
              <a:ext cx="4621826" cy="218010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130046" tIns="65023" rIns="130046" bIns="65023" rtlCol="0">
              <a:normAutofit fontScale="92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During recombination the photons are in thermic equilibrium with the electrons and atomic nuclei. </a:t>
              </a:r>
            </a:p>
            <a:p>
              <a:pPr marL="0" indent="0" algn="ctr">
                <a:buNone/>
              </a:pPr>
              <a:endParaRPr lang="en-US" dirty="0" smtClean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10312754" y="5434525"/>
              <a:ext cx="771913" cy="92634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30046" tIns="65023" rIns="130046" bIns="65023"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13" name="Content Placeholder 9"/>
            <p:cNvSpPr txBox="1">
              <a:spLocks/>
            </p:cNvSpPr>
            <p:nvPr/>
          </p:nvSpPr>
          <p:spPr>
            <a:xfrm>
              <a:off x="8382973" y="6484392"/>
              <a:ext cx="4621828" cy="192595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130046" tIns="65023" rIns="130046" bIns="65023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Their energy spectrum is the one of a black body (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“</a:t>
              </a:r>
              <a:r>
                <a:rPr lang="en-US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Planck spectrum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”)</a:t>
              </a:r>
            </a:p>
          </p:txBody>
        </p:sp>
      </p:grpSp>
      <p:pic>
        <p:nvPicPr>
          <p:cNvPr id="4" name="Content Placeholder 3" descr="CMB_redshift.gif"/>
          <p:cNvPicPr>
            <a:picLocks noGrp="1" noChangeAspect="1"/>
          </p:cNvPicPr>
          <p:nvPr>
            <p:ph idx="1"/>
          </p:nvPr>
        </p:nvPicPr>
        <p:blipFill>
          <a:blip r:embed="rId3"/>
          <a:srcRect l="-11765" r="-11765"/>
          <a:stretch>
            <a:fillRect/>
          </a:stretch>
        </p:blipFill>
        <p:spPr>
          <a:xfrm>
            <a:off x="-575828" y="3025519"/>
            <a:ext cx="9924965" cy="545834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619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noProof="0" dirty="0" smtClean="0"/>
              <a:t>Discovery of the CMB</a:t>
            </a:r>
            <a:endParaRPr lang="en-US" sz="5400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954" y="2136885"/>
            <a:ext cx="8285251" cy="5865890"/>
          </a:xfr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451539" y="8445142"/>
            <a:ext cx="12191518" cy="1159664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37064"/>
            <a:ext cx="13119365" cy="93153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1964 Penzias und Wilson discovered a noise, which they couldn’t explain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pic>
        <p:nvPicPr>
          <p:cNvPr id="7" name="Picture 6" descr="Nobel_Priz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584" y="8916584"/>
            <a:ext cx="699412" cy="6882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77996" y="8948216"/>
            <a:ext cx="1280762" cy="93153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(1978)</a:t>
            </a:r>
          </a:p>
          <a:p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813" y="1820749"/>
            <a:ext cx="7856806" cy="6515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2474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Satellites for the investigation of the CMB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6" name="Picture 5" descr="COBE-Sa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0" t="5254" r="3810" b="6266"/>
          <a:stretch/>
        </p:blipFill>
        <p:spPr>
          <a:xfrm>
            <a:off x="8134577" y="1710181"/>
            <a:ext cx="4494719" cy="2957049"/>
          </a:xfrm>
          <a:prstGeom prst="rect">
            <a:avLst/>
          </a:prstGeom>
        </p:spPr>
      </p:pic>
      <p:pic>
        <p:nvPicPr>
          <p:cNvPr id="8" name="Picture 7" descr="Planck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8" t="3962" r="2570" b="11833"/>
          <a:stretch/>
        </p:blipFill>
        <p:spPr>
          <a:xfrm>
            <a:off x="8864929" y="5672694"/>
            <a:ext cx="3965561" cy="3789315"/>
          </a:xfrm>
          <a:prstGeom prst="rect">
            <a:avLst/>
          </a:prstGeom>
        </p:spPr>
      </p:pic>
      <p:pic>
        <p:nvPicPr>
          <p:cNvPr id="7" name="Picture 6" descr="WMAP-Sonde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6" t="16104" r="9722" b="11000"/>
          <a:stretch/>
        </p:blipFill>
        <p:spPr>
          <a:xfrm>
            <a:off x="4861997" y="4878388"/>
            <a:ext cx="4121196" cy="221803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20097" y="2081643"/>
            <a:ext cx="5896453" cy="6886432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COBE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Cosmic Background Explorer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1989-1993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Nobel Prize 2006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(Smoot &amp; Mather)</a:t>
            </a:r>
          </a:p>
          <a:p>
            <a:pPr algn="l"/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WMAP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Wilkinson Microwave Anisotropy Probe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2001-2010</a:t>
            </a:r>
          </a:p>
          <a:p>
            <a:pPr algn="l"/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Planck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2009-2013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8864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noProof="0" dirty="0" smtClean="0"/>
              <a:t>Next problem for the Big Bang theory</a:t>
            </a:r>
            <a:endParaRPr lang="en-US" sz="5400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954" y="2276979"/>
            <a:ext cx="8285251" cy="5585702"/>
          </a:xfr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451539" y="8445142"/>
            <a:ext cx="12191518" cy="1159664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37064"/>
            <a:ext cx="13119365" cy="1300867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second analysis revealed no sign of any variation at a level of 1 part in 10.000!</a:t>
            </a:r>
          </a:p>
          <a:p>
            <a:pPr algn="ctr"/>
            <a:r>
              <a:rPr lang="en-US" sz="2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Where are the galaxies coming from, if not from density fluctuations?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2195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The Echo of the Big Bang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Vergleich_CM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7" y="2374900"/>
            <a:ext cx="12306386" cy="6648450"/>
          </a:xfrm>
          <a:prstGeom prst="rect">
            <a:avLst/>
          </a:prstGeom>
        </p:spPr>
      </p:pic>
      <p:pic>
        <p:nvPicPr>
          <p:cNvPr id="4" name="Picture 3" descr="Independent_after_COB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1311080" y="1661859"/>
            <a:ext cx="5360974" cy="813858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972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>
                <a:latin typeface="Georgia"/>
                <a:ea typeface="Georgia"/>
                <a:cs typeface="Georgia"/>
              </a:rPr>
              <a:t>The Echo of the Big Bang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584274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000" dirty="0" smtClean="0">
                <a:latin typeface="Georgia"/>
                <a:ea typeface="Georgia"/>
                <a:cs typeface="Georgia"/>
              </a:rPr>
              <a:t>The CMB is extremely isotropic with a temperature of T</a:t>
            </a:r>
            <a:r>
              <a:rPr lang="en-US" sz="3000" baseline="-25000" dirty="0" smtClean="0">
                <a:latin typeface="Georgia"/>
                <a:ea typeface="Georgia"/>
                <a:cs typeface="Georgia"/>
              </a:rPr>
              <a:t>CMB 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= 2,725 K.</a:t>
            </a:r>
          </a:p>
          <a:p>
            <a:r>
              <a:rPr lang="en-US" sz="3000" dirty="0" smtClean="0">
                <a:latin typeface="Georgia"/>
                <a:ea typeface="Georgia"/>
                <a:cs typeface="Georgia"/>
              </a:rPr>
              <a:t>The temperature differences are in the range of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microkelvin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!</a:t>
            </a:r>
            <a:endParaRPr lang="en-US" sz="3000" dirty="0">
              <a:latin typeface="Georgia"/>
              <a:ea typeface="Georgia"/>
              <a:cs typeface="Georgi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53" y="2879674"/>
            <a:ext cx="12160293" cy="668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391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The spectrum of the CMB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766" y="1783688"/>
            <a:ext cx="9629867" cy="796991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147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7771106" y="326011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6295" y="326011"/>
            <a:ext cx="3536328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structure building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1260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993775"/>
          </a:xfrm>
        </p:spPr>
        <p:txBody>
          <a:bodyPr/>
          <a:lstStyle/>
          <a:p>
            <a:r>
              <a:rPr lang="en-US" sz="5400" noProof="0" dirty="0" smtClean="0"/>
              <a:t>Galaxy Distribution</a:t>
            </a:r>
            <a:endParaRPr lang="en-US" sz="5400" noProof="0" dirty="0"/>
          </a:p>
        </p:txBody>
      </p:sp>
      <p:pic>
        <p:nvPicPr>
          <p:cNvPr id="4" name="Content Placeholder 3" descr="2df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25" r="-4425"/>
          <a:stretch>
            <a:fillRect/>
          </a:stretch>
        </p:blipFill>
        <p:spPr>
          <a:xfrm>
            <a:off x="650875" y="2708275"/>
            <a:ext cx="11703050" cy="6435725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24049" y="7500223"/>
            <a:ext cx="2428948" cy="1212543"/>
          </a:xfrm>
          <a:prstGeom prst="rect">
            <a:avLst/>
          </a:prstGeom>
        </p:spPr>
        <p:txBody>
          <a:bodyPr vert="horz" lIns="130046" tIns="65023" rIns="130046" bIns="65023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latin typeface="Georgia"/>
                <a:ea typeface="Georgia"/>
                <a:cs typeface="Georgia"/>
              </a:rPr>
              <a:t>Each single point is a galaxy!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7" name="Shape 146"/>
          <p:cNvSpPr/>
          <p:nvPr/>
        </p:nvSpPr>
        <p:spPr>
          <a:xfrm>
            <a:off x="1" y="1670984"/>
            <a:ext cx="1300480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In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past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was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much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more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homogeneous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than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de-DE" sz="320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today</a:t>
            </a:r>
            <a:endParaRPr sz="32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Globu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27" y="5460279"/>
            <a:ext cx="986222" cy="125367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7285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993775"/>
          </a:xfrm>
        </p:spPr>
        <p:txBody>
          <a:bodyPr/>
          <a:lstStyle/>
          <a:p>
            <a:r>
              <a:rPr lang="en-US" sz="5400" dirty="0" smtClean="0"/>
              <a:t>Geometry of the universe</a:t>
            </a:r>
            <a:endParaRPr lang="en-US" sz="5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188" y="1676400"/>
            <a:ext cx="9694424" cy="775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93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177948" y="600953"/>
            <a:ext cx="864891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Dimensions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our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57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158875"/>
          </a:xfrm>
        </p:spPr>
        <p:txBody>
          <a:bodyPr>
            <a:normAutofit/>
          </a:bodyPr>
          <a:lstStyle/>
          <a:p>
            <a:r>
              <a:rPr lang="en-US" sz="5400" noProof="0" dirty="0" smtClean="0"/>
              <a:t>From the map to the spectrum…</a:t>
            </a:r>
            <a:endParaRPr lang="en-US" sz="5400" noProof="0" dirty="0"/>
          </a:p>
        </p:txBody>
      </p:sp>
      <p:pic>
        <p:nvPicPr>
          <p:cNvPr id="4" name="Content Placeholder 3" descr="Planck_clean.jpg"/>
          <p:cNvPicPr>
            <a:picLocks noChangeAspect="1"/>
          </p:cNvPicPr>
          <p:nvPr/>
        </p:nvPicPr>
        <p:blipFill>
          <a:blip r:embed="rId3"/>
          <a:srcRect t="-4908" b="-4908"/>
          <a:stretch>
            <a:fillRect/>
          </a:stretch>
        </p:blipFill>
        <p:spPr>
          <a:xfrm>
            <a:off x="319524" y="2097573"/>
            <a:ext cx="6331564" cy="3482116"/>
          </a:xfrm>
          <a:prstGeom prst="rect">
            <a:avLst/>
          </a:prstGeo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319524" y="5978853"/>
            <a:ext cx="6770564" cy="3432801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theory is not able to predict the exact position of individual hot or cool spots</a:t>
            </a:r>
          </a:p>
          <a:p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instead: prediction of statistical properties of the temperature map (for example mean value, variance, correlations,…)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088" y="2260402"/>
            <a:ext cx="5700522" cy="576175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4457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019175"/>
          </a:xfrm>
        </p:spPr>
        <p:txBody>
          <a:bodyPr/>
          <a:lstStyle/>
          <a:p>
            <a:r>
              <a:rPr lang="en-US" sz="5400" noProof="0" dirty="0" smtClean="0"/>
              <a:t>The Angular Power Spectrum</a:t>
            </a:r>
            <a:br>
              <a:rPr lang="en-US" sz="5400" noProof="0" dirty="0" smtClean="0"/>
            </a:br>
            <a:r>
              <a:rPr lang="en-US" sz="5400" noProof="0" dirty="0" smtClean="0"/>
              <a:t>of the CMB</a:t>
            </a:r>
            <a:endParaRPr lang="en-US" sz="5400" noProof="0" dirty="0"/>
          </a:p>
        </p:txBody>
      </p:sp>
      <p:pic>
        <p:nvPicPr>
          <p:cNvPr id="4" name="Content Placeholder 3" descr="Planck_powerspectru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4184" r="-4184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6577306" y="4199415"/>
            <a:ext cx="3758152" cy="993090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typical size of the hot</a:t>
            </a:r>
            <a:b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and cool spots</a:t>
            </a:r>
            <a:endParaRPr lang="en-US" sz="28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5250753" y="3328356"/>
            <a:ext cx="1390052" cy="972659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816674" y="5257011"/>
            <a:ext cx="4635690" cy="471924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400" b="0" i="0" u="none" strike="noStrike" cap="none" spc="0" normalizeH="0" baseline="0" dirty="0" err="1" smtClean="0">
                <a:ln>
                  <a:noFill/>
                </a:ln>
                <a:solidFill>
                  <a:srgbClr val="1D4EAD"/>
                </a:solidFill>
                <a:effectLst/>
                <a:uFillTx/>
                <a:latin typeface="Georgia"/>
                <a:ea typeface="Helvetica"/>
                <a:cs typeface="Georgia"/>
                <a:sym typeface="Helvetica"/>
              </a:rPr>
              <a:t>Temperature</a:t>
            </a:r>
            <a:r>
              <a:rPr kumimoji="0" lang="de-DE" sz="2400" b="0" i="0" u="none" strike="noStrike" cap="none" spc="0" normalizeH="0" baseline="0" dirty="0" smtClean="0">
                <a:ln>
                  <a:noFill/>
                </a:ln>
                <a:solidFill>
                  <a:srgbClr val="1D4EAD"/>
                </a:solidFill>
                <a:effectLst/>
                <a:uFillTx/>
                <a:latin typeface="Georgia"/>
                <a:ea typeface="Helvetica"/>
                <a:cs typeface="Georgia"/>
                <a:sym typeface="Helvetica"/>
              </a:rPr>
              <a:t> </a:t>
            </a:r>
            <a:r>
              <a:rPr kumimoji="0" lang="de-DE" sz="2400" b="0" i="0" u="none" strike="noStrike" cap="none" spc="0" normalizeH="0" baseline="0" dirty="0" err="1" smtClean="0">
                <a:ln>
                  <a:noFill/>
                </a:ln>
                <a:solidFill>
                  <a:srgbClr val="1D4EAD"/>
                </a:solidFill>
                <a:effectLst/>
                <a:uFillTx/>
                <a:latin typeface="Georgia"/>
                <a:ea typeface="Helvetica"/>
                <a:cs typeface="Georgia"/>
                <a:sym typeface="Helvetica"/>
              </a:rPr>
              <a:t>deviations</a:t>
            </a:r>
            <a:endParaRPr kumimoji="0" lang="de-DE" sz="2400" b="0" i="0" u="none" strike="noStrike" cap="none" spc="0" normalizeH="0" baseline="0" dirty="0">
              <a:ln>
                <a:noFill/>
              </a:ln>
              <a:solidFill>
                <a:srgbClr val="1D4EAD"/>
              </a:solidFill>
              <a:effectLst/>
              <a:uFillTx/>
              <a:latin typeface="Georgia"/>
              <a:ea typeface="Helvetica"/>
              <a:cs typeface="Georgi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693528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Theoretical Predictions </a:t>
            </a:r>
            <a:r>
              <a:rPr lang="en-US" sz="5400" noProof="0" dirty="0" smtClean="0"/>
              <a:t>of the </a:t>
            </a:r>
            <a:br>
              <a:rPr lang="en-US" sz="5400" noProof="0" dirty="0" smtClean="0"/>
            </a:br>
            <a:r>
              <a:rPr lang="en-US" sz="5400" noProof="0" dirty="0" smtClean="0"/>
              <a:t>CMB Spectrum</a:t>
            </a:r>
            <a:endParaRPr lang="en-US" sz="5400" noProof="0" dirty="0"/>
          </a:p>
        </p:txBody>
      </p:sp>
      <p:pic>
        <p:nvPicPr>
          <p:cNvPr id="4" name="Content Placeholder 3" descr="CMB_parameters.gif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154" r="-1647"/>
          <a:stretch/>
        </p:blipFill>
        <p:spPr>
          <a:xfrm>
            <a:off x="266700" y="2317222"/>
            <a:ext cx="7536794" cy="7241132"/>
          </a:xfrm>
          <a:solidFill>
            <a:srgbClr val="FFFFFF"/>
          </a:solidFill>
        </p:spPr>
      </p:pic>
      <p:sp>
        <p:nvSpPr>
          <p:cNvPr id="5" name="TextBox 4"/>
          <p:cNvSpPr txBox="1"/>
          <p:nvPr/>
        </p:nvSpPr>
        <p:spPr>
          <a:xfrm>
            <a:off x="982986" y="2455239"/>
            <a:ext cx="1552219" cy="83920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spatial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curvature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2118" y="2407709"/>
            <a:ext cx="1615599" cy="1193145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vacuum energy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9606" y="5846220"/>
            <a:ext cx="1615599" cy="83920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baryon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0428" y="5877907"/>
            <a:ext cx="1615599" cy="1193145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matter energy density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7916569" y="2751831"/>
            <a:ext cx="4872332" cy="5724600"/>
          </a:xfrm>
          <a:prstGeom prst="rect">
            <a:avLst/>
          </a:prstGeom>
        </p:spPr>
        <p:txBody>
          <a:bodyPr vert="horz" lIns="130046" tIns="65023" rIns="130046" bIns="65023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 theoretical CMB</a:t>
            </a:r>
            <a:r>
              <a:rPr lang="en-US" sz="30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spectrum is depending on values of certain cosmological parameters</a:t>
            </a:r>
            <a:b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</a:p>
          <a:p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Comparison with the measured spectrum allows to distinguish between the models and to determine the values of the unknown parameters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381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17591" y="5298400"/>
            <a:ext cx="3324743" cy="993090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dark energy?!?!</a:t>
            </a:r>
          </a:p>
          <a:p>
            <a:pPr algn="ctr"/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(vacuum energy)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/>
              <a:t>The Standard Cosmological Model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0240" y="2028807"/>
            <a:ext cx="11704320" cy="14758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/>
              <a:t>The simplest model, with which the data can be explained (Ockham’s Razor!)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836" y="3949203"/>
            <a:ext cx="5283331" cy="5283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80673" y="7001306"/>
            <a:ext cx="1786418" cy="1006771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“normal” matter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8905454" y="7207999"/>
            <a:ext cx="1519208" cy="238819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141853" y="4739476"/>
            <a:ext cx="2042479" cy="1006771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l"/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 dark </a:t>
            </a:r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matter?!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84961" y="6382990"/>
            <a:ext cx="1637069" cy="366124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1"/>
          </p:cNvCxnSpPr>
          <p:nvPr/>
        </p:nvCxnSpPr>
        <p:spPr>
          <a:xfrm flipH="1">
            <a:off x="8824540" y="5242862"/>
            <a:ext cx="1317313" cy="369393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22463" y="5652801"/>
            <a:ext cx="4309074" cy="1977975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About 95% of the Universe is still unknown…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322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558521" y="600953"/>
            <a:ext cx="7887776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Mysteries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of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the</a:t>
            </a: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5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Universe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3" name="Shape 52"/>
          <p:cNvSpPr/>
          <p:nvPr/>
        </p:nvSpPr>
        <p:spPr>
          <a:xfrm>
            <a:off x="3820068" y="2341597"/>
            <a:ext cx="5364675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What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is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</a:t>
            </a:r>
            <a:r>
              <a:rPr lang="de-DE" sz="44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dark</a:t>
            </a: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matter?</a:t>
            </a:r>
            <a:endParaRPr sz="4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2697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noProof="0" dirty="0" smtClean="0"/>
              <a:t>Rotation Curves of Galaxies</a:t>
            </a:r>
            <a:endParaRPr lang="en-US" sz="5400" noProof="0" dirty="0"/>
          </a:p>
        </p:txBody>
      </p:sp>
      <p:pic>
        <p:nvPicPr>
          <p:cNvPr id="4" name="Content Placeholder 3" descr="Rotationcurve.jpg"/>
          <p:cNvPicPr>
            <a:picLocks noGrp="1" noChangeAspect="1"/>
          </p:cNvPicPr>
          <p:nvPr>
            <p:ph idx="1"/>
          </p:nvPr>
        </p:nvPicPr>
        <p:blipFill>
          <a:blip r:embed="rId5"/>
          <a:srcRect l="-486" r="-486"/>
          <a:stretch>
            <a:fillRect/>
          </a:stretch>
        </p:blipFill>
        <p:spPr>
          <a:xfrm>
            <a:off x="0" y="2275841"/>
            <a:ext cx="13014366" cy="71574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55</a:t>
            </a:fld>
            <a:endParaRPr lang="en-US" dirty="0"/>
          </a:p>
        </p:txBody>
      </p:sp>
      <p:pic>
        <p:nvPicPr>
          <p:cNvPr id="5" name="Galaxy Rotation Under the Influence of Dark Matter.mp4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8600" y="2768600"/>
            <a:ext cx="12547600" cy="627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8421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6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722" y="1891677"/>
            <a:ext cx="9515355" cy="71365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noProof="0" dirty="0" smtClean="0"/>
              <a:t>Galaxy Cluster CL0024+17</a:t>
            </a:r>
            <a:endParaRPr lang="en-US" sz="5400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5942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2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64" y="5500290"/>
            <a:ext cx="7946735" cy="404786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noProof="0" dirty="0" smtClean="0"/>
              <a:t>Gravitational Lenses</a:t>
            </a:r>
            <a:endParaRPr lang="en-US" sz="5400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1" y="1401374"/>
            <a:ext cx="7430435" cy="574222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10515" y="2017743"/>
            <a:ext cx="4174094" cy="2538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Massive objects curve space-time and therefore distort the light of the objects behind.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909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/>
              <a:t>Gravitational Lenses</a:t>
            </a:r>
            <a:endParaRPr lang="en-US" sz="5400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1" y="1401374"/>
            <a:ext cx="7430435" cy="574222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66593" y="7384442"/>
            <a:ext cx="4005235" cy="17102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Thereby light arcs of the objects behind are visible.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A22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64" y="5500290"/>
            <a:ext cx="7946735" cy="404786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500176" y="5023174"/>
            <a:ext cx="3720537" cy="477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400" dirty="0" smtClean="0">
                <a:latin typeface="Georgia"/>
                <a:ea typeface="Georgia"/>
                <a:cs typeface="Georgia"/>
              </a:rPr>
              <a:t>galaxy cluster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Abell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2218</a:t>
            </a:r>
            <a:endParaRPr lang="en-US" sz="24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8638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hirlpoolGalax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763629" y="4735924"/>
            <a:ext cx="7266319" cy="504282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4800" noProof="0" dirty="0" smtClean="0"/>
              <a:t>Structure building in the early universe</a:t>
            </a:r>
            <a:endParaRPr lang="en-US" sz="4800" noProof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3" name="Picture 2" descr="Plan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32" y="1538597"/>
            <a:ext cx="6355493" cy="3169726"/>
          </a:xfrm>
          <a:prstGeom prst="rect">
            <a:avLst/>
          </a:prstGeom>
        </p:spPr>
      </p:pic>
      <p:sp>
        <p:nvSpPr>
          <p:cNvPr id="7" name="Lightning Bolt 6"/>
          <p:cNvSpPr/>
          <p:nvPr/>
        </p:nvSpPr>
        <p:spPr>
          <a:xfrm>
            <a:off x="4713476" y="3467947"/>
            <a:ext cx="2613171" cy="3126036"/>
          </a:xfrm>
          <a:prstGeom prst="lightningBolt">
            <a:avLst/>
          </a:prstGeom>
          <a:ln w="76200" cmpd="sng">
            <a:solidFill>
              <a:srgbClr val="146D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889664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noProof="0" dirty="0" smtClean="0"/>
              <a:t>The Cosmological </a:t>
            </a:r>
            <a:r>
              <a:rPr lang="en-US" sz="5400" dirty="0"/>
              <a:t>P</a:t>
            </a:r>
            <a:r>
              <a:rPr lang="en-US" sz="5400" noProof="0" dirty="0" err="1" smtClean="0"/>
              <a:t>rinciple</a:t>
            </a:r>
            <a:endParaRPr lang="en-US" sz="5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521782"/>
            <a:ext cx="11703050" cy="414182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noProof="0" dirty="0" smtClean="0"/>
              <a:t>“On large scales the Universe is</a:t>
            </a:r>
            <a:br>
              <a:rPr lang="en-US" sz="3600" noProof="0" dirty="0" smtClean="0"/>
            </a:br>
            <a:r>
              <a:rPr lang="en-US" sz="3600" noProof="0" dirty="0" smtClean="0"/>
              <a:t>homogeneous and isotropic”</a:t>
            </a:r>
          </a:p>
          <a:p>
            <a:pPr marL="0" indent="0" algn="ctr">
              <a:buNone/>
            </a:pPr>
            <a:endParaRPr lang="en-US" sz="1100" noProof="0" dirty="0"/>
          </a:p>
          <a:p>
            <a:pPr marL="0" indent="0" algn="ctr">
              <a:buNone/>
            </a:pPr>
            <a:r>
              <a:rPr lang="en-US" sz="3600" i="1" noProof="0" dirty="0" smtClean="0"/>
              <a:t>We don’t find ourselves in a special place.</a:t>
            </a:r>
            <a:endParaRPr lang="en-US" sz="3600" i="1" noProof="0" dirty="0"/>
          </a:p>
        </p:txBody>
      </p:sp>
      <p:sp>
        <p:nvSpPr>
          <p:cNvPr id="10" name="Content Placeholder 9"/>
          <p:cNvSpPr txBox="1">
            <a:spLocks/>
          </p:cNvSpPr>
          <p:nvPr/>
        </p:nvSpPr>
        <p:spPr>
          <a:xfrm>
            <a:off x="1817300" y="8484668"/>
            <a:ext cx="2785032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isotropic, but not homogeneous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5119003" y="8477320"/>
            <a:ext cx="2766794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homogeneous</a:t>
            </a:r>
            <a:r>
              <a:rPr lang="en-US" sz="2800" dirty="0" smtClean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, but not isotropic</a:t>
            </a:r>
            <a:endParaRPr lang="en-US" sz="2800" dirty="0">
              <a:solidFill>
                <a:srgbClr val="41A4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2" name="Content Placeholder 9"/>
          <p:cNvSpPr txBox="1">
            <a:spLocks/>
          </p:cNvSpPr>
          <p:nvPr/>
        </p:nvSpPr>
        <p:spPr>
          <a:xfrm>
            <a:off x="8241173" y="8477320"/>
            <a:ext cx="2530832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h</a:t>
            </a: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omogeneous and</a:t>
            </a:r>
            <a:r>
              <a:rPr lang="en-US" sz="2600" dirty="0" smtClean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 isotropic</a:t>
            </a:r>
            <a:endParaRPr lang="en-US" sz="2600" dirty="0">
              <a:solidFill>
                <a:srgbClr val="41A4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cosmoprin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1841707" y="5348612"/>
            <a:ext cx="9321384" cy="2878266"/>
          </a:xfrm>
          <a:prstGeom prst="rect">
            <a:avLst/>
          </a:prstGeom>
          <a:scene3d>
            <a:camera prst="orthographicFront">
              <a:rot lat="0" lon="0" rev="72000"/>
            </a:camera>
            <a:lightRig rig="threePt" dir="t"/>
          </a:scene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17300" y="8267140"/>
            <a:ext cx="2340959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Credit: http://</a:t>
            </a:r>
            <a:r>
              <a:rPr lang="en-US" sz="1000" dirty="0" err="1">
                <a:solidFill>
                  <a:srgbClr val="FFFFFF"/>
                </a:solidFill>
              </a:rPr>
              <a:t>www.astronomynotes.com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998493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9649617" y="1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1684" y="1"/>
            <a:ext cx="3634017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smtClean="0">
                <a:latin typeface="Georgia"/>
                <a:ea typeface="Georgia"/>
                <a:cs typeface="Georgia"/>
              </a:rPr>
              <a:t>era of dark energy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798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2" y="0"/>
            <a:ext cx="12918676" cy="97536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8166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50875" y="213001"/>
            <a:ext cx="11703050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Cosmology of the 21</a:t>
            </a:r>
            <a:r>
              <a:rPr lang="en-US" sz="5400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st</a:t>
            </a:r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century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6422" y="1727670"/>
            <a:ext cx="12646239" cy="8323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Dark Matter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What is it made of, what are its properties?</a:t>
            </a:r>
            <a:br>
              <a:rPr lang="en-US" sz="24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Or another model (e.g. MOND)?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Dark Energy</a:t>
            </a:r>
            <a:b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What kind of energy is it? How does it influence the expansion of the Universe?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Inflation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Can we find experimental confirmation? If yes, what caused it?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Matter-Antimatter Asymmetry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Where is the tiny surplus of matter coming from, from </a:t>
            </a:r>
            <a:r>
              <a:rPr lang="en-US" sz="2400" dirty="0">
                <a:latin typeface="Georgia"/>
                <a:ea typeface="Georgia"/>
                <a:cs typeface="Georgia"/>
              </a:rPr>
              <a:t>which 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everything around </a:t>
            </a:r>
            <a:r>
              <a:rPr lang="en-US" sz="2400" dirty="0">
                <a:latin typeface="Georgia"/>
                <a:ea typeface="Georgia"/>
                <a:cs typeface="Georgia"/>
              </a:rPr>
              <a:t>us 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is made of?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The Moment of the Big Bang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Will we find a unified theory, which describes the beginning of the Universe?</a:t>
            </a:r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The Fate of the Universe...</a:t>
            </a:r>
            <a:endParaRPr lang="en-US" sz="3200" dirty="0">
              <a:solidFill>
                <a:srgbClr val="FFEC1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6113" y="8545094"/>
            <a:ext cx="10307414" cy="752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/>
          <a:lstStyle>
            <a:lvl1pPr algn="ctr" defTabSz="584200">
              <a:defRPr sz="840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4000" dirty="0" err="1" smtClean="0">
                <a:solidFill>
                  <a:srgbClr val="1257FF"/>
                </a:solidFill>
              </a:rPr>
              <a:t>cosmology.web.cern.ch</a:t>
            </a:r>
            <a:endParaRPr lang="en-US" sz="4000" dirty="0">
              <a:solidFill>
                <a:srgbClr val="1257FF"/>
              </a:solidFill>
            </a:endParaRPr>
          </a:p>
        </p:txBody>
      </p:sp>
      <p:pic>
        <p:nvPicPr>
          <p:cNvPr id="3" name="Picture 2" descr="Bildschirmfoto 2017-06-06 um 13.03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43" y="163236"/>
            <a:ext cx="10501514" cy="8086262"/>
          </a:xfrm>
          <a:prstGeom prst="rect">
            <a:avLst/>
          </a:prstGeom>
        </p:spPr>
      </p:pic>
      <p:pic>
        <p:nvPicPr>
          <p:cNvPr id="4" name="Picture 3" descr="qrcode_cosmolog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987" y="8545094"/>
            <a:ext cx="897806" cy="89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217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3" name="Picture 2" descr="Bildschirmfoto 2017-06-06 um 13.11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296" y="2156489"/>
            <a:ext cx="10310209" cy="736841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50875" y="723719"/>
            <a:ext cx="11703050" cy="752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/>
          <a:lstStyle>
            <a:lvl1pPr algn="ctr" defTabSz="584200">
              <a:defRPr sz="840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4800" dirty="0" smtClean="0"/>
              <a:t>Students’ conceptions about cosmology –</a:t>
            </a:r>
          </a:p>
          <a:p>
            <a:r>
              <a:rPr lang="en-US" sz="4800" dirty="0" smtClean="0"/>
              <a:t>The questionnaire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3165781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6834" y="390525"/>
            <a:ext cx="12917966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Many thanks for your attention!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En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96" y="2102982"/>
            <a:ext cx="10768808" cy="671973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4337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50875" y="390525"/>
            <a:ext cx="11703050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Are there any questions?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offene_frage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16" y="2072022"/>
            <a:ext cx="9615168" cy="68588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1778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The Earth</a:t>
            </a:r>
            <a:r>
              <a:rPr lang="en-US" sz="5400" noProof="0" dirty="0" smtClean="0"/>
              <a:t>: </a:t>
            </a:r>
            <a:r>
              <a:rPr lang="en-US" sz="5400" noProof="0" dirty="0"/>
              <a:t>≈13000 </a:t>
            </a:r>
            <a:r>
              <a:rPr lang="en-US" sz="5400" noProof="0" dirty="0" smtClean="0"/>
              <a:t>km in diameter</a:t>
            </a:r>
            <a:endParaRPr lang="en-US" sz="5400" noProof="0" dirty="0"/>
          </a:p>
        </p:txBody>
      </p:sp>
      <p:pic>
        <p:nvPicPr>
          <p:cNvPr id="4" name="Picture 3" descr="Erd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620" y="1955070"/>
            <a:ext cx="7697559" cy="769755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1923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276" y="390525"/>
            <a:ext cx="11959774" cy="1625600"/>
          </a:xfrm>
        </p:spPr>
        <p:txBody>
          <a:bodyPr/>
          <a:lstStyle/>
          <a:p>
            <a:r>
              <a:rPr lang="en-US" sz="5400" dirty="0" smtClean="0"/>
              <a:t>The Solar </a:t>
            </a:r>
            <a:r>
              <a:rPr lang="en-US" sz="5400" dirty="0"/>
              <a:t>S</a:t>
            </a:r>
            <a:r>
              <a:rPr lang="en-US" sz="5400" dirty="0" smtClean="0"/>
              <a:t>ystem</a:t>
            </a:r>
            <a:r>
              <a:rPr lang="en-US" sz="5400" noProof="0" dirty="0" smtClean="0"/>
              <a:t>:</a:t>
            </a:r>
            <a:br>
              <a:rPr lang="en-US" sz="5400" noProof="0" dirty="0" smtClean="0"/>
            </a:br>
            <a:r>
              <a:rPr lang="en-US" sz="5400" noProof="0" dirty="0" smtClean="0"/>
              <a:t>≈</a:t>
            </a:r>
            <a:r>
              <a:rPr lang="en-US" sz="5400" noProof="0" dirty="0"/>
              <a:t>10 </a:t>
            </a:r>
            <a:r>
              <a:rPr lang="en-US" sz="5400" noProof="0" dirty="0" smtClean="0"/>
              <a:t>billion km in diameter</a:t>
            </a:r>
            <a:endParaRPr lang="en-US" sz="5400" noProof="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3" y="2393170"/>
            <a:ext cx="13180583" cy="683742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484" y="9285910"/>
            <a:ext cx="3810029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rtl="0" latinLnBrk="1" hangingPunct="0"/>
            <a:r>
              <a:rPr lang="en-US" sz="1000" dirty="0">
                <a:solidFill>
                  <a:srgbClr val="FFFFFF"/>
                </a:solidFill>
              </a:rPr>
              <a:t>Credit: The International Astronomical Union/Martin </a:t>
            </a:r>
            <a:r>
              <a:rPr lang="en-US" sz="1000" dirty="0" err="1">
                <a:solidFill>
                  <a:srgbClr val="FFFFFF"/>
                </a:solidFill>
              </a:rPr>
              <a:t>Kornmesser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934537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370921" y="2888428"/>
            <a:ext cx="7031104" cy="5595025"/>
            <a:chOff x="-370921" y="2642608"/>
            <a:chExt cx="7031104" cy="559502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70921" y="2642608"/>
              <a:ext cx="7031104" cy="527332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077899" y="7981153"/>
              <a:ext cx="2203264" cy="2564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ctr" rtl="0" latinLnBrk="1" hangingPunct="0"/>
              <a:r>
                <a:rPr lang="en-US" sz="1000" dirty="0">
                  <a:solidFill>
                    <a:srgbClr val="FFFFFF"/>
                  </a:solidFill>
                </a:rPr>
                <a:t>Credit: NASA/Penn State University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9B23DF6-4A44-FA41-845D-04CE3D2623F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27276" y="390525"/>
            <a:ext cx="11959774" cy="1625600"/>
          </a:xfrm>
        </p:spPr>
        <p:txBody>
          <a:bodyPr/>
          <a:lstStyle/>
          <a:p>
            <a:r>
              <a:rPr lang="en-US" sz="5400" dirty="0" err="1" smtClean="0"/>
              <a:t>Proxima</a:t>
            </a:r>
            <a:r>
              <a:rPr lang="en-US" sz="5400" dirty="0" smtClean="0"/>
              <a:t> Centauri:</a:t>
            </a:r>
            <a:br>
              <a:rPr lang="en-US" sz="5400" dirty="0" smtClean="0"/>
            </a:br>
            <a:r>
              <a:rPr lang="en-US" sz="5400" dirty="0"/>
              <a:t>40×</a:t>
            </a:r>
            <a:r>
              <a:rPr lang="en-US" sz="5400" dirty="0" smtClean="0"/>
              <a:t>10</a:t>
            </a:r>
            <a:r>
              <a:rPr lang="en-US" sz="5400" baseline="30000" dirty="0" smtClean="0"/>
              <a:t>12</a:t>
            </a:r>
            <a:r>
              <a:rPr lang="en-US" sz="5400" dirty="0" smtClean="0"/>
              <a:t> km = 4,24 light years distance</a:t>
            </a:r>
            <a:endParaRPr lang="en-US" sz="5400" dirty="0"/>
          </a:p>
        </p:txBody>
      </p:sp>
      <p:grpSp>
        <p:nvGrpSpPr>
          <p:cNvPr id="3" name="Group 2"/>
          <p:cNvGrpSpPr/>
          <p:nvPr/>
        </p:nvGrpSpPr>
        <p:grpSpPr>
          <a:xfrm>
            <a:off x="6556027" y="2620121"/>
            <a:ext cx="6176831" cy="6223068"/>
            <a:chOff x="6310219" y="2620121"/>
            <a:chExt cx="6176831" cy="6223068"/>
          </a:xfrm>
        </p:grpSpPr>
        <p:pic>
          <p:nvPicPr>
            <p:cNvPr id="9" name="Picture 8" descr="Proxima_Centauri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0219" y="2620121"/>
              <a:ext cx="6176831" cy="5964502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7968289" y="8586709"/>
              <a:ext cx="2724377" cy="2564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 rtl="0" latinLnBrk="1" hangingPunct="0"/>
              <a:r>
                <a:rPr lang="en-US" sz="1000" dirty="0">
                  <a:solidFill>
                    <a:srgbClr val="FFFFFF"/>
                  </a:solidFill>
                </a:rPr>
                <a:t>Credit: Wikimedia Commons user </a:t>
              </a:r>
              <a:r>
                <a:rPr lang="en-US" sz="1000" dirty="0" err="1">
                  <a:solidFill>
                    <a:srgbClr val="FFFFFF"/>
                  </a:solidFill>
                </a:rPr>
                <a:t>Skatebiker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5383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000000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16063</TotalTime>
  <Words>1213</Words>
  <Application>Microsoft Macintosh PowerPoint</Application>
  <PresentationFormat>Custom</PresentationFormat>
  <Paragraphs>269</Paragraphs>
  <Slides>66</Slides>
  <Notes>56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Cosmological Principle</vt:lpstr>
      <vt:lpstr>The Earth: ≈13000 km in diameter</vt:lpstr>
      <vt:lpstr>The Solar System: ≈10 billion km in diameter</vt:lpstr>
      <vt:lpstr>Proxima Centauri: 40×1012 km = 4,24 light years distance</vt:lpstr>
      <vt:lpstr>Our Milky Way: 9.5×1017 km = 100000 light years in diameter</vt:lpstr>
      <vt:lpstr>Andromeda Galaxy: 2.5 million light years distance</vt:lpstr>
      <vt:lpstr>Local Group: 8 million light years in diameter</vt:lpstr>
      <vt:lpstr>Virgo Supercluster: ≈130 million light years in diameter</vt:lpstr>
      <vt:lpstr>PowerPoint Presentation</vt:lpstr>
      <vt:lpstr>Hubble Extreme Deep Field</vt:lpstr>
      <vt:lpstr>PowerPoint Presentation</vt:lpstr>
      <vt:lpstr>PowerPoint Presentation</vt:lpstr>
      <vt:lpstr>PowerPoint Presentation</vt:lpstr>
      <vt:lpstr>Measuring the Redshift</vt:lpstr>
      <vt:lpstr>Cosmological Redshift vs. Doppler Effect</vt:lpstr>
      <vt:lpstr>Cosmological Redshift</vt:lpstr>
      <vt:lpstr>Cosmological Redshift</vt:lpstr>
      <vt:lpstr>Distance Ladder</vt:lpstr>
      <vt:lpstr>Type Ia Supernova</vt:lpstr>
      <vt:lpstr>Standard Candles and Brightness</vt:lpstr>
      <vt:lpstr>Example of a Supernova from 1994</vt:lpstr>
      <vt:lpstr>PowerPoint Presentation</vt:lpstr>
      <vt:lpstr>PowerPoint Presentation</vt:lpstr>
      <vt:lpstr>The further we look back into the past, the smaller was the Universe. conclusion about the Big Bang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Cosmic Microwave Background (CMB)</vt:lpstr>
      <vt:lpstr>Discovery of the CMB</vt:lpstr>
      <vt:lpstr>PowerPoint Presentation</vt:lpstr>
      <vt:lpstr>Next problem for the Big Bang theory</vt:lpstr>
      <vt:lpstr>PowerPoint Presentation</vt:lpstr>
      <vt:lpstr>PowerPoint Presentation</vt:lpstr>
      <vt:lpstr>PowerPoint Presentation</vt:lpstr>
      <vt:lpstr>PowerPoint Presentation</vt:lpstr>
      <vt:lpstr>Galaxy Distribution</vt:lpstr>
      <vt:lpstr>Geometry of the universe</vt:lpstr>
      <vt:lpstr>From the map to the spectrum…</vt:lpstr>
      <vt:lpstr>The Angular Power Spectrum of the CMB</vt:lpstr>
      <vt:lpstr>Theoretical Predictions of the  CMB Spectrum</vt:lpstr>
      <vt:lpstr>The Standard Cosmological Model</vt:lpstr>
      <vt:lpstr>PowerPoint Presentation</vt:lpstr>
      <vt:lpstr>Rotation Curves of Galaxies</vt:lpstr>
      <vt:lpstr>Galaxy Cluster CL0024+17</vt:lpstr>
      <vt:lpstr>Gravitational Lenses</vt:lpstr>
      <vt:lpstr>Gravitational Lenses</vt:lpstr>
      <vt:lpstr>Structure building in the early universe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Aretz</cp:lastModifiedBy>
  <cp:revision>425</cp:revision>
  <dcterms:modified xsi:type="dcterms:W3CDTF">2018-07-10T11:41:59Z</dcterms:modified>
</cp:coreProperties>
</file>