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75" r:id="rId1"/>
    <p:sldMasterId id="2147483861" r:id="rId2"/>
    <p:sldMasterId id="2147483873" r:id="rId3"/>
  </p:sldMasterIdLst>
  <p:notesMasterIdLst>
    <p:notesMasterId r:id="rId54"/>
  </p:notesMasterIdLst>
  <p:handoutMasterIdLst>
    <p:handoutMasterId r:id="rId55"/>
  </p:handoutMasterIdLst>
  <p:sldIdLst>
    <p:sldId id="999" r:id="rId4"/>
    <p:sldId id="1030" r:id="rId5"/>
    <p:sldId id="1086" r:id="rId6"/>
    <p:sldId id="1039" r:id="rId7"/>
    <p:sldId id="1040" r:id="rId8"/>
    <p:sldId id="1033" r:id="rId9"/>
    <p:sldId id="1041" r:id="rId10"/>
    <p:sldId id="1042" r:id="rId11"/>
    <p:sldId id="1043" r:id="rId12"/>
    <p:sldId id="1066" r:id="rId13"/>
    <p:sldId id="1027" r:id="rId14"/>
    <p:sldId id="1069" r:id="rId15"/>
    <p:sldId id="1070" r:id="rId16"/>
    <p:sldId id="1071" r:id="rId17"/>
    <p:sldId id="1057" r:id="rId18"/>
    <p:sldId id="1058" r:id="rId19"/>
    <p:sldId id="1072" r:id="rId20"/>
    <p:sldId id="1067" r:id="rId21"/>
    <p:sldId id="1081" r:id="rId22"/>
    <p:sldId id="780" r:id="rId23"/>
    <p:sldId id="1068" r:id="rId24"/>
    <p:sldId id="1078" r:id="rId25"/>
    <p:sldId id="961" r:id="rId26"/>
    <p:sldId id="962" r:id="rId27"/>
    <p:sldId id="1079" r:id="rId28"/>
    <p:sldId id="1093" r:id="rId29"/>
    <p:sldId id="1092" r:id="rId30"/>
    <p:sldId id="1062" r:id="rId31"/>
    <p:sldId id="890" r:id="rId32"/>
    <p:sldId id="950" r:id="rId33"/>
    <p:sldId id="1073" r:id="rId34"/>
    <p:sldId id="1074" r:id="rId35"/>
    <p:sldId id="1075" r:id="rId36"/>
    <p:sldId id="1038" r:id="rId37"/>
    <p:sldId id="895" r:id="rId38"/>
    <p:sldId id="1089" r:id="rId39"/>
    <p:sldId id="878" r:id="rId40"/>
    <p:sldId id="1090" r:id="rId41"/>
    <p:sldId id="1076" r:id="rId42"/>
    <p:sldId id="1009" r:id="rId43"/>
    <p:sldId id="1091" r:id="rId44"/>
    <p:sldId id="1061" r:id="rId45"/>
    <p:sldId id="1083" r:id="rId46"/>
    <p:sldId id="1008" r:id="rId47"/>
    <p:sldId id="1050" r:id="rId48"/>
    <p:sldId id="1045" r:id="rId49"/>
    <p:sldId id="1087" r:id="rId50"/>
    <p:sldId id="1088" r:id="rId51"/>
    <p:sldId id="1085" r:id="rId52"/>
    <p:sldId id="1082" r:id="rId53"/>
  </p:sldIdLst>
  <p:sldSz cx="9144000" cy="6858000" type="screen4x3"/>
  <p:notesSz cx="7010400" cy="9296400"/>
  <p:embeddedFontLst>
    <p:embeddedFont>
      <p:font typeface="Helvetica" panose="020B0604020202020204" pitchFamily="34" charset="0"/>
      <p:regular r:id="rId56"/>
      <p:bold r:id="rId57"/>
      <p:italic r:id="rId58"/>
      <p:boldItalic r:id="rId59"/>
    </p:embeddedFont>
    <p:embeddedFont>
      <p:font typeface="ＭＳ Ｐゴシック" panose="020B0600070205080204" pitchFamily="34" charset="-128"/>
      <p:regular r:id="rId60"/>
    </p:embeddedFont>
    <p:embeddedFont>
      <p:font typeface="黑体" panose="020B0604020202020204" charset="-122"/>
      <p:regular r:id="rId61"/>
    </p:embeddedFont>
    <p:embeddedFont>
      <p:font typeface="Candara" panose="020E0502030303020204" pitchFamily="34" charset="0"/>
      <p:regular r:id="rId62"/>
      <p:bold r:id="rId63"/>
      <p:italic r:id="rId64"/>
      <p:boldItalic r:id="rId65"/>
    </p:embeddedFont>
    <p:embeddedFont>
      <p:font typeface="Wingdings 3" panose="05040102010807070707" pitchFamily="18" charset="2"/>
      <p:regular r:id="rId66"/>
    </p:embeddedFont>
    <p:embeddedFont>
      <p:font typeface="Calibri" panose="020F0502020204030204" pitchFamily="34" charset="0"/>
      <p:regular r:id="rId67"/>
      <p:bold r:id="rId68"/>
      <p:italic r:id="rId69"/>
      <p:boldItalic r:id="rId70"/>
    </p:embeddedFont>
    <p:embeddedFont>
      <p:font typeface="Cambria Math" panose="02040503050406030204" pitchFamily="18" charset="0"/>
      <p:regular r:id="rId7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9" userDrawn="1">
          <p15:clr>
            <a:srgbClr val="A4A3A4"/>
          </p15:clr>
        </p15:guide>
        <p15:guide id="2" pos="2209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onneman" initials="s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C377B"/>
    <a:srgbClr val="166FE8"/>
    <a:srgbClr val="89AFD3"/>
    <a:srgbClr val="0066FF"/>
    <a:srgbClr val="FFCC66"/>
    <a:srgbClr val="FF6600"/>
    <a:srgbClr val="F7F7F7"/>
    <a:srgbClr val="00B05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2" autoAdjust="0"/>
    <p:restoredTop sz="92525" autoAdjust="0"/>
  </p:normalViewPr>
  <p:slideViewPr>
    <p:cSldViewPr>
      <p:cViewPr varScale="1">
        <p:scale>
          <a:sx n="65" d="100"/>
          <a:sy n="65" d="100"/>
        </p:scale>
        <p:origin x="660" y="39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25" d="100"/>
        <a:sy n="125" d="100"/>
      </p:scale>
      <p:origin x="0" y="-6600"/>
    </p:cViewPr>
  </p:sorterViewPr>
  <p:notesViewPr>
    <p:cSldViewPr>
      <p:cViewPr varScale="1">
        <p:scale>
          <a:sx n="101" d="100"/>
          <a:sy n="101" d="100"/>
        </p:scale>
        <p:origin x="-3576" y="-90"/>
      </p:cViewPr>
      <p:guideLst>
        <p:guide orient="horz" pos="2929"/>
        <p:guide pos="220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handoutMaster" Target="handoutMasters/handoutMaster1.xml"/><Relationship Id="rId63" Type="http://schemas.openxmlformats.org/officeDocument/2006/relationships/font" Target="fonts/font8.fntdata"/><Relationship Id="rId68" Type="http://schemas.openxmlformats.org/officeDocument/2006/relationships/font" Target="fonts/font13.fntdata"/><Relationship Id="rId76" Type="http://schemas.openxmlformats.org/officeDocument/2006/relationships/tableStyles" Target="tableStyles.xml"/><Relationship Id="rId7" Type="http://schemas.openxmlformats.org/officeDocument/2006/relationships/slide" Target="slides/slide4.xml"/><Relationship Id="rId71" Type="http://schemas.openxmlformats.org/officeDocument/2006/relationships/font" Target="fonts/font16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slide" Target="slides/slide50.xml"/><Relationship Id="rId58" Type="http://schemas.openxmlformats.org/officeDocument/2006/relationships/font" Target="fonts/font3.fntdata"/><Relationship Id="rId66" Type="http://schemas.openxmlformats.org/officeDocument/2006/relationships/font" Target="fonts/font11.fntdata"/><Relationship Id="rId74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font" Target="fonts/font2.fntdata"/><Relationship Id="rId61" Type="http://schemas.openxmlformats.org/officeDocument/2006/relationships/font" Target="fonts/font6.fntdata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font" Target="fonts/font5.fntdata"/><Relationship Id="rId65" Type="http://schemas.openxmlformats.org/officeDocument/2006/relationships/font" Target="fonts/font10.fntdata"/><Relationship Id="rId73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font" Target="fonts/font1.fntdata"/><Relationship Id="rId64" Type="http://schemas.openxmlformats.org/officeDocument/2006/relationships/font" Target="fonts/font9.fntdata"/><Relationship Id="rId69" Type="http://schemas.openxmlformats.org/officeDocument/2006/relationships/font" Target="fonts/font14.fntdata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72" Type="http://schemas.openxmlformats.org/officeDocument/2006/relationships/commentAuthors" Target="commentAuthor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font" Target="fonts/font4.fntdata"/><Relationship Id="rId67" Type="http://schemas.openxmlformats.org/officeDocument/2006/relationships/font" Target="fonts/font12.fntdata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notesMaster" Target="notesMasters/notesMaster1.xml"/><Relationship Id="rId62" Type="http://schemas.openxmlformats.org/officeDocument/2006/relationships/font" Target="fonts/font7.fntdata"/><Relationship Id="rId70" Type="http://schemas.openxmlformats.org/officeDocument/2006/relationships/font" Target="fonts/font15.fntdata"/><Relationship Id="rId75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1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/>
          <a:lstStyle>
            <a:lvl1pPr algn="r">
              <a:defRPr sz="1200"/>
            </a:lvl1pPr>
          </a:lstStyle>
          <a:p>
            <a:fld id="{CB310BA0-050A-4997-B1AC-FD3BCC455418}" type="datetimeFigureOut">
              <a:rPr lang="en-GB" smtClean="0"/>
              <a:t>19/07/2018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8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8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 anchor="b"/>
          <a:lstStyle>
            <a:lvl1pPr algn="r">
              <a:defRPr sz="1200"/>
            </a:lvl1pPr>
          </a:lstStyle>
          <a:p>
            <a:fld id="{2299761C-D337-4915-A6DD-157470CC09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14741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1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/>
          <a:lstStyle>
            <a:lvl1pPr algn="r">
              <a:defRPr sz="1200"/>
            </a:lvl1pPr>
          </a:lstStyle>
          <a:p>
            <a:fld id="{F8632A1A-D26E-42D0-A2DF-B39D9B2C3CCA}" type="datetimeFigureOut">
              <a:rPr lang="en-GB" smtClean="0"/>
              <a:pPr/>
              <a:t>19/07/2018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53" tIns="46077" rIns="92153" bIns="46077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1" y="4415791"/>
            <a:ext cx="5608320" cy="4183381"/>
          </a:xfrm>
          <a:prstGeom prst="rect">
            <a:avLst/>
          </a:prstGeom>
        </p:spPr>
        <p:txBody>
          <a:bodyPr vert="horz" lIns="92153" tIns="46077" rIns="92153" bIns="46077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8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8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 anchor="b"/>
          <a:lstStyle>
            <a:lvl1pPr algn="r">
              <a:defRPr sz="1200"/>
            </a:lvl1pPr>
          </a:lstStyle>
          <a:p>
            <a:fld id="{05604DCD-C511-4B12-9DBB-AC80DD19A49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61239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3EE027-ACFA-4FF9-BF4A-BF5F9AB3C2D8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806289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296856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D14A73-B9A0-4385-9E9A-34FD13BABFAA}" type="slidenum">
              <a:rPr lang="fr-CH" smtClean="0"/>
              <a:t>15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954916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992969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250707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Use the latest slides</a:t>
            </a:r>
            <a:r>
              <a:rPr lang="de-AT" baseline="0" dirty="0" smtClean="0"/>
              <a:t> from John/Charlie.</a:t>
            </a:r>
          </a:p>
          <a:p>
            <a:r>
              <a:rPr lang="de-AT" baseline="0" dirty="0" smtClean="0"/>
              <a:t>100 km machines, possibly with both versions intersecting and non-intersecting?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328718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Use the latest slides</a:t>
            </a:r>
            <a:r>
              <a:rPr lang="de-AT" baseline="0" dirty="0" smtClean="0"/>
              <a:t> from John/Charlie.</a:t>
            </a:r>
          </a:p>
          <a:p>
            <a:r>
              <a:rPr lang="de-AT" baseline="0" dirty="0" smtClean="0"/>
              <a:t>100 km machines, possibly with both versions intersecting and non-intersecting?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820821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F42175B-8F2A-4632-B91F-E8C1C53FD7C0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9018837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604DCD-C511-4B12-9DBB-AC80DD19A49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439705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422792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See talk of Oliver on injection energy</a:t>
            </a:r>
          </a:p>
          <a:p>
            <a:r>
              <a:rPr lang="de-AT" dirty="0" smtClean="0"/>
              <a:t>Several</a:t>
            </a:r>
            <a:r>
              <a:rPr lang="de-AT" baseline="0" dirty="0" smtClean="0"/>
              <a:t> options, present baseline is 3.3 GeV</a:t>
            </a:r>
          </a:p>
          <a:p>
            <a:r>
              <a:rPr lang="de-AT" baseline="0" dirty="0" smtClean="0"/>
              <a:t>Ínjection at 1.5 TeV studied as alternative, potentially compatible with SPS upgrade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02320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New slide from Davide.</a:t>
            </a:r>
          </a:p>
          <a:p>
            <a:r>
              <a:rPr lang="de-AT" dirty="0" smtClean="0"/>
              <a:t>Showing that conductor</a:t>
            </a:r>
            <a:r>
              <a:rPr lang="de-AT" baseline="0" dirty="0" smtClean="0"/>
              <a:t> development is launched at international level, Russia, Japan, (Korea and Europe in preparation)</a:t>
            </a:r>
            <a:endParaRPr lang="de-AT" dirty="0" smtClean="0"/>
          </a:p>
          <a:p>
            <a:r>
              <a:rPr lang="de-AT" dirty="0" smtClean="0"/>
              <a:t>Underline importance of that development as main</a:t>
            </a:r>
            <a:r>
              <a:rPr lang="de-AT" baseline="0" dirty="0" smtClean="0"/>
              <a:t> cost driver for the hadron collider machine.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604DCD-C511-4B12-9DBB-AC80DD19A49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7674278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pPr marL="0" marR="0" lvl="0" indent="0" algn="r" defTabSz="58559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810AC33-118E-45AF-9C43-3DA1C82CD121}" type="slidenum">
              <a:rPr kumimoji="0" lang="en-GB" altLang="fr-FR" sz="12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58559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en-GB" altLang="fr-FR" sz="1200" b="0" i="0" u="none" strike="noStrike" kern="1200" cap="none" spc="0" normalizeH="0" baseline="0" noProof="0">
              <a:ln>
                <a:noFill/>
              </a:ln>
              <a:solidFill>
                <a:srgbClr val="C0504D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20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0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AT" altLang="fr-FR"/>
          </a:p>
        </p:txBody>
      </p:sp>
    </p:spTree>
    <p:extLst>
      <p:ext uri="{BB962C8B-B14F-4D97-AF65-F5344CB8AC3E}">
        <p14:creationId xmlns:p14="http://schemas.microsoft.com/office/powerpoint/2010/main" val="127806598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New slide from Davide.</a:t>
            </a:r>
          </a:p>
          <a:p>
            <a:r>
              <a:rPr lang="de-AT" dirty="0" smtClean="0"/>
              <a:t>Showing that conductor</a:t>
            </a:r>
            <a:r>
              <a:rPr lang="de-AT" baseline="0" dirty="0" smtClean="0"/>
              <a:t> development is launched at international level, Russia, Japan, (Korea and Europe in preparation)</a:t>
            </a:r>
            <a:endParaRPr lang="de-AT" dirty="0" smtClean="0"/>
          </a:p>
          <a:p>
            <a:r>
              <a:rPr lang="de-AT" dirty="0" smtClean="0"/>
              <a:t>Underline importance of that development as main</a:t>
            </a:r>
            <a:r>
              <a:rPr lang="de-AT" baseline="0" dirty="0" smtClean="0"/>
              <a:t> cost driver for the hadron collider machine.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352697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604DCD-C511-4B12-9DBB-AC80DD19A49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9384043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245340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1100" y="696913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3EBDC04-82DE-414C-8AF1-057005818799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5990474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pPr marL="0" marR="0" lvl="0" indent="0" algn="r" defTabSz="58559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D5BB6A8-A278-4C25-BA50-9FDFA52687E6}" type="slidenum">
              <a:rPr kumimoji="0" lang="en-GB" altLang="fr-FR" sz="12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58559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39</a:t>
            </a:fld>
            <a:endParaRPr kumimoji="0" lang="en-GB" altLang="fr-FR" sz="1200" b="0" i="0" u="none" strike="noStrike" kern="1200" cap="none" spc="0" normalizeH="0" baseline="0" noProof="0">
              <a:ln>
                <a:noFill/>
              </a:ln>
              <a:solidFill>
                <a:srgbClr val="C0504D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45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5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AT" altLang="fr-FR"/>
          </a:p>
        </p:txBody>
      </p:sp>
    </p:spTree>
    <p:extLst>
      <p:ext uri="{BB962C8B-B14F-4D97-AF65-F5344CB8AC3E}">
        <p14:creationId xmlns:p14="http://schemas.microsoft.com/office/powerpoint/2010/main" val="424414252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9EF52A-E221-4B7B-B7C0-FAD3F3B4A605}" type="slidenum">
              <a:rPr lang="en-GB" smtClean="0"/>
              <a:t>40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061147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9EF52A-E221-4B7B-B7C0-FAD3F3B4A605}" type="slidenum">
              <a:rPr lang="en-GB" smtClean="0"/>
              <a:t>41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216426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42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324905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43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38097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923849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See with Werner about detector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>
                <a:solidFill>
                  <a:prstClr val="black"/>
                </a:solidFill>
                <a:latin typeface="Calibri"/>
              </a:rPr>
              <a:pPr/>
              <a:t>44</a:t>
            </a:fld>
            <a:endParaRPr lang="en-GB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5805405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See with Werner about detector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>
                <a:solidFill>
                  <a:prstClr val="black"/>
                </a:solidFill>
                <a:latin typeface="Calibri"/>
              </a:rPr>
              <a:pPr/>
              <a:t>45</a:t>
            </a:fld>
            <a:endParaRPr lang="en-GB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395261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See with Werner about detector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>
                <a:solidFill>
                  <a:prstClr val="black"/>
                </a:solidFill>
                <a:latin typeface="Calibri"/>
              </a:rPr>
              <a:pPr/>
              <a:t>46</a:t>
            </a:fld>
            <a:endParaRPr lang="en-GB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12258735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47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096605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48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4757015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58559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3EBDC04-82DE-414C-8AF1-05700581879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58559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5875293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1100" y="696913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CERN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3EBDC04-82DE-414C-8AF1-057005818799}" type="slidenum">
              <a:rPr lang="en-US" smtClean="0"/>
              <a:pPr>
                <a:defRPr/>
              </a:pPr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1530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New slide from Davide.</a:t>
            </a:r>
          </a:p>
          <a:p>
            <a:r>
              <a:rPr lang="de-AT" dirty="0" smtClean="0"/>
              <a:t>Showing that conductor</a:t>
            </a:r>
            <a:r>
              <a:rPr lang="de-AT" baseline="0" dirty="0" smtClean="0"/>
              <a:t> development is launched at international level, Russia, Japan, (Korea and Europe in preparation)</a:t>
            </a:r>
            <a:endParaRPr lang="de-AT" dirty="0" smtClean="0"/>
          </a:p>
          <a:p>
            <a:r>
              <a:rPr lang="de-AT" dirty="0" smtClean="0"/>
              <a:t>Underline importance of that development as main</a:t>
            </a:r>
            <a:r>
              <a:rPr lang="de-AT" baseline="0" dirty="0" smtClean="0"/>
              <a:t> cost driver for the hadron collider machine.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604DCD-C511-4B12-9DBB-AC80DD19A49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614712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New slide from Davide.</a:t>
            </a:r>
          </a:p>
          <a:p>
            <a:r>
              <a:rPr lang="de-AT" dirty="0" smtClean="0"/>
              <a:t>Showing that conductor</a:t>
            </a:r>
            <a:r>
              <a:rPr lang="de-AT" baseline="0" dirty="0" smtClean="0"/>
              <a:t> development is launched at international level, Russia, Japan, (Korea and Europe in preparation)</a:t>
            </a:r>
            <a:endParaRPr lang="de-AT" dirty="0" smtClean="0"/>
          </a:p>
          <a:p>
            <a:r>
              <a:rPr lang="de-AT" dirty="0" smtClean="0"/>
              <a:t>Underline importance of that development as main</a:t>
            </a:r>
            <a:r>
              <a:rPr lang="de-AT" baseline="0" dirty="0" smtClean="0"/>
              <a:t> cost driver for the hadron collider machine.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604DCD-C511-4B12-9DBB-AC80DD19A49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524116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New slide from Davide.</a:t>
            </a:r>
          </a:p>
          <a:p>
            <a:r>
              <a:rPr lang="de-AT" dirty="0" smtClean="0"/>
              <a:t>Showing that conductor</a:t>
            </a:r>
            <a:r>
              <a:rPr lang="de-AT" baseline="0" dirty="0" smtClean="0"/>
              <a:t> development is launched at international level, Russia, Japan, (Korea and Europe in preparation)</a:t>
            </a:r>
            <a:endParaRPr lang="de-AT" dirty="0" smtClean="0"/>
          </a:p>
          <a:p>
            <a:r>
              <a:rPr lang="de-AT" dirty="0" smtClean="0"/>
              <a:t>Underline importance of that development as main</a:t>
            </a:r>
            <a:r>
              <a:rPr lang="de-AT" baseline="0" dirty="0" smtClean="0"/>
              <a:t> cost driver for the hadron collider machine.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604DCD-C511-4B12-9DBB-AC80DD19A49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839295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New slide from Davide.</a:t>
            </a:r>
          </a:p>
          <a:p>
            <a:r>
              <a:rPr lang="de-AT" dirty="0" smtClean="0"/>
              <a:t>Showing that conductor</a:t>
            </a:r>
            <a:r>
              <a:rPr lang="de-AT" baseline="0" dirty="0" smtClean="0"/>
              <a:t> development is launched at international level, Russia, Japan, (Korea and Europe in preparation)</a:t>
            </a:r>
            <a:endParaRPr lang="de-AT" dirty="0" smtClean="0"/>
          </a:p>
          <a:p>
            <a:r>
              <a:rPr lang="de-AT" dirty="0" smtClean="0"/>
              <a:t>Underline importance of that development as main</a:t>
            </a:r>
            <a:r>
              <a:rPr lang="de-AT" baseline="0" dirty="0" smtClean="0"/>
              <a:t> cost driver for the hadron collider machine.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604DCD-C511-4B12-9DBB-AC80DD19A49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750233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33539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19346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9178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7922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5668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02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50455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9830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3837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8405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5172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49686" y="3333751"/>
            <a:ext cx="6432674" cy="1900238"/>
          </a:xfrm>
          <a:prstGeom prst="rect">
            <a:avLst/>
          </a:prstGeom>
        </p:spPr>
        <p:txBody>
          <a:bodyPr lIns="61183" tIns="30591" rIns="61183" bIns="30591"/>
          <a:lstStyle>
            <a:lvl1pPr marL="0" indent="0" algn="ctr">
              <a:buNone/>
              <a:defRPr sz="2400">
                <a:solidFill>
                  <a:schemeClr val="bg2"/>
                </a:solidFill>
                <a:effectLst>
                  <a:outerShdw dist="12700" dir="16200000" algn="tl" rotWithShape="0">
                    <a:schemeClr val="tx2">
                      <a:lumMod val="75000"/>
                      <a:alpha val="50000"/>
                    </a:schemeClr>
                  </a:outerShdw>
                </a:effectLst>
              </a:defRPr>
            </a:lvl1pPr>
            <a:lvl2pPr marL="5855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711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567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423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9279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5135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991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847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1354668" y="2071688"/>
            <a:ext cx="6429686" cy="1166812"/>
          </a:xfrm>
          <a:prstGeom prst="rect">
            <a:avLst/>
          </a:prstGeom>
        </p:spPr>
        <p:txBody>
          <a:bodyPr vert="horz" lIns="61183" tIns="30591" rIns="61183" bIns="30591"/>
          <a:lstStyle>
            <a:lvl1pPr marL="0" indent="0" algn="ctr">
              <a:buFontTx/>
              <a:buNone/>
              <a:defRPr sz="5400" b="0">
                <a:solidFill>
                  <a:srgbClr val="FAF032"/>
                </a:solidFill>
                <a:effectLst>
                  <a:outerShdw dist="25400" dir="5400000" algn="tl" rotWithShape="0">
                    <a:schemeClr val="tx2">
                      <a:lumMod val="75000"/>
                      <a:alpha val="50000"/>
                    </a:schemeClr>
                  </a:outerShdw>
                </a:effectLst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0319510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1132"/>
            <a:ext cx="9144000" cy="11430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285318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Content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0" y="190500"/>
            <a:ext cx="9144000" cy="976312"/>
          </a:xfrm>
          <a:prstGeom prst="rect">
            <a:avLst/>
          </a:prstGeom>
        </p:spPr>
        <p:txBody>
          <a:bodyPr vert="horz" lIns="61183" tIns="30591" rIns="61183" bIns="30591"/>
          <a:lstStyle>
            <a:lvl1pPr marL="0" indent="0" algn="ctr">
              <a:buFontTx/>
              <a:buNone/>
              <a:defRPr sz="5400" b="0">
                <a:solidFill>
                  <a:srgbClr val="FAF032"/>
                </a:solidFill>
                <a:effectLst>
                  <a:outerShdw dist="25400" dir="5400000" algn="tl" rotWithShape="0">
                    <a:schemeClr val="tx2">
                      <a:lumMod val="75000"/>
                      <a:alpha val="50000"/>
                    </a:schemeClr>
                  </a:outerShdw>
                </a:effectLst>
              </a:defRPr>
            </a:lvl1pPr>
          </a:lstStyle>
          <a:p>
            <a:pPr lvl="0"/>
            <a:r>
              <a:rPr lang="en-US" dirty="0" smtClean="0"/>
              <a:t>Click to edit Master text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49580" y="1264285"/>
            <a:ext cx="8275320" cy="5045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529953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8168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TextBox 5"/>
          <p:cNvSpPr txBox="1"/>
          <p:nvPr userDrawn="1"/>
        </p:nvSpPr>
        <p:spPr>
          <a:xfrm>
            <a:off x="8063829" y="6431802"/>
            <a:ext cx="7729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>
                <a:solidFill>
                  <a:schemeClr val="bg1"/>
                </a:solidFill>
              </a:rPr>
              <a:t>Page </a:t>
            </a:r>
            <a:fld id="{AAC28926-DDB9-4EBD-9B56-9A8A8745D239}" type="slidenum">
              <a:rPr lang="fr-CH" sz="1200" smtClean="0">
                <a:solidFill>
                  <a:schemeClr val="bg1"/>
                </a:solidFill>
              </a:rPr>
              <a:t>‹#›</a:t>
            </a:fld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9972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16726" y="2420888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4222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Content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1887794" y="110614"/>
            <a:ext cx="6837106" cy="740942"/>
          </a:xfrm>
          <a:prstGeom prst="rect">
            <a:avLst/>
          </a:prstGeom>
        </p:spPr>
        <p:txBody>
          <a:bodyPr vert="horz" lIns="61183" tIns="30591" rIns="61183" bIns="30591"/>
          <a:lstStyle>
            <a:lvl1pPr marL="0" indent="0" algn="l">
              <a:buFontTx/>
              <a:buNone/>
              <a:defRPr sz="4000" b="0">
                <a:solidFill>
                  <a:srgbClr val="FAF032"/>
                </a:solidFill>
                <a:effectLst>
                  <a:outerShdw dist="25400" dir="5400000" algn="tl" rotWithShape="0">
                    <a:schemeClr val="tx2">
                      <a:lumMod val="75000"/>
                      <a:alpha val="50000"/>
                    </a:schemeClr>
                  </a:outerShdw>
                </a:effectLst>
              </a:defRPr>
            </a:lvl1pPr>
          </a:lstStyle>
          <a:p>
            <a:pPr lvl="0"/>
            <a:r>
              <a:rPr lang="en-US" dirty="0" smtClean="0"/>
              <a:t>Click to edit Master text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49580" y="1094683"/>
            <a:ext cx="8275320" cy="504507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84" y="174050"/>
            <a:ext cx="1620000" cy="677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797741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ext Content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1887794" y="110614"/>
            <a:ext cx="6837106" cy="740942"/>
          </a:xfrm>
          <a:prstGeom prst="rect">
            <a:avLst/>
          </a:prstGeom>
        </p:spPr>
        <p:txBody>
          <a:bodyPr vert="horz" lIns="61183" tIns="30591" rIns="61183" bIns="30591"/>
          <a:lstStyle>
            <a:lvl1pPr marL="0" indent="0" algn="l">
              <a:buFontTx/>
              <a:buNone/>
              <a:defRPr sz="4000" b="0">
                <a:solidFill>
                  <a:srgbClr val="FAF032"/>
                </a:solidFill>
                <a:effectLst>
                  <a:outerShdw dist="25400" dir="5400000" algn="tl" rotWithShape="0">
                    <a:schemeClr val="tx2">
                      <a:lumMod val="75000"/>
                      <a:alpha val="50000"/>
                    </a:schemeClr>
                  </a:outerShdw>
                </a:effectLst>
              </a:defRPr>
            </a:lvl1pPr>
          </a:lstStyle>
          <a:p>
            <a:pPr lvl="0"/>
            <a:r>
              <a:rPr lang="en-US" dirty="0" smtClean="0"/>
              <a:t>Click to edit Master text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49580" y="1094683"/>
            <a:ext cx="8275320" cy="504507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84" y="174050"/>
            <a:ext cx="1620000" cy="677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606349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615178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6770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3954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23.xml"/><Relationship Id="rId4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72400" y="6356822"/>
            <a:ext cx="792088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6501926D-BD55-4F99-B46D-3C231A52E35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95936" y="6338550"/>
            <a:ext cx="3888432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10" name="Slide Number Placeholder 2"/>
          <p:cNvSpPr txBox="1">
            <a:spLocks/>
          </p:cNvSpPr>
          <p:nvPr userDrawn="1"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628D0A3-5C9A-4901-9C42-FBE507C34AF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715840" y="6266289"/>
            <a:ext cx="464824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baseline="0" dirty="0" smtClean="0">
                <a:solidFill>
                  <a:schemeClr val="bg1"/>
                </a:solidFill>
              </a:rPr>
              <a:t>Future Strategies and Technologies</a:t>
            </a:r>
            <a:r>
              <a:rPr lang="en-GB" sz="1000" b="1" dirty="0" smtClean="0">
                <a:solidFill>
                  <a:schemeClr val="bg1"/>
                </a:solidFill>
              </a:rPr>
              <a:t/>
            </a:r>
            <a:br>
              <a:rPr lang="en-GB" sz="1000" b="1" dirty="0" smtClean="0">
                <a:solidFill>
                  <a:schemeClr val="bg1"/>
                </a:solidFill>
              </a:rPr>
            </a:br>
            <a:r>
              <a:rPr lang="en-US" sz="1000" b="0" dirty="0" smtClean="0">
                <a:solidFill>
                  <a:schemeClr val="bg1"/>
                </a:solidFill>
              </a:rPr>
              <a:t>Michael Benedikt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0" baseline="0" dirty="0" smtClean="0">
                <a:solidFill>
                  <a:schemeClr val="bg1"/>
                </a:solidFill>
              </a:rPr>
              <a:t>International Teacher Weeks 2017, CERN</a:t>
            </a:r>
            <a:endParaRPr lang="en-GB" sz="1000" b="0" dirty="0" smtClean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4" r:id="rId2"/>
    <p:sldLayoutId id="2147483689" r:id="rId3"/>
    <p:sldLayoutId id="2147483693" r:id="rId4"/>
    <p:sldLayoutId id="2147483695" r:id="rId5"/>
    <p:sldLayoutId id="2147483857" r:id="rId6"/>
    <p:sldLayoutId id="2147483859" r:id="rId7"/>
  </p:sldLayoutIdLst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291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2" r:id="rId1"/>
    <p:sldLayoutId id="2147483863" r:id="rId2"/>
    <p:sldLayoutId id="2147483864" r:id="rId3"/>
    <p:sldLayoutId id="2147483865" r:id="rId4"/>
    <p:sldLayoutId id="2147483866" r:id="rId5"/>
    <p:sldLayoutId id="2147483867" r:id="rId6"/>
    <p:sldLayoutId id="2147483868" r:id="rId7"/>
    <p:sldLayoutId id="2147483869" r:id="rId8"/>
    <p:sldLayoutId id="2147483870" r:id="rId9"/>
    <p:sldLayoutId id="2147483871" r:id="rId10"/>
    <p:sldLayoutId id="2147483872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4782" y="2899410"/>
            <a:ext cx="8229786" cy="1143742"/>
          </a:xfrm>
          <a:prstGeom prst="rect">
            <a:avLst/>
          </a:prstGeom>
        </p:spPr>
        <p:txBody>
          <a:bodyPr vert="horz" lIns="117119" tIns="58559" rIns="117119" bIns="58559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5957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4" r:id="rId1"/>
    <p:sldLayoutId id="2147483875" r:id="rId2"/>
    <p:sldLayoutId id="2147483876" r:id="rId3"/>
    <p:sldLayoutId id="2147483877" r:id="rId4"/>
    <p:sldLayoutId id="2147483878" r:id="rId5"/>
  </p:sldLayoutIdLst>
  <p:transition spd="slow"/>
  <p:timing>
    <p:tnLst>
      <p:par>
        <p:cTn id="1" dur="indefinite" restart="never" nodeType="tmRoot"/>
      </p:par>
    </p:tnLst>
  </p:timing>
  <p:txStyles>
    <p:titleStyle>
      <a:lvl1pPr algn="ctr" defTabSz="584200" rtl="0" fontAlgn="base">
        <a:spcBef>
          <a:spcPct val="0"/>
        </a:spcBef>
        <a:spcAft>
          <a:spcPct val="0"/>
        </a:spcAft>
        <a:defRPr sz="5400" kern="1200" spc="-134">
          <a:solidFill>
            <a:srgbClr val="FAF032"/>
          </a:solidFill>
          <a:effectLst>
            <a:outerShdw dist="25400" dir="5400000" algn="tl" rotWithShape="0">
              <a:schemeClr val="tx2">
                <a:lumMod val="75000"/>
                <a:alpha val="50000"/>
              </a:schemeClr>
            </a:outerShdw>
          </a:effectLst>
          <a:latin typeface="Univers LT Std 45 Light"/>
          <a:ea typeface="ＭＳ Ｐゴシック" charset="0"/>
          <a:cs typeface="Univers LT Std 55"/>
        </a:defRPr>
      </a:lvl1pPr>
      <a:lvl2pPr algn="ctr" defTabSz="584200" rtl="0" fontAlgn="base">
        <a:spcBef>
          <a:spcPct val="0"/>
        </a:spcBef>
        <a:spcAft>
          <a:spcPct val="0"/>
        </a:spcAft>
        <a:defRPr sz="5400">
          <a:solidFill>
            <a:srgbClr val="FAF032"/>
          </a:solidFill>
          <a:latin typeface="Univers LT Std 45 Light" charset="0"/>
          <a:ea typeface="ＭＳ Ｐゴシック" charset="0"/>
        </a:defRPr>
      </a:lvl2pPr>
      <a:lvl3pPr algn="ctr" defTabSz="584200" rtl="0" fontAlgn="base">
        <a:spcBef>
          <a:spcPct val="0"/>
        </a:spcBef>
        <a:spcAft>
          <a:spcPct val="0"/>
        </a:spcAft>
        <a:defRPr sz="5400">
          <a:solidFill>
            <a:srgbClr val="FAF032"/>
          </a:solidFill>
          <a:latin typeface="Univers LT Std 45 Light" charset="0"/>
          <a:ea typeface="ＭＳ Ｐゴシック" charset="0"/>
        </a:defRPr>
      </a:lvl3pPr>
      <a:lvl4pPr algn="ctr" defTabSz="584200" rtl="0" fontAlgn="base">
        <a:spcBef>
          <a:spcPct val="0"/>
        </a:spcBef>
        <a:spcAft>
          <a:spcPct val="0"/>
        </a:spcAft>
        <a:defRPr sz="5400">
          <a:solidFill>
            <a:srgbClr val="FAF032"/>
          </a:solidFill>
          <a:latin typeface="Univers LT Std 45 Light" charset="0"/>
          <a:ea typeface="ＭＳ Ｐゴシック" charset="0"/>
        </a:defRPr>
      </a:lvl4pPr>
      <a:lvl5pPr algn="ctr" defTabSz="584200" rtl="0" fontAlgn="base">
        <a:spcBef>
          <a:spcPct val="0"/>
        </a:spcBef>
        <a:spcAft>
          <a:spcPct val="0"/>
        </a:spcAft>
        <a:defRPr sz="5400">
          <a:solidFill>
            <a:srgbClr val="FAF032"/>
          </a:solidFill>
          <a:latin typeface="Univers LT Std 45 Light" charset="0"/>
          <a:ea typeface="ＭＳ Ｐゴシック" charset="0"/>
        </a:defRPr>
      </a:lvl5pPr>
      <a:lvl6pPr marL="457200" algn="ctr" defTabSz="584200" rtl="0" fontAlgn="base">
        <a:spcBef>
          <a:spcPct val="0"/>
        </a:spcBef>
        <a:spcAft>
          <a:spcPct val="0"/>
        </a:spcAft>
        <a:defRPr sz="5400">
          <a:solidFill>
            <a:srgbClr val="FAF032"/>
          </a:solidFill>
          <a:latin typeface="Univers LT Std 45 Light" charset="0"/>
          <a:ea typeface="ＭＳ Ｐゴシック" charset="0"/>
        </a:defRPr>
      </a:lvl6pPr>
      <a:lvl7pPr marL="914400" algn="ctr" defTabSz="584200" rtl="0" fontAlgn="base">
        <a:spcBef>
          <a:spcPct val="0"/>
        </a:spcBef>
        <a:spcAft>
          <a:spcPct val="0"/>
        </a:spcAft>
        <a:defRPr sz="5400">
          <a:solidFill>
            <a:srgbClr val="FAF032"/>
          </a:solidFill>
          <a:latin typeface="Univers LT Std 45 Light" charset="0"/>
          <a:ea typeface="ＭＳ Ｐゴシック" charset="0"/>
        </a:defRPr>
      </a:lvl7pPr>
      <a:lvl8pPr marL="1371600" algn="ctr" defTabSz="584200" rtl="0" fontAlgn="base">
        <a:spcBef>
          <a:spcPct val="0"/>
        </a:spcBef>
        <a:spcAft>
          <a:spcPct val="0"/>
        </a:spcAft>
        <a:defRPr sz="5400">
          <a:solidFill>
            <a:srgbClr val="FAF032"/>
          </a:solidFill>
          <a:latin typeface="Univers LT Std 45 Light" charset="0"/>
          <a:ea typeface="ＭＳ Ｐゴシック" charset="0"/>
        </a:defRPr>
      </a:lvl8pPr>
      <a:lvl9pPr marL="1828800" algn="ctr" defTabSz="584200" rtl="0" fontAlgn="base">
        <a:spcBef>
          <a:spcPct val="0"/>
        </a:spcBef>
        <a:spcAft>
          <a:spcPct val="0"/>
        </a:spcAft>
        <a:defRPr sz="5400">
          <a:solidFill>
            <a:srgbClr val="FAF032"/>
          </a:solidFill>
          <a:latin typeface="Univers LT Std 45 Light" charset="0"/>
          <a:ea typeface="ＭＳ Ｐゴシック" charset="0"/>
        </a:defRPr>
      </a:lvl9pPr>
    </p:titleStyle>
    <p:bodyStyle>
      <a:lvl1pPr marL="438150" indent="-438150" algn="l" defTabSz="584200" rtl="0" fontAlgn="base">
        <a:spcBef>
          <a:spcPct val="20000"/>
        </a:spcBef>
        <a:spcAft>
          <a:spcPct val="0"/>
        </a:spcAft>
        <a:buFont typeface="Arial" charset="0"/>
        <a:buChar char="•"/>
        <a:defRPr sz="4100" kern="1200">
          <a:solidFill>
            <a:srgbClr val="F5F5F5"/>
          </a:solidFill>
          <a:latin typeface="Univers LT Std 45 Light"/>
          <a:ea typeface="ＭＳ Ｐゴシック" charset="0"/>
          <a:cs typeface="Univers LT Std 55"/>
        </a:defRPr>
      </a:lvl1pPr>
      <a:lvl2pPr marL="950913" indent="-365125" algn="l" defTabSz="584200" rtl="0" fontAlgn="base">
        <a:spcBef>
          <a:spcPct val="20000"/>
        </a:spcBef>
        <a:spcAft>
          <a:spcPct val="0"/>
        </a:spcAft>
        <a:buFont typeface="Arial" charset="0"/>
        <a:buChar char="–"/>
        <a:defRPr sz="3600" kern="1200">
          <a:solidFill>
            <a:srgbClr val="F5F5F5"/>
          </a:solidFill>
          <a:latin typeface="Univers LT Std 45 Light"/>
          <a:ea typeface="ＭＳ Ｐゴシック" charset="0"/>
          <a:cs typeface="Univers LT Std 55"/>
        </a:defRPr>
      </a:lvl2pPr>
      <a:lvl3pPr marL="1463675" indent="-292100" algn="l" defTabSz="584200" rtl="0" fontAlgn="base">
        <a:spcBef>
          <a:spcPct val="20000"/>
        </a:spcBef>
        <a:spcAft>
          <a:spcPct val="0"/>
        </a:spcAft>
        <a:buFont typeface="Arial" charset="0"/>
        <a:buChar char="•"/>
        <a:defRPr sz="3100" kern="1200">
          <a:solidFill>
            <a:srgbClr val="F5F5F5"/>
          </a:solidFill>
          <a:latin typeface="Univers LT Std 45 Light"/>
          <a:ea typeface="ＭＳ Ｐゴシック" charset="0"/>
          <a:cs typeface="Univers LT Std 55"/>
        </a:defRPr>
      </a:lvl3pPr>
      <a:lvl4pPr marL="2049463" indent="-292100" algn="l" defTabSz="584200" rtl="0" fontAlgn="base">
        <a:spcBef>
          <a:spcPct val="20000"/>
        </a:spcBef>
        <a:spcAft>
          <a:spcPct val="0"/>
        </a:spcAft>
        <a:buFont typeface="Arial" charset="0"/>
        <a:buChar char="–"/>
        <a:defRPr sz="2600" kern="1200">
          <a:solidFill>
            <a:srgbClr val="F5F5F5"/>
          </a:solidFill>
          <a:latin typeface="Univers LT Std 45 Light"/>
          <a:ea typeface="ＭＳ Ｐゴシック" charset="0"/>
          <a:cs typeface="Univers LT Std 55"/>
        </a:defRPr>
      </a:lvl4pPr>
      <a:lvl5pPr marL="2633663" indent="-292100" algn="l" defTabSz="584200" rtl="0" fontAlgn="base">
        <a:spcBef>
          <a:spcPct val="20000"/>
        </a:spcBef>
        <a:spcAft>
          <a:spcPct val="0"/>
        </a:spcAft>
        <a:buFont typeface="Arial" charset="0"/>
        <a:buChar char="»"/>
        <a:defRPr sz="2600" kern="1200">
          <a:solidFill>
            <a:srgbClr val="F5F5F5"/>
          </a:solidFill>
          <a:latin typeface="Univers LT Std 45 Light"/>
          <a:ea typeface="ＭＳ Ｐゴシック" charset="0"/>
          <a:cs typeface="Univers LT Std 55"/>
        </a:defRPr>
      </a:lvl5pPr>
      <a:lvl6pPr marL="3220765" indent="-292798" algn="l" defTabSz="585593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806359" indent="-292798" algn="l" defTabSz="585593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391954" indent="-292798" algn="l" defTabSz="585593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4977547" indent="-292798" algn="l" defTabSz="585593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5593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5593" algn="l" defTabSz="585593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71187" algn="l" defTabSz="585593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56781" algn="l" defTabSz="585593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2375" algn="l" defTabSz="585593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927969" algn="l" defTabSz="585593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513563" algn="l" defTabSz="585593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99156" algn="l" defTabSz="585593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84750" algn="l" defTabSz="585593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hyperlink" Target="http://cern.ch/fcc" TargetMode="Externa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3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5.png"/><Relationship Id="rId4" Type="http://schemas.openxmlformats.org/officeDocument/2006/relationships/image" Target="../media/image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36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0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emf"/><Relationship Id="rId4" Type="http://schemas.openxmlformats.org/officeDocument/2006/relationships/image" Target="../media/image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11.jpg"/><Relationship Id="rId4" Type="http://schemas.openxmlformats.org/officeDocument/2006/relationships/image" Target="../media/image10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2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gi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9.emf"/><Relationship Id="rId5" Type="http://schemas.openxmlformats.org/officeDocument/2006/relationships/image" Target="../media/image48.emf"/><Relationship Id="rId4" Type="http://schemas.openxmlformats.org/officeDocument/2006/relationships/image" Target="../media/image8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gif"/><Relationship Id="rId3" Type="http://schemas.openxmlformats.org/officeDocument/2006/relationships/image" Target="../media/image50.png"/><Relationship Id="rId7" Type="http://schemas.openxmlformats.org/officeDocument/2006/relationships/image" Target="../media/image54.png"/><Relationship Id="rId12" Type="http://schemas.openxmlformats.org/officeDocument/2006/relationships/image" Target="../media/image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11" Type="http://schemas.openxmlformats.org/officeDocument/2006/relationships/image" Target="../media/image58.png"/><Relationship Id="rId5" Type="http://schemas.openxmlformats.org/officeDocument/2006/relationships/image" Target="../media/image52.png"/><Relationship Id="rId10" Type="http://schemas.openxmlformats.org/officeDocument/2006/relationships/image" Target="../media/image57.emf"/><Relationship Id="rId4" Type="http://schemas.openxmlformats.org/officeDocument/2006/relationships/image" Target="../media/image51.png"/><Relationship Id="rId9" Type="http://schemas.openxmlformats.org/officeDocument/2006/relationships/image" Target="../media/image56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1.jpeg"/><Relationship Id="rId5" Type="http://schemas.openxmlformats.org/officeDocument/2006/relationships/image" Target="../media/image60.jpg"/><Relationship Id="rId4" Type="http://schemas.openxmlformats.org/officeDocument/2006/relationships/image" Target="../media/image59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jpeg"/><Relationship Id="rId13" Type="http://schemas.openxmlformats.org/officeDocument/2006/relationships/image" Target="../media/image72.png"/><Relationship Id="rId3" Type="http://schemas.openxmlformats.org/officeDocument/2006/relationships/image" Target="../media/image62.png"/><Relationship Id="rId7" Type="http://schemas.openxmlformats.org/officeDocument/2006/relationships/image" Target="../media/image66.jpeg"/><Relationship Id="rId12" Type="http://schemas.openxmlformats.org/officeDocument/2006/relationships/image" Target="../media/image7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jpeg"/><Relationship Id="rId11" Type="http://schemas.openxmlformats.org/officeDocument/2006/relationships/image" Target="../media/image70.jpeg"/><Relationship Id="rId5" Type="http://schemas.openxmlformats.org/officeDocument/2006/relationships/image" Target="../media/image64.jpeg"/><Relationship Id="rId10" Type="http://schemas.openxmlformats.org/officeDocument/2006/relationships/image" Target="../media/image69.jpeg"/><Relationship Id="rId4" Type="http://schemas.openxmlformats.org/officeDocument/2006/relationships/image" Target="../media/image63.png"/><Relationship Id="rId9" Type="http://schemas.openxmlformats.org/officeDocument/2006/relationships/image" Target="../media/image68.jpeg"/><Relationship Id="rId14" Type="http://schemas.openxmlformats.org/officeDocument/2006/relationships/image" Target="../media/image73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image" Target="../media/image8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7.emf"/><Relationship Id="rId5" Type="http://schemas.openxmlformats.org/officeDocument/2006/relationships/image" Target="../media/image76.jpeg"/><Relationship Id="rId4" Type="http://schemas.openxmlformats.org/officeDocument/2006/relationships/image" Target="../media/image75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9.png"/><Relationship Id="rId4" Type="http://schemas.openxmlformats.org/officeDocument/2006/relationships/image" Target="../media/image78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0.emf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emf"/><Relationship Id="rId3" Type="http://schemas.openxmlformats.org/officeDocument/2006/relationships/image" Target="../media/image8.png"/><Relationship Id="rId7" Type="http://schemas.openxmlformats.org/officeDocument/2006/relationships/image" Target="../media/image84.em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3.emf"/><Relationship Id="rId5" Type="http://schemas.openxmlformats.org/officeDocument/2006/relationships/image" Target="../media/image82.png"/><Relationship Id="rId4" Type="http://schemas.openxmlformats.org/officeDocument/2006/relationships/image" Target="../media/image81.wmf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9.png"/><Relationship Id="rId5" Type="http://schemas.openxmlformats.org/officeDocument/2006/relationships/image" Target="../media/image88.png"/><Relationship Id="rId4" Type="http://schemas.openxmlformats.org/officeDocument/2006/relationships/image" Target="../media/image87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2.emf"/><Relationship Id="rId5" Type="http://schemas.openxmlformats.org/officeDocument/2006/relationships/image" Target="../media/image8.png"/><Relationship Id="rId4" Type="http://schemas.openxmlformats.org/officeDocument/2006/relationships/image" Target="../media/image91.emf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5.png"/><Relationship Id="rId5" Type="http://schemas.openxmlformats.org/officeDocument/2006/relationships/image" Target="../media/image94.png"/><Relationship Id="rId4" Type="http://schemas.openxmlformats.org/officeDocument/2006/relationships/image" Target="../media/image93.jpe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99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8.png"/><Relationship Id="rId5" Type="http://schemas.openxmlformats.org/officeDocument/2006/relationships/image" Target="../media/image97.png"/><Relationship Id="rId4" Type="http://schemas.openxmlformats.org/officeDocument/2006/relationships/image" Target="../media/image96.jpe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5.emf"/><Relationship Id="rId5" Type="http://schemas.openxmlformats.org/officeDocument/2006/relationships/image" Target="../media/image14.jpg"/><Relationship Id="rId4" Type="http://schemas.openxmlformats.org/officeDocument/2006/relationships/image" Target="../media/image13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102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8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e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0873" y="-31857"/>
            <a:ext cx="9277109" cy="691744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237" y="995244"/>
            <a:ext cx="906826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de-DE" sz="4800" b="1" dirty="0">
                <a:solidFill>
                  <a:srgbClr val="FFFFFF"/>
                </a:solidFill>
              </a:rPr>
              <a:t>Future strategies and technologies</a:t>
            </a:r>
            <a:endParaRPr kumimoji="0" lang="de-DE" sz="48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Oval 4"/>
          <p:cNvSpPr/>
          <p:nvPr/>
        </p:nvSpPr>
        <p:spPr>
          <a:xfrm>
            <a:off x="1663800" y="4113292"/>
            <a:ext cx="2884972" cy="617406"/>
          </a:xfrm>
          <a:prstGeom prst="ellipse">
            <a:avLst/>
          </a:prstGeom>
          <a:noFill/>
          <a:ln w="38100">
            <a:solidFill>
              <a:srgbClr val="0000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4548772" y="4196753"/>
            <a:ext cx="381668" cy="107375"/>
          </a:xfrm>
          <a:prstGeom prst="ellipse">
            <a:avLst/>
          </a:prstGeom>
          <a:noFill/>
          <a:ln w="28575">
            <a:solidFill>
              <a:srgbClr val="33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24982" t="49603" r="58034" b="47152"/>
          <a:stretch/>
        </p:blipFill>
        <p:spPr>
          <a:xfrm>
            <a:off x="2227764" y="3403811"/>
            <a:ext cx="1575650" cy="224475"/>
          </a:xfrm>
          <a:prstGeom prst="snip2SameRect">
            <a:avLst>
              <a:gd name="adj1" fmla="val 50000"/>
              <a:gd name="adj2" fmla="val 0"/>
            </a:avLst>
          </a:prstGeom>
          <a:ln>
            <a:noFill/>
          </a:ln>
          <a:effectLst>
            <a:softEdge rad="38100"/>
          </a:effectLst>
        </p:spPr>
      </p:pic>
      <p:sp>
        <p:nvSpPr>
          <p:cNvPr id="10" name="Arc 9"/>
          <p:cNvSpPr/>
          <p:nvPr/>
        </p:nvSpPr>
        <p:spPr>
          <a:xfrm>
            <a:off x="-940534" y="4113292"/>
            <a:ext cx="5870973" cy="1358292"/>
          </a:xfrm>
          <a:prstGeom prst="arc">
            <a:avLst>
              <a:gd name="adj1" fmla="val 11568746"/>
              <a:gd name="adj2" fmla="val 488561"/>
            </a:avLst>
          </a:prstGeom>
          <a:ln w="38100">
            <a:solidFill>
              <a:srgbClr val="FFCC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Arc 10"/>
          <p:cNvSpPr/>
          <p:nvPr/>
        </p:nvSpPr>
        <p:spPr>
          <a:xfrm>
            <a:off x="1838223" y="2987530"/>
            <a:ext cx="10078593" cy="1638687"/>
          </a:xfrm>
          <a:prstGeom prst="arc">
            <a:avLst>
              <a:gd name="adj1" fmla="val 1086642"/>
              <a:gd name="adj2" fmla="val 11036784"/>
            </a:avLst>
          </a:prstGeom>
          <a:ln w="28575" cap="rnd" cmpd="sng">
            <a:solidFill>
              <a:srgbClr val="800000"/>
            </a:solidFill>
            <a:prstDash val="sysDash"/>
            <a:headEnd type="none"/>
            <a:tailEnd type="none"/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37" y="5988130"/>
            <a:ext cx="1551182" cy="648723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2915816" y="6012374"/>
            <a:ext cx="2786019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sng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Calibri"/>
                <a:cs typeface="Times New Roman"/>
                <a:hlinkClick r:id="rId5"/>
              </a:rPr>
              <a:t>http://cern.ch/fcc</a:t>
            </a: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732240" y="4113292"/>
            <a:ext cx="8783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FCC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914718" y="4107198"/>
            <a:ext cx="6515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PS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462434" y="4278511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SPS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88888" y="4196753"/>
            <a:ext cx="8975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CC9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LHC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FFCC9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8323" y="6034000"/>
            <a:ext cx="998882" cy="479969"/>
          </a:xfrm>
          <a:prstGeom prst="rect">
            <a:avLst/>
          </a:prstGeom>
          <a:solidFill>
            <a:srgbClr val="0C377B"/>
          </a:solidFill>
        </p:spPr>
      </p:pic>
      <p:sp>
        <p:nvSpPr>
          <p:cNvPr id="19" name="Rectangle 18"/>
          <p:cNvSpPr/>
          <p:nvPr/>
        </p:nvSpPr>
        <p:spPr>
          <a:xfrm>
            <a:off x="22973" y="6579947"/>
            <a:ext cx="9144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Work supported by the </a:t>
            </a:r>
            <a:r>
              <a:rPr kumimoji="0" lang="en-US" sz="1400" b="1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European Commission </a:t>
            </a:r>
            <a:r>
              <a:rPr kumimoji="0" lang="en-US" sz="1400" b="0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under </a:t>
            </a:r>
            <a:r>
              <a:rPr kumimoji="0" lang="en-GB" sz="1400" b="0" i="1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the </a:t>
            </a:r>
            <a:r>
              <a:rPr kumimoji="0" lang="en-GB" sz="1400" b="0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HORIZON 2020 project </a:t>
            </a:r>
            <a:r>
              <a:rPr kumimoji="0" lang="en-GB" sz="1400" b="0" i="1" u="none" strike="noStrike" kern="0" cap="none" spc="0" normalizeH="0" baseline="0" noProof="0" dirty="0" err="1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EuroCirCol</a:t>
            </a:r>
            <a:r>
              <a:rPr kumimoji="0" lang="en-GB" sz="1400" b="0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grant agreement </a:t>
            </a:r>
            <a:r>
              <a:rPr kumimoji="0" lang="en-GB" sz="1400" b="0" i="1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654305</a:t>
            </a:r>
            <a:endParaRPr kumimoji="0" lang="en-GB" sz="1400" b="0" i="1" u="none" strike="noStrike" kern="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452692" y="2636912"/>
            <a:ext cx="55478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69696">
                    <a:lumMod val="20000"/>
                    <a:lumOff val="8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M. Benedikt</a:t>
            </a:r>
            <a:endParaRPr kumimoji="0" lang="en-GB" sz="36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2974" y="3164603"/>
            <a:ext cx="91772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B2B2B2">
                    <a:lumMod val="20000"/>
                    <a:lumOff val="8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g</a:t>
            </a:r>
            <a:r>
              <a:rPr kumimoji="0" lang="en-GB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B2B2B2">
                    <a:lumMod val="20000"/>
                    <a:lumOff val="8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ratefully acknowledging input from FCC coordination group the global design study team and all contributors</a:t>
            </a:r>
          </a:p>
        </p:txBody>
      </p:sp>
    </p:spTree>
    <p:extLst>
      <p:ext uri="{BB962C8B-B14F-4D97-AF65-F5344CB8AC3E}">
        <p14:creationId xmlns:p14="http://schemas.microsoft.com/office/powerpoint/2010/main" val="2693543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z="4800" dirty="0" smtClean="0"/>
              <a:t>European Strategy Update 2013</a:t>
            </a:r>
            <a:endParaRPr lang="en-US" sz="4800" dirty="0"/>
          </a:p>
        </p:txBody>
      </p:sp>
      <p:sp>
        <p:nvSpPr>
          <p:cNvPr id="6" name="TextBox 5"/>
          <p:cNvSpPr txBox="1"/>
          <p:nvPr/>
        </p:nvSpPr>
        <p:spPr>
          <a:xfrm>
            <a:off x="935037" y="1866896"/>
            <a:ext cx="7237413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584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1" u="none" strike="noStrike" kern="1200" cap="none" spc="0" normalizeH="0" baseline="0" noProof="0" dirty="0">
                <a:ln>
                  <a:noFill/>
                </a:ln>
                <a:solidFill>
                  <a:srgbClr val="F0F0F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“CERN should undertake </a:t>
            </a:r>
            <a:r>
              <a:rPr kumimoji="0" lang="en-US" sz="4400" b="0" i="1" u="none" strike="noStrike" kern="1200" cap="none" spc="0" normalizeH="0" baseline="0" noProof="0" dirty="0">
                <a:ln>
                  <a:noFill/>
                </a:ln>
                <a:solidFill>
                  <a:srgbClr val="FAF032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design </a:t>
            </a:r>
            <a:r>
              <a:rPr kumimoji="0" lang="en-US" sz="4000" b="0" i="1" u="none" strike="noStrike" kern="1200" cap="none" spc="0" normalizeH="0" baseline="0" noProof="0" dirty="0">
                <a:ln>
                  <a:noFill/>
                </a:ln>
                <a:solidFill>
                  <a:srgbClr val="FAF032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studies</a:t>
            </a:r>
            <a:r>
              <a:rPr kumimoji="0" lang="en-US" sz="4000" b="0" i="1" u="none" strike="noStrike" kern="1200" cap="none" spc="0" normalizeH="0" baseline="0" noProof="0" dirty="0">
                <a:ln>
                  <a:noFill/>
                </a:ln>
                <a:solidFill>
                  <a:srgbClr val="F0F0F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 </a:t>
            </a:r>
            <a:r>
              <a:rPr kumimoji="0" lang="en-US" sz="3200" b="0" i="1" u="none" strike="noStrike" kern="1200" cap="none" spc="0" normalizeH="0" baseline="0" noProof="0" dirty="0">
                <a:ln>
                  <a:noFill/>
                </a:ln>
                <a:solidFill>
                  <a:srgbClr val="F0F0F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for accelerator projects in a </a:t>
            </a:r>
            <a:r>
              <a:rPr kumimoji="0" lang="en-US" sz="4400" b="0" i="1" u="none" strike="noStrike" kern="1200" cap="none" spc="0" normalizeH="0" baseline="0" noProof="0" dirty="0">
                <a:ln>
                  <a:noFill/>
                </a:ln>
                <a:solidFill>
                  <a:srgbClr val="FAF032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global </a:t>
            </a:r>
            <a:r>
              <a:rPr kumimoji="0" lang="en-US" sz="4000" b="0" i="1" u="none" strike="noStrike" kern="1200" cap="none" spc="0" normalizeH="0" baseline="0" noProof="0" dirty="0">
                <a:ln>
                  <a:noFill/>
                </a:ln>
                <a:solidFill>
                  <a:srgbClr val="FAF032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context</a:t>
            </a:r>
            <a:r>
              <a:rPr kumimoji="0" lang="en-US" sz="3200" b="0" i="1" u="none" strike="noStrike" kern="1200" cap="none" spc="0" normalizeH="0" baseline="0" noProof="0" dirty="0">
                <a:ln>
                  <a:noFill/>
                </a:ln>
                <a:solidFill>
                  <a:srgbClr val="F0F0F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, with emphasis on proton-proton and electron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0F0F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-positron </a:t>
            </a:r>
            <a:r>
              <a:rPr kumimoji="0" lang="en-US" sz="4400" b="0" i="1" u="none" strike="noStrike" kern="1200" cap="none" spc="0" normalizeH="0" baseline="0" noProof="0" dirty="0">
                <a:ln>
                  <a:noFill/>
                </a:ln>
                <a:solidFill>
                  <a:srgbClr val="FAF032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high-energy frontier </a:t>
            </a:r>
            <a:r>
              <a:rPr kumimoji="0" lang="en-US" sz="3200" b="0" i="1" u="none" strike="noStrike" kern="1200" cap="none" spc="0" normalizeH="0" baseline="0" noProof="0" dirty="0">
                <a:ln>
                  <a:noFill/>
                </a:ln>
                <a:solidFill>
                  <a:srgbClr val="F0F0F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machines.”</a:t>
            </a:r>
          </a:p>
          <a:p>
            <a:pPr marL="0" marR="0" lvl="0" indent="0" algn="just" defTabSz="584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1" u="none" strike="noStrike" kern="1200" cap="none" spc="0" normalizeH="0" baseline="0" noProof="0" dirty="0">
              <a:ln>
                <a:noFill/>
              </a:ln>
              <a:solidFill>
                <a:srgbClr val="F0F0F0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367471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46" r="-173"/>
          <a:stretch/>
        </p:blipFill>
        <p:spPr>
          <a:xfrm>
            <a:off x="4427984" y="966072"/>
            <a:ext cx="4716016" cy="518499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7432" y="1106735"/>
            <a:ext cx="4427984" cy="5078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  <a:defRPr/>
            </a:pPr>
            <a:r>
              <a:rPr lang="en-US" sz="2200" b="1" kern="0" dirty="0" smtClean="0">
                <a:latin typeface="Arial"/>
                <a:cs typeface="Calibri" pitchFamily="34" charset="0"/>
              </a:rPr>
              <a:t>International FCC collaboration (CERN as host lab) to study: 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b="1" i="1" kern="0" dirty="0" smtClean="0">
                <a:latin typeface="Arial"/>
                <a:cs typeface="Calibri" pitchFamily="34" charset="0"/>
              </a:rPr>
              <a:t>pp</a:t>
            </a:r>
            <a:r>
              <a:rPr lang="en-US" sz="2000" b="1" kern="0" dirty="0" smtClean="0">
                <a:latin typeface="Arial"/>
                <a:cs typeface="Calibri" pitchFamily="34" charset="0"/>
              </a:rPr>
              <a:t>-collider (</a:t>
            </a:r>
            <a:r>
              <a:rPr lang="en-US" sz="2000" b="1" i="1" kern="0" dirty="0" smtClean="0">
                <a:latin typeface="Arial"/>
                <a:cs typeface="Calibri" pitchFamily="34" charset="0"/>
              </a:rPr>
              <a:t>FCC-</a:t>
            </a:r>
            <a:r>
              <a:rPr lang="en-US" sz="2000" b="1" i="1" kern="0" dirty="0" err="1" smtClean="0">
                <a:latin typeface="Arial"/>
                <a:cs typeface="Calibri" pitchFamily="34" charset="0"/>
              </a:rPr>
              <a:t>hh</a:t>
            </a:r>
            <a:r>
              <a:rPr lang="en-US" sz="2000" b="1" kern="0" dirty="0" smtClean="0">
                <a:latin typeface="Arial"/>
                <a:cs typeface="Calibri" pitchFamily="34" charset="0"/>
              </a:rPr>
              <a:t>)       </a:t>
            </a:r>
            <a:r>
              <a:rPr lang="en-US" sz="2000" b="1" kern="0" dirty="0">
                <a:latin typeface="Arial"/>
                <a:cs typeface="Calibri" pitchFamily="34" charset="0"/>
              </a:rPr>
              <a:t> </a:t>
            </a:r>
            <a:r>
              <a:rPr lang="en-US" sz="2000" b="1" kern="0" dirty="0" smtClean="0">
                <a:latin typeface="Arial"/>
                <a:cs typeface="Calibri" pitchFamily="34" charset="0"/>
              </a:rPr>
              <a:t>              </a:t>
            </a:r>
            <a:r>
              <a:rPr lang="en-US" sz="2000" kern="0" dirty="0" smtClean="0">
                <a:latin typeface="Arial"/>
                <a:cs typeface="Calibri" pitchFamily="34" charset="0"/>
                <a:sym typeface="Wingdings" panose="05000000000000000000" pitchFamily="2" charset="2"/>
              </a:rPr>
              <a:t> main emphasis, </a:t>
            </a:r>
            <a:r>
              <a:rPr lang="en-US" sz="2000" kern="0" dirty="0" smtClean="0">
                <a:latin typeface="Arial"/>
                <a:cs typeface="Calibri" pitchFamily="34" charset="0"/>
              </a:rPr>
              <a:t>defining infrastructure requirements 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endParaRPr lang="en-US" sz="2000" b="1" i="1" kern="0" dirty="0" smtClean="0">
              <a:latin typeface="Arial"/>
              <a:cs typeface="Calibri" pitchFamily="34" charset="0"/>
            </a:endParaRP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b="1" kern="0" dirty="0" smtClean="0">
                <a:cs typeface="Calibri" pitchFamily="34" charset="0"/>
              </a:rPr>
              <a:t>80-100 </a:t>
            </a:r>
            <a:r>
              <a:rPr lang="en-US" sz="2000" b="1" kern="0" dirty="0">
                <a:cs typeface="Calibri" pitchFamily="34" charset="0"/>
              </a:rPr>
              <a:t>km </a:t>
            </a:r>
            <a:r>
              <a:rPr lang="en-US" sz="2000" b="1" kern="0" dirty="0" smtClean="0">
                <a:cs typeface="Calibri" pitchFamily="34" charset="0"/>
              </a:rPr>
              <a:t>tunnel infrastructure </a:t>
            </a:r>
            <a:r>
              <a:rPr lang="en-US" sz="2000" kern="0" dirty="0">
                <a:cs typeface="Calibri" pitchFamily="34" charset="0"/>
              </a:rPr>
              <a:t>in Geneva </a:t>
            </a:r>
            <a:r>
              <a:rPr lang="en-US" sz="2000" kern="0" dirty="0" smtClean="0">
                <a:cs typeface="Calibri" pitchFamily="34" charset="0"/>
              </a:rPr>
              <a:t>area, site specific</a:t>
            </a:r>
            <a:endParaRPr lang="en-US" sz="2000" kern="0" dirty="0">
              <a:cs typeface="Calibri" pitchFamily="34" charset="0"/>
            </a:endParaRP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b="1" i="1" kern="0" dirty="0" err="1" smtClean="0">
                <a:latin typeface="Arial"/>
                <a:cs typeface="Calibri" pitchFamily="34" charset="0"/>
              </a:rPr>
              <a:t>e</a:t>
            </a:r>
            <a:r>
              <a:rPr lang="en-US" sz="2000" b="1" kern="0" baseline="30000" dirty="0" err="1" smtClean="0">
                <a:latin typeface="Arial"/>
                <a:cs typeface="Calibri" pitchFamily="34" charset="0"/>
              </a:rPr>
              <a:t>+</a:t>
            </a:r>
            <a:r>
              <a:rPr lang="en-US" sz="2000" b="1" i="1" kern="0" dirty="0" err="1" smtClean="0">
                <a:latin typeface="Arial"/>
                <a:cs typeface="Calibri" pitchFamily="34" charset="0"/>
              </a:rPr>
              <a:t>e</a:t>
            </a:r>
            <a:r>
              <a:rPr lang="en-US" sz="2000" b="1" kern="0" baseline="30000" dirty="0" smtClean="0">
                <a:latin typeface="Arial"/>
                <a:cs typeface="Calibri" pitchFamily="34" charset="0"/>
              </a:rPr>
              <a:t>-</a:t>
            </a:r>
            <a:r>
              <a:rPr lang="en-US" sz="2000" b="1" kern="0" dirty="0" smtClean="0">
                <a:latin typeface="Arial"/>
                <a:cs typeface="Calibri" pitchFamily="34" charset="0"/>
              </a:rPr>
              <a:t> </a:t>
            </a:r>
            <a:r>
              <a:rPr lang="en-US" sz="2000" b="1" kern="0" dirty="0">
                <a:latin typeface="Arial"/>
                <a:cs typeface="Calibri" pitchFamily="34" charset="0"/>
              </a:rPr>
              <a:t>collider </a:t>
            </a:r>
            <a:r>
              <a:rPr lang="en-US" sz="2000" b="1" kern="0" dirty="0" smtClean="0">
                <a:latin typeface="Arial"/>
                <a:cs typeface="Calibri" pitchFamily="34" charset="0"/>
              </a:rPr>
              <a:t>(</a:t>
            </a:r>
            <a:r>
              <a:rPr lang="en-US" sz="2000" b="1" i="1" kern="0" dirty="0" smtClean="0">
                <a:latin typeface="Arial"/>
                <a:cs typeface="Calibri" pitchFamily="34" charset="0"/>
              </a:rPr>
              <a:t>FCC-ee</a:t>
            </a:r>
            <a:r>
              <a:rPr lang="en-US" sz="2000" b="1" kern="0" dirty="0" smtClean="0">
                <a:latin typeface="Arial"/>
                <a:cs typeface="Calibri" pitchFamily="34" charset="0"/>
              </a:rPr>
              <a:t>),                </a:t>
            </a:r>
            <a:r>
              <a:rPr lang="en-US" sz="2000" kern="0" dirty="0" smtClean="0">
                <a:latin typeface="Arial"/>
                <a:cs typeface="Calibri" pitchFamily="34" charset="0"/>
              </a:rPr>
              <a:t>as potential first step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b="1" i="1" kern="0" dirty="0">
                <a:cs typeface="Calibri" pitchFamily="34" charset="0"/>
              </a:rPr>
              <a:t>p-e</a:t>
            </a:r>
            <a:r>
              <a:rPr lang="en-US" sz="2000" b="1" kern="0" dirty="0">
                <a:cs typeface="Calibri" pitchFamily="34" charset="0"/>
              </a:rPr>
              <a:t> (</a:t>
            </a:r>
            <a:r>
              <a:rPr lang="en-US" sz="2000" b="1" i="1" kern="0" dirty="0">
                <a:cs typeface="Calibri" pitchFamily="34" charset="0"/>
              </a:rPr>
              <a:t>FCC-he</a:t>
            </a:r>
            <a:r>
              <a:rPr lang="en-US" sz="2000" b="1" kern="0" dirty="0">
                <a:cs typeface="Calibri" pitchFamily="34" charset="0"/>
              </a:rPr>
              <a:t>) </a:t>
            </a:r>
            <a:r>
              <a:rPr lang="en-US" sz="2000" b="1" kern="0" dirty="0" smtClean="0">
                <a:cs typeface="Calibri" pitchFamily="34" charset="0"/>
              </a:rPr>
              <a:t>option,    </a:t>
            </a:r>
            <a:r>
              <a:rPr lang="en-US" sz="2000" kern="0" dirty="0" smtClean="0">
                <a:cs typeface="Calibri" pitchFamily="34" charset="0"/>
              </a:rPr>
              <a:t>integration one IP, FCC-</a:t>
            </a:r>
            <a:r>
              <a:rPr lang="en-US" sz="2000" kern="0" dirty="0" err="1" smtClean="0">
                <a:cs typeface="Calibri" pitchFamily="34" charset="0"/>
              </a:rPr>
              <a:t>hh</a:t>
            </a:r>
            <a:r>
              <a:rPr lang="en-US" sz="2000" kern="0" dirty="0" smtClean="0">
                <a:cs typeface="Calibri" pitchFamily="34" charset="0"/>
              </a:rPr>
              <a:t> &amp; ERL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b="1" kern="0" dirty="0" smtClean="0">
                <a:cs typeface="Calibri" pitchFamily="34" charset="0"/>
              </a:rPr>
              <a:t>HE-LHC</a:t>
            </a:r>
            <a:r>
              <a:rPr lang="en-US" sz="2000" kern="0" dirty="0" smtClean="0">
                <a:cs typeface="Calibri" pitchFamily="34" charset="0"/>
              </a:rPr>
              <a:t> with </a:t>
            </a:r>
            <a:r>
              <a:rPr lang="en-US" sz="2000" i="1" kern="0" dirty="0" smtClean="0">
                <a:cs typeface="Calibri" pitchFamily="34" charset="0"/>
              </a:rPr>
              <a:t>FCC-</a:t>
            </a:r>
            <a:r>
              <a:rPr lang="en-US" sz="2000" i="1" kern="0" dirty="0" err="1" smtClean="0">
                <a:cs typeface="Calibri" pitchFamily="34" charset="0"/>
              </a:rPr>
              <a:t>hh</a:t>
            </a:r>
            <a:r>
              <a:rPr lang="en-US" sz="2000" i="1" kern="0" dirty="0" smtClean="0">
                <a:cs typeface="Calibri" pitchFamily="34" charset="0"/>
              </a:rPr>
              <a:t> </a:t>
            </a:r>
            <a:r>
              <a:rPr lang="en-US" sz="2000" kern="0" dirty="0" smtClean="0">
                <a:cs typeface="Calibri" pitchFamily="34" charset="0"/>
              </a:rPr>
              <a:t>technology</a:t>
            </a:r>
            <a:endParaRPr lang="en-US" sz="2000" kern="0" dirty="0">
              <a:cs typeface="Calibri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78408" y="2943232"/>
            <a:ext cx="3833552" cy="400110"/>
          </a:xfrm>
          <a:prstGeom prst="rect">
            <a:avLst/>
          </a:prstGeom>
          <a:solidFill>
            <a:srgbClr val="FFFFFF"/>
          </a:solidFill>
          <a:ln w="19050" cap="flat" cmpd="sng" algn="ctr">
            <a:solidFill>
              <a:srgbClr val="B2B2B2"/>
            </a:solidFill>
            <a:prstDash val="solid"/>
          </a:ln>
          <a:effectLst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</a:rPr>
              <a:t>~16 T </a:t>
            </a:r>
            <a:r>
              <a:rPr kumimoji="0" lang="fr-CH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sym typeface="Symbol"/>
              </a:rPr>
              <a:t> 100 </a:t>
            </a:r>
            <a:r>
              <a:rPr kumimoji="0" lang="fr-CH" sz="2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sym typeface="Symbol"/>
              </a:rPr>
              <a:t>TeV</a:t>
            </a:r>
            <a:r>
              <a:rPr kumimoji="0" lang="fr-CH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sym typeface="Symbol"/>
              </a:rPr>
              <a:t> </a:t>
            </a:r>
            <a:r>
              <a:rPr kumimoji="0" lang="fr-CH" sz="20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sym typeface="Symbol"/>
              </a:rPr>
              <a:t>pp</a:t>
            </a:r>
            <a:r>
              <a:rPr kumimoji="0" lang="fr-CH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sym typeface="Symbol"/>
              </a:rPr>
              <a:t> in 100 km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" y="-27384"/>
            <a:ext cx="9143999" cy="1015663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GB" sz="3200" b="1" kern="0" dirty="0">
                <a:solidFill>
                  <a:srgbClr val="FFFF00"/>
                </a:solidFill>
                <a:cs typeface="Calibri" pitchFamily="34" charset="0"/>
              </a:rPr>
              <a:t>Future Circular Collider </a:t>
            </a:r>
            <a:r>
              <a:rPr lang="en-GB" sz="3200" b="1" kern="0" dirty="0" smtClean="0">
                <a:solidFill>
                  <a:srgbClr val="FFFF00"/>
                </a:solidFill>
                <a:cs typeface="Calibri" pitchFamily="34" charset="0"/>
              </a:rPr>
              <a:t>Study </a:t>
            </a:r>
            <a:endParaRPr lang="en-GB" sz="3200" b="1" kern="0" dirty="0">
              <a:solidFill>
                <a:srgbClr val="FFFF00"/>
              </a:solidFill>
              <a:cs typeface="Calibri" pitchFamily="34" charset="0"/>
            </a:endParaRPr>
          </a:p>
          <a:p>
            <a:pPr lvl="0" algn="ctr">
              <a:defRPr/>
            </a:pPr>
            <a:r>
              <a:rPr lang="en-GB" sz="2800" b="1" kern="0" dirty="0" smtClean="0">
                <a:solidFill>
                  <a:srgbClr val="FFFF00"/>
                </a:solidFill>
                <a:cs typeface="Calibri" pitchFamily="34" charset="0"/>
              </a:rPr>
              <a:t>GOAL: CDR </a:t>
            </a:r>
            <a:r>
              <a:rPr lang="en-GB" sz="2800" b="1" kern="0" dirty="0">
                <a:solidFill>
                  <a:srgbClr val="FFFF00"/>
                </a:solidFill>
                <a:cs typeface="Calibri" pitchFamily="34" charset="0"/>
              </a:rPr>
              <a:t>and cost review for the next ESU (</a:t>
            </a:r>
            <a:r>
              <a:rPr lang="en-GB" sz="2800" b="1" kern="0" dirty="0" smtClean="0">
                <a:solidFill>
                  <a:srgbClr val="FFFF00"/>
                </a:solidFill>
                <a:cs typeface="Calibri" pitchFamily="34" charset="0"/>
              </a:rPr>
              <a:t>2019)</a:t>
            </a:r>
            <a:endParaRPr lang="en-GB" sz="2000" b="1" i="1" dirty="0">
              <a:solidFill>
                <a:srgbClr val="FFFF00"/>
              </a:solidFill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0837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0"/>
            <a:ext cx="4111347" cy="6601808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GB" sz="3200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Tevatron</a:t>
            </a:r>
            <a:r>
              <a:rPr lang="en-GB" sz="32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(closed)</a:t>
            </a:r>
          </a:p>
          <a:p>
            <a:r>
              <a:rPr lang="en-GB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Circumference: </a:t>
            </a:r>
            <a:r>
              <a:rPr lang="en-GB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6.2 km</a:t>
            </a:r>
          </a:p>
          <a:p>
            <a:endParaRPr lang="en-GB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GB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GB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GB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GB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GB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GB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GB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GB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GB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GB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GB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GB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GB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GB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GB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Energy: </a:t>
            </a:r>
            <a:r>
              <a:rPr lang="en-GB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</a:t>
            </a:r>
            <a:r>
              <a:rPr lang="en-GB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TeV</a:t>
            </a:r>
            <a:endParaRPr lang="en-GB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Oval 10"/>
          <p:cNvSpPr/>
          <p:nvPr/>
        </p:nvSpPr>
        <p:spPr>
          <a:xfrm>
            <a:off x="4404598" y="5793026"/>
            <a:ext cx="334800" cy="334800"/>
          </a:xfrm>
          <a:prstGeom prst="ellipse">
            <a:avLst/>
          </a:prstGeom>
          <a:noFill/>
          <a:ln w="38100">
            <a:solidFill>
              <a:schemeClr val="accent2"/>
            </a:solidFill>
            <a:prstDash val="solid"/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6122015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0"/>
            <a:ext cx="4408170" cy="6601808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en-GB" sz="3200" dirty="0" smtClean="0">
                <a:ln w="3175">
                  <a:noFill/>
                </a:ln>
                <a:solidFill>
                  <a:schemeClr val="bg1"/>
                </a:solidFill>
                <a:effectLst/>
              </a:rPr>
              <a:t>Large Hadron Collider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Circumference: </a:t>
            </a:r>
            <a:r>
              <a:rPr lang="en-GB" b="1" dirty="0" smtClean="0">
                <a:solidFill>
                  <a:schemeClr val="bg1"/>
                </a:solidFill>
              </a:rPr>
              <a:t>27 km</a:t>
            </a:r>
          </a:p>
          <a:p>
            <a:endParaRPr lang="en-GB" dirty="0" smtClean="0">
              <a:solidFill>
                <a:schemeClr val="bg1"/>
              </a:solidFill>
            </a:endParaRPr>
          </a:p>
          <a:p>
            <a:endParaRPr lang="en-GB" dirty="0">
              <a:solidFill>
                <a:schemeClr val="bg1"/>
              </a:solidFill>
            </a:endParaRPr>
          </a:p>
          <a:p>
            <a:endParaRPr lang="en-GB" dirty="0" smtClean="0">
              <a:solidFill>
                <a:schemeClr val="bg1"/>
              </a:solidFill>
            </a:endParaRPr>
          </a:p>
          <a:p>
            <a:endParaRPr lang="en-GB" dirty="0">
              <a:solidFill>
                <a:schemeClr val="bg1"/>
              </a:solidFill>
            </a:endParaRPr>
          </a:p>
          <a:p>
            <a:endParaRPr lang="en-GB" dirty="0" smtClean="0">
              <a:solidFill>
                <a:schemeClr val="bg1"/>
              </a:solidFill>
            </a:endParaRPr>
          </a:p>
          <a:p>
            <a:endParaRPr lang="en-GB" dirty="0">
              <a:solidFill>
                <a:schemeClr val="bg1"/>
              </a:solidFill>
            </a:endParaRPr>
          </a:p>
          <a:p>
            <a:endParaRPr lang="en-GB" dirty="0" smtClean="0">
              <a:solidFill>
                <a:schemeClr val="bg1"/>
              </a:solidFill>
            </a:endParaRPr>
          </a:p>
          <a:p>
            <a:endParaRPr lang="en-GB" dirty="0">
              <a:solidFill>
                <a:schemeClr val="bg1"/>
              </a:solidFill>
            </a:endParaRPr>
          </a:p>
          <a:p>
            <a:endParaRPr lang="en-GB" dirty="0" smtClean="0">
              <a:solidFill>
                <a:schemeClr val="bg1"/>
              </a:solidFill>
            </a:endParaRPr>
          </a:p>
          <a:p>
            <a:endParaRPr lang="en-GB" dirty="0">
              <a:solidFill>
                <a:schemeClr val="bg1"/>
              </a:solidFill>
            </a:endParaRPr>
          </a:p>
          <a:p>
            <a:endParaRPr lang="en-GB" dirty="0" smtClean="0">
              <a:solidFill>
                <a:schemeClr val="bg1"/>
              </a:solidFill>
            </a:endParaRPr>
          </a:p>
          <a:p>
            <a:endParaRPr lang="en-GB" dirty="0">
              <a:solidFill>
                <a:schemeClr val="bg1"/>
              </a:solidFill>
            </a:endParaRPr>
          </a:p>
          <a:p>
            <a:endParaRPr lang="en-GB" dirty="0" smtClean="0">
              <a:solidFill>
                <a:schemeClr val="bg1"/>
              </a:solidFill>
            </a:endParaRPr>
          </a:p>
          <a:p>
            <a:r>
              <a:rPr lang="en-GB" dirty="0" smtClean="0">
                <a:solidFill>
                  <a:schemeClr val="bg1"/>
                </a:solidFill>
              </a:rPr>
              <a:t>Energy: 	</a:t>
            </a:r>
          </a:p>
          <a:p>
            <a:r>
              <a:rPr lang="en-GB" b="1" dirty="0" smtClean="0">
                <a:solidFill>
                  <a:schemeClr val="bg1"/>
                </a:solidFill>
              </a:rPr>
              <a:t>- 14 </a:t>
            </a:r>
            <a:r>
              <a:rPr lang="en-GB" b="1" dirty="0" err="1" smtClean="0">
                <a:solidFill>
                  <a:schemeClr val="bg1"/>
                </a:solidFill>
              </a:rPr>
              <a:t>TeV</a:t>
            </a:r>
            <a:r>
              <a:rPr lang="en-GB" b="1" dirty="0" smtClean="0">
                <a:solidFill>
                  <a:schemeClr val="bg1"/>
                </a:solidFill>
              </a:rPr>
              <a:t> (pp)</a:t>
            </a:r>
          </a:p>
          <a:p>
            <a:r>
              <a:rPr lang="en-GB" b="1" dirty="0" smtClean="0">
                <a:solidFill>
                  <a:schemeClr val="bg1"/>
                </a:solidFill>
              </a:rPr>
              <a:t>- 209 </a:t>
            </a:r>
            <a:r>
              <a:rPr lang="en-GB" b="1" dirty="0" err="1" smtClean="0">
                <a:solidFill>
                  <a:schemeClr val="bg1"/>
                </a:solidFill>
              </a:rPr>
              <a:t>GeV</a:t>
            </a:r>
            <a:r>
              <a:rPr lang="en-GB" b="1" dirty="0" smtClean="0">
                <a:solidFill>
                  <a:schemeClr val="bg1"/>
                </a:solidFill>
              </a:rPr>
              <a:t> (</a:t>
            </a:r>
            <a:r>
              <a:rPr lang="en-GB" b="1" dirty="0" err="1">
                <a:solidFill>
                  <a:schemeClr val="bg1"/>
                </a:solidFill>
              </a:rPr>
              <a:t>e</a:t>
            </a:r>
            <a:r>
              <a:rPr lang="en-GB" b="1" baseline="30000" dirty="0" err="1">
                <a:solidFill>
                  <a:schemeClr val="bg1"/>
                </a:solidFill>
              </a:rPr>
              <a:t>+</a:t>
            </a:r>
            <a:r>
              <a:rPr lang="en-GB" b="1" dirty="0" err="1">
                <a:solidFill>
                  <a:schemeClr val="bg1"/>
                </a:solidFill>
              </a:rPr>
              <a:t>e</a:t>
            </a:r>
            <a:r>
              <a:rPr lang="en-GB" b="1" baseline="30000" dirty="0">
                <a:solidFill>
                  <a:schemeClr val="bg1"/>
                </a:solidFill>
              </a:rPr>
              <a:t>-</a:t>
            </a:r>
            <a:r>
              <a:rPr lang="en-GB" b="1" dirty="0" smtClean="0">
                <a:solidFill>
                  <a:schemeClr val="bg1"/>
                </a:solidFill>
              </a:rPr>
              <a:t>)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3842999" y="4672172"/>
            <a:ext cx="1458000" cy="1458000"/>
          </a:xfrm>
          <a:prstGeom prst="ellipse">
            <a:avLst/>
          </a:prstGeom>
          <a:noFill/>
          <a:ln w="38100">
            <a:solidFill>
              <a:schemeClr val="bg1"/>
            </a:solidFill>
            <a:prstDash val="solid"/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4404598" y="5793026"/>
            <a:ext cx="334800" cy="334800"/>
          </a:xfrm>
          <a:prstGeom prst="ellipse">
            <a:avLst/>
          </a:prstGeom>
          <a:noFill/>
          <a:ln w="38100">
            <a:solidFill>
              <a:schemeClr val="accent2"/>
            </a:solidFill>
            <a:prstDash val="solid"/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9625335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0" y="0"/>
            <a:ext cx="4707026" cy="62478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Future Circular Collider</a:t>
            </a:r>
          </a:p>
          <a:p>
            <a:r>
              <a:rPr lang="en-GB" dirty="0" smtClean="0">
                <a:solidFill>
                  <a:schemeClr val="bg1"/>
                </a:solidFill>
                <a:effectLst/>
              </a:rPr>
              <a:t>Circumference: </a:t>
            </a:r>
            <a:r>
              <a:rPr lang="en-GB" b="1" dirty="0" smtClean="0">
                <a:solidFill>
                  <a:schemeClr val="bg1"/>
                </a:solidFill>
                <a:effectLst/>
              </a:rPr>
              <a:t>80-100 km</a:t>
            </a:r>
          </a:p>
          <a:p>
            <a:endParaRPr lang="en-GB" dirty="0" smtClean="0">
              <a:solidFill>
                <a:schemeClr val="bg1"/>
              </a:solidFill>
              <a:effectLst/>
            </a:endParaRPr>
          </a:p>
          <a:p>
            <a:endParaRPr lang="en-GB" dirty="0">
              <a:solidFill>
                <a:schemeClr val="bg1"/>
              </a:solidFill>
            </a:endParaRPr>
          </a:p>
          <a:p>
            <a:endParaRPr lang="en-GB" dirty="0" smtClean="0">
              <a:solidFill>
                <a:schemeClr val="bg1"/>
              </a:solidFill>
              <a:effectLst/>
            </a:endParaRPr>
          </a:p>
          <a:p>
            <a:endParaRPr lang="en-GB" dirty="0">
              <a:solidFill>
                <a:schemeClr val="bg1"/>
              </a:solidFill>
            </a:endParaRPr>
          </a:p>
          <a:p>
            <a:endParaRPr lang="en-GB" dirty="0" smtClean="0">
              <a:solidFill>
                <a:schemeClr val="bg1"/>
              </a:solidFill>
              <a:effectLst/>
            </a:endParaRPr>
          </a:p>
          <a:p>
            <a:endParaRPr lang="en-GB" dirty="0">
              <a:solidFill>
                <a:schemeClr val="bg1"/>
              </a:solidFill>
            </a:endParaRPr>
          </a:p>
          <a:p>
            <a:endParaRPr lang="en-GB" dirty="0" smtClean="0">
              <a:solidFill>
                <a:schemeClr val="bg1"/>
              </a:solidFill>
              <a:effectLst/>
            </a:endParaRPr>
          </a:p>
          <a:p>
            <a:endParaRPr lang="en-GB" dirty="0">
              <a:solidFill>
                <a:schemeClr val="bg1"/>
              </a:solidFill>
            </a:endParaRPr>
          </a:p>
          <a:p>
            <a:endParaRPr lang="en-GB" dirty="0" smtClean="0">
              <a:solidFill>
                <a:schemeClr val="bg1"/>
              </a:solidFill>
              <a:effectLst/>
            </a:endParaRPr>
          </a:p>
          <a:p>
            <a:endParaRPr lang="en-GB" dirty="0">
              <a:solidFill>
                <a:schemeClr val="bg1"/>
              </a:solidFill>
            </a:endParaRPr>
          </a:p>
          <a:p>
            <a:endParaRPr lang="en-GB" dirty="0" smtClean="0">
              <a:solidFill>
                <a:schemeClr val="bg1"/>
              </a:solidFill>
              <a:effectLst/>
            </a:endParaRPr>
          </a:p>
          <a:p>
            <a:endParaRPr lang="en-GB" dirty="0">
              <a:solidFill>
                <a:schemeClr val="bg1"/>
              </a:solidFill>
            </a:endParaRPr>
          </a:p>
          <a:p>
            <a:r>
              <a:rPr lang="en-GB" dirty="0" smtClean="0">
                <a:solidFill>
                  <a:schemeClr val="bg1"/>
                </a:solidFill>
                <a:effectLst/>
              </a:rPr>
              <a:t>Energy: 	</a:t>
            </a:r>
          </a:p>
          <a:p>
            <a:pPr marL="342900" indent="-342900">
              <a:buFontTx/>
              <a:buChar char="-"/>
            </a:pPr>
            <a:r>
              <a:rPr lang="en-GB" b="1" dirty="0" smtClean="0">
                <a:solidFill>
                  <a:schemeClr val="bg1"/>
                </a:solidFill>
                <a:effectLst/>
              </a:rPr>
              <a:t>100 </a:t>
            </a:r>
            <a:r>
              <a:rPr lang="en-GB" b="1" dirty="0" err="1" smtClean="0">
                <a:solidFill>
                  <a:schemeClr val="bg1"/>
                </a:solidFill>
                <a:effectLst/>
              </a:rPr>
              <a:t>TeV</a:t>
            </a:r>
            <a:r>
              <a:rPr lang="en-GB" b="1" dirty="0" smtClean="0">
                <a:solidFill>
                  <a:schemeClr val="bg1"/>
                </a:solidFill>
                <a:effectLst/>
              </a:rPr>
              <a:t> (pp)</a:t>
            </a:r>
          </a:p>
          <a:p>
            <a:pPr marL="342900" indent="-342900">
              <a:buFontTx/>
              <a:buChar char="-"/>
            </a:pPr>
            <a:r>
              <a:rPr lang="en-GB" b="1" dirty="0" smtClean="0">
                <a:solidFill>
                  <a:schemeClr val="bg1"/>
                </a:solidFill>
                <a:effectLst/>
              </a:rPr>
              <a:t>&gt;350 </a:t>
            </a:r>
            <a:r>
              <a:rPr lang="en-GB" b="1" dirty="0" err="1" smtClean="0">
                <a:solidFill>
                  <a:schemeClr val="bg1"/>
                </a:solidFill>
                <a:effectLst/>
              </a:rPr>
              <a:t>GeV</a:t>
            </a:r>
            <a:r>
              <a:rPr lang="en-GB" b="1" dirty="0" smtClean="0">
                <a:solidFill>
                  <a:schemeClr val="bg1"/>
                </a:solidFill>
                <a:effectLst/>
              </a:rPr>
              <a:t> (</a:t>
            </a:r>
            <a:r>
              <a:rPr lang="en-GB" b="1" dirty="0" err="1" smtClean="0">
                <a:solidFill>
                  <a:schemeClr val="bg1"/>
                </a:solidFill>
                <a:effectLst/>
              </a:rPr>
              <a:t>e</a:t>
            </a:r>
            <a:r>
              <a:rPr lang="en-GB" b="1" baseline="30000" dirty="0" err="1" smtClean="0">
                <a:solidFill>
                  <a:schemeClr val="bg1"/>
                </a:solidFill>
                <a:effectLst/>
              </a:rPr>
              <a:t>+</a:t>
            </a:r>
            <a:r>
              <a:rPr lang="en-GB" b="1" dirty="0" err="1" smtClean="0">
                <a:solidFill>
                  <a:schemeClr val="bg1"/>
                </a:solidFill>
                <a:effectLst/>
              </a:rPr>
              <a:t>e</a:t>
            </a:r>
            <a:r>
              <a:rPr lang="en-GB" b="1" baseline="30000" dirty="0" smtClean="0">
                <a:solidFill>
                  <a:schemeClr val="bg1"/>
                </a:solidFill>
                <a:effectLst/>
              </a:rPr>
              <a:t>-</a:t>
            </a:r>
            <a:r>
              <a:rPr lang="en-GB" b="1" dirty="0" smtClean="0">
                <a:solidFill>
                  <a:schemeClr val="bg1"/>
                </a:solidFill>
                <a:effectLst/>
              </a:rPr>
              <a:t>)</a:t>
            </a:r>
            <a:endParaRPr lang="en-GB" b="1" dirty="0">
              <a:solidFill>
                <a:schemeClr val="bg1"/>
              </a:solidFill>
              <a:effectLst/>
            </a:endParaRPr>
          </a:p>
        </p:txBody>
      </p:sp>
      <p:sp>
        <p:nvSpPr>
          <p:cNvPr id="10" name="Oval 9"/>
          <p:cNvSpPr/>
          <p:nvPr/>
        </p:nvSpPr>
        <p:spPr>
          <a:xfrm>
            <a:off x="3842999" y="4672172"/>
            <a:ext cx="1458000" cy="1458000"/>
          </a:xfrm>
          <a:prstGeom prst="ellipse">
            <a:avLst/>
          </a:prstGeom>
          <a:noFill/>
          <a:ln w="38100">
            <a:solidFill>
              <a:schemeClr val="bg1"/>
            </a:solidFill>
            <a:prstDash val="solid"/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4404598" y="5793026"/>
            <a:ext cx="334800" cy="334800"/>
          </a:xfrm>
          <a:prstGeom prst="ellipse">
            <a:avLst/>
          </a:prstGeom>
          <a:noFill/>
          <a:ln w="38100">
            <a:solidFill>
              <a:schemeClr val="accent2"/>
            </a:solidFill>
            <a:prstDash val="solid"/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1872000" y="727828"/>
            <a:ext cx="5400000" cy="5399998"/>
          </a:xfrm>
          <a:prstGeom prst="ellipse">
            <a:avLst/>
          </a:prstGeom>
          <a:noFill/>
          <a:ln w="19050">
            <a:solidFill>
              <a:srgbClr val="FFFF00"/>
            </a:solidFill>
            <a:prstDash val="sysDash"/>
          </a:ln>
          <a:effectLst>
            <a:glow rad="50800">
              <a:schemeClr val="accent4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69667212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449385" y="1124744"/>
            <a:ext cx="8583607" cy="1569660"/>
            <a:chOff x="449385" y="1078137"/>
            <a:chExt cx="8583607" cy="1569660"/>
          </a:xfrm>
        </p:grpSpPr>
        <p:sp>
          <p:nvSpPr>
            <p:cNvPr id="11" name="TextBox 10"/>
            <p:cNvSpPr txBox="1"/>
            <p:nvPr/>
          </p:nvSpPr>
          <p:spPr>
            <a:xfrm>
              <a:off x="1920648" y="1078137"/>
              <a:ext cx="7112344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tabLst>
                  <a:tab pos="1258888" algn="l"/>
                </a:tabLst>
              </a:pPr>
              <a:r>
                <a:rPr lang="en-GB" sz="2400" dirty="0" smtClean="0"/>
                <a:t>FCC-</a:t>
              </a:r>
              <a:r>
                <a:rPr lang="en-GB" sz="2400" dirty="0" err="1" smtClean="0"/>
                <a:t>hh</a:t>
              </a:r>
              <a:r>
                <a:rPr lang="en-GB" sz="2400" dirty="0" smtClean="0"/>
                <a:t>: 	</a:t>
              </a:r>
              <a:r>
                <a:rPr lang="en-GB" sz="2400" b="1" dirty="0" smtClean="0"/>
                <a:t>100 </a:t>
              </a:r>
              <a:r>
                <a:rPr lang="en-GB" sz="2400" b="1" dirty="0" err="1" smtClean="0"/>
                <a:t>TeV</a:t>
              </a:r>
              <a:r>
                <a:rPr lang="en-GB" sz="2400" b="1" dirty="0" smtClean="0"/>
                <a:t> pp collider as long-term goal </a:t>
              </a:r>
              <a:r>
                <a:rPr lang="en-GB" sz="2400" dirty="0" smtClean="0"/>
                <a:t/>
              </a:r>
              <a:br>
                <a:rPr lang="en-GB" sz="2400" dirty="0" smtClean="0"/>
              </a:br>
              <a:r>
                <a:rPr lang="en-GB" sz="2400" dirty="0" smtClean="0"/>
                <a:t>	</a:t>
              </a:r>
              <a:r>
                <a:rPr lang="en-GB" sz="2400" dirty="0" smtClean="0">
                  <a:sym typeface="Wingdings" panose="05000000000000000000" pitchFamily="2" charset="2"/>
                </a:rPr>
                <a:t> </a:t>
              </a:r>
              <a:r>
                <a:rPr lang="en-GB" sz="2400" dirty="0" smtClean="0"/>
                <a:t>defines infrastructure needs</a:t>
              </a:r>
            </a:p>
            <a:p>
              <a:pPr>
                <a:tabLst>
                  <a:tab pos="1165225" algn="l"/>
                </a:tabLst>
              </a:pPr>
              <a:r>
                <a:rPr lang="en-GB" sz="2400" dirty="0" smtClean="0"/>
                <a:t>FCC-</a:t>
              </a:r>
              <a:r>
                <a:rPr lang="en-GB" sz="2400" dirty="0" err="1" smtClean="0"/>
                <a:t>ee</a:t>
              </a:r>
              <a:r>
                <a:rPr lang="en-GB" sz="2400" dirty="0" smtClean="0"/>
                <a:t>: </a:t>
              </a:r>
              <a:r>
                <a:rPr lang="en-GB" sz="2400" b="1" dirty="0" smtClean="0"/>
                <a:t>e</a:t>
              </a:r>
              <a:r>
                <a:rPr lang="en-GB" sz="2400" b="1" baseline="30000" dirty="0" smtClean="0"/>
                <a:t>+</a:t>
              </a:r>
              <a:r>
                <a:rPr lang="en-GB" sz="2400" b="1" dirty="0" smtClean="0"/>
                <a:t>e</a:t>
              </a:r>
              <a:r>
                <a:rPr lang="en-GB" sz="2400" b="1" baseline="30000" dirty="0" smtClean="0"/>
                <a:t>-</a:t>
              </a:r>
              <a:r>
                <a:rPr lang="en-GB" sz="2400" b="1" dirty="0" smtClean="0"/>
                <a:t> collider</a:t>
              </a:r>
              <a:r>
                <a:rPr lang="en-GB" sz="2400" dirty="0" smtClean="0"/>
                <a:t>, potential intermediate step</a:t>
              </a:r>
            </a:p>
            <a:p>
              <a:pPr>
                <a:tabLst>
                  <a:tab pos="1165225" algn="l"/>
                </a:tabLst>
              </a:pPr>
              <a:r>
                <a:rPr lang="en-GB" sz="2400" dirty="0" smtClean="0"/>
                <a:t>HE-LHC: </a:t>
              </a:r>
              <a:r>
                <a:rPr lang="en-GB" sz="2400" b="1" dirty="0" smtClean="0"/>
                <a:t>based on FCC-</a:t>
              </a:r>
              <a:r>
                <a:rPr lang="en-GB" sz="2400" b="1" dirty="0" err="1" smtClean="0"/>
                <a:t>hh</a:t>
              </a:r>
              <a:r>
                <a:rPr lang="en-GB" sz="2400" b="1" dirty="0" smtClean="0"/>
                <a:t> technology</a:t>
              </a:r>
              <a:endParaRPr lang="en-GB" sz="2400" dirty="0" smtClean="0"/>
            </a:p>
          </p:txBody>
        </p:sp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49385" y="1086342"/>
              <a:ext cx="1440000" cy="1532257"/>
            </a:xfrm>
            <a:prstGeom prst="rect">
              <a:avLst/>
            </a:prstGeom>
          </p:spPr>
        </p:pic>
      </p:grpSp>
      <p:grpSp>
        <p:nvGrpSpPr>
          <p:cNvPr id="8" name="Group 7"/>
          <p:cNvGrpSpPr/>
          <p:nvPr/>
        </p:nvGrpSpPr>
        <p:grpSpPr>
          <a:xfrm>
            <a:off x="449385" y="4578001"/>
            <a:ext cx="8694616" cy="1539808"/>
            <a:chOff x="449385" y="4461571"/>
            <a:chExt cx="8694616" cy="1539808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49385" y="4468600"/>
              <a:ext cx="1440000" cy="1532779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1920649" y="4461571"/>
              <a:ext cx="722335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tabLst>
                  <a:tab pos="1258888" algn="l"/>
                </a:tabLst>
              </a:pPr>
              <a:r>
                <a:rPr lang="en-GB" sz="2400" dirty="0"/>
                <a:t>T</a:t>
              </a:r>
              <a:r>
                <a:rPr lang="en-GB" sz="2400" dirty="0" smtClean="0"/>
                <a:t>unnel </a:t>
              </a:r>
              <a:r>
                <a:rPr lang="en-GB" sz="2400" dirty="0"/>
                <a:t>infrastructure </a:t>
              </a:r>
              <a:r>
                <a:rPr lang="en-GB" sz="2400" dirty="0" smtClean="0"/>
                <a:t>in Geneva area, linked to CERN accelerator complex; </a:t>
              </a:r>
              <a:endParaRPr lang="en-GB" sz="2400" dirty="0"/>
            </a:p>
            <a:p>
              <a:pPr>
                <a:tabLst>
                  <a:tab pos="1258888" algn="l"/>
                </a:tabLst>
              </a:pPr>
              <a:r>
                <a:rPr lang="en-GB" sz="2400" b="1" dirty="0" smtClean="0"/>
                <a:t>site-specific,</a:t>
              </a:r>
              <a:r>
                <a:rPr lang="en-GB" sz="2400" dirty="0"/>
                <a:t> </a:t>
              </a:r>
              <a:r>
                <a:rPr lang="en-GB" sz="2400" dirty="0" smtClean="0"/>
                <a:t>as requested by European strategy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49385" y="2781192"/>
            <a:ext cx="7976570" cy="1569660"/>
            <a:chOff x="449385" y="2734585"/>
            <a:chExt cx="7976570" cy="1569660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49385" y="2771985"/>
              <a:ext cx="1440000" cy="1532260"/>
            </a:xfrm>
            <a:prstGeom prst="rect">
              <a:avLst/>
            </a:prstGeom>
          </p:spPr>
        </p:pic>
        <p:sp>
          <p:nvSpPr>
            <p:cNvPr id="18" name="TextBox 17"/>
            <p:cNvSpPr txBox="1"/>
            <p:nvPr/>
          </p:nvSpPr>
          <p:spPr>
            <a:xfrm>
              <a:off x="1920648" y="2734585"/>
              <a:ext cx="6505307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tabLst>
                  <a:tab pos="1258888" algn="l"/>
                </a:tabLst>
              </a:pPr>
              <a:r>
                <a:rPr lang="en-GB" sz="2400" b="1" dirty="0" smtClean="0"/>
                <a:t>Launch R&amp;D on key enabling technologies </a:t>
              </a:r>
              <a:r>
                <a:rPr lang="en-GB" sz="2400" dirty="0" smtClean="0"/>
                <a:t/>
              </a:r>
              <a:br>
                <a:rPr lang="en-GB" sz="2400" dirty="0" smtClean="0"/>
              </a:br>
              <a:r>
                <a:rPr lang="en-GB" sz="2400" dirty="0" smtClean="0"/>
                <a:t>in dedicated R&amp;D programmes, e.g.</a:t>
              </a:r>
              <a:endParaRPr lang="en-GB" sz="2400" b="1" dirty="0"/>
            </a:p>
            <a:p>
              <a:pPr>
                <a:tabLst>
                  <a:tab pos="1258888" algn="l"/>
                </a:tabLst>
              </a:pPr>
              <a:r>
                <a:rPr lang="en-GB" sz="2400" b="1" dirty="0" smtClean="0"/>
                <a:t>16 </a:t>
              </a:r>
              <a:r>
                <a:rPr lang="en-GB" sz="2400" b="1" dirty="0"/>
                <a:t>Tesla </a:t>
              </a:r>
              <a:r>
                <a:rPr lang="en-GB" sz="2400" b="1" dirty="0" smtClean="0"/>
                <a:t>magnet program, cryogenics,</a:t>
              </a:r>
            </a:p>
            <a:p>
              <a:pPr>
                <a:tabLst>
                  <a:tab pos="1258888" algn="l"/>
                </a:tabLst>
              </a:pPr>
              <a:r>
                <a:rPr lang="en-GB" sz="2400" b="1" dirty="0" smtClean="0"/>
                <a:t>SRF technologies and RF power sources</a:t>
              </a:r>
              <a:endParaRPr lang="en-GB" sz="2400" b="1" dirty="0"/>
            </a:p>
          </p:txBody>
        </p:sp>
      </p:grpSp>
      <p:sp>
        <p:nvSpPr>
          <p:cNvPr id="15" name="Title 1"/>
          <p:cNvSpPr txBox="1">
            <a:spLocks/>
          </p:cNvSpPr>
          <p:nvPr/>
        </p:nvSpPr>
        <p:spPr>
          <a:xfrm>
            <a:off x="-3059" y="-27384"/>
            <a:ext cx="9150188" cy="1008112"/>
          </a:xfrm>
          <a:prstGeom prst="rect">
            <a:avLst/>
          </a:prstGeom>
          <a:solidFill>
            <a:schemeClr val="tx1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smtClean="0"/>
              <a:t>            FCC Scope</a:t>
            </a:r>
            <a:r>
              <a:rPr lang="en-GB" sz="3200" dirty="0"/>
              <a:t>: </a:t>
            </a:r>
            <a:endParaRPr lang="en-GB" sz="3200" dirty="0" smtClean="0"/>
          </a:p>
          <a:p>
            <a:r>
              <a:rPr lang="en-GB" sz="3200" dirty="0"/>
              <a:t> </a:t>
            </a:r>
            <a:r>
              <a:rPr lang="en-GB" sz="3200" dirty="0" smtClean="0"/>
              <a:t>              Accelerator and Infrastructure</a:t>
            </a:r>
            <a:endParaRPr lang="en-US" sz="3200" dirty="0"/>
          </a:p>
        </p:txBody>
      </p:sp>
      <p:pic>
        <p:nvPicPr>
          <p:cNvPr id="19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6422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67192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457200" y="1126496"/>
            <a:ext cx="5196574" cy="1536540"/>
            <a:chOff x="457200" y="1126496"/>
            <a:chExt cx="5196574" cy="1536540"/>
          </a:xfrm>
        </p:grpSpPr>
        <p:sp>
          <p:nvSpPr>
            <p:cNvPr id="11" name="TextBox 10"/>
            <p:cNvSpPr txBox="1"/>
            <p:nvPr/>
          </p:nvSpPr>
          <p:spPr>
            <a:xfrm>
              <a:off x="2069138" y="1247986"/>
              <a:ext cx="3584636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tabLst>
                  <a:tab pos="1258888" algn="l"/>
                </a:tabLst>
              </a:pPr>
              <a:r>
                <a:rPr lang="en-GB" sz="2400" dirty="0"/>
                <a:t>Elaborate and document</a:t>
              </a:r>
            </a:p>
            <a:p>
              <a:pPr>
                <a:tabLst>
                  <a:tab pos="1258888" algn="l"/>
                </a:tabLst>
              </a:pPr>
              <a:r>
                <a:rPr lang="en-GB" sz="2400" dirty="0"/>
                <a:t>- </a:t>
              </a:r>
              <a:r>
                <a:rPr lang="en-GB" sz="2400" b="1" dirty="0"/>
                <a:t>Physics</a:t>
              </a:r>
              <a:r>
                <a:rPr lang="en-GB" sz="2400" dirty="0"/>
                <a:t> </a:t>
              </a:r>
              <a:r>
                <a:rPr lang="en-GB" sz="2400" b="1" dirty="0"/>
                <a:t>opportunities</a:t>
              </a:r>
            </a:p>
            <a:p>
              <a:pPr>
                <a:tabLst>
                  <a:tab pos="1258888" algn="l"/>
                </a:tabLst>
              </a:pPr>
              <a:r>
                <a:rPr lang="en-GB" sz="2400" dirty="0"/>
                <a:t>- </a:t>
              </a:r>
              <a:r>
                <a:rPr lang="en-GB" sz="2400" b="1" dirty="0"/>
                <a:t>Discovery</a:t>
              </a:r>
              <a:r>
                <a:rPr lang="en-GB" sz="2400" dirty="0"/>
                <a:t> </a:t>
              </a:r>
              <a:r>
                <a:rPr lang="en-GB" sz="2400" b="1" dirty="0"/>
                <a:t>potentials</a:t>
              </a:r>
            </a:p>
          </p:txBody>
        </p:sp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7200" y="1126496"/>
              <a:ext cx="1440000" cy="1536540"/>
            </a:xfrm>
            <a:prstGeom prst="rect">
              <a:avLst/>
            </a:prstGeom>
          </p:spPr>
        </p:pic>
      </p:grpSp>
      <p:grpSp>
        <p:nvGrpSpPr>
          <p:cNvPr id="10" name="Group 9"/>
          <p:cNvGrpSpPr/>
          <p:nvPr/>
        </p:nvGrpSpPr>
        <p:grpSpPr>
          <a:xfrm>
            <a:off x="457200" y="2807337"/>
            <a:ext cx="7355160" cy="1615259"/>
            <a:chOff x="457200" y="2807337"/>
            <a:chExt cx="7355160" cy="1615259"/>
          </a:xfrm>
        </p:grpSpPr>
        <p:sp>
          <p:nvSpPr>
            <p:cNvPr id="14" name="TextBox 13"/>
            <p:cNvSpPr txBox="1"/>
            <p:nvPr/>
          </p:nvSpPr>
          <p:spPr>
            <a:xfrm>
              <a:off x="2102142" y="2852936"/>
              <a:ext cx="5710218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tabLst>
                  <a:tab pos="1258888" algn="l"/>
                </a:tabLst>
              </a:pPr>
              <a:r>
                <a:rPr lang="en-GB" sz="2400" b="1" dirty="0"/>
                <a:t>E</a:t>
              </a:r>
              <a:r>
                <a:rPr lang="en-GB" sz="2400" b="1" dirty="0" smtClean="0"/>
                <a:t>xperiment concepts </a:t>
              </a:r>
              <a:r>
                <a:rPr lang="en-GB" sz="2400" dirty="0" smtClean="0"/>
                <a:t>for </a:t>
              </a:r>
              <a:r>
                <a:rPr lang="en-GB" sz="2400" dirty="0" err="1" smtClean="0"/>
                <a:t>hh</a:t>
              </a:r>
              <a:r>
                <a:rPr lang="en-GB" sz="2400" dirty="0"/>
                <a:t>,</a:t>
              </a:r>
              <a:r>
                <a:rPr lang="en-GB" sz="2400" dirty="0" smtClean="0"/>
                <a:t> </a:t>
              </a:r>
              <a:r>
                <a:rPr lang="en-GB" sz="2400" dirty="0" err="1" smtClean="0"/>
                <a:t>ee</a:t>
              </a:r>
              <a:r>
                <a:rPr lang="en-GB" sz="2400" dirty="0" smtClean="0"/>
                <a:t> and he</a:t>
              </a:r>
            </a:p>
            <a:p>
              <a:pPr>
                <a:tabLst>
                  <a:tab pos="1258888" algn="l"/>
                </a:tabLst>
              </a:pPr>
              <a:r>
                <a:rPr lang="en-GB" sz="2400" dirty="0"/>
                <a:t>M</a:t>
              </a:r>
              <a:r>
                <a:rPr lang="en-GB" sz="2400" dirty="0" smtClean="0"/>
                <a:t>achine Detector Interface studies</a:t>
              </a:r>
            </a:p>
            <a:p>
              <a:pPr>
                <a:tabLst>
                  <a:tab pos="1258888" algn="l"/>
                </a:tabLst>
              </a:pPr>
              <a:r>
                <a:rPr lang="en-GB" sz="2400" dirty="0"/>
                <a:t>R&amp;D needs for </a:t>
              </a:r>
              <a:r>
                <a:rPr lang="en-GB" sz="2400" b="1" dirty="0"/>
                <a:t>detector technologies</a:t>
              </a:r>
            </a:p>
            <a:p>
              <a:pPr>
                <a:tabLst>
                  <a:tab pos="1258888" algn="l"/>
                </a:tabLst>
              </a:pPr>
              <a:endParaRPr lang="en-GB" sz="2400" dirty="0" smtClean="0"/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57200" y="2807337"/>
              <a:ext cx="1440000" cy="1440000"/>
            </a:xfrm>
            <a:prstGeom prst="rect">
              <a:avLst/>
            </a:prstGeom>
          </p:spPr>
        </p:pic>
      </p:grpSp>
      <p:grpSp>
        <p:nvGrpSpPr>
          <p:cNvPr id="13" name="Group 12"/>
          <p:cNvGrpSpPr/>
          <p:nvPr/>
        </p:nvGrpSpPr>
        <p:grpSpPr>
          <a:xfrm>
            <a:off x="457200" y="4388007"/>
            <a:ext cx="8303846" cy="1704949"/>
            <a:chOff x="457200" y="4388007"/>
            <a:chExt cx="8303846" cy="1704949"/>
          </a:xfrm>
        </p:grpSpPr>
        <p:sp>
          <p:nvSpPr>
            <p:cNvPr id="16" name="TextBox 15"/>
            <p:cNvSpPr txBox="1"/>
            <p:nvPr/>
          </p:nvSpPr>
          <p:spPr>
            <a:xfrm>
              <a:off x="2074361" y="4523296"/>
              <a:ext cx="6066084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tabLst>
                  <a:tab pos="1258888" algn="l"/>
                </a:tabLst>
              </a:pPr>
              <a:r>
                <a:rPr lang="en-GB" sz="2400" dirty="0"/>
                <a:t>Overall </a:t>
              </a:r>
              <a:r>
                <a:rPr lang="en-GB" sz="2400" b="1" dirty="0"/>
                <a:t>cost model for collider scenarios</a:t>
              </a:r>
            </a:p>
            <a:p>
              <a:pPr>
                <a:tabLst>
                  <a:tab pos="1258888" algn="l"/>
                </a:tabLst>
              </a:pPr>
              <a:r>
                <a:rPr lang="en-GB" sz="2400" dirty="0" smtClean="0"/>
                <a:t>including </a:t>
              </a:r>
              <a:r>
                <a:rPr lang="en-GB" sz="2400" dirty="0"/>
                <a:t>infrastructure and </a:t>
              </a:r>
              <a:r>
                <a:rPr lang="en-GB" sz="2400" dirty="0" smtClean="0"/>
                <a:t>injectors</a:t>
              </a:r>
              <a:endParaRPr lang="en-GB" sz="2400" dirty="0"/>
            </a:p>
            <a:p>
              <a:pPr>
                <a:tabLst>
                  <a:tab pos="1258888" algn="l"/>
                </a:tabLst>
              </a:pPr>
              <a:r>
                <a:rPr lang="en-GB" sz="2400" dirty="0"/>
                <a:t>Develop </a:t>
              </a:r>
              <a:r>
                <a:rPr lang="en-GB" sz="2400" b="1" dirty="0"/>
                <a:t>realization concepts</a:t>
              </a:r>
              <a:r>
                <a:rPr lang="en-GB" sz="2400" dirty="0"/>
                <a:t/>
              </a:r>
              <a:br>
                <a:rPr lang="en-GB" sz="2400" dirty="0"/>
              </a:br>
              <a:r>
                <a:rPr lang="en-GB" sz="2400" dirty="0"/>
                <a:t>Forge </a:t>
              </a:r>
              <a:r>
                <a:rPr lang="en-GB" sz="2400" b="1" dirty="0"/>
                <a:t>partnerships with industry</a:t>
              </a:r>
            </a:p>
          </p:txBody>
        </p:sp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57200" y="4532308"/>
              <a:ext cx="1440000" cy="1532773"/>
            </a:xfrm>
            <a:prstGeom prst="rect">
              <a:avLst/>
            </a:prstGeom>
          </p:spPr>
        </p:pic>
        <p:cxnSp>
          <p:nvCxnSpPr>
            <p:cNvPr id="12" name="Straight Connector 11"/>
            <p:cNvCxnSpPr/>
            <p:nvPr/>
          </p:nvCxnSpPr>
          <p:spPr>
            <a:xfrm>
              <a:off x="457200" y="4388007"/>
              <a:ext cx="8303846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5" name="Title 1"/>
          <p:cNvSpPr txBox="1">
            <a:spLocks/>
          </p:cNvSpPr>
          <p:nvPr/>
        </p:nvSpPr>
        <p:spPr>
          <a:xfrm>
            <a:off x="-3059" y="-27384"/>
            <a:ext cx="9150188" cy="1008112"/>
          </a:xfrm>
          <a:prstGeom prst="rect">
            <a:avLst/>
          </a:prstGeom>
          <a:solidFill>
            <a:schemeClr val="tx1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/>
              <a:t>               FCC </a:t>
            </a:r>
            <a:r>
              <a:rPr lang="en-GB" sz="3200" dirty="0" smtClean="0"/>
              <a:t>Scope</a:t>
            </a:r>
            <a:r>
              <a:rPr lang="en-GB" sz="3200" dirty="0"/>
              <a:t>: </a:t>
            </a:r>
            <a:endParaRPr lang="en-GB" sz="3200" dirty="0" smtClean="0"/>
          </a:p>
          <a:p>
            <a:r>
              <a:rPr lang="en-GB" sz="3200" dirty="0" smtClean="0"/>
              <a:t>		Physics </a:t>
            </a:r>
            <a:r>
              <a:rPr lang="en-GB" sz="3200" dirty="0"/>
              <a:t>&amp; Experiments</a:t>
            </a:r>
            <a:endParaRPr lang="en-US" sz="3200" dirty="0"/>
          </a:p>
        </p:txBody>
      </p:sp>
      <p:pic>
        <p:nvPicPr>
          <p:cNvPr id="18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6422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83958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Role of CERN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49580" y="1856487"/>
            <a:ext cx="8275320" cy="3734435"/>
          </a:xfrm>
        </p:spPr>
        <p:txBody>
          <a:bodyPr/>
          <a:lstStyle/>
          <a:p>
            <a:r>
              <a:rPr lang="en-US" b="1" dirty="0" smtClean="0">
                <a:solidFill>
                  <a:srgbClr val="FAF032"/>
                </a:solidFill>
              </a:rPr>
              <a:t>Host</a:t>
            </a:r>
            <a:r>
              <a:rPr lang="en-US" dirty="0" smtClean="0">
                <a:solidFill>
                  <a:srgbClr val="FAF032"/>
                </a:solidFill>
              </a:rPr>
              <a:t> </a:t>
            </a:r>
            <a:r>
              <a:rPr lang="en-US" dirty="0" smtClean="0"/>
              <a:t>the study</a:t>
            </a:r>
          </a:p>
          <a:p>
            <a:r>
              <a:rPr lang="en-US" b="1" dirty="0" smtClean="0">
                <a:solidFill>
                  <a:srgbClr val="FAF032"/>
                </a:solidFill>
              </a:rPr>
              <a:t>Prepare</a:t>
            </a:r>
            <a:r>
              <a:rPr lang="en-US" dirty="0" smtClean="0">
                <a:solidFill>
                  <a:srgbClr val="FAF032"/>
                </a:solidFill>
              </a:rPr>
              <a:t> </a:t>
            </a:r>
            <a:r>
              <a:rPr lang="en-US" dirty="0" err="1" smtClean="0"/>
              <a:t>organisation</a:t>
            </a:r>
            <a:r>
              <a:rPr lang="en-US" dirty="0" smtClean="0"/>
              <a:t> frame</a:t>
            </a:r>
          </a:p>
          <a:p>
            <a:r>
              <a:rPr lang="en-US" b="1" dirty="0" smtClean="0">
                <a:solidFill>
                  <a:srgbClr val="FAF032"/>
                </a:solidFill>
              </a:rPr>
              <a:t>Setup</a:t>
            </a:r>
            <a:r>
              <a:rPr lang="en-US" dirty="0" smtClean="0">
                <a:solidFill>
                  <a:srgbClr val="FAF032"/>
                </a:solidFill>
              </a:rPr>
              <a:t> </a:t>
            </a:r>
            <a:r>
              <a:rPr lang="en-US" dirty="0" smtClean="0"/>
              <a:t>collaboration</a:t>
            </a:r>
          </a:p>
          <a:p>
            <a:r>
              <a:rPr lang="en-US" b="1" dirty="0" smtClean="0">
                <a:solidFill>
                  <a:srgbClr val="FAF032"/>
                </a:solidFill>
              </a:rPr>
              <a:t>Identify</a:t>
            </a:r>
            <a:r>
              <a:rPr lang="en-US" dirty="0" smtClean="0">
                <a:solidFill>
                  <a:srgbClr val="FAF032"/>
                </a:solidFill>
              </a:rPr>
              <a:t> </a:t>
            </a:r>
            <a:r>
              <a:rPr lang="en-US" dirty="0" smtClean="0"/>
              <a:t>R&amp;D needs</a:t>
            </a:r>
          </a:p>
          <a:p>
            <a:r>
              <a:rPr lang="en-US" b="1" dirty="0" smtClean="0">
                <a:solidFill>
                  <a:srgbClr val="FAF032"/>
                </a:solidFill>
              </a:rPr>
              <a:t>Estimate</a:t>
            </a:r>
            <a:r>
              <a:rPr lang="en-US" dirty="0" smtClean="0">
                <a:solidFill>
                  <a:srgbClr val="FAF032"/>
                </a:solidFill>
              </a:rPr>
              <a:t> </a:t>
            </a:r>
            <a:r>
              <a:rPr lang="en-US" dirty="0" smtClean="0"/>
              <a:t>costs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037190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Strategic Goals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49579" y="1350997"/>
            <a:ext cx="8522147" cy="5147300"/>
          </a:xfrm>
        </p:spPr>
        <p:txBody>
          <a:bodyPr/>
          <a:lstStyle/>
          <a:p>
            <a:r>
              <a:rPr lang="en-US" sz="3200" b="1" dirty="0" smtClean="0">
                <a:solidFill>
                  <a:schemeClr val="bg2"/>
                </a:solidFill>
              </a:rPr>
              <a:t>Make funding bodies aware </a:t>
            </a:r>
            <a:r>
              <a:rPr lang="en-US" sz="3200" dirty="0" smtClean="0"/>
              <a:t>of strategic needs for research community</a:t>
            </a:r>
          </a:p>
          <a:p>
            <a:r>
              <a:rPr lang="en-US" sz="3200" b="1" dirty="0" smtClean="0">
                <a:solidFill>
                  <a:srgbClr val="FAF032"/>
                </a:solidFill>
              </a:rPr>
              <a:t>Provide sound basis to policy bodies </a:t>
            </a:r>
            <a:r>
              <a:rPr lang="en-US" sz="3200" dirty="0" smtClean="0"/>
              <a:t>to establish long-range plans in European interest</a:t>
            </a:r>
          </a:p>
          <a:p>
            <a:r>
              <a:rPr lang="en-US" sz="3200" b="1" dirty="0" smtClean="0">
                <a:solidFill>
                  <a:srgbClr val="FAF032"/>
                </a:solidFill>
              </a:rPr>
              <a:t>Strengthen</a:t>
            </a:r>
            <a:r>
              <a:rPr lang="en-US" sz="3200" dirty="0" smtClean="0">
                <a:solidFill>
                  <a:srgbClr val="FAF032"/>
                </a:solidFill>
              </a:rPr>
              <a:t> </a:t>
            </a:r>
            <a:r>
              <a:rPr lang="en-US" sz="3200" b="1" dirty="0" smtClean="0">
                <a:solidFill>
                  <a:srgbClr val="FAF032"/>
                </a:solidFill>
              </a:rPr>
              <a:t>capacity</a:t>
            </a:r>
            <a:r>
              <a:rPr lang="en-US" sz="3200" dirty="0" smtClean="0">
                <a:solidFill>
                  <a:srgbClr val="FAF032"/>
                </a:solidFill>
              </a:rPr>
              <a:t> </a:t>
            </a:r>
            <a:r>
              <a:rPr lang="en-US" sz="3200" dirty="0" smtClean="0"/>
              <a:t>and </a:t>
            </a:r>
            <a:r>
              <a:rPr lang="en-US" sz="3200" b="1" dirty="0" smtClean="0">
                <a:solidFill>
                  <a:srgbClr val="FAF032"/>
                </a:solidFill>
              </a:rPr>
              <a:t>effectiveness </a:t>
            </a:r>
            <a:r>
              <a:rPr lang="en-US" sz="3200" dirty="0" smtClean="0"/>
              <a:t>in high-tech domains</a:t>
            </a:r>
            <a:endParaRPr lang="en-US" sz="3200" b="1" dirty="0" smtClean="0">
              <a:solidFill>
                <a:srgbClr val="FAF032"/>
              </a:solidFill>
            </a:endParaRPr>
          </a:p>
          <a:p>
            <a:r>
              <a:rPr lang="en-US" sz="3200" dirty="0" smtClean="0"/>
              <a:t>Provide a </a:t>
            </a:r>
            <a:r>
              <a:rPr lang="en-US" sz="3200" b="1" dirty="0" smtClean="0">
                <a:solidFill>
                  <a:srgbClr val="FAF032"/>
                </a:solidFill>
              </a:rPr>
              <a:t>basis for long-term attractiveness of Europe</a:t>
            </a:r>
            <a:r>
              <a:rPr lang="en-US" sz="3200" dirty="0" smtClean="0"/>
              <a:t> as research area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46606533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41" name="Rectangle 9"/>
          <p:cNvSpPr>
            <a:spLocks noGrp="1" noChangeArrowheads="1"/>
          </p:cNvSpPr>
          <p:nvPr>
            <p:ph type="title"/>
          </p:nvPr>
        </p:nvSpPr>
        <p:spPr>
          <a:xfrm>
            <a:off x="484422" y="116632"/>
            <a:ext cx="8262759" cy="706437"/>
          </a:xfrm>
        </p:spPr>
        <p:txBody>
          <a:bodyPr/>
          <a:lstStyle/>
          <a:p>
            <a:pPr eaLnBrk="1" hangingPunct="1">
              <a:defRPr/>
            </a:pPr>
            <a:r>
              <a:rPr lang="fr-CH" sz="3600" b="1" dirty="0" smtClean="0"/>
              <a:t>A </a:t>
            </a:r>
            <a:r>
              <a:rPr lang="fr-CH" sz="3600" b="1" dirty="0" err="1" smtClean="0"/>
              <a:t>sustained</a:t>
            </a:r>
            <a:r>
              <a:rPr lang="fr-CH" sz="3600" b="1" dirty="0" smtClean="0"/>
              <a:t> </a:t>
            </a:r>
            <a:r>
              <a:rPr lang="fr-CH" sz="3600" b="1" dirty="0" err="1" smtClean="0"/>
              <a:t>decrease</a:t>
            </a:r>
            <a:r>
              <a:rPr lang="fr-CH" sz="3600" b="1" dirty="0" smtClean="0"/>
              <a:t> in </a:t>
            </a:r>
            <a:r>
              <a:rPr lang="fr-CH" sz="3600" b="1" dirty="0" err="1" smtClean="0"/>
              <a:t>specific</a:t>
            </a:r>
            <a:r>
              <a:rPr lang="fr-CH" sz="3600" b="1" dirty="0" smtClean="0"/>
              <a:t> </a:t>
            </a:r>
            <a:r>
              <a:rPr lang="fr-CH" sz="3600" b="1" dirty="0" err="1" smtClean="0"/>
              <a:t>cost</a:t>
            </a:r>
            <a:endParaRPr lang="en-US" sz="3600" b="1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69665"/>
            <a:ext cx="8716144" cy="531819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</p:pic>
      <p:sp>
        <p:nvSpPr>
          <p:cNvPr id="6" name="TextBox 5"/>
          <p:cNvSpPr txBox="1"/>
          <p:nvPr/>
        </p:nvSpPr>
        <p:spPr>
          <a:xfrm>
            <a:off x="1288884" y="4575876"/>
            <a:ext cx="5620874" cy="80021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584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3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ＭＳ Ｐゴシック" charset="0"/>
              </a:rPr>
              <a:t>Will FCC pass below the specific cost of </a:t>
            </a:r>
          </a:p>
          <a:p>
            <a:pPr marL="0" marR="0" lvl="0" indent="0" algn="l" defTabSz="584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3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ＭＳ Ｐゴシック" charset="0"/>
              </a:rPr>
              <a:t>100 </a:t>
            </a:r>
            <a:r>
              <a:rPr kumimoji="0" lang="en-GB" sz="2300" b="0" i="1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ＭＳ Ｐゴシック" charset="0"/>
              </a:rPr>
              <a:t>kCHF</a:t>
            </a:r>
            <a:r>
              <a:rPr kumimoji="0" lang="en-GB" sz="23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ＭＳ Ｐゴシック" charset="0"/>
              </a:rPr>
              <a:t>/</a:t>
            </a:r>
            <a:r>
              <a:rPr kumimoji="0" lang="en-GB" sz="2300" b="0" i="1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ＭＳ Ｐゴシック" charset="0"/>
              </a:rPr>
              <a:t>GeV</a:t>
            </a:r>
            <a:r>
              <a:rPr kumimoji="0" lang="en-GB" sz="23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ＭＳ Ｐゴシック" charset="0"/>
              </a:rPr>
              <a:t> </a:t>
            </a:r>
            <a:r>
              <a:rPr kumimoji="0" lang="en-GB" sz="2300" b="0" i="1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ＭＳ Ｐゴシック" charset="0"/>
              </a:rPr>
              <a:t>c.m</a:t>
            </a:r>
            <a:r>
              <a:rPr kumimoji="0" lang="en-GB" sz="23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ＭＳ Ｐゴシック" charset="0"/>
              </a:rPr>
              <a:t>.?</a:t>
            </a:r>
            <a:endParaRPr kumimoji="0" lang="en-GB" sz="2300" b="0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5183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-3059" y="-27384"/>
            <a:ext cx="9150188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   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High energy</a:t>
            </a:r>
            <a:r>
              <a:rPr lang="en-US" sz="3200" dirty="0">
                <a:latin typeface="Arial"/>
              </a:rPr>
              <a:t> </a:t>
            </a:r>
            <a:r>
              <a:rPr lang="en-US" sz="3200" dirty="0" smtClean="0">
                <a:latin typeface="Arial"/>
              </a:rPr>
              <a:t>accelerators &amp; colliders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5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6422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980728"/>
            <a:ext cx="910850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buFont typeface="Wingdings" panose="05000000000000000000" pitchFamily="2" charset="2"/>
              <a:buChar char="Ø"/>
              <a:defRPr/>
            </a:pPr>
            <a:r>
              <a:rPr lang="en-GB" sz="2800" dirty="0">
                <a:solidFill>
                  <a:prstClr val="black"/>
                </a:solidFill>
                <a:latin typeface="Calibri"/>
              </a:rPr>
              <a:t>Using </a:t>
            </a:r>
            <a:r>
              <a:rPr lang="en-GB" sz="2800" b="1" dirty="0">
                <a:solidFill>
                  <a:srgbClr val="1F497D"/>
                </a:solidFill>
                <a:latin typeface="Calibri"/>
              </a:rPr>
              <a:t>electrical fields </a:t>
            </a:r>
            <a:r>
              <a:rPr lang="en-GB" sz="2800" b="1" dirty="0" smtClean="0">
                <a:solidFill>
                  <a:srgbClr val="1F497D"/>
                </a:solidFill>
                <a:latin typeface="Calibri"/>
              </a:rPr>
              <a:t>(RF cavities)</a:t>
            </a:r>
            <a:r>
              <a:rPr lang="en-GB" sz="2800" dirty="0" smtClean="0">
                <a:solidFill>
                  <a:prstClr val="black"/>
                </a:solidFill>
                <a:latin typeface="Calibri"/>
              </a:rPr>
              <a:t>to </a:t>
            </a:r>
            <a:r>
              <a:rPr lang="en-GB" sz="2800" dirty="0">
                <a:solidFill>
                  <a:prstClr val="black"/>
                </a:solidFill>
                <a:latin typeface="Calibri"/>
              </a:rPr>
              <a:t>accelerate </a:t>
            </a:r>
            <a:r>
              <a:rPr lang="en-GB" sz="2800" b="1" dirty="0">
                <a:solidFill>
                  <a:srgbClr val="1F497D"/>
                </a:solidFill>
                <a:latin typeface="Calibri"/>
              </a:rPr>
              <a:t>and magnetic fields </a:t>
            </a:r>
            <a:r>
              <a:rPr lang="en-GB" sz="2800" b="1" dirty="0" smtClean="0">
                <a:solidFill>
                  <a:srgbClr val="1F497D"/>
                </a:solidFill>
                <a:latin typeface="Calibri"/>
              </a:rPr>
              <a:t>(accelerator magnets) </a:t>
            </a:r>
            <a:r>
              <a:rPr lang="en-GB" sz="2800" dirty="0" smtClean="0">
                <a:solidFill>
                  <a:prstClr val="black"/>
                </a:solidFill>
                <a:latin typeface="Calibri"/>
              </a:rPr>
              <a:t>to </a:t>
            </a:r>
            <a:r>
              <a:rPr lang="en-GB" sz="2800" dirty="0">
                <a:solidFill>
                  <a:prstClr val="black"/>
                </a:solidFill>
                <a:latin typeface="Calibri"/>
              </a:rPr>
              <a:t>guide and collide </a:t>
            </a:r>
            <a:r>
              <a:rPr lang="en-GB" sz="2800" b="1" dirty="0">
                <a:solidFill>
                  <a:srgbClr val="1F497D"/>
                </a:solidFill>
                <a:latin typeface="Calibri"/>
              </a:rPr>
              <a:t>charged particle beams</a:t>
            </a:r>
            <a:r>
              <a:rPr lang="en-GB" sz="2800" dirty="0">
                <a:solidFill>
                  <a:prstClr val="black"/>
                </a:solidFill>
                <a:latin typeface="Calibri"/>
              </a:rPr>
              <a:t> (electrons, protons &amp; </a:t>
            </a:r>
            <a:r>
              <a:rPr lang="en-GB" sz="2800" dirty="0" smtClean="0">
                <a:solidFill>
                  <a:prstClr val="black"/>
                </a:solidFill>
                <a:latin typeface="Calibri"/>
              </a:rPr>
              <a:t>anti-particles</a:t>
            </a:r>
            <a:r>
              <a:rPr lang="en-GB" sz="2800" dirty="0">
                <a:solidFill>
                  <a:prstClr val="black"/>
                </a:solidFill>
                <a:latin typeface="Calibri"/>
              </a:rPr>
              <a:t>)</a:t>
            </a:r>
          </a:p>
          <a:p>
            <a:pPr lvl="0">
              <a:defRPr/>
            </a:pPr>
            <a:endParaRPr lang="en-GB" sz="1100" b="1" dirty="0">
              <a:solidFill>
                <a:prstClr val="black"/>
              </a:solidFill>
              <a:latin typeface="Calibri"/>
            </a:endParaRPr>
          </a:p>
          <a:p>
            <a:pPr marL="457200" lvl="0" indent="-457200">
              <a:buFont typeface="Wingdings" panose="05000000000000000000" pitchFamily="2" charset="2"/>
              <a:buChar char="Ø"/>
              <a:defRPr/>
            </a:pPr>
            <a:r>
              <a:rPr lang="en-GB" sz="2800" b="1" dirty="0" smtClean="0">
                <a:solidFill>
                  <a:srgbClr val="1F497D"/>
                </a:solidFill>
                <a:latin typeface="Calibri"/>
              </a:rPr>
              <a:t>Aim at higher energy accelerators for </a:t>
            </a:r>
            <a:r>
              <a:rPr lang="en-GB" sz="2800" b="1" dirty="0">
                <a:solidFill>
                  <a:srgbClr val="1F497D"/>
                </a:solidFill>
                <a:latin typeface="Calibri"/>
              </a:rPr>
              <a:t>2 reasons:</a:t>
            </a:r>
          </a:p>
          <a:p>
            <a:pPr marL="914400" lvl="1" indent="-457200">
              <a:buFont typeface="Wingdings" panose="05000000000000000000" pitchFamily="2" charset="2"/>
              <a:buChar char="Ø"/>
              <a:defRPr/>
            </a:pPr>
            <a:r>
              <a:rPr lang="en-GB" sz="2800" b="1" dirty="0">
                <a:solidFill>
                  <a:prstClr val="black"/>
                </a:solidFill>
                <a:latin typeface="Calibri"/>
              </a:rPr>
              <a:t>Production of new heavier particles (according to Einstein):  </a:t>
            </a:r>
            <a:r>
              <a:rPr lang="en-GB" sz="2800" b="1" dirty="0">
                <a:solidFill>
                  <a:srgbClr val="FF0000"/>
                </a:solidFill>
                <a:latin typeface="Calibri"/>
                <a:sym typeface="Symbol"/>
              </a:rPr>
              <a:t>E </a:t>
            </a:r>
            <a:r>
              <a:rPr lang="en-GB" sz="2800" dirty="0">
                <a:solidFill>
                  <a:srgbClr val="FF0000"/>
                </a:solidFill>
                <a:latin typeface="Calibri"/>
                <a:sym typeface="Symbol"/>
              </a:rPr>
              <a:t>= </a:t>
            </a:r>
            <a:r>
              <a:rPr lang="en-GB" sz="2800" b="1" dirty="0">
                <a:solidFill>
                  <a:srgbClr val="FF0000"/>
                </a:solidFill>
                <a:latin typeface="Calibri"/>
                <a:sym typeface="Symbol"/>
              </a:rPr>
              <a:t>m</a:t>
            </a:r>
            <a:r>
              <a:rPr lang="en-GB" sz="2800" dirty="0">
                <a:solidFill>
                  <a:srgbClr val="FF0000"/>
                </a:solidFill>
                <a:latin typeface="Calibri"/>
                <a:sym typeface="Symbol"/>
              </a:rPr>
              <a:t>c</a:t>
            </a:r>
            <a:r>
              <a:rPr lang="en-GB" sz="2800" baseline="30000" dirty="0">
                <a:solidFill>
                  <a:srgbClr val="FF0000"/>
                </a:solidFill>
                <a:latin typeface="Calibri"/>
                <a:sym typeface="Symbol"/>
              </a:rPr>
              <a:t>2</a:t>
            </a:r>
            <a:r>
              <a:rPr lang="en-GB" sz="2800" b="1" dirty="0">
                <a:solidFill>
                  <a:srgbClr val="FF0000"/>
                </a:solidFill>
                <a:latin typeface="Calibri"/>
                <a:sym typeface="Symbol"/>
              </a:rPr>
              <a:t> </a:t>
            </a:r>
            <a:r>
              <a:rPr lang="en-GB" sz="2800" dirty="0" smtClean="0">
                <a:solidFill>
                  <a:srgbClr val="FF0000"/>
                </a:solidFill>
                <a:latin typeface="Calibri"/>
                <a:sym typeface="Symbol"/>
              </a:rPr>
              <a:t>≤ 2E </a:t>
            </a:r>
            <a:r>
              <a:rPr lang="en-GB" sz="2800" dirty="0">
                <a:solidFill>
                  <a:srgbClr val="FF0000"/>
                </a:solidFill>
                <a:latin typeface="Calibri"/>
                <a:sym typeface="Symbol"/>
              </a:rPr>
              <a:t>beam (collider)</a:t>
            </a:r>
            <a:endParaRPr lang="en-GB" sz="2800" baseline="30000" dirty="0">
              <a:solidFill>
                <a:srgbClr val="FF0000"/>
              </a:solidFill>
              <a:latin typeface="Calibri"/>
              <a:sym typeface="Symbol"/>
            </a:endParaRPr>
          </a:p>
          <a:p>
            <a:pPr marL="914400" lvl="1" indent="-457200">
              <a:buFont typeface="Wingdings" panose="05000000000000000000" pitchFamily="2" charset="2"/>
              <a:buChar char="Ø"/>
              <a:defRPr/>
            </a:pPr>
            <a:endParaRPr lang="en-GB" sz="1200" b="1" dirty="0" smtClean="0">
              <a:solidFill>
                <a:prstClr val="black"/>
              </a:solidFill>
              <a:latin typeface="Calibri"/>
            </a:endParaRPr>
          </a:p>
          <a:p>
            <a:pPr marL="914400" lvl="1" indent="-457200">
              <a:buFont typeface="Wingdings" panose="05000000000000000000" pitchFamily="2" charset="2"/>
              <a:buChar char="Ø"/>
              <a:defRPr/>
            </a:pPr>
            <a:r>
              <a:rPr lang="en-GB" sz="2800" b="1" dirty="0" smtClean="0">
                <a:solidFill>
                  <a:prstClr val="black"/>
                </a:solidFill>
                <a:latin typeface="Calibri"/>
              </a:rPr>
              <a:t>Resolving </a:t>
            </a:r>
            <a:r>
              <a:rPr lang="en-GB" sz="2800" b="1" dirty="0">
                <a:solidFill>
                  <a:prstClr val="black"/>
                </a:solidFill>
                <a:latin typeface="Calibri"/>
              </a:rPr>
              <a:t>smaller distances (according to de Broglie): </a:t>
            </a:r>
            <a:r>
              <a:rPr lang="en-GB" sz="2800" b="1" dirty="0">
                <a:solidFill>
                  <a:srgbClr val="FF0000"/>
                </a:solidFill>
                <a:latin typeface="Calibri"/>
                <a:sym typeface="Symbol"/>
              </a:rPr>
              <a:t>Wavelength</a:t>
            </a:r>
            <a:r>
              <a:rPr lang="en-GB" sz="2800" dirty="0">
                <a:solidFill>
                  <a:srgbClr val="FF0000"/>
                </a:solidFill>
                <a:latin typeface="Calibri"/>
                <a:sym typeface="Symbol"/>
              </a:rPr>
              <a:t> </a:t>
            </a:r>
            <a:r>
              <a:rPr lang="en-GB" sz="2800" dirty="0">
                <a:solidFill>
                  <a:srgbClr val="FF0000"/>
                </a:solidFill>
                <a:latin typeface="Symbol" panose="05050102010706020507" pitchFamily="18" charset="2"/>
                <a:sym typeface="Symbol"/>
              </a:rPr>
              <a:t>l</a:t>
            </a:r>
            <a:r>
              <a:rPr lang="en-GB" sz="2800" dirty="0">
                <a:solidFill>
                  <a:srgbClr val="FF0000"/>
                </a:solidFill>
                <a:latin typeface="Calibri"/>
                <a:sym typeface="Symbol"/>
              </a:rPr>
              <a:t> = </a:t>
            </a:r>
            <a:r>
              <a:rPr lang="en-GB" sz="2800" dirty="0" err="1">
                <a:solidFill>
                  <a:srgbClr val="FF0000"/>
                </a:solidFill>
                <a:latin typeface="Calibri"/>
                <a:sym typeface="Symbol"/>
              </a:rPr>
              <a:t>hc</a:t>
            </a:r>
            <a:r>
              <a:rPr lang="en-GB" sz="2800" dirty="0">
                <a:solidFill>
                  <a:srgbClr val="FF0000"/>
                </a:solidFill>
                <a:latin typeface="Calibri"/>
                <a:sym typeface="Symbol"/>
              </a:rPr>
              <a:t>/</a:t>
            </a:r>
            <a:r>
              <a:rPr lang="en-GB" sz="2800" b="1" dirty="0">
                <a:solidFill>
                  <a:srgbClr val="FF0000"/>
                </a:solidFill>
                <a:latin typeface="Calibri"/>
                <a:sym typeface="Symbol"/>
              </a:rPr>
              <a:t>E </a:t>
            </a:r>
            <a:r>
              <a:rPr lang="en-GB" sz="2800" b="1" dirty="0" smtClean="0">
                <a:solidFill>
                  <a:srgbClr val="FF0000"/>
                </a:solidFill>
                <a:latin typeface="Calibri"/>
                <a:sym typeface="Symbol"/>
              </a:rPr>
              <a:t>    for LHC </a:t>
            </a:r>
            <a:r>
              <a:rPr lang="en-GB" sz="2800" dirty="0" smtClean="0">
                <a:solidFill>
                  <a:prstClr val="black"/>
                </a:solidFill>
                <a:latin typeface="Calibri"/>
                <a:sym typeface="Symbol"/>
              </a:rPr>
              <a:t> </a:t>
            </a:r>
            <a:r>
              <a:rPr lang="en-GB" sz="2800" dirty="0">
                <a:solidFill>
                  <a:prstClr val="black"/>
                </a:solidFill>
                <a:latin typeface="Calibri"/>
                <a:sym typeface="Symbol"/>
              </a:rPr>
              <a:t>210</a:t>
            </a:r>
            <a:r>
              <a:rPr lang="en-GB" sz="2800" baseline="30000" dirty="0">
                <a:solidFill>
                  <a:prstClr val="black"/>
                </a:solidFill>
                <a:latin typeface="Calibri"/>
                <a:sym typeface="Symbol"/>
              </a:rPr>
              <a:t>-18</a:t>
            </a:r>
            <a:r>
              <a:rPr lang="en-GB" sz="2800" dirty="0">
                <a:solidFill>
                  <a:prstClr val="black"/>
                </a:solidFill>
                <a:latin typeface="Calibri"/>
                <a:sym typeface="Symbol"/>
              </a:rPr>
              <a:t> cm </a:t>
            </a:r>
            <a:endParaRPr lang="en-GB" sz="2800" dirty="0" smtClean="0">
              <a:solidFill>
                <a:prstClr val="black"/>
              </a:solidFill>
              <a:latin typeface="Calibri"/>
              <a:sym typeface="Symbo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071" y="5436513"/>
            <a:ext cx="9036496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prstClr val="black"/>
                </a:solidFill>
                <a:latin typeface="Calibri"/>
                <a:sym typeface="Symbol"/>
              </a:rPr>
              <a:t>Higher energy  </a:t>
            </a:r>
            <a:r>
              <a:rPr lang="en-GB" sz="3200" b="1" dirty="0">
                <a:solidFill>
                  <a:prstClr val="black"/>
                </a:solidFill>
                <a:latin typeface="Calibri"/>
                <a:sym typeface="Symbol"/>
              </a:rPr>
              <a:t>Increased potential for discoveries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676905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Rectangle 64"/>
          <p:cNvSpPr/>
          <p:nvPr/>
        </p:nvSpPr>
        <p:spPr>
          <a:xfrm>
            <a:off x="923803" y="2040959"/>
            <a:ext cx="761122" cy="529137"/>
          </a:xfrm>
          <a:prstGeom prst="rect">
            <a:avLst/>
          </a:prstGeom>
          <a:solidFill>
            <a:srgbClr val="F5AC07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523902"/>
                </a:solidFill>
              </a:rPr>
              <a:t>Constr.</a:t>
            </a:r>
          </a:p>
        </p:txBody>
      </p:sp>
      <p:sp>
        <p:nvSpPr>
          <p:cNvPr id="66" name="Rectangle 65"/>
          <p:cNvSpPr/>
          <p:nvPr/>
        </p:nvSpPr>
        <p:spPr>
          <a:xfrm>
            <a:off x="1745568" y="2040959"/>
            <a:ext cx="1485531" cy="529137"/>
          </a:xfrm>
          <a:prstGeom prst="rect">
            <a:avLst/>
          </a:prstGeom>
          <a:solidFill>
            <a:srgbClr val="B1BF10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393D05"/>
                </a:solidFill>
              </a:rPr>
              <a:t>Physics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3258293" y="2120861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tx2"/>
                </a:solidFill>
                <a:latin typeface="+mn-lt"/>
              </a:rPr>
              <a:t>LEP</a:t>
            </a:r>
            <a:endParaRPr lang="en-GB" b="1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3151755" y="2798088"/>
            <a:ext cx="1368000" cy="529137"/>
          </a:xfrm>
          <a:prstGeom prst="rect">
            <a:avLst/>
          </a:prstGeom>
          <a:solidFill>
            <a:srgbClr val="F5AC07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523902"/>
                </a:solidFill>
              </a:rPr>
              <a:t>Construction</a:t>
            </a:r>
          </a:p>
        </p:txBody>
      </p:sp>
      <p:sp>
        <p:nvSpPr>
          <p:cNvPr id="71" name="Rectangle 70"/>
          <p:cNvSpPr/>
          <p:nvPr/>
        </p:nvSpPr>
        <p:spPr>
          <a:xfrm>
            <a:off x="4551897" y="2798088"/>
            <a:ext cx="1625216" cy="529137"/>
          </a:xfrm>
          <a:prstGeom prst="rect">
            <a:avLst/>
          </a:prstGeom>
          <a:solidFill>
            <a:srgbClr val="B1BF10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393D05"/>
                </a:solidFill>
              </a:rPr>
              <a:t>Physics</a:t>
            </a:r>
          </a:p>
        </p:txBody>
      </p:sp>
      <p:sp>
        <p:nvSpPr>
          <p:cNvPr id="72" name="Rectangle 71"/>
          <p:cNvSpPr/>
          <p:nvPr/>
        </p:nvSpPr>
        <p:spPr>
          <a:xfrm>
            <a:off x="2318941" y="2798088"/>
            <a:ext cx="786256" cy="529137"/>
          </a:xfrm>
          <a:prstGeom prst="rect">
            <a:avLst/>
          </a:prstGeom>
          <a:solidFill>
            <a:srgbClr val="117F8E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E4F9FC"/>
                </a:solidFill>
              </a:rPr>
              <a:t>Proto</a:t>
            </a:r>
          </a:p>
        </p:txBody>
      </p:sp>
      <p:sp>
        <p:nvSpPr>
          <p:cNvPr id="73" name="Rectangle 72"/>
          <p:cNvSpPr/>
          <p:nvPr/>
        </p:nvSpPr>
        <p:spPr>
          <a:xfrm>
            <a:off x="1096592" y="2798088"/>
            <a:ext cx="1186586" cy="529137"/>
          </a:xfrm>
          <a:prstGeom prst="rect">
            <a:avLst/>
          </a:prstGeom>
          <a:solidFill>
            <a:srgbClr val="173D54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EFF6FB"/>
                </a:solidFill>
              </a:rPr>
              <a:t>Design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6209256" y="2877990"/>
            <a:ext cx="2755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tx2"/>
                </a:solidFill>
                <a:latin typeface="+mn-lt"/>
              </a:rPr>
              <a:t>LHC – operation run 2</a:t>
            </a:r>
            <a:endParaRPr lang="en-GB" b="1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5102935" y="3555217"/>
            <a:ext cx="1383725" cy="529137"/>
          </a:xfrm>
          <a:prstGeom prst="rect">
            <a:avLst/>
          </a:prstGeom>
          <a:solidFill>
            <a:srgbClr val="F5AC07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523902"/>
                </a:solidFill>
              </a:rPr>
              <a:t>Construction</a:t>
            </a:r>
          </a:p>
        </p:txBody>
      </p:sp>
      <p:sp>
        <p:nvSpPr>
          <p:cNvPr id="77" name="Rectangle 76"/>
          <p:cNvSpPr/>
          <p:nvPr/>
        </p:nvSpPr>
        <p:spPr>
          <a:xfrm>
            <a:off x="6518153" y="3555217"/>
            <a:ext cx="1526616" cy="529137"/>
          </a:xfrm>
          <a:prstGeom prst="rect">
            <a:avLst/>
          </a:prstGeom>
          <a:solidFill>
            <a:srgbClr val="B1BF10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393D05"/>
                </a:solidFill>
              </a:rPr>
              <a:t>Physics</a:t>
            </a:r>
          </a:p>
        </p:txBody>
      </p:sp>
      <p:sp>
        <p:nvSpPr>
          <p:cNvPr id="78" name="Rectangle 77"/>
          <p:cNvSpPr/>
          <p:nvPr/>
        </p:nvSpPr>
        <p:spPr>
          <a:xfrm>
            <a:off x="3851920" y="3555217"/>
            <a:ext cx="1185344" cy="529137"/>
          </a:xfrm>
          <a:prstGeom prst="rect">
            <a:avLst/>
          </a:prstGeom>
          <a:solidFill>
            <a:srgbClr val="173D54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EFF6FB"/>
                </a:solidFill>
              </a:rPr>
              <a:t>Design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877176" y="3635119"/>
            <a:ext cx="2974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tx2"/>
                </a:solidFill>
                <a:latin typeface="+mn-lt"/>
              </a:rPr>
              <a:t>HL-LHC - ongoing project</a:t>
            </a:r>
            <a:endParaRPr lang="en-GB" b="1" dirty="0">
              <a:solidFill>
                <a:schemeClr val="tx2"/>
              </a:solidFill>
              <a:latin typeface="+mn-lt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5722542" y="4916087"/>
            <a:ext cx="3385430" cy="529137"/>
            <a:chOff x="5722542" y="5110794"/>
            <a:chExt cx="3385430" cy="529137"/>
          </a:xfrm>
        </p:grpSpPr>
        <p:sp>
          <p:nvSpPr>
            <p:cNvPr id="63" name="Rectangle 62"/>
            <p:cNvSpPr/>
            <p:nvPr/>
          </p:nvSpPr>
          <p:spPr>
            <a:xfrm>
              <a:off x="8085278" y="5110794"/>
              <a:ext cx="1022694" cy="529137"/>
            </a:xfrm>
            <a:prstGeom prst="rect">
              <a:avLst/>
            </a:prstGeom>
            <a:solidFill>
              <a:srgbClr val="B1BF10"/>
            </a:solidFill>
            <a:ln>
              <a:gradFill flip="none" rotWithShape="1">
                <a:gsLst>
                  <a:gs pos="50000">
                    <a:schemeClr val="accent3"/>
                  </a:gs>
                  <a:gs pos="100000">
                    <a:schemeClr val="accent3">
                      <a:alpha val="0"/>
                    </a:schemeClr>
                  </a:gs>
                </a:gsLst>
                <a:lin ang="0" scaled="1"/>
                <a:tileRect/>
              </a:gra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 smtClean="0">
                  <a:solidFill>
                    <a:srgbClr val="393D05"/>
                  </a:solidFill>
                </a:rPr>
                <a:t>Physics</a:t>
              </a:r>
            </a:p>
          </p:txBody>
        </p:sp>
        <p:sp>
          <p:nvSpPr>
            <p:cNvPr id="81" name="Rectangle 80"/>
            <p:cNvSpPr/>
            <p:nvPr/>
          </p:nvSpPr>
          <p:spPr>
            <a:xfrm>
              <a:off x="6502467" y="5110794"/>
              <a:ext cx="1542301" cy="529137"/>
            </a:xfrm>
            <a:prstGeom prst="rect">
              <a:avLst/>
            </a:prstGeom>
            <a:solidFill>
              <a:srgbClr val="F5AC07"/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rgbClr val="523902"/>
                  </a:solidFill>
                </a:rPr>
                <a:t>Construction</a:t>
              </a:r>
            </a:p>
          </p:txBody>
        </p:sp>
        <p:sp>
          <p:nvSpPr>
            <p:cNvPr id="82" name="Rectangle 81"/>
            <p:cNvSpPr/>
            <p:nvPr/>
          </p:nvSpPr>
          <p:spPr>
            <a:xfrm>
              <a:off x="5722542" y="5110794"/>
              <a:ext cx="746986" cy="529137"/>
            </a:xfrm>
            <a:prstGeom prst="rect">
              <a:avLst/>
            </a:prstGeom>
            <a:solidFill>
              <a:srgbClr val="117F8E"/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rgbClr val="E4F9FC"/>
                  </a:solidFill>
                </a:rPr>
                <a:t>Proto</a:t>
              </a:r>
            </a:p>
          </p:txBody>
        </p:sp>
      </p:grpSp>
      <p:cxnSp>
        <p:nvCxnSpPr>
          <p:cNvPr id="85" name="Straight Connector 84"/>
          <p:cNvCxnSpPr/>
          <p:nvPr/>
        </p:nvCxnSpPr>
        <p:spPr>
          <a:xfrm>
            <a:off x="604444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86" name="TextBox 85"/>
          <p:cNvSpPr txBox="1"/>
          <p:nvPr/>
        </p:nvSpPr>
        <p:spPr>
          <a:xfrm>
            <a:off x="283884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  <a:latin typeface="+mn-lt"/>
              </a:rPr>
              <a:t>1980</a:t>
            </a:r>
            <a:endParaRPr lang="en-US" sz="1600" dirty="0">
              <a:solidFill>
                <a:schemeClr val="tx2"/>
              </a:solidFill>
              <a:latin typeface="+mn-lt"/>
            </a:endParaRPr>
          </a:p>
        </p:txBody>
      </p:sp>
      <p:cxnSp>
        <p:nvCxnSpPr>
          <p:cNvPr id="87" name="Straight Connector 86"/>
          <p:cNvCxnSpPr/>
          <p:nvPr/>
        </p:nvCxnSpPr>
        <p:spPr>
          <a:xfrm>
            <a:off x="1264843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88" name="TextBox 87"/>
          <p:cNvSpPr txBox="1"/>
          <p:nvPr/>
        </p:nvSpPr>
        <p:spPr>
          <a:xfrm>
            <a:off x="944283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  <a:latin typeface="+mn-lt"/>
              </a:rPr>
              <a:t>1985</a:t>
            </a:r>
            <a:endParaRPr lang="en-US" sz="1600" dirty="0">
              <a:solidFill>
                <a:schemeClr val="tx2"/>
              </a:solidFill>
              <a:latin typeface="+mn-lt"/>
            </a:endParaRPr>
          </a:p>
        </p:txBody>
      </p:sp>
      <p:cxnSp>
        <p:nvCxnSpPr>
          <p:cNvPr id="89" name="Straight Connector 88"/>
          <p:cNvCxnSpPr/>
          <p:nvPr/>
        </p:nvCxnSpPr>
        <p:spPr>
          <a:xfrm>
            <a:off x="1925242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90" name="TextBox 89"/>
          <p:cNvSpPr txBox="1"/>
          <p:nvPr/>
        </p:nvSpPr>
        <p:spPr>
          <a:xfrm>
            <a:off x="1604682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  <a:latin typeface="+mn-lt"/>
              </a:rPr>
              <a:t>1990</a:t>
            </a:r>
            <a:endParaRPr lang="en-US" sz="1600" dirty="0">
              <a:solidFill>
                <a:schemeClr val="tx2"/>
              </a:solidFill>
              <a:latin typeface="+mn-lt"/>
            </a:endParaRPr>
          </a:p>
        </p:txBody>
      </p:sp>
      <p:cxnSp>
        <p:nvCxnSpPr>
          <p:cNvPr id="91" name="Straight Connector 90"/>
          <p:cNvCxnSpPr/>
          <p:nvPr/>
        </p:nvCxnSpPr>
        <p:spPr>
          <a:xfrm>
            <a:off x="2585641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92" name="TextBox 91"/>
          <p:cNvSpPr txBox="1"/>
          <p:nvPr/>
        </p:nvSpPr>
        <p:spPr>
          <a:xfrm>
            <a:off x="2265081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  <a:latin typeface="+mn-lt"/>
              </a:rPr>
              <a:t>1995</a:t>
            </a:r>
            <a:endParaRPr lang="en-US" sz="1600" dirty="0">
              <a:solidFill>
                <a:schemeClr val="tx2"/>
              </a:solidFill>
              <a:latin typeface="+mn-lt"/>
            </a:endParaRPr>
          </a:p>
        </p:txBody>
      </p:sp>
      <p:cxnSp>
        <p:nvCxnSpPr>
          <p:cNvPr id="93" name="Straight Connector 92"/>
          <p:cNvCxnSpPr/>
          <p:nvPr/>
        </p:nvCxnSpPr>
        <p:spPr>
          <a:xfrm>
            <a:off x="3231099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94" name="TextBox 93"/>
          <p:cNvSpPr txBox="1"/>
          <p:nvPr/>
        </p:nvSpPr>
        <p:spPr>
          <a:xfrm>
            <a:off x="2910539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  <a:latin typeface="+mn-lt"/>
              </a:rPr>
              <a:t>2000</a:t>
            </a:r>
            <a:endParaRPr lang="en-US" sz="1600" dirty="0">
              <a:solidFill>
                <a:schemeClr val="tx2"/>
              </a:solidFill>
              <a:latin typeface="+mn-lt"/>
            </a:endParaRPr>
          </a:p>
        </p:txBody>
      </p:sp>
      <p:cxnSp>
        <p:nvCxnSpPr>
          <p:cNvPr id="95" name="Straight Connector 94"/>
          <p:cNvCxnSpPr/>
          <p:nvPr/>
        </p:nvCxnSpPr>
        <p:spPr>
          <a:xfrm>
            <a:off x="3891498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/>
        </p:nvSpPr>
        <p:spPr>
          <a:xfrm>
            <a:off x="3570938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  <a:latin typeface="+mn-lt"/>
              </a:rPr>
              <a:t>2005</a:t>
            </a:r>
            <a:endParaRPr lang="en-US" sz="1600" dirty="0">
              <a:solidFill>
                <a:schemeClr val="tx2"/>
              </a:solidFill>
              <a:latin typeface="+mn-lt"/>
            </a:endParaRPr>
          </a:p>
        </p:txBody>
      </p:sp>
      <p:cxnSp>
        <p:nvCxnSpPr>
          <p:cNvPr id="97" name="Straight Connector 96"/>
          <p:cNvCxnSpPr/>
          <p:nvPr/>
        </p:nvCxnSpPr>
        <p:spPr>
          <a:xfrm>
            <a:off x="4551897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98" name="TextBox 97"/>
          <p:cNvSpPr txBox="1"/>
          <p:nvPr/>
        </p:nvSpPr>
        <p:spPr>
          <a:xfrm>
            <a:off x="4231337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  <a:latin typeface="+mn-lt"/>
              </a:rPr>
              <a:t>2010</a:t>
            </a:r>
            <a:endParaRPr lang="en-US" sz="1600" dirty="0">
              <a:solidFill>
                <a:schemeClr val="tx2"/>
              </a:solidFill>
              <a:latin typeface="+mn-lt"/>
            </a:endParaRPr>
          </a:p>
        </p:txBody>
      </p:sp>
      <p:cxnSp>
        <p:nvCxnSpPr>
          <p:cNvPr id="99" name="Straight Connector 98"/>
          <p:cNvCxnSpPr/>
          <p:nvPr/>
        </p:nvCxnSpPr>
        <p:spPr>
          <a:xfrm>
            <a:off x="5197355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/>
        </p:nvSpPr>
        <p:spPr>
          <a:xfrm>
            <a:off x="4876795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tx2"/>
                </a:solidFill>
                <a:latin typeface="+mn-lt"/>
              </a:rPr>
              <a:t>2015</a:t>
            </a:r>
            <a:endParaRPr lang="en-US" sz="1600" b="1" dirty="0">
              <a:solidFill>
                <a:schemeClr val="tx2"/>
              </a:solidFill>
              <a:latin typeface="+mn-lt"/>
            </a:endParaRPr>
          </a:p>
        </p:txBody>
      </p:sp>
      <p:cxnSp>
        <p:nvCxnSpPr>
          <p:cNvPr id="101" name="Straight Connector 100"/>
          <p:cNvCxnSpPr/>
          <p:nvPr/>
        </p:nvCxnSpPr>
        <p:spPr>
          <a:xfrm>
            <a:off x="5857754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02" name="TextBox 101"/>
          <p:cNvSpPr txBox="1"/>
          <p:nvPr/>
        </p:nvSpPr>
        <p:spPr>
          <a:xfrm>
            <a:off x="5537194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  <a:latin typeface="+mn-lt"/>
              </a:rPr>
              <a:t>2020</a:t>
            </a:r>
            <a:endParaRPr lang="en-US" sz="1600" dirty="0">
              <a:solidFill>
                <a:schemeClr val="tx2"/>
              </a:solidFill>
              <a:latin typeface="+mn-lt"/>
            </a:endParaRPr>
          </a:p>
        </p:txBody>
      </p:sp>
      <p:cxnSp>
        <p:nvCxnSpPr>
          <p:cNvPr id="103" name="Straight Connector 102"/>
          <p:cNvCxnSpPr/>
          <p:nvPr/>
        </p:nvCxnSpPr>
        <p:spPr>
          <a:xfrm>
            <a:off x="6518153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04" name="TextBox 103"/>
          <p:cNvSpPr txBox="1"/>
          <p:nvPr/>
        </p:nvSpPr>
        <p:spPr>
          <a:xfrm>
            <a:off x="6197593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  <a:latin typeface="+mn-lt"/>
              </a:rPr>
              <a:t>2025</a:t>
            </a:r>
            <a:endParaRPr lang="en-US" sz="1600" dirty="0">
              <a:solidFill>
                <a:schemeClr val="tx2"/>
              </a:solidFill>
              <a:latin typeface="+mn-lt"/>
            </a:endParaRPr>
          </a:p>
        </p:txBody>
      </p:sp>
      <p:cxnSp>
        <p:nvCxnSpPr>
          <p:cNvPr id="105" name="Straight Connector 104"/>
          <p:cNvCxnSpPr/>
          <p:nvPr/>
        </p:nvCxnSpPr>
        <p:spPr>
          <a:xfrm>
            <a:off x="7163611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06" name="TextBox 105"/>
          <p:cNvSpPr txBox="1"/>
          <p:nvPr/>
        </p:nvSpPr>
        <p:spPr>
          <a:xfrm>
            <a:off x="6843051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  <a:latin typeface="+mn-lt"/>
              </a:rPr>
              <a:t>2030</a:t>
            </a:r>
            <a:endParaRPr lang="en-US" sz="16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7503450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tx2"/>
                </a:solidFill>
                <a:latin typeface="+mn-lt"/>
              </a:rPr>
              <a:t>2035</a:t>
            </a:r>
            <a:endParaRPr lang="en-US" sz="1600" b="1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109" name="Left-Right Arrow 108"/>
          <p:cNvSpPr/>
          <p:nvPr/>
        </p:nvSpPr>
        <p:spPr>
          <a:xfrm>
            <a:off x="5436096" y="4229084"/>
            <a:ext cx="2608672" cy="592170"/>
          </a:xfrm>
          <a:prstGeom prst="leftRightArrow">
            <a:avLst>
              <a:gd name="adj1" fmla="val 62131"/>
              <a:gd name="adj2" fmla="val 30174"/>
            </a:avLst>
          </a:prstGeom>
          <a:solidFill>
            <a:srgbClr val="FCD30E"/>
          </a:solidFill>
          <a:ln w="31750">
            <a:solidFill>
              <a:srgbClr val="6B590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rgbClr val="173D54"/>
                </a:solidFill>
                <a:effectLst>
                  <a:outerShdw blurRad="25400" dist="25400" dir="2700000" algn="tl" rotWithShape="0">
                    <a:schemeClr val="tx2">
                      <a:lumMod val="75000"/>
                      <a:alpha val="45000"/>
                    </a:schemeClr>
                  </a:outerShdw>
                </a:effectLst>
              </a:rPr>
              <a:t>~20 years</a:t>
            </a:r>
          </a:p>
        </p:txBody>
      </p:sp>
      <p:sp>
        <p:nvSpPr>
          <p:cNvPr id="54" name="Rectangle 53"/>
          <p:cNvSpPr/>
          <p:nvPr/>
        </p:nvSpPr>
        <p:spPr>
          <a:xfrm>
            <a:off x="188141" y="2040959"/>
            <a:ext cx="689035" cy="529137"/>
          </a:xfrm>
          <a:prstGeom prst="rect">
            <a:avLst/>
          </a:prstGeom>
          <a:solidFill>
            <a:srgbClr val="173D54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 smtClean="0">
              <a:solidFill>
                <a:srgbClr val="EFF6FB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188141" y="4221088"/>
            <a:ext cx="881916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2" name="Group 1"/>
          <p:cNvGrpSpPr/>
          <p:nvPr/>
        </p:nvGrpSpPr>
        <p:grpSpPr>
          <a:xfrm>
            <a:off x="251520" y="4916087"/>
            <a:ext cx="8915715" cy="1249217"/>
            <a:chOff x="251520" y="4916087"/>
            <a:chExt cx="8915715" cy="1249217"/>
          </a:xfrm>
        </p:grpSpPr>
        <p:grpSp>
          <p:nvGrpSpPr>
            <p:cNvPr id="7" name="Group 6"/>
            <p:cNvGrpSpPr/>
            <p:nvPr/>
          </p:nvGrpSpPr>
          <p:grpSpPr>
            <a:xfrm>
              <a:off x="2123728" y="4916087"/>
              <a:ext cx="3571405" cy="529137"/>
              <a:chOff x="2123728" y="5110794"/>
              <a:chExt cx="3571405" cy="529137"/>
            </a:xfrm>
          </p:grpSpPr>
          <p:sp>
            <p:nvSpPr>
              <p:cNvPr id="83" name="Rectangle 82"/>
              <p:cNvSpPr/>
              <p:nvPr/>
            </p:nvSpPr>
            <p:spPr>
              <a:xfrm>
                <a:off x="4673303" y="5110794"/>
                <a:ext cx="1021830" cy="529137"/>
              </a:xfrm>
              <a:prstGeom prst="rect">
                <a:avLst/>
              </a:prstGeom>
              <a:solidFill>
                <a:srgbClr val="173D54"/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>
                    <a:solidFill>
                      <a:srgbClr val="EFF6FB"/>
                    </a:solidFill>
                  </a:rPr>
                  <a:t>Design</a:t>
                </a:r>
              </a:p>
            </p:txBody>
          </p:sp>
          <p:sp>
            <p:nvSpPr>
              <p:cNvPr id="84" name="TextBox 83"/>
              <p:cNvSpPr txBox="1"/>
              <p:nvPr/>
            </p:nvSpPr>
            <p:spPr>
              <a:xfrm>
                <a:off x="2123728" y="5190696"/>
                <a:ext cx="301027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 spc="100" dirty="0" smtClean="0">
                    <a:solidFill>
                      <a:schemeClr val="tx2"/>
                    </a:solidFill>
                    <a:latin typeface="+mn-lt"/>
                  </a:rPr>
                  <a:t>FCC – design study</a:t>
                </a:r>
                <a:endParaRPr lang="en-GB" b="1" spc="100" dirty="0">
                  <a:solidFill>
                    <a:schemeClr val="tx2"/>
                  </a:solidFill>
                  <a:latin typeface="+mn-lt"/>
                </a:endParaRPr>
              </a:p>
            </p:txBody>
          </p:sp>
        </p:grpSp>
        <p:sp>
          <p:nvSpPr>
            <p:cNvPr id="51" name="Rectangle 50"/>
            <p:cNvSpPr/>
            <p:nvPr/>
          </p:nvSpPr>
          <p:spPr>
            <a:xfrm>
              <a:off x="251520" y="5457418"/>
              <a:ext cx="8915715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altLang="zh-CN" sz="2000" b="1" kern="0" dirty="0" smtClean="0">
                  <a:solidFill>
                    <a:srgbClr val="0000FF"/>
                  </a:solidFill>
                  <a:ea typeface="黑体" pitchFamily="2" charset="-122"/>
                </a:rPr>
                <a:t>Must advance fast now to be ready for </a:t>
              </a:r>
              <a:r>
                <a:rPr lang="en-US" altLang="zh-CN" sz="2000" b="1" kern="0" dirty="0">
                  <a:solidFill>
                    <a:srgbClr val="0000FF"/>
                  </a:solidFill>
                  <a:ea typeface="黑体" pitchFamily="2" charset="-122"/>
                </a:rPr>
                <a:t>the period 2035 – 2040</a:t>
              </a:r>
            </a:p>
            <a:p>
              <a:pPr>
                <a:defRPr/>
              </a:pPr>
              <a:r>
                <a:rPr lang="en-US" altLang="zh-CN" sz="2000" b="1" kern="0" dirty="0">
                  <a:solidFill>
                    <a:srgbClr val="0000FF"/>
                  </a:solidFill>
                  <a:ea typeface="黑体" pitchFamily="2" charset="-122"/>
                </a:rPr>
                <a:t>Goal of phase 1: CDR by end 2018 for next update of European Strategy</a:t>
              </a:r>
              <a:r>
                <a:rPr lang="en-US" sz="2000" b="1" dirty="0" smtClean="0">
                  <a:solidFill>
                    <a:srgbClr val="FF0000"/>
                  </a:solidFill>
                  <a:sym typeface="Wingdings" panose="05000000000000000000" pitchFamily="2" charset="2"/>
                </a:rPr>
                <a:t> </a:t>
              </a:r>
            </a:p>
          </p:txBody>
        </p:sp>
      </p:grpSp>
      <p:sp>
        <p:nvSpPr>
          <p:cNvPr id="52" name="Title 1"/>
          <p:cNvSpPr txBox="1">
            <a:spLocks/>
          </p:cNvSpPr>
          <p:nvPr/>
        </p:nvSpPr>
        <p:spPr>
          <a:xfrm>
            <a:off x="-3059" y="-27384"/>
            <a:ext cx="9150188" cy="1008112"/>
          </a:xfrm>
          <a:prstGeom prst="rect">
            <a:avLst/>
          </a:prstGeom>
          <a:solidFill>
            <a:schemeClr val="tx1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                CERN Circular Colliders &amp; FCC</a:t>
            </a:r>
            <a:endParaRPr lang="en-US" dirty="0"/>
          </a:p>
        </p:txBody>
      </p:sp>
      <p:pic>
        <p:nvPicPr>
          <p:cNvPr id="55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6422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6" name="Straight Connector 55"/>
          <p:cNvCxnSpPr/>
          <p:nvPr/>
        </p:nvCxnSpPr>
        <p:spPr>
          <a:xfrm>
            <a:off x="7814974" y="1484784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9154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Time Indicator</a:t>
            </a:r>
            <a:endParaRPr lang="en-GB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/>
          </p:nvPr>
        </p:nvGraphicFramePr>
        <p:xfrm>
          <a:off x="678178" y="2019300"/>
          <a:ext cx="7908481" cy="415154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9864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23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4234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4234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4234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4234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4234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7200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0220">
                <a:tc>
                  <a:txBody>
                    <a:bodyPr/>
                    <a:lstStyle/>
                    <a:p>
                      <a:r>
                        <a:rPr lang="en-GB" dirty="0" smtClean="0"/>
                        <a:t>Conceptual studies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0220">
                <a:tc>
                  <a:txBody>
                    <a:bodyPr/>
                    <a:lstStyle/>
                    <a:p>
                      <a:r>
                        <a:rPr lang="en-GB" dirty="0" smtClean="0"/>
                        <a:t>R &amp; D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0220">
                <a:tc>
                  <a:txBody>
                    <a:bodyPr/>
                    <a:lstStyle/>
                    <a:p>
                      <a:r>
                        <a:rPr lang="en-GB" dirty="0" smtClean="0"/>
                        <a:t>Development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0220">
                <a:tc>
                  <a:txBody>
                    <a:bodyPr/>
                    <a:lstStyle/>
                    <a:p>
                      <a:r>
                        <a:rPr lang="en-GB" dirty="0" smtClean="0"/>
                        <a:t>Industrialization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90220">
                <a:tc>
                  <a:txBody>
                    <a:bodyPr/>
                    <a:lstStyle/>
                    <a:p>
                      <a:r>
                        <a:rPr lang="en-GB" dirty="0" smtClean="0"/>
                        <a:t>Series production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9022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C00000"/>
                          </a:solidFill>
                        </a:rPr>
                        <a:t>Industry</a:t>
                      </a:r>
                      <a:r>
                        <a:rPr lang="en-GB" baseline="0" dirty="0" smtClean="0">
                          <a:solidFill>
                            <a:srgbClr val="C00000"/>
                          </a:solidFill>
                        </a:rPr>
                        <a:t> participation</a:t>
                      </a:r>
                      <a:endParaRPr lang="en-GB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9022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C00000"/>
                          </a:solidFill>
                        </a:rPr>
                        <a:t>Total</a:t>
                      </a:r>
                      <a:endParaRPr lang="en-GB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337721" y="2164705"/>
            <a:ext cx="639919" cy="338554"/>
          </a:xfrm>
          <a:prstGeom prst="rect">
            <a:avLst/>
          </a:prstGeom>
          <a:solidFill>
            <a:srgbClr val="2C578E"/>
          </a:solidFill>
        </p:spPr>
        <p:txBody>
          <a:bodyPr wrap="none" rtlCol="0">
            <a:spAutoFit/>
          </a:bodyPr>
          <a:lstStyle/>
          <a:p>
            <a:pPr marL="0" marR="0" lvl="0" indent="0" algn="l" defTabSz="584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AF032">
                    <a:lumMod val="50000"/>
                  </a:srgbClr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1980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FAF032">
                  <a:lumMod val="50000"/>
                </a:srgbClr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07180" y="2175599"/>
            <a:ext cx="639919" cy="338554"/>
          </a:xfrm>
          <a:prstGeom prst="rect">
            <a:avLst/>
          </a:prstGeom>
          <a:solidFill>
            <a:srgbClr val="2C578E"/>
          </a:solidFill>
        </p:spPr>
        <p:txBody>
          <a:bodyPr wrap="none" rtlCol="0">
            <a:spAutoFit/>
          </a:bodyPr>
          <a:lstStyle/>
          <a:p>
            <a:pPr marL="0" marR="0" lvl="0" indent="0" algn="l" defTabSz="584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AF032">
                    <a:lumMod val="50000"/>
                  </a:srgbClr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1985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FAF032">
                  <a:lumMod val="50000"/>
                </a:srgbClr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815518" y="2185616"/>
            <a:ext cx="639919" cy="338554"/>
          </a:xfrm>
          <a:prstGeom prst="rect">
            <a:avLst/>
          </a:prstGeom>
          <a:solidFill>
            <a:srgbClr val="2C578E"/>
          </a:solidFill>
        </p:spPr>
        <p:txBody>
          <a:bodyPr wrap="none" rtlCol="0">
            <a:spAutoFit/>
          </a:bodyPr>
          <a:lstStyle/>
          <a:p>
            <a:pPr marL="0" marR="0" lvl="0" indent="0" algn="l" defTabSz="584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AF032">
                    <a:lumMod val="50000"/>
                  </a:srgbClr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1990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FAF032">
                  <a:lumMod val="50000"/>
                </a:srgbClr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569898" y="2175599"/>
            <a:ext cx="639919" cy="338554"/>
          </a:xfrm>
          <a:prstGeom prst="rect">
            <a:avLst/>
          </a:prstGeom>
          <a:solidFill>
            <a:srgbClr val="2C578E"/>
          </a:solidFill>
        </p:spPr>
        <p:txBody>
          <a:bodyPr wrap="none" rtlCol="0">
            <a:spAutoFit/>
          </a:bodyPr>
          <a:lstStyle/>
          <a:p>
            <a:pPr marL="0" marR="0" lvl="0" indent="0" algn="l" defTabSz="584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AF032">
                    <a:lumMod val="50000"/>
                  </a:srgbClr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1995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FAF032">
                  <a:lumMod val="50000"/>
                </a:srgbClr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331737" y="2175599"/>
            <a:ext cx="639919" cy="338554"/>
          </a:xfrm>
          <a:prstGeom prst="rect">
            <a:avLst/>
          </a:prstGeom>
          <a:solidFill>
            <a:srgbClr val="2C578E"/>
          </a:solidFill>
        </p:spPr>
        <p:txBody>
          <a:bodyPr wrap="none" rtlCol="0">
            <a:spAutoFit/>
          </a:bodyPr>
          <a:lstStyle/>
          <a:p>
            <a:pPr marL="0" marR="0" lvl="0" indent="0" algn="l" defTabSz="584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AF032">
                    <a:lumMod val="50000"/>
                  </a:srgbClr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2000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FAF032">
                  <a:lumMod val="50000"/>
                </a:srgbClr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093576" y="2175599"/>
            <a:ext cx="639919" cy="338554"/>
          </a:xfrm>
          <a:prstGeom prst="rect">
            <a:avLst/>
          </a:prstGeom>
          <a:solidFill>
            <a:srgbClr val="2C578E"/>
          </a:solidFill>
        </p:spPr>
        <p:txBody>
          <a:bodyPr wrap="none" rtlCol="0">
            <a:spAutoFit/>
          </a:bodyPr>
          <a:lstStyle/>
          <a:p>
            <a:pPr marL="0" marR="0" lvl="0" indent="0" algn="l" defTabSz="584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AF032">
                    <a:lumMod val="50000"/>
                  </a:srgbClr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2005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FAF032">
                  <a:lumMod val="50000"/>
                </a:srgbClr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794455" y="2175599"/>
            <a:ext cx="639919" cy="338554"/>
          </a:xfrm>
          <a:prstGeom prst="rect">
            <a:avLst/>
          </a:prstGeom>
          <a:solidFill>
            <a:srgbClr val="2C578E"/>
          </a:solidFill>
        </p:spPr>
        <p:txBody>
          <a:bodyPr wrap="none" rtlCol="0">
            <a:spAutoFit/>
          </a:bodyPr>
          <a:lstStyle/>
          <a:p>
            <a:pPr marL="0" marR="0" lvl="0" indent="0" algn="l" defTabSz="584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AF032">
                    <a:lumMod val="50000"/>
                  </a:srgbClr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2010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FAF032">
                  <a:lumMod val="50000"/>
                </a:srgbClr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3977640" y="2883373"/>
            <a:ext cx="1013460" cy="190500"/>
          </a:xfrm>
          <a:prstGeom prst="roundRect">
            <a:avLst/>
          </a:prstGeom>
          <a:solidFill>
            <a:schemeClr val="accent2">
              <a:lumMod val="75000"/>
              <a:alpha val="39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584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 smtClean="0">
              <a:ln>
                <a:noFill/>
              </a:ln>
              <a:solidFill>
                <a:srgbClr val="F0F0F0"/>
              </a:solidFill>
              <a:effectLst>
                <a:outerShdw blurRad="25400" dist="25400" dir="2700000" algn="tl" rotWithShape="0">
                  <a:srgbClr val="0067A3">
                    <a:lumMod val="75000"/>
                    <a:alpha val="45000"/>
                  </a:srgbClr>
                </a:outerShdw>
              </a:effectLst>
              <a:uLnTx/>
              <a:uFillTx/>
              <a:latin typeface="Univers LT Std 45 Light"/>
              <a:ea typeface="+mn-ea"/>
              <a:cs typeface="+mn-cs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4746616" y="3358737"/>
            <a:ext cx="1029344" cy="190500"/>
          </a:xfrm>
          <a:prstGeom prst="roundRect">
            <a:avLst/>
          </a:prstGeom>
          <a:solidFill>
            <a:schemeClr val="accent2">
              <a:lumMod val="75000"/>
              <a:alpha val="39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584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 smtClean="0">
              <a:ln>
                <a:noFill/>
              </a:ln>
              <a:solidFill>
                <a:srgbClr val="F0F0F0"/>
              </a:solidFill>
              <a:effectLst>
                <a:outerShdw blurRad="25400" dist="25400" dir="2700000" algn="tl" rotWithShape="0">
                  <a:srgbClr val="0067A3">
                    <a:lumMod val="75000"/>
                    <a:alpha val="45000"/>
                  </a:srgbClr>
                </a:outerShdw>
              </a:effectLst>
              <a:uLnTx/>
              <a:uFillTx/>
              <a:latin typeface="Univers LT Std 45 Light"/>
              <a:ea typeface="+mn-ea"/>
              <a:cs typeface="+mn-cs"/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5767937" y="3834101"/>
            <a:ext cx="861463" cy="190500"/>
          </a:xfrm>
          <a:prstGeom prst="roundRect">
            <a:avLst/>
          </a:prstGeom>
          <a:solidFill>
            <a:schemeClr val="accent2">
              <a:lumMod val="75000"/>
              <a:alpha val="39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584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 smtClean="0">
              <a:ln>
                <a:noFill/>
              </a:ln>
              <a:solidFill>
                <a:srgbClr val="F0F0F0"/>
              </a:solidFill>
              <a:effectLst>
                <a:outerShdw blurRad="25400" dist="25400" dir="2700000" algn="tl" rotWithShape="0">
                  <a:srgbClr val="0067A3">
                    <a:lumMod val="75000"/>
                    <a:alpha val="45000"/>
                  </a:srgbClr>
                </a:outerShdw>
              </a:effectLst>
              <a:uLnTx/>
              <a:uFillTx/>
              <a:latin typeface="Univers LT Std 45 Light"/>
              <a:ea typeface="+mn-ea"/>
              <a:cs typeface="+mn-cs"/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6629400" y="4309465"/>
            <a:ext cx="319960" cy="190500"/>
          </a:xfrm>
          <a:prstGeom prst="roundRect">
            <a:avLst/>
          </a:prstGeom>
          <a:solidFill>
            <a:schemeClr val="accent2">
              <a:lumMod val="75000"/>
              <a:alpha val="39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584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 smtClean="0">
              <a:ln>
                <a:noFill/>
              </a:ln>
              <a:solidFill>
                <a:srgbClr val="F0F0F0"/>
              </a:solidFill>
              <a:effectLst>
                <a:outerShdw blurRad="25400" dist="25400" dir="2700000" algn="tl" rotWithShape="0">
                  <a:srgbClr val="0067A3">
                    <a:lumMod val="75000"/>
                    <a:alpha val="45000"/>
                  </a:srgbClr>
                </a:outerShdw>
              </a:effectLst>
              <a:uLnTx/>
              <a:uFillTx/>
              <a:latin typeface="Univers LT Std 45 Light"/>
              <a:ea typeface="+mn-ea"/>
              <a:cs typeface="+mn-cs"/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6971656" y="4836080"/>
            <a:ext cx="761839" cy="190500"/>
          </a:xfrm>
          <a:prstGeom prst="roundRect">
            <a:avLst/>
          </a:prstGeom>
          <a:solidFill>
            <a:schemeClr val="accent2">
              <a:lumMod val="75000"/>
              <a:alpha val="39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584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 smtClean="0">
              <a:ln>
                <a:noFill/>
              </a:ln>
              <a:solidFill>
                <a:srgbClr val="F0F0F0"/>
              </a:solidFill>
              <a:effectLst>
                <a:outerShdw blurRad="25400" dist="25400" dir="2700000" algn="tl" rotWithShape="0">
                  <a:srgbClr val="0067A3">
                    <a:lumMod val="75000"/>
                    <a:alpha val="45000"/>
                  </a:srgbClr>
                </a:outerShdw>
              </a:effectLst>
              <a:uLnTx/>
              <a:uFillTx/>
              <a:latin typeface="Univers LT Std 45 Light"/>
              <a:ea typeface="+mn-ea"/>
              <a:cs typeface="+mn-cs"/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5706736" y="5344549"/>
            <a:ext cx="2026759" cy="190500"/>
          </a:xfrm>
          <a:prstGeom prst="roundRect">
            <a:avLst/>
          </a:prstGeom>
          <a:solidFill>
            <a:schemeClr val="accent4">
              <a:lumMod val="75000"/>
              <a:alpha val="39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584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A26B2D">
                    <a:lumMod val="50000"/>
                  </a:srgbClr>
                </a:solidFill>
                <a:effectLst>
                  <a:outerShdw blurRad="25400" dist="25400" dir="2700000" algn="tl" rotWithShape="0">
                    <a:srgbClr val="0067A3">
                      <a:lumMod val="75000"/>
                      <a:alpha val="45000"/>
                    </a:srgbClr>
                  </a:outerShdw>
                </a:effectLst>
                <a:uLnTx/>
                <a:uFillTx/>
                <a:latin typeface="Univers LT Std 45 Light"/>
                <a:ea typeface="+mn-ea"/>
                <a:cs typeface="+mn-cs"/>
              </a:rPr>
              <a:t>~ 15 years</a:t>
            </a:r>
          </a:p>
        </p:txBody>
      </p:sp>
      <p:sp>
        <p:nvSpPr>
          <p:cNvPr id="22" name="Rounded Rectangle 21"/>
          <p:cNvSpPr/>
          <p:nvPr/>
        </p:nvSpPr>
        <p:spPr>
          <a:xfrm>
            <a:off x="3977640" y="5809019"/>
            <a:ext cx="3755775" cy="190500"/>
          </a:xfrm>
          <a:prstGeom prst="roundRect">
            <a:avLst/>
          </a:prstGeom>
          <a:solidFill>
            <a:schemeClr val="accent4">
              <a:lumMod val="75000"/>
              <a:alpha val="39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584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A26B2D">
                    <a:lumMod val="50000"/>
                  </a:srgbClr>
                </a:solidFill>
                <a:effectLst>
                  <a:outerShdw blurRad="25400" dist="25400" dir="2700000" algn="tl" rotWithShape="0">
                    <a:srgbClr val="0067A3">
                      <a:lumMod val="75000"/>
                      <a:alpha val="45000"/>
                    </a:srgbClr>
                  </a:outerShdw>
                </a:effectLst>
                <a:uLnTx/>
                <a:uFillTx/>
                <a:latin typeface="Univers LT Std 45 Light"/>
                <a:ea typeface="+mn-ea"/>
                <a:cs typeface="+mn-cs"/>
              </a:rPr>
              <a:t>~ 25 years</a:t>
            </a:r>
          </a:p>
        </p:txBody>
      </p:sp>
      <p:sp>
        <p:nvSpPr>
          <p:cNvPr id="23" name="Rounded Rectangle 22"/>
          <p:cNvSpPr/>
          <p:nvPr/>
        </p:nvSpPr>
        <p:spPr>
          <a:xfrm>
            <a:off x="5501479" y="5344549"/>
            <a:ext cx="136838" cy="190500"/>
          </a:xfrm>
          <a:prstGeom prst="roundRect">
            <a:avLst/>
          </a:prstGeom>
          <a:solidFill>
            <a:schemeClr val="accent4">
              <a:lumMod val="60000"/>
              <a:lumOff val="40000"/>
              <a:alpha val="39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584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 smtClean="0">
              <a:ln>
                <a:noFill/>
              </a:ln>
              <a:solidFill>
                <a:srgbClr val="A26B2D">
                  <a:lumMod val="50000"/>
                </a:srgbClr>
              </a:solidFill>
              <a:effectLst>
                <a:outerShdw blurRad="25400" dist="25400" dir="2700000" algn="tl" rotWithShape="0">
                  <a:srgbClr val="0067A3">
                    <a:lumMod val="75000"/>
                    <a:alpha val="45000"/>
                  </a:srgbClr>
                </a:outerShdw>
              </a:effectLst>
              <a:uLnTx/>
              <a:uFillTx/>
              <a:latin typeface="Univers LT Std 45 Light"/>
              <a:ea typeface="+mn-ea"/>
              <a:cs typeface="+mn-cs"/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5296222" y="5344549"/>
            <a:ext cx="136838" cy="190500"/>
          </a:xfrm>
          <a:prstGeom prst="roundRect">
            <a:avLst/>
          </a:prstGeom>
          <a:solidFill>
            <a:schemeClr val="accent4">
              <a:lumMod val="40000"/>
              <a:lumOff val="60000"/>
              <a:alpha val="39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584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 smtClean="0">
              <a:ln>
                <a:noFill/>
              </a:ln>
              <a:solidFill>
                <a:srgbClr val="A26B2D">
                  <a:lumMod val="50000"/>
                </a:srgbClr>
              </a:solidFill>
              <a:effectLst>
                <a:outerShdw blurRad="25400" dist="25400" dir="2700000" algn="tl" rotWithShape="0">
                  <a:srgbClr val="0067A3">
                    <a:lumMod val="75000"/>
                    <a:alpha val="45000"/>
                  </a:srgbClr>
                </a:outerShdw>
              </a:effectLst>
              <a:uLnTx/>
              <a:uFillTx/>
              <a:latin typeface="Univers LT Std 45 Light"/>
              <a:ea typeface="+mn-ea"/>
              <a:cs typeface="+mn-cs"/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5090965" y="5344549"/>
            <a:ext cx="136838" cy="190500"/>
          </a:xfrm>
          <a:prstGeom prst="roundRect">
            <a:avLst/>
          </a:prstGeom>
          <a:solidFill>
            <a:schemeClr val="accent4">
              <a:lumMod val="40000"/>
              <a:lumOff val="60000"/>
              <a:alpha val="39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584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 smtClean="0">
              <a:ln>
                <a:noFill/>
              </a:ln>
              <a:solidFill>
                <a:srgbClr val="A26B2D">
                  <a:lumMod val="50000"/>
                </a:srgbClr>
              </a:solidFill>
              <a:effectLst>
                <a:outerShdw blurRad="25400" dist="25400" dir="2700000" algn="tl" rotWithShape="0">
                  <a:srgbClr val="0067A3">
                    <a:lumMod val="75000"/>
                    <a:alpha val="45000"/>
                  </a:srgbClr>
                </a:outerShdw>
              </a:effectLst>
              <a:uLnTx/>
              <a:uFillTx/>
              <a:latin typeface="Univers LT Std 45 Light"/>
              <a:ea typeface="+mn-ea"/>
              <a:cs typeface="+mn-cs"/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4885708" y="5344549"/>
            <a:ext cx="136838" cy="190500"/>
          </a:xfrm>
          <a:prstGeom prst="roundRect">
            <a:avLst/>
          </a:prstGeom>
          <a:solidFill>
            <a:schemeClr val="accent4">
              <a:lumMod val="20000"/>
              <a:lumOff val="80000"/>
              <a:alpha val="39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584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 smtClean="0">
              <a:ln>
                <a:noFill/>
              </a:ln>
              <a:solidFill>
                <a:srgbClr val="A26B2D">
                  <a:lumMod val="50000"/>
                </a:srgbClr>
              </a:solidFill>
              <a:effectLst>
                <a:outerShdw blurRad="25400" dist="25400" dir="2700000" algn="tl" rotWithShape="0">
                  <a:srgbClr val="0067A3">
                    <a:lumMod val="75000"/>
                    <a:alpha val="45000"/>
                  </a:srgbClr>
                </a:outerShdw>
              </a:effectLst>
              <a:uLnTx/>
              <a:uFillTx/>
              <a:latin typeface="Univers LT Std 45 Light"/>
              <a:ea typeface="+mn-ea"/>
              <a:cs typeface="+mn-cs"/>
            </a:endParaRPr>
          </a:p>
        </p:txBody>
      </p:sp>
      <p:sp>
        <p:nvSpPr>
          <p:cNvPr id="27" name="Rounded Rectangle 26"/>
          <p:cNvSpPr/>
          <p:nvPr/>
        </p:nvSpPr>
        <p:spPr>
          <a:xfrm>
            <a:off x="4680451" y="5344549"/>
            <a:ext cx="136838" cy="190500"/>
          </a:xfrm>
          <a:prstGeom prst="roundRect">
            <a:avLst/>
          </a:prstGeom>
          <a:solidFill>
            <a:schemeClr val="accent4">
              <a:lumMod val="20000"/>
              <a:lumOff val="80000"/>
              <a:alpha val="39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584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 smtClean="0">
              <a:ln>
                <a:noFill/>
              </a:ln>
              <a:solidFill>
                <a:srgbClr val="A26B2D">
                  <a:lumMod val="50000"/>
                </a:srgbClr>
              </a:solidFill>
              <a:effectLst>
                <a:outerShdw blurRad="25400" dist="25400" dir="2700000" algn="tl" rotWithShape="0">
                  <a:srgbClr val="0067A3">
                    <a:lumMod val="75000"/>
                    <a:alpha val="45000"/>
                  </a:srgbClr>
                </a:outerShdw>
              </a:effectLst>
              <a:uLnTx/>
              <a:uFillTx/>
              <a:latin typeface="Univers LT Std 45 Light"/>
              <a:ea typeface="+mn-ea"/>
              <a:cs typeface="+mn-cs"/>
            </a:endParaRPr>
          </a:p>
        </p:txBody>
      </p:sp>
      <p:sp>
        <p:nvSpPr>
          <p:cNvPr id="31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73353" y="1264286"/>
            <a:ext cx="8694421" cy="737094"/>
          </a:xfrm>
        </p:spPr>
        <p:txBody>
          <a:bodyPr/>
          <a:lstStyle/>
          <a:p>
            <a:pPr marL="0" indent="0">
              <a:buNone/>
            </a:pPr>
            <a:r>
              <a:rPr lang="en-GB" sz="2800" b="1" dirty="0" smtClean="0">
                <a:solidFill>
                  <a:schemeClr val="bg2"/>
                </a:solidFill>
              </a:rPr>
              <a:t>Case:</a:t>
            </a:r>
            <a:r>
              <a:rPr lang="en-GB" sz="2800" dirty="0" smtClean="0">
                <a:solidFill>
                  <a:schemeClr val="bg2"/>
                </a:solidFill>
              </a:rPr>
              <a:t> LHC </a:t>
            </a:r>
            <a:r>
              <a:rPr lang="en-GB" sz="2800" dirty="0" smtClean="0"/>
              <a:t>superconducting dipole magnets</a:t>
            </a:r>
            <a:endParaRPr lang="en-GB" sz="2800" dirty="0"/>
          </a:p>
        </p:txBody>
      </p:sp>
      <p:sp>
        <p:nvSpPr>
          <p:cNvPr id="2" name="Oval 1"/>
          <p:cNvSpPr/>
          <p:nvPr/>
        </p:nvSpPr>
        <p:spPr>
          <a:xfrm>
            <a:off x="444137" y="5094514"/>
            <a:ext cx="3309257" cy="627017"/>
          </a:xfrm>
          <a:prstGeom prst="ellipse">
            <a:avLst/>
          </a:prstGeom>
          <a:solidFill>
            <a:schemeClr val="accent4">
              <a:lumMod val="75000"/>
              <a:alpha val="39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584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 smtClean="0">
              <a:ln>
                <a:noFill/>
              </a:ln>
              <a:solidFill>
                <a:srgbClr val="F0F0F0"/>
              </a:solidFill>
              <a:effectLst>
                <a:outerShdw blurRad="25400" dist="25400" dir="2700000" algn="tl" rotWithShape="0">
                  <a:srgbClr val="0067A3">
                    <a:lumMod val="75000"/>
                    <a:alpha val="45000"/>
                  </a:srgbClr>
                </a:outerShdw>
              </a:effectLst>
              <a:uLnTx/>
              <a:uFillTx/>
              <a:latin typeface="Univers LT Std 45 Ligh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15906182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5864"/>
            <a:ext cx="9144000" cy="1143000"/>
          </a:xfrm>
        </p:spPr>
        <p:txBody>
          <a:bodyPr/>
          <a:lstStyle/>
          <a:p>
            <a:r>
              <a:rPr lang="en-GB" dirty="0" smtClean="0"/>
              <a:t>Geological background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453335"/>
            <a:ext cx="2133600" cy="268139"/>
          </a:xfrm>
          <a:prstGeom prst="rect">
            <a:avLst/>
          </a:prstGeom>
        </p:spPr>
        <p:txBody>
          <a:bodyPr/>
          <a:lstStyle/>
          <a:p>
            <a:fld id="{5AF06637-E496-4934-8F80-04F2992770ED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6" name="Picture 5" descr="coupe1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8804" y="1010331"/>
            <a:ext cx="4896544" cy="1626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9" name="Group 18"/>
          <p:cNvGrpSpPr/>
          <p:nvPr/>
        </p:nvGrpSpPr>
        <p:grpSpPr>
          <a:xfrm>
            <a:off x="5508104" y="1015605"/>
            <a:ext cx="3178696" cy="5297271"/>
            <a:chOff x="5508104" y="1340768"/>
            <a:chExt cx="3051813" cy="4979184"/>
          </a:xfrm>
        </p:grpSpPr>
        <p:pic>
          <p:nvPicPr>
            <p:cNvPr id="13" name="Picture 12"/>
            <p:cNvPicPr>
              <a:picLocks noChangeAspect="1" noChangeArrowheads="1"/>
            </p:cNvPicPr>
            <p:nvPr/>
          </p:nvPicPr>
          <p:blipFill>
            <a:blip r:embed="rId3" cstate="print"/>
            <a:srcRect l="33769" t="12122" r="28432" b="3410"/>
            <a:stretch>
              <a:fillRect/>
            </a:stretch>
          </p:blipFill>
          <p:spPr bwMode="auto">
            <a:xfrm>
              <a:off x="5508104" y="1340768"/>
              <a:ext cx="3051813" cy="4979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" name="ZoneTexte 15"/>
            <p:cNvSpPr txBox="1"/>
            <p:nvPr/>
          </p:nvSpPr>
          <p:spPr>
            <a:xfrm>
              <a:off x="7194632" y="2470747"/>
              <a:ext cx="1204663" cy="481530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5pPr>
              <a:lvl6pPr marL="22860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6pPr>
              <a:lvl7pPr marL="27432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7pPr>
              <a:lvl8pPr marL="32004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8pPr>
              <a:lvl9pPr marL="36576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9pPr>
            </a:lstStyle>
            <a:p>
              <a:pPr algn="ctr"/>
              <a:r>
                <a:rPr lang="fr-CH" sz="900" dirty="0" smtClean="0">
                  <a:solidFill>
                    <a:schemeClr val="bg1"/>
                  </a:solidFill>
                </a:rPr>
                <a:t>MOLASSE</a:t>
              </a:r>
            </a:p>
            <a:p>
              <a:pPr algn="ctr"/>
              <a:r>
                <a:rPr lang="fr-CH" sz="900" dirty="0" smtClean="0">
                  <a:solidFill>
                    <a:schemeClr val="bg1"/>
                  </a:solidFill>
                </a:rPr>
                <a:t>(Grès, Marnes)</a:t>
              </a:r>
              <a:endParaRPr lang="fr-FR" sz="900" dirty="0">
                <a:solidFill>
                  <a:schemeClr val="bg1"/>
                </a:solidFill>
              </a:endParaRPr>
            </a:p>
          </p:txBody>
        </p:sp>
        <p:sp>
          <p:nvSpPr>
            <p:cNvPr id="15" name="ZoneTexte 16"/>
            <p:cNvSpPr txBox="1"/>
            <p:nvPr/>
          </p:nvSpPr>
          <p:spPr>
            <a:xfrm>
              <a:off x="7114321" y="1438033"/>
              <a:ext cx="1445596" cy="507831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5pPr>
              <a:lvl6pPr marL="22860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6pPr>
              <a:lvl7pPr marL="27432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7pPr>
              <a:lvl8pPr marL="32004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8pPr>
              <a:lvl9pPr marL="36576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9pPr>
            </a:lstStyle>
            <a:p>
              <a:pPr algn="ctr"/>
              <a:r>
                <a:rPr lang="fr-CH" sz="900" dirty="0" smtClean="0">
                  <a:solidFill>
                    <a:schemeClr val="bg1"/>
                  </a:solidFill>
                </a:rPr>
                <a:t>TERRAINS MEUBLES</a:t>
              </a:r>
            </a:p>
            <a:p>
              <a:pPr algn="ctr"/>
              <a:r>
                <a:rPr lang="fr-CH" sz="900" dirty="0" smtClean="0">
                  <a:solidFill>
                    <a:schemeClr val="bg1"/>
                  </a:solidFill>
                </a:rPr>
                <a:t>(Moraine, Alluvions)</a:t>
              </a:r>
            </a:p>
            <a:p>
              <a:pPr algn="ctr"/>
              <a:endParaRPr lang="fr-FR" sz="900" dirty="0">
                <a:solidFill>
                  <a:schemeClr val="bg1"/>
                </a:solidFill>
              </a:endParaRPr>
            </a:p>
          </p:txBody>
        </p:sp>
        <p:sp>
          <p:nvSpPr>
            <p:cNvPr id="16" name="ZoneTexte 17"/>
            <p:cNvSpPr txBox="1"/>
            <p:nvPr/>
          </p:nvSpPr>
          <p:spPr>
            <a:xfrm>
              <a:off x="7596187" y="3409577"/>
              <a:ext cx="642487" cy="230831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5pPr>
              <a:lvl6pPr marL="22860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6pPr>
              <a:lvl7pPr marL="27432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7pPr>
              <a:lvl8pPr marL="32004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8pPr>
              <a:lvl9pPr marL="36576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9pPr>
            </a:lstStyle>
            <a:p>
              <a:pPr algn="ctr"/>
              <a:r>
                <a:rPr lang="fr-CH" sz="900" dirty="0" smtClean="0">
                  <a:solidFill>
                    <a:schemeClr val="bg1"/>
                  </a:solidFill>
                </a:rPr>
                <a:t>Karsts</a:t>
              </a:r>
              <a:endParaRPr lang="fr-FR" sz="900" dirty="0">
                <a:solidFill>
                  <a:schemeClr val="bg1"/>
                </a:solidFill>
              </a:endParaRPr>
            </a:p>
          </p:txBody>
        </p:sp>
        <p:sp>
          <p:nvSpPr>
            <p:cNvPr id="17" name="ZoneTexte 18"/>
            <p:cNvSpPr txBox="1"/>
            <p:nvPr/>
          </p:nvSpPr>
          <p:spPr>
            <a:xfrm>
              <a:off x="7274943" y="4336293"/>
              <a:ext cx="1204663" cy="481530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5pPr>
              <a:lvl6pPr marL="22860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6pPr>
              <a:lvl7pPr marL="27432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7pPr>
              <a:lvl8pPr marL="32004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8pPr>
              <a:lvl9pPr marL="36576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9pPr>
            </a:lstStyle>
            <a:p>
              <a:pPr algn="ctr"/>
              <a:r>
                <a:rPr lang="fr-CH" sz="900" dirty="0" smtClean="0">
                  <a:solidFill>
                    <a:schemeClr val="bg1"/>
                  </a:solidFill>
                </a:rPr>
                <a:t>CALCAIRE</a:t>
              </a:r>
            </a:p>
            <a:p>
              <a:pPr algn="ctr"/>
              <a:endParaRPr lang="fr-FR" sz="9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0" name="Groupe 22"/>
          <p:cNvGrpSpPr>
            <a:grpSpLocks noChangeAspect="1"/>
          </p:cNvGrpSpPr>
          <p:nvPr/>
        </p:nvGrpSpPr>
        <p:grpSpPr>
          <a:xfrm>
            <a:off x="574804" y="2712877"/>
            <a:ext cx="4581300" cy="3600000"/>
            <a:chOff x="1835696" y="3824222"/>
            <a:chExt cx="3384376" cy="2573140"/>
          </a:xfrm>
        </p:grpSpPr>
        <p:pic>
          <p:nvPicPr>
            <p:cNvPr id="21" name="Picture 20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835696" y="3824222"/>
              <a:ext cx="3384376" cy="2573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22" name="Connecteur droit 14"/>
            <p:cNvCxnSpPr/>
            <p:nvPr/>
          </p:nvCxnSpPr>
          <p:spPr>
            <a:xfrm>
              <a:off x="2750083" y="4397140"/>
              <a:ext cx="1296144" cy="1008112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51466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1052736"/>
            <a:ext cx="9252520" cy="4700777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-3059" y="-27384"/>
            <a:ext cx="9150188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   Progress on site investigations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11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6422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/>
          <a:srcRect t="12149" b="5841"/>
          <a:stretch/>
        </p:blipFill>
        <p:spPr>
          <a:xfrm>
            <a:off x="22914" y="3429000"/>
            <a:ext cx="9220462" cy="259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9728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1052736"/>
            <a:ext cx="9252520" cy="4700777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4"/>
          <a:srcRect t="635" b="5112"/>
          <a:stretch/>
        </p:blipFill>
        <p:spPr>
          <a:xfrm>
            <a:off x="35496" y="3573016"/>
            <a:ext cx="9076446" cy="2520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05043" y="3429000"/>
            <a:ext cx="9006899" cy="266226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365125" indent="-279400">
              <a:spcAft>
                <a:spcPts val="600"/>
              </a:spcAft>
              <a:buFont typeface="Arial"/>
              <a:buChar char="•"/>
            </a:pPr>
            <a:r>
              <a:rPr lang="en-US" sz="3600" dirty="0" smtClean="0"/>
              <a:t>90 – 100 km fits geological situation well</a:t>
            </a:r>
          </a:p>
          <a:p>
            <a:pPr marL="365125" indent="-279400">
              <a:spcAft>
                <a:spcPts val="600"/>
              </a:spcAft>
              <a:buFont typeface="Arial"/>
              <a:buChar char="•"/>
            </a:pPr>
            <a:r>
              <a:rPr lang="en-US" sz="3600" dirty="0" smtClean="0"/>
              <a:t>LHC suitable as potential injector</a:t>
            </a:r>
          </a:p>
          <a:p>
            <a:pPr marL="365125" indent="-279400">
              <a:spcAft>
                <a:spcPts val="600"/>
              </a:spcAft>
              <a:buFont typeface="Arial"/>
              <a:buChar char="•"/>
            </a:pPr>
            <a:r>
              <a:rPr lang="en-US" sz="3600" dirty="0" smtClean="0"/>
              <a:t>The 100 km version, intersecting LHC,    is </a:t>
            </a:r>
            <a:r>
              <a:rPr lang="en-US" sz="3600" dirty="0"/>
              <a:t>now being </a:t>
            </a:r>
            <a:r>
              <a:rPr lang="en-US" sz="3600" dirty="0" smtClean="0"/>
              <a:t>studied in more detail</a:t>
            </a:r>
          </a:p>
          <a:p>
            <a:pPr marL="365125" indent="-279400">
              <a:spcAft>
                <a:spcPts val="600"/>
              </a:spcAft>
              <a:buFont typeface="Arial"/>
              <a:buChar char="•"/>
            </a:pPr>
            <a:endParaRPr lang="en-US" sz="900" dirty="0" smtClean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-3059" y="-27384"/>
            <a:ext cx="9150188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   Progress on site investigations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11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6422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15730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 smtClean="0"/>
              <a:t>Tunnelling options for crossing the lake</a:t>
            </a:r>
            <a:endParaRPr lang="en-GB" sz="4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457200" y="6453335"/>
            <a:ext cx="2133600" cy="268139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Ph. Lebrun &amp; J. Osborne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3124200" y="6453335"/>
            <a:ext cx="2895600" cy="268139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FCC I&amp;O meeting 140730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453335"/>
            <a:ext cx="2133600" cy="268139"/>
          </a:xfrm>
          <a:prstGeom prst="rect">
            <a:avLst/>
          </a:prstGeom>
        </p:spPr>
        <p:txBody>
          <a:bodyPr/>
          <a:lstStyle/>
          <a:p>
            <a:fld id="{5AF06637-E496-4934-8F80-04F2992770ED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6" name="Freeform 5"/>
          <p:cNvSpPr/>
          <p:nvPr/>
        </p:nvSpPr>
        <p:spPr>
          <a:xfrm>
            <a:off x="2373745" y="3489075"/>
            <a:ext cx="4365193" cy="618403"/>
          </a:xfrm>
          <a:custGeom>
            <a:avLst/>
            <a:gdLst>
              <a:gd name="connsiteX0" fmla="*/ 0 w 4368800"/>
              <a:gd name="connsiteY0" fmla="*/ 0 h 609600"/>
              <a:gd name="connsiteX1" fmla="*/ 4368800 w 4368800"/>
              <a:gd name="connsiteY1" fmla="*/ 18473 h 609600"/>
              <a:gd name="connsiteX2" fmla="*/ 4211782 w 4368800"/>
              <a:gd name="connsiteY2" fmla="*/ 120073 h 609600"/>
              <a:gd name="connsiteX3" fmla="*/ 4100946 w 4368800"/>
              <a:gd name="connsiteY3" fmla="*/ 332509 h 609600"/>
              <a:gd name="connsiteX4" fmla="*/ 3925455 w 4368800"/>
              <a:gd name="connsiteY4" fmla="*/ 443345 h 609600"/>
              <a:gd name="connsiteX5" fmla="*/ 3288146 w 4368800"/>
              <a:gd name="connsiteY5" fmla="*/ 544945 h 609600"/>
              <a:gd name="connsiteX6" fmla="*/ 2429164 w 4368800"/>
              <a:gd name="connsiteY6" fmla="*/ 600364 h 609600"/>
              <a:gd name="connsiteX7" fmla="*/ 1699491 w 4368800"/>
              <a:gd name="connsiteY7" fmla="*/ 609600 h 609600"/>
              <a:gd name="connsiteX8" fmla="*/ 1154546 w 4368800"/>
              <a:gd name="connsiteY8" fmla="*/ 581891 h 609600"/>
              <a:gd name="connsiteX9" fmla="*/ 591128 w 4368800"/>
              <a:gd name="connsiteY9" fmla="*/ 443345 h 609600"/>
              <a:gd name="connsiteX10" fmla="*/ 230910 w 4368800"/>
              <a:gd name="connsiteY10" fmla="*/ 230909 h 609600"/>
              <a:gd name="connsiteX11" fmla="*/ 101600 w 4368800"/>
              <a:gd name="connsiteY11" fmla="*/ 64654 h 609600"/>
              <a:gd name="connsiteX12" fmla="*/ 0 w 4368800"/>
              <a:gd name="connsiteY12" fmla="*/ 0 h 609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368800" h="609600">
                <a:moveTo>
                  <a:pt x="0" y="0"/>
                </a:moveTo>
                <a:lnTo>
                  <a:pt x="4368800" y="18473"/>
                </a:lnTo>
                <a:lnTo>
                  <a:pt x="4211782" y="120073"/>
                </a:lnTo>
                <a:lnTo>
                  <a:pt x="4100946" y="332509"/>
                </a:lnTo>
                <a:lnTo>
                  <a:pt x="3925455" y="443345"/>
                </a:lnTo>
                <a:lnTo>
                  <a:pt x="3288146" y="544945"/>
                </a:lnTo>
                <a:lnTo>
                  <a:pt x="2429164" y="600364"/>
                </a:lnTo>
                <a:lnTo>
                  <a:pt x="1699491" y="609600"/>
                </a:lnTo>
                <a:lnTo>
                  <a:pt x="1154546" y="581891"/>
                </a:lnTo>
                <a:lnTo>
                  <a:pt x="591128" y="443345"/>
                </a:lnTo>
                <a:lnTo>
                  <a:pt x="230910" y="230909"/>
                </a:lnTo>
                <a:lnTo>
                  <a:pt x="101600" y="64654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75000"/>
              <a:lumOff val="25000"/>
              <a:alpha val="65000"/>
            </a:schemeClr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7" name="Freeform 6"/>
          <p:cNvSpPr/>
          <p:nvPr/>
        </p:nvSpPr>
        <p:spPr>
          <a:xfrm>
            <a:off x="1089891" y="2805151"/>
            <a:ext cx="7158182" cy="3288145"/>
          </a:xfrm>
          <a:custGeom>
            <a:avLst/>
            <a:gdLst>
              <a:gd name="connsiteX0" fmla="*/ 0 w 7158182"/>
              <a:gd name="connsiteY0" fmla="*/ 18472 h 3288145"/>
              <a:gd name="connsiteX1" fmla="*/ 0 w 7158182"/>
              <a:gd name="connsiteY1" fmla="*/ 3288145 h 3288145"/>
              <a:gd name="connsiteX2" fmla="*/ 7158182 w 7158182"/>
              <a:gd name="connsiteY2" fmla="*/ 3288145 h 3288145"/>
              <a:gd name="connsiteX3" fmla="*/ 7158182 w 7158182"/>
              <a:gd name="connsiteY3" fmla="*/ 0 h 3288145"/>
              <a:gd name="connsiteX4" fmla="*/ 6908800 w 7158182"/>
              <a:gd name="connsiteY4" fmla="*/ 27709 h 3288145"/>
              <a:gd name="connsiteX5" fmla="*/ 6622473 w 7158182"/>
              <a:gd name="connsiteY5" fmla="*/ 73891 h 3288145"/>
              <a:gd name="connsiteX6" fmla="*/ 6216073 w 7158182"/>
              <a:gd name="connsiteY6" fmla="*/ 166254 h 3288145"/>
              <a:gd name="connsiteX7" fmla="*/ 6040582 w 7158182"/>
              <a:gd name="connsiteY7" fmla="*/ 332509 h 3288145"/>
              <a:gd name="connsiteX8" fmla="*/ 5938982 w 7158182"/>
              <a:gd name="connsiteY8" fmla="*/ 498763 h 3288145"/>
              <a:gd name="connsiteX9" fmla="*/ 5846618 w 7158182"/>
              <a:gd name="connsiteY9" fmla="*/ 535709 h 3288145"/>
              <a:gd name="connsiteX10" fmla="*/ 5615709 w 7158182"/>
              <a:gd name="connsiteY10" fmla="*/ 729672 h 3288145"/>
              <a:gd name="connsiteX11" fmla="*/ 5514109 w 7158182"/>
              <a:gd name="connsiteY11" fmla="*/ 794327 h 3288145"/>
              <a:gd name="connsiteX12" fmla="*/ 5394036 w 7158182"/>
              <a:gd name="connsiteY12" fmla="*/ 997527 h 3288145"/>
              <a:gd name="connsiteX13" fmla="*/ 5273964 w 7158182"/>
              <a:gd name="connsiteY13" fmla="*/ 1126836 h 3288145"/>
              <a:gd name="connsiteX14" fmla="*/ 4821382 w 7158182"/>
              <a:gd name="connsiteY14" fmla="*/ 1200727 h 3288145"/>
              <a:gd name="connsiteX15" fmla="*/ 3962400 w 7158182"/>
              <a:gd name="connsiteY15" fmla="*/ 1283854 h 3288145"/>
              <a:gd name="connsiteX16" fmla="*/ 3177309 w 7158182"/>
              <a:gd name="connsiteY16" fmla="*/ 1302327 h 3288145"/>
              <a:gd name="connsiteX17" fmla="*/ 2743200 w 7158182"/>
              <a:gd name="connsiteY17" fmla="*/ 1293091 h 3288145"/>
              <a:gd name="connsiteX18" fmla="*/ 2281382 w 7158182"/>
              <a:gd name="connsiteY18" fmla="*/ 1246909 h 3288145"/>
              <a:gd name="connsiteX19" fmla="*/ 1911927 w 7158182"/>
              <a:gd name="connsiteY19" fmla="*/ 1136072 h 3288145"/>
              <a:gd name="connsiteX20" fmla="*/ 1542473 w 7158182"/>
              <a:gd name="connsiteY20" fmla="*/ 932872 h 3288145"/>
              <a:gd name="connsiteX21" fmla="*/ 1440873 w 7158182"/>
              <a:gd name="connsiteY21" fmla="*/ 822036 h 3288145"/>
              <a:gd name="connsiteX22" fmla="*/ 1320800 w 7158182"/>
              <a:gd name="connsiteY22" fmla="*/ 720436 h 3288145"/>
              <a:gd name="connsiteX23" fmla="*/ 1126836 w 7158182"/>
              <a:gd name="connsiteY23" fmla="*/ 618836 h 3288145"/>
              <a:gd name="connsiteX24" fmla="*/ 1016000 w 7158182"/>
              <a:gd name="connsiteY24" fmla="*/ 508000 h 3288145"/>
              <a:gd name="connsiteX25" fmla="*/ 849745 w 7158182"/>
              <a:gd name="connsiteY25" fmla="*/ 397163 h 3288145"/>
              <a:gd name="connsiteX26" fmla="*/ 609600 w 7158182"/>
              <a:gd name="connsiteY26" fmla="*/ 304800 h 3288145"/>
              <a:gd name="connsiteX27" fmla="*/ 341745 w 7158182"/>
              <a:gd name="connsiteY27" fmla="*/ 212436 h 3288145"/>
              <a:gd name="connsiteX28" fmla="*/ 0 w 7158182"/>
              <a:gd name="connsiteY28" fmla="*/ 18472 h 32881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7158182" h="3288145">
                <a:moveTo>
                  <a:pt x="0" y="18472"/>
                </a:moveTo>
                <a:lnTo>
                  <a:pt x="0" y="3288145"/>
                </a:lnTo>
                <a:lnTo>
                  <a:pt x="7158182" y="3288145"/>
                </a:lnTo>
                <a:lnTo>
                  <a:pt x="7158182" y="0"/>
                </a:lnTo>
                <a:lnTo>
                  <a:pt x="6908800" y="27709"/>
                </a:lnTo>
                <a:lnTo>
                  <a:pt x="6622473" y="73891"/>
                </a:lnTo>
                <a:lnTo>
                  <a:pt x="6216073" y="166254"/>
                </a:lnTo>
                <a:lnTo>
                  <a:pt x="6040582" y="332509"/>
                </a:lnTo>
                <a:lnTo>
                  <a:pt x="5938982" y="498763"/>
                </a:lnTo>
                <a:lnTo>
                  <a:pt x="5846618" y="535709"/>
                </a:lnTo>
                <a:lnTo>
                  <a:pt x="5615709" y="729672"/>
                </a:lnTo>
                <a:lnTo>
                  <a:pt x="5514109" y="794327"/>
                </a:lnTo>
                <a:lnTo>
                  <a:pt x="5394036" y="997527"/>
                </a:lnTo>
                <a:lnTo>
                  <a:pt x="5273964" y="1126836"/>
                </a:lnTo>
                <a:lnTo>
                  <a:pt x="4821382" y="1200727"/>
                </a:lnTo>
                <a:lnTo>
                  <a:pt x="3962400" y="1283854"/>
                </a:lnTo>
                <a:lnTo>
                  <a:pt x="3177309" y="1302327"/>
                </a:lnTo>
                <a:lnTo>
                  <a:pt x="2743200" y="1293091"/>
                </a:lnTo>
                <a:lnTo>
                  <a:pt x="2281382" y="1246909"/>
                </a:lnTo>
                <a:lnTo>
                  <a:pt x="1911927" y="1136072"/>
                </a:lnTo>
                <a:lnTo>
                  <a:pt x="1542473" y="932872"/>
                </a:lnTo>
                <a:lnTo>
                  <a:pt x="1440873" y="822036"/>
                </a:lnTo>
                <a:lnTo>
                  <a:pt x="1320800" y="720436"/>
                </a:lnTo>
                <a:lnTo>
                  <a:pt x="1126836" y="618836"/>
                </a:lnTo>
                <a:lnTo>
                  <a:pt x="1016000" y="508000"/>
                </a:lnTo>
                <a:lnTo>
                  <a:pt x="849745" y="397163"/>
                </a:lnTo>
                <a:lnTo>
                  <a:pt x="609600" y="304800"/>
                </a:lnTo>
                <a:lnTo>
                  <a:pt x="341745" y="212436"/>
                </a:lnTo>
                <a:lnTo>
                  <a:pt x="0" y="1847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54000"/>
            </a:schemeClr>
          </a:solidFill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Freeform 7"/>
          <p:cNvSpPr/>
          <p:nvPr/>
        </p:nvSpPr>
        <p:spPr>
          <a:xfrm>
            <a:off x="2613891" y="3747260"/>
            <a:ext cx="3879273" cy="775854"/>
          </a:xfrm>
          <a:custGeom>
            <a:avLst/>
            <a:gdLst>
              <a:gd name="connsiteX0" fmla="*/ 0 w 3879273"/>
              <a:gd name="connsiteY0" fmla="*/ 0 h 775854"/>
              <a:gd name="connsiteX1" fmla="*/ 0 w 3879273"/>
              <a:gd name="connsiteY1" fmla="*/ 157018 h 775854"/>
              <a:gd name="connsiteX2" fmla="*/ 193964 w 3879273"/>
              <a:gd name="connsiteY2" fmla="*/ 323272 h 775854"/>
              <a:gd name="connsiteX3" fmla="*/ 258618 w 3879273"/>
              <a:gd name="connsiteY3" fmla="*/ 406400 h 775854"/>
              <a:gd name="connsiteX4" fmla="*/ 350982 w 3879273"/>
              <a:gd name="connsiteY4" fmla="*/ 397163 h 775854"/>
              <a:gd name="connsiteX5" fmla="*/ 415636 w 3879273"/>
              <a:gd name="connsiteY5" fmla="*/ 452582 h 775854"/>
              <a:gd name="connsiteX6" fmla="*/ 692727 w 3879273"/>
              <a:gd name="connsiteY6" fmla="*/ 600363 h 775854"/>
              <a:gd name="connsiteX7" fmla="*/ 1099127 w 3879273"/>
              <a:gd name="connsiteY7" fmla="*/ 701963 h 775854"/>
              <a:gd name="connsiteX8" fmla="*/ 1477818 w 3879273"/>
              <a:gd name="connsiteY8" fmla="*/ 775854 h 775854"/>
              <a:gd name="connsiteX9" fmla="*/ 1634836 w 3879273"/>
              <a:gd name="connsiteY9" fmla="*/ 748145 h 775854"/>
              <a:gd name="connsiteX10" fmla="*/ 2115127 w 3879273"/>
              <a:gd name="connsiteY10" fmla="*/ 757382 h 775854"/>
              <a:gd name="connsiteX11" fmla="*/ 2613891 w 3879273"/>
              <a:gd name="connsiteY11" fmla="*/ 692727 h 775854"/>
              <a:gd name="connsiteX12" fmla="*/ 3417454 w 3879273"/>
              <a:gd name="connsiteY12" fmla="*/ 526472 h 775854"/>
              <a:gd name="connsiteX13" fmla="*/ 3833091 w 3879273"/>
              <a:gd name="connsiteY13" fmla="*/ 397163 h 775854"/>
              <a:gd name="connsiteX14" fmla="*/ 3879273 w 3879273"/>
              <a:gd name="connsiteY14" fmla="*/ 350982 h 775854"/>
              <a:gd name="connsiteX15" fmla="*/ 3879273 w 3879273"/>
              <a:gd name="connsiteY15" fmla="*/ 73891 h 775854"/>
              <a:gd name="connsiteX16" fmla="*/ 3676073 w 3879273"/>
              <a:gd name="connsiteY16" fmla="*/ 193963 h 775854"/>
              <a:gd name="connsiteX17" fmla="*/ 3306618 w 3879273"/>
              <a:gd name="connsiteY17" fmla="*/ 249382 h 775854"/>
              <a:gd name="connsiteX18" fmla="*/ 2743200 w 3879273"/>
              <a:gd name="connsiteY18" fmla="*/ 323272 h 775854"/>
              <a:gd name="connsiteX19" fmla="*/ 1902691 w 3879273"/>
              <a:gd name="connsiteY19" fmla="*/ 360218 h 775854"/>
              <a:gd name="connsiteX20" fmla="*/ 1274618 w 3879273"/>
              <a:gd name="connsiteY20" fmla="*/ 350982 h 775854"/>
              <a:gd name="connsiteX21" fmla="*/ 738909 w 3879273"/>
              <a:gd name="connsiteY21" fmla="*/ 295563 h 775854"/>
              <a:gd name="connsiteX22" fmla="*/ 387927 w 3879273"/>
              <a:gd name="connsiteY22" fmla="*/ 193963 h 775854"/>
              <a:gd name="connsiteX23" fmla="*/ 129309 w 3879273"/>
              <a:gd name="connsiteY23" fmla="*/ 73891 h 775854"/>
              <a:gd name="connsiteX24" fmla="*/ 0 w 3879273"/>
              <a:gd name="connsiteY24" fmla="*/ 0 h 775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879273" h="775854">
                <a:moveTo>
                  <a:pt x="0" y="0"/>
                </a:moveTo>
                <a:lnTo>
                  <a:pt x="0" y="157018"/>
                </a:lnTo>
                <a:lnTo>
                  <a:pt x="193964" y="323272"/>
                </a:lnTo>
                <a:lnTo>
                  <a:pt x="258618" y="406400"/>
                </a:lnTo>
                <a:lnTo>
                  <a:pt x="350982" y="397163"/>
                </a:lnTo>
                <a:lnTo>
                  <a:pt x="415636" y="452582"/>
                </a:lnTo>
                <a:lnTo>
                  <a:pt x="692727" y="600363"/>
                </a:lnTo>
                <a:lnTo>
                  <a:pt x="1099127" y="701963"/>
                </a:lnTo>
                <a:lnTo>
                  <a:pt x="1477818" y="775854"/>
                </a:lnTo>
                <a:lnTo>
                  <a:pt x="1634836" y="748145"/>
                </a:lnTo>
                <a:lnTo>
                  <a:pt x="2115127" y="757382"/>
                </a:lnTo>
                <a:lnTo>
                  <a:pt x="2613891" y="692727"/>
                </a:lnTo>
                <a:lnTo>
                  <a:pt x="3417454" y="526472"/>
                </a:lnTo>
                <a:lnTo>
                  <a:pt x="3833091" y="397163"/>
                </a:lnTo>
                <a:lnTo>
                  <a:pt x="3879273" y="350982"/>
                </a:lnTo>
                <a:lnTo>
                  <a:pt x="3879273" y="73891"/>
                </a:lnTo>
                <a:lnTo>
                  <a:pt x="3676073" y="193963"/>
                </a:lnTo>
                <a:lnTo>
                  <a:pt x="3306618" y="249382"/>
                </a:lnTo>
                <a:lnTo>
                  <a:pt x="2743200" y="323272"/>
                </a:lnTo>
                <a:lnTo>
                  <a:pt x="1902691" y="360218"/>
                </a:lnTo>
                <a:lnTo>
                  <a:pt x="1274618" y="350982"/>
                </a:lnTo>
                <a:lnTo>
                  <a:pt x="738909" y="295563"/>
                </a:lnTo>
                <a:lnTo>
                  <a:pt x="387927" y="193963"/>
                </a:lnTo>
                <a:lnTo>
                  <a:pt x="129309" y="73891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50000"/>
              <a:alpha val="3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3297382" y="4098242"/>
            <a:ext cx="3195782" cy="1006763"/>
          </a:xfrm>
          <a:custGeom>
            <a:avLst/>
            <a:gdLst>
              <a:gd name="connsiteX0" fmla="*/ 0 w 3195782"/>
              <a:gd name="connsiteY0" fmla="*/ 221672 h 1006763"/>
              <a:gd name="connsiteX1" fmla="*/ 415636 w 3195782"/>
              <a:gd name="connsiteY1" fmla="*/ 360218 h 1006763"/>
              <a:gd name="connsiteX2" fmla="*/ 766618 w 3195782"/>
              <a:gd name="connsiteY2" fmla="*/ 415636 h 1006763"/>
              <a:gd name="connsiteX3" fmla="*/ 914400 w 3195782"/>
              <a:gd name="connsiteY3" fmla="*/ 406400 h 1006763"/>
              <a:gd name="connsiteX4" fmla="*/ 1136073 w 3195782"/>
              <a:gd name="connsiteY4" fmla="*/ 415636 h 1006763"/>
              <a:gd name="connsiteX5" fmla="*/ 1653309 w 3195782"/>
              <a:gd name="connsiteY5" fmla="*/ 378690 h 1006763"/>
              <a:gd name="connsiteX6" fmla="*/ 2170545 w 3195782"/>
              <a:gd name="connsiteY6" fmla="*/ 295563 h 1006763"/>
              <a:gd name="connsiteX7" fmla="*/ 2604654 w 3195782"/>
              <a:gd name="connsiteY7" fmla="*/ 203200 h 1006763"/>
              <a:gd name="connsiteX8" fmla="*/ 3112654 w 3195782"/>
              <a:gd name="connsiteY8" fmla="*/ 55418 h 1006763"/>
              <a:gd name="connsiteX9" fmla="*/ 3195782 w 3195782"/>
              <a:gd name="connsiteY9" fmla="*/ 0 h 1006763"/>
              <a:gd name="connsiteX10" fmla="*/ 3186545 w 3195782"/>
              <a:gd name="connsiteY10" fmla="*/ 175490 h 1006763"/>
              <a:gd name="connsiteX11" fmla="*/ 2983345 w 3195782"/>
              <a:gd name="connsiteY11" fmla="*/ 286327 h 1006763"/>
              <a:gd name="connsiteX12" fmla="*/ 2724727 w 3195782"/>
              <a:gd name="connsiteY12" fmla="*/ 378690 h 1006763"/>
              <a:gd name="connsiteX13" fmla="*/ 2401454 w 3195782"/>
              <a:gd name="connsiteY13" fmla="*/ 480290 h 1006763"/>
              <a:gd name="connsiteX14" fmla="*/ 1976582 w 3195782"/>
              <a:gd name="connsiteY14" fmla="*/ 609600 h 1006763"/>
              <a:gd name="connsiteX15" fmla="*/ 1736436 w 3195782"/>
              <a:gd name="connsiteY15" fmla="*/ 785090 h 1006763"/>
              <a:gd name="connsiteX16" fmla="*/ 1514763 w 3195782"/>
              <a:gd name="connsiteY16" fmla="*/ 942109 h 1006763"/>
              <a:gd name="connsiteX17" fmla="*/ 1357745 w 3195782"/>
              <a:gd name="connsiteY17" fmla="*/ 1006763 h 1006763"/>
              <a:gd name="connsiteX18" fmla="*/ 1089891 w 3195782"/>
              <a:gd name="connsiteY18" fmla="*/ 932872 h 1006763"/>
              <a:gd name="connsiteX19" fmla="*/ 932873 w 3195782"/>
              <a:gd name="connsiteY19" fmla="*/ 794327 h 1006763"/>
              <a:gd name="connsiteX20" fmla="*/ 748145 w 3195782"/>
              <a:gd name="connsiteY20" fmla="*/ 600363 h 1006763"/>
              <a:gd name="connsiteX21" fmla="*/ 498763 w 3195782"/>
              <a:gd name="connsiteY21" fmla="*/ 452581 h 1006763"/>
              <a:gd name="connsiteX22" fmla="*/ 295563 w 3195782"/>
              <a:gd name="connsiteY22" fmla="*/ 397163 h 1006763"/>
              <a:gd name="connsiteX23" fmla="*/ 175491 w 3195782"/>
              <a:gd name="connsiteY23" fmla="*/ 378690 h 1006763"/>
              <a:gd name="connsiteX24" fmla="*/ 73891 w 3195782"/>
              <a:gd name="connsiteY24" fmla="*/ 314036 h 1006763"/>
              <a:gd name="connsiteX25" fmla="*/ 0 w 3195782"/>
              <a:gd name="connsiteY25" fmla="*/ 221672 h 1006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3195782" h="1006763">
                <a:moveTo>
                  <a:pt x="0" y="221672"/>
                </a:moveTo>
                <a:lnTo>
                  <a:pt x="415636" y="360218"/>
                </a:lnTo>
                <a:lnTo>
                  <a:pt x="766618" y="415636"/>
                </a:lnTo>
                <a:lnTo>
                  <a:pt x="914400" y="406400"/>
                </a:lnTo>
                <a:lnTo>
                  <a:pt x="1136073" y="415636"/>
                </a:lnTo>
                <a:lnTo>
                  <a:pt x="1653309" y="378690"/>
                </a:lnTo>
                <a:lnTo>
                  <a:pt x="2170545" y="295563"/>
                </a:lnTo>
                <a:lnTo>
                  <a:pt x="2604654" y="203200"/>
                </a:lnTo>
                <a:lnTo>
                  <a:pt x="3112654" y="55418"/>
                </a:lnTo>
                <a:lnTo>
                  <a:pt x="3195782" y="0"/>
                </a:lnTo>
                <a:lnTo>
                  <a:pt x="3186545" y="175490"/>
                </a:lnTo>
                <a:lnTo>
                  <a:pt x="2983345" y="286327"/>
                </a:lnTo>
                <a:lnTo>
                  <a:pt x="2724727" y="378690"/>
                </a:lnTo>
                <a:lnTo>
                  <a:pt x="2401454" y="480290"/>
                </a:lnTo>
                <a:lnTo>
                  <a:pt x="1976582" y="609600"/>
                </a:lnTo>
                <a:lnTo>
                  <a:pt x="1736436" y="785090"/>
                </a:lnTo>
                <a:lnTo>
                  <a:pt x="1514763" y="942109"/>
                </a:lnTo>
                <a:lnTo>
                  <a:pt x="1357745" y="1006763"/>
                </a:lnTo>
                <a:lnTo>
                  <a:pt x="1089891" y="932872"/>
                </a:lnTo>
                <a:lnTo>
                  <a:pt x="932873" y="794327"/>
                </a:lnTo>
                <a:lnTo>
                  <a:pt x="748145" y="600363"/>
                </a:lnTo>
                <a:lnTo>
                  <a:pt x="498763" y="452581"/>
                </a:lnTo>
                <a:lnTo>
                  <a:pt x="295563" y="397163"/>
                </a:lnTo>
                <a:lnTo>
                  <a:pt x="175491" y="378690"/>
                </a:lnTo>
                <a:lnTo>
                  <a:pt x="73891" y="314036"/>
                </a:lnTo>
                <a:lnTo>
                  <a:pt x="0" y="221672"/>
                </a:lnTo>
                <a:close/>
              </a:path>
            </a:pathLst>
          </a:custGeom>
          <a:solidFill>
            <a:schemeClr val="accent6">
              <a:alpha val="48000"/>
            </a:schemeClr>
          </a:solidFill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090613" y="4063427"/>
            <a:ext cx="7158037" cy="285750"/>
          </a:xfrm>
          <a:prstGeom prst="rect">
            <a:avLst/>
          </a:prstGeom>
          <a:solidFill>
            <a:schemeClr val="accent4">
              <a:alpha val="2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Freeform 10"/>
          <p:cNvSpPr/>
          <p:nvPr/>
        </p:nvSpPr>
        <p:spPr>
          <a:xfrm>
            <a:off x="2619375" y="3741487"/>
            <a:ext cx="3857625" cy="353262"/>
          </a:xfrm>
          <a:custGeom>
            <a:avLst/>
            <a:gdLst>
              <a:gd name="connsiteX0" fmla="*/ 0 w 3857625"/>
              <a:gd name="connsiteY0" fmla="*/ 0 h 353262"/>
              <a:gd name="connsiteX1" fmla="*/ 762000 w 3857625"/>
              <a:gd name="connsiteY1" fmla="*/ 304800 h 353262"/>
              <a:gd name="connsiteX2" fmla="*/ 1924050 w 3857625"/>
              <a:gd name="connsiteY2" fmla="*/ 352425 h 353262"/>
              <a:gd name="connsiteX3" fmla="*/ 2886075 w 3857625"/>
              <a:gd name="connsiteY3" fmla="*/ 304800 h 353262"/>
              <a:gd name="connsiteX4" fmla="*/ 3629025 w 3857625"/>
              <a:gd name="connsiteY4" fmla="*/ 200025 h 353262"/>
              <a:gd name="connsiteX5" fmla="*/ 3857625 w 3857625"/>
              <a:gd name="connsiteY5" fmla="*/ 76200 h 353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57625" h="353262">
                <a:moveTo>
                  <a:pt x="0" y="0"/>
                </a:moveTo>
                <a:cubicBezTo>
                  <a:pt x="220662" y="123031"/>
                  <a:pt x="441325" y="246063"/>
                  <a:pt x="762000" y="304800"/>
                </a:cubicBezTo>
                <a:cubicBezTo>
                  <a:pt x="1082675" y="363538"/>
                  <a:pt x="1570038" y="352425"/>
                  <a:pt x="1924050" y="352425"/>
                </a:cubicBezTo>
                <a:cubicBezTo>
                  <a:pt x="2278062" y="352425"/>
                  <a:pt x="2601913" y="330200"/>
                  <a:pt x="2886075" y="304800"/>
                </a:cubicBezTo>
                <a:cubicBezTo>
                  <a:pt x="3170237" y="279400"/>
                  <a:pt x="3467100" y="238125"/>
                  <a:pt x="3629025" y="200025"/>
                </a:cubicBezTo>
                <a:cubicBezTo>
                  <a:pt x="3790950" y="161925"/>
                  <a:pt x="3824287" y="119062"/>
                  <a:pt x="3857625" y="76200"/>
                </a:cubicBezTo>
              </a:path>
            </a:pathLst>
          </a:custGeom>
          <a:noFill/>
          <a:ln>
            <a:solidFill>
              <a:schemeClr val="accent3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12" name="Freeform 11"/>
          <p:cNvSpPr/>
          <p:nvPr/>
        </p:nvSpPr>
        <p:spPr>
          <a:xfrm>
            <a:off x="2619375" y="3893887"/>
            <a:ext cx="3861313" cy="609952"/>
          </a:xfrm>
          <a:custGeom>
            <a:avLst/>
            <a:gdLst>
              <a:gd name="connsiteX0" fmla="*/ 0 w 3861313"/>
              <a:gd name="connsiteY0" fmla="*/ 0 h 609952"/>
              <a:gd name="connsiteX1" fmla="*/ 238125 w 3861313"/>
              <a:gd name="connsiteY1" fmla="*/ 219075 h 609952"/>
              <a:gd name="connsiteX2" fmla="*/ 352425 w 3861313"/>
              <a:gd name="connsiteY2" fmla="*/ 247650 h 609952"/>
              <a:gd name="connsiteX3" fmla="*/ 428625 w 3861313"/>
              <a:gd name="connsiteY3" fmla="*/ 314325 h 609952"/>
              <a:gd name="connsiteX4" fmla="*/ 771525 w 3861313"/>
              <a:gd name="connsiteY4" fmla="*/ 466725 h 609952"/>
              <a:gd name="connsiteX5" fmla="*/ 1343025 w 3861313"/>
              <a:gd name="connsiteY5" fmla="*/ 600075 h 609952"/>
              <a:gd name="connsiteX6" fmla="*/ 1600200 w 3861313"/>
              <a:gd name="connsiteY6" fmla="*/ 600075 h 609952"/>
              <a:gd name="connsiteX7" fmla="*/ 2028825 w 3861313"/>
              <a:gd name="connsiteY7" fmla="*/ 600075 h 609952"/>
              <a:gd name="connsiteX8" fmla="*/ 2647950 w 3861313"/>
              <a:gd name="connsiteY8" fmla="*/ 533400 h 609952"/>
              <a:gd name="connsiteX9" fmla="*/ 3257550 w 3861313"/>
              <a:gd name="connsiteY9" fmla="*/ 409575 h 609952"/>
              <a:gd name="connsiteX10" fmla="*/ 3771900 w 3861313"/>
              <a:gd name="connsiteY10" fmla="*/ 257175 h 609952"/>
              <a:gd name="connsiteX11" fmla="*/ 3857625 w 3861313"/>
              <a:gd name="connsiteY11" fmla="*/ 200025 h 609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861313" h="609952">
                <a:moveTo>
                  <a:pt x="0" y="0"/>
                </a:moveTo>
                <a:cubicBezTo>
                  <a:pt x="89694" y="88900"/>
                  <a:pt x="179388" y="177800"/>
                  <a:pt x="238125" y="219075"/>
                </a:cubicBezTo>
                <a:cubicBezTo>
                  <a:pt x="296862" y="260350"/>
                  <a:pt x="320675" y="231775"/>
                  <a:pt x="352425" y="247650"/>
                </a:cubicBezTo>
                <a:cubicBezTo>
                  <a:pt x="384175" y="263525"/>
                  <a:pt x="358775" y="277812"/>
                  <a:pt x="428625" y="314325"/>
                </a:cubicBezTo>
                <a:cubicBezTo>
                  <a:pt x="498475" y="350838"/>
                  <a:pt x="619125" y="419100"/>
                  <a:pt x="771525" y="466725"/>
                </a:cubicBezTo>
                <a:cubicBezTo>
                  <a:pt x="923925" y="514350"/>
                  <a:pt x="1204913" y="577850"/>
                  <a:pt x="1343025" y="600075"/>
                </a:cubicBezTo>
                <a:cubicBezTo>
                  <a:pt x="1481137" y="622300"/>
                  <a:pt x="1600200" y="600075"/>
                  <a:pt x="1600200" y="600075"/>
                </a:cubicBezTo>
                <a:cubicBezTo>
                  <a:pt x="1714500" y="600075"/>
                  <a:pt x="1854200" y="611187"/>
                  <a:pt x="2028825" y="600075"/>
                </a:cubicBezTo>
                <a:cubicBezTo>
                  <a:pt x="2203450" y="588963"/>
                  <a:pt x="2443163" y="565150"/>
                  <a:pt x="2647950" y="533400"/>
                </a:cubicBezTo>
                <a:cubicBezTo>
                  <a:pt x="2852737" y="501650"/>
                  <a:pt x="3070225" y="455612"/>
                  <a:pt x="3257550" y="409575"/>
                </a:cubicBezTo>
                <a:cubicBezTo>
                  <a:pt x="3444875" y="363538"/>
                  <a:pt x="3671888" y="292100"/>
                  <a:pt x="3771900" y="257175"/>
                </a:cubicBezTo>
                <a:cubicBezTo>
                  <a:pt x="3871912" y="222250"/>
                  <a:pt x="3864768" y="211137"/>
                  <a:pt x="3857625" y="200025"/>
                </a:cubicBezTo>
              </a:path>
            </a:pathLst>
          </a:custGeom>
          <a:noFill/>
          <a:ln>
            <a:solidFill>
              <a:schemeClr val="accent3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13" name="Freeform 12"/>
          <p:cNvSpPr/>
          <p:nvPr/>
        </p:nvSpPr>
        <p:spPr>
          <a:xfrm>
            <a:off x="3295650" y="4265362"/>
            <a:ext cx="3171825" cy="843619"/>
          </a:xfrm>
          <a:custGeom>
            <a:avLst/>
            <a:gdLst>
              <a:gd name="connsiteX0" fmla="*/ 0 w 3171825"/>
              <a:gd name="connsiteY0" fmla="*/ 57150 h 843619"/>
              <a:gd name="connsiteX1" fmla="*/ 190500 w 3171825"/>
              <a:gd name="connsiteY1" fmla="*/ 219075 h 843619"/>
              <a:gd name="connsiteX2" fmla="*/ 514350 w 3171825"/>
              <a:gd name="connsiteY2" fmla="*/ 285750 h 843619"/>
              <a:gd name="connsiteX3" fmla="*/ 838200 w 3171825"/>
              <a:gd name="connsiteY3" fmla="*/ 504825 h 843619"/>
              <a:gd name="connsiteX4" fmla="*/ 1028700 w 3171825"/>
              <a:gd name="connsiteY4" fmla="*/ 723900 h 843619"/>
              <a:gd name="connsiteX5" fmla="*/ 1295400 w 3171825"/>
              <a:gd name="connsiteY5" fmla="*/ 838200 h 843619"/>
              <a:gd name="connsiteX6" fmla="*/ 1495425 w 3171825"/>
              <a:gd name="connsiteY6" fmla="*/ 790575 h 843619"/>
              <a:gd name="connsiteX7" fmla="*/ 1914525 w 3171825"/>
              <a:gd name="connsiteY7" fmla="*/ 495300 h 843619"/>
              <a:gd name="connsiteX8" fmla="*/ 2362200 w 3171825"/>
              <a:gd name="connsiteY8" fmla="*/ 333375 h 843619"/>
              <a:gd name="connsiteX9" fmla="*/ 2867025 w 3171825"/>
              <a:gd name="connsiteY9" fmla="*/ 152400 h 843619"/>
              <a:gd name="connsiteX10" fmla="*/ 3171825 w 3171825"/>
              <a:gd name="connsiteY10" fmla="*/ 0 h 843619"/>
              <a:gd name="connsiteX11" fmla="*/ 3171825 w 3171825"/>
              <a:gd name="connsiteY11" fmla="*/ 0 h 843619"/>
              <a:gd name="connsiteX12" fmla="*/ 3171825 w 3171825"/>
              <a:gd name="connsiteY12" fmla="*/ 0 h 8436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171825" h="843619">
                <a:moveTo>
                  <a:pt x="0" y="57150"/>
                </a:moveTo>
                <a:cubicBezTo>
                  <a:pt x="52387" y="119062"/>
                  <a:pt x="104775" y="180975"/>
                  <a:pt x="190500" y="219075"/>
                </a:cubicBezTo>
                <a:cubicBezTo>
                  <a:pt x="276225" y="257175"/>
                  <a:pt x="406400" y="238125"/>
                  <a:pt x="514350" y="285750"/>
                </a:cubicBezTo>
                <a:cubicBezTo>
                  <a:pt x="622300" y="333375"/>
                  <a:pt x="752475" y="431800"/>
                  <a:pt x="838200" y="504825"/>
                </a:cubicBezTo>
                <a:cubicBezTo>
                  <a:pt x="923925" y="577850"/>
                  <a:pt x="952500" y="668338"/>
                  <a:pt x="1028700" y="723900"/>
                </a:cubicBezTo>
                <a:cubicBezTo>
                  <a:pt x="1104900" y="779462"/>
                  <a:pt x="1217613" y="827088"/>
                  <a:pt x="1295400" y="838200"/>
                </a:cubicBezTo>
                <a:cubicBezTo>
                  <a:pt x="1373188" y="849313"/>
                  <a:pt x="1392238" y="847725"/>
                  <a:pt x="1495425" y="790575"/>
                </a:cubicBezTo>
                <a:cubicBezTo>
                  <a:pt x="1598613" y="733425"/>
                  <a:pt x="1770063" y="571500"/>
                  <a:pt x="1914525" y="495300"/>
                </a:cubicBezTo>
                <a:cubicBezTo>
                  <a:pt x="2058988" y="419100"/>
                  <a:pt x="2362200" y="333375"/>
                  <a:pt x="2362200" y="333375"/>
                </a:cubicBezTo>
                <a:cubicBezTo>
                  <a:pt x="2520950" y="276225"/>
                  <a:pt x="2732088" y="207963"/>
                  <a:pt x="2867025" y="152400"/>
                </a:cubicBezTo>
                <a:cubicBezTo>
                  <a:pt x="3001963" y="96838"/>
                  <a:pt x="3171825" y="0"/>
                  <a:pt x="3171825" y="0"/>
                </a:cubicBezTo>
                <a:lnTo>
                  <a:pt x="3171825" y="0"/>
                </a:lnTo>
                <a:lnTo>
                  <a:pt x="3171825" y="0"/>
                </a:lnTo>
              </a:path>
            </a:pathLst>
          </a:custGeom>
          <a:noFill/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14" name="Freeform 13"/>
          <p:cNvSpPr/>
          <p:nvPr/>
        </p:nvSpPr>
        <p:spPr>
          <a:xfrm>
            <a:off x="2171700" y="3408112"/>
            <a:ext cx="447675" cy="323850"/>
          </a:xfrm>
          <a:custGeom>
            <a:avLst/>
            <a:gdLst>
              <a:gd name="connsiteX0" fmla="*/ 1323975 w 1323975"/>
              <a:gd name="connsiteY0" fmla="*/ 657225 h 657225"/>
              <a:gd name="connsiteX1" fmla="*/ 914400 w 1323975"/>
              <a:gd name="connsiteY1" fmla="*/ 333375 h 657225"/>
              <a:gd name="connsiteX2" fmla="*/ 485775 w 1323975"/>
              <a:gd name="connsiteY2" fmla="*/ 161925 h 657225"/>
              <a:gd name="connsiteX3" fmla="*/ 0 w 1323975"/>
              <a:gd name="connsiteY3" fmla="*/ 0 h 657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23975" h="657225">
                <a:moveTo>
                  <a:pt x="1323975" y="657225"/>
                </a:moveTo>
                <a:cubicBezTo>
                  <a:pt x="1189037" y="536575"/>
                  <a:pt x="1054100" y="415925"/>
                  <a:pt x="914400" y="333375"/>
                </a:cubicBezTo>
                <a:cubicBezTo>
                  <a:pt x="774700" y="250825"/>
                  <a:pt x="638175" y="217487"/>
                  <a:pt x="485775" y="161925"/>
                </a:cubicBezTo>
                <a:cubicBezTo>
                  <a:pt x="333375" y="106362"/>
                  <a:pt x="166687" y="53181"/>
                  <a:pt x="0" y="0"/>
                </a:cubicBezTo>
              </a:path>
            </a:pathLst>
          </a:custGeom>
          <a:noFill/>
          <a:ln>
            <a:solidFill>
              <a:schemeClr val="accent3">
                <a:lumMod val="50000"/>
              </a:schemeClr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15" name="Freeform 14"/>
          <p:cNvSpPr/>
          <p:nvPr/>
        </p:nvSpPr>
        <p:spPr>
          <a:xfrm>
            <a:off x="6477001" y="3274762"/>
            <a:ext cx="552450" cy="561975"/>
          </a:xfrm>
          <a:custGeom>
            <a:avLst/>
            <a:gdLst>
              <a:gd name="connsiteX0" fmla="*/ 0 w 1952625"/>
              <a:gd name="connsiteY0" fmla="*/ 1095375 h 1095375"/>
              <a:gd name="connsiteX1" fmla="*/ 304800 w 1952625"/>
              <a:gd name="connsiteY1" fmla="*/ 714375 h 1095375"/>
              <a:gd name="connsiteX2" fmla="*/ 895350 w 1952625"/>
              <a:gd name="connsiteY2" fmla="*/ 342900 h 1095375"/>
              <a:gd name="connsiteX3" fmla="*/ 1952625 w 1952625"/>
              <a:gd name="connsiteY3" fmla="*/ 0 h 1095375"/>
              <a:gd name="connsiteX0" fmla="*/ 0 w 1952625"/>
              <a:gd name="connsiteY0" fmla="*/ 1095375 h 1095375"/>
              <a:gd name="connsiteX1" fmla="*/ 540461 w 1952625"/>
              <a:gd name="connsiteY1" fmla="*/ 621546 h 1095375"/>
              <a:gd name="connsiteX2" fmla="*/ 895350 w 1952625"/>
              <a:gd name="connsiteY2" fmla="*/ 342900 h 1095375"/>
              <a:gd name="connsiteX3" fmla="*/ 1952625 w 1952625"/>
              <a:gd name="connsiteY3" fmla="*/ 0 h 1095375"/>
              <a:gd name="connsiteX0" fmla="*/ 0 w 1952625"/>
              <a:gd name="connsiteY0" fmla="*/ 1095375 h 1095375"/>
              <a:gd name="connsiteX1" fmla="*/ 540461 w 1952625"/>
              <a:gd name="connsiteY1" fmla="*/ 621546 h 1095375"/>
              <a:gd name="connsiteX2" fmla="*/ 1164679 w 1952625"/>
              <a:gd name="connsiteY2" fmla="*/ 324335 h 1095375"/>
              <a:gd name="connsiteX3" fmla="*/ 1952625 w 1952625"/>
              <a:gd name="connsiteY3" fmla="*/ 0 h 1095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52625" h="1095375">
                <a:moveTo>
                  <a:pt x="0" y="1095375"/>
                </a:moveTo>
                <a:cubicBezTo>
                  <a:pt x="77787" y="967581"/>
                  <a:pt x="346348" y="750053"/>
                  <a:pt x="540461" y="621546"/>
                </a:cubicBezTo>
                <a:cubicBezTo>
                  <a:pt x="734574" y="493039"/>
                  <a:pt x="929318" y="427926"/>
                  <a:pt x="1164679" y="324335"/>
                </a:cubicBezTo>
                <a:cubicBezTo>
                  <a:pt x="1400040" y="220744"/>
                  <a:pt x="1561306" y="111919"/>
                  <a:pt x="1952625" y="0"/>
                </a:cubicBezTo>
              </a:path>
            </a:pathLst>
          </a:custGeom>
          <a:noFill/>
          <a:ln>
            <a:solidFill>
              <a:schemeClr val="accent3">
                <a:lumMod val="50000"/>
              </a:schemeClr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16" name="Freeform 15"/>
          <p:cNvSpPr/>
          <p:nvPr/>
        </p:nvSpPr>
        <p:spPr>
          <a:xfrm>
            <a:off x="2181225" y="3417637"/>
            <a:ext cx="438150" cy="476250"/>
          </a:xfrm>
          <a:custGeom>
            <a:avLst/>
            <a:gdLst>
              <a:gd name="connsiteX0" fmla="*/ 438150 w 438150"/>
              <a:gd name="connsiteY0" fmla="*/ 476250 h 476250"/>
              <a:gd name="connsiteX1" fmla="*/ 171450 w 438150"/>
              <a:gd name="connsiteY1" fmla="*/ 190500 h 476250"/>
              <a:gd name="connsiteX2" fmla="*/ 0 w 438150"/>
              <a:gd name="connsiteY2" fmla="*/ 0 h 476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38150" h="476250">
                <a:moveTo>
                  <a:pt x="438150" y="476250"/>
                </a:moveTo>
                <a:lnTo>
                  <a:pt x="171450" y="190500"/>
                </a:lnTo>
                <a:cubicBezTo>
                  <a:pt x="98425" y="111125"/>
                  <a:pt x="49212" y="55562"/>
                  <a:pt x="0" y="0"/>
                </a:cubicBezTo>
              </a:path>
            </a:pathLst>
          </a:custGeom>
          <a:noFill/>
          <a:ln>
            <a:solidFill>
              <a:schemeClr val="accent3">
                <a:lumMod val="50000"/>
              </a:schemeClr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17" name="Freeform 16"/>
          <p:cNvSpPr/>
          <p:nvPr/>
        </p:nvSpPr>
        <p:spPr>
          <a:xfrm>
            <a:off x="6467475" y="3284287"/>
            <a:ext cx="561975" cy="819150"/>
          </a:xfrm>
          <a:custGeom>
            <a:avLst/>
            <a:gdLst>
              <a:gd name="connsiteX0" fmla="*/ 0 w 561975"/>
              <a:gd name="connsiteY0" fmla="*/ 819150 h 819150"/>
              <a:gd name="connsiteX1" fmla="*/ 190500 w 561975"/>
              <a:gd name="connsiteY1" fmla="*/ 676275 h 819150"/>
              <a:gd name="connsiteX2" fmla="*/ 342900 w 561975"/>
              <a:gd name="connsiteY2" fmla="*/ 495300 h 819150"/>
              <a:gd name="connsiteX3" fmla="*/ 561975 w 561975"/>
              <a:gd name="connsiteY3" fmla="*/ 0 h 819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1975" h="819150">
                <a:moveTo>
                  <a:pt x="0" y="819150"/>
                </a:moveTo>
                <a:cubicBezTo>
                  <a:pt x="66675" y="774700"/>
                  <a:pt x="133350" y="730250"/>
                  <a:pt x="190500" y="676275"/>
                </a:cubicBezTo>
                <a:cubicBezTo>
                  <a:pt x="247650" y="622300"/>
                  <a:pt x="280988" y="608012"/>
                  <a:pt x="342900" y="495300"/>
                </a:cubicBezTo>
                <a:cubicBezTo>
                  <a:pt x="404813" y="382587"/>
                  <a:pt x="483394" y="191293"/>
                  <a:pt x="561975" y="0"/>
                </a:cubicBezTo>
              </a:path>
            </a:pathLst>
          </a:custGeom>
          <a:noFill/>
          <a:ln>
            <a:solidFill>
              <a:schemeClr val="accent3">
                <a:lumMod val="50000"/>
              </a:schemeClr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18" name="Freeform 17"/>
          <p:cNvSpPr/>
          <p:nvPr/>
        </p:nvSpPr>
        <p:spPr>
          <a:xfrm>
            <a:off x="6486525" y="3503362"/>
            <a:ext cx="447675" cy="762000"/>
          </a:xfrm>
          <a:custGeom>
            <a:avLst/>
            <a:gdLst>
              <a:gd name="connsiteX0" fmla="*/ 0 w 447675"/>
              <a:gd name="connsiteY0" fmla="*/ 762000 h 762000"/>
              <a:gd name="connsiteX1" fmla="*/ 323850 w 447675"/>
              <a:gd name="connsiteY1" fmla="*/ 419100 h 762000"/>
              <a:gd name="connsiteX2" fmla="*/ 447675 w 447675"/>
              <a:gd name="connsiteY2" fmla="*/ 0 h 76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47675" h="762000">
                <a:moveTo>
                  <a:pt x="0" y="762000"/>
                </a:moveTo>
                <a:cubicBezTo>
                  <a:pt x="124619" y="654050"/>
                  <a:pt x="249238" y="546100"/>
                  <a:pt x="323850" y="419100"/>
                </a:cubicBezTo>
                <a:cubicBezTo>
                  <a:pt x="398463" y="292100"/>
                  <a:pt x="423069" y="146050"/>
                  <a:pt x="447675" y="0"/>
                </a:cubicBezTo>
              </a:path>
            </a:pathLst>
          </a:custGeom>
          <a:noFill/>
          <a:ln>
            <a:solidFill>
              <a:schemeClr val="accent6">
                <a:lumMod val="50000"/>
              </a:schemeClr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2352675" y="3503362"/>
            <a:ext cx="4371975" cy="0"/>
          </a:xfrm>
          <a:prstGeom prst="line">
            <a:avLst/>
          </a:prstGeom>
          <a:ln w="1587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Freeform 19"/>
          <p:cNvSpPr/>
          <p:nvPr/>
        </p:nvSpPr>
        <p:spPr>
          <a:xfrm>
            <a:off x="7029450" y="2827087"/>
            <a:ext cx="981075" cy="466725"/>
          </a:xfrm>
          <a:custGeom>
            <a:avLst/>
            <a:gdLst>
              <a:gd name="connsiteX0" fmla="*/ 0 w 981075"/>
              <a:gd name="connsiteY0" fmla="*/ 466725 h 466725"/>
              <a:gd name="connsiteX1" fmla="*/ 304800 w 981075"/>
              <a:gd name="connsiteY1" fmla="*/ 152400 h 466725"/>
              <a:gd name="connsiteX2" fmla="*/ 981075 w 981075"/>
              <a:gd name="connsiteY2" fmla="*/ 0 h 466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81075" h="466725">
                <a:moveTo>
                  <a:pt x="0" y="466725"/>
                </a:moveTo>
                <a:cubicBezTo>
                  <a:pt x="70644" y="348456"/>
                  <a:pt x="141288" y="230187"/>
                  <a:pt x="304800" y="152400"/>
                </a:cubicBezTo>
                <a:cubicBezTo>
                  <a:pt x="468312" y="74613"/>
                  <a:pt x="724693" y="37306"/>
                  <a:pt x="981075" y="0"/>
                </a:cubicBezTo>
              </a:path>
            </a:pathLst>
          </a:cu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Freeform 20"/>
          <p:cNvSpPr/>
          <p:nvPr/>
        </p:nvSpPr>
        <p:spPr>
          <a:xfrm>
            <a:off x="1076326" y="2808037"/>
            <a:ext cx="1104900" cy="581025"/>
          </a:xfrm>
          <a:custGeom>
            <a:avLst/>
            <a:gdLst>
              <a:gd name="connsiteX0" fmla="*/ 1122155 w 1122155"/>
              <a:gd name="connsiteY0" fmla="*/ 604930 h 604930"/>
              <a:gd name="connsiteX1" fmla="*/ 903080 w 1122155"/>
              <a:gd name="connsiteY1" fmla="*/ 433480 h 604930"/>
              <a:gd name="connsiteX2" fmla="*/ 426830 w 1122155"/>
              <a:gd name="connsiteY2" fmla="*/ 252505 h 604930"/>
              <a:gd name="connsiteX3" fmla="*/ 17255 w 1122155"/>
              <a:gd name="connsiteY3" fmla="*/ 23905 h 604930"/>
              <a:gd name="connsiteX4" fmla="*/ 74405 w 1122155"/>
              <a:gd name="connsiteY4" fmla="*/ 4855 h 604930"/>
              <a:gd name="connsiteX0" fmla="*/ 1104900 w 1104900"/>
              <a:gd name="connsiteY0" fmla="*/ 581025 h 581025"/>
              <a:gd name="connsiteX1" fmla="*/ 885825 w 1104900"/>
              <a:gd name="connsiteY1" fmla="*/ 409575 h 581025"/>
              <a:gd name="connsiteX2" fmla="*/ 409575 w 1104900"/>
              <a:gd name="connsiteY2" fmla="*/ 228600 h 581025"/>
              <a:gd name="connsiteX3" fmla="*/ 0 w 1104900"/>
              <a:gd name="connsiteY3" fmla="*/ 0 h 581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04900" h="581025">
                <a:moveTo>
                  <a:pt x="1104900" y="581025"/>
                </a:moveTo>
                <a:cubicBezTo>
                  <a:pt x="1053306" y="524668"/>
                  <a:pt x="1001712" y="468312"/>
                  <a:pt x="885825" y="409575"/>
                </a:cubicBezTo>
                <a:cubicBezTo>
                  <a:pt x="769938" y="350838"/>
                  <a:pt x="557212" y="296862"/>
                  <a:pt x="409575" y="228600"/>
                </a:cubicBezTo>
                <a:cubicBezTo>
                  <a:pt x="261938" y="160338"/>
                  <a:pt x="58737" y="41275"/>
                  <a:pt x="0" y="0"/>
                </a:cubicBezTo>
              </a:path>
            </a:pathLst>
          </a:cu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1090613" y="5289845"/>
            <a:ext cx="7158037" cy="285750"/>
          </a:xfrm>
          <a:prstGeom prst="rect">
            <a:avLst/>
          </a:prstGeom>
          <a:solidFill>
            <a:srgbClr val="FFFF00">
              <a:alpha val="20000"/>
            </a:srgb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3" name="Rectangle 22"/>
          <p:cNvSpPr/>
          <p:nvPr/>
        </p:nvSpPr>
        <p:spPr>
          <a:xfrm>
            <a:off x="1090613" y="4685671"/>
            <a:ext cx="7158037" cy="285750"/>
          </a:xfrm>
          <a:prstGeom prst="rect">
            <a:avLst/>
          </a:prstGeom>
          <a:solidFill>
            <a:schemeClr val="accent4">
              <a:alpha val="2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/>
          <p:cNvSpPr/>
          <p:nvPr/>
        </p:nvSpPr>
        <p:spPr>
          <a:xfrm>
            <a:off x="2743869" y="4063427"/>
            <a:ext cx="4029075" cy="285750"/>
          </a:xfrm>
          <a:prstGeom prst="rect">
            <a:avLst/>
          </a:prstGeom>
          <a:solidFill>
            <a:schemeClr val="accent6">
              <a:alpha val="2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343025" y="5284537"/>
            <a:ext cx="15952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</a:rPr>
              <a:t>Open Shield TBM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343025" y="4674937"/>
            <a:ext cx="10774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</a:rPr>
              <a:t>Slurry TBM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165050" y="4068943"/>
            <a:ext cx="20627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</a:rPr>
              <a:t>Immersed Tube Tunnel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734175" y="3406811"/>
            <a:ext cx="1641796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Superficial 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sediments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732240" y="4351459"/>
            <a:ext cx="1018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Moraine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732240" y="4855515"/>
            <a:ext cx="1043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Molasse</a:t>
            </a:r>
          </a:p>
        </p:txBody>
      </p:sp>
      <p:cxnSp>
        <p:nvCxnSpPr>
          <p:cNvPr id="31" name="Straight Arrow Connector 30"/>
          <p:cNvCxnSpPr>
            <a:stCxn id="28" idx="1"/>
          </p:cNvCxnSpPr>
          <p:nvPr/>
        </p:nvCxnSpPr>
        <p:spPr>
          <a:xfrm flipH="1">
            <a:off x="6119812" y="3806921"/>
            <a:ext cx="614363" cy="391942"/>
          </a:xfrm>
          <a:prstGeom prst="straightConnector1">
            <a:avLst/>
          </a:prstGeom>
          <a:ln w="19050">
            <a:solidFill>
              <a:srgbClr val="FF0000"/>
            </a:solidFill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H="1">
            <a:off x="4848225" y="4537127"/>
            <a:ext cx="1876425" cy="261635"/>
          </a:xfrm>
          <a:prstGeom prst="straightConnector1">
            <a:avLst/>
          </a:prstGeom>
          <a:ln w="19050">
            <a:solidFill>
              <a:srgbClr val="FF0000"/>
            </a:solidFill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30" idx="1"/>
          </p:cNvCxnSpPr>
          <p:nvPr/>
        </p:nvCxnSpPr>
        <p:spPr>
          <a:xfrm flipH="1">
            <a:off x="5592726" y="5040181"/>
            <a:ext cx="1139514" cy="392539"/>
          </a:xfrm>
          <a:prstGeom prst="straightConnector1">
            <a:avLst/>
          </a:prstGeom>
          <a:ln w="19050">
            <a:solidFill>
              <a:srgbClr val="FF0000"/>
            </a:solidFill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6" name="Group 35"/>
          <p:cNvGrpSpPr/>
          <p:nvPr/>
        </p:nvGrpSpPr>
        <p:grpSpPr>
          <a:xfrm>
            <a:off x="4717512" y="1326279"/>
            <a:ext cx="3526896" cy="2057402"/>
            <a:chOff x="5172075" y="790575"/>
            <a:chExt cx="3526896" cy="2057402"/>
          </a:xfrm>
        </p:grpSpPr>
        <p:pic>
          <p:nvPicPr>
            <p:cNvPr id="34" name="Picture 33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5172075" y="790575"/>
              <a:ext cx="3526896" cy="1362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5" name="Block Arc 34"/>
            <p:cNvSpPr/>
            <p:nvPr/>
          </p:nvSpPr>
          <p:spPr>
            <a:xfrm rot="561741">
              <a:off x="5991226" y="1419227"/>
              <a:ext cx="1428750" cy="1428750"/>
            </a:xfrm>
            <a:prstGeom prst="blockArc">
              <a:avLst>
                <a:gd name="adj1" fmla="val 15690663"/>
                <a:gd name="adj2" fmla="val 17955851"/>
                <a:gd name="adj3" fmla="val 5676"/>
              </a:avLst>
            </a:prstGeom>
            <a:solidFill>
              <a:schemeClr val="bg1">
                <a:alpha val="67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75600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2" grpId="0" animBg="1"/>
      <p:bldP spid="23" grpId="0" animBg="1"/>
      <p:bldP spid="24" grpId="0" animBg="1"/>
      <p:bldP spid="25" grpId="0"/>
      <p:bldP spid="26" grpId="0"/>
      <p:bldP spid="2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441"/>
          <a:stretch/>
        </p:blipFill>
        <p:spPr bwMode="auto">
          <a:xfrm>
            <a:off x="256116" y="980728"/>
            <a:ext cx="4846403" cy="38145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0" y="8620"/>
            <a:ext cx="9144000" cy="75608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>
              <a:defRPr/>
            </a:pPr>
            <a:r>
              <a:rPr lang="en-US" sz="2700" kern="0" dirty="0">
                <a:latin typeface="Arial"/>
              </a:rPr>
              <a:t> CE schedule </a:t>
            </a:r>
            <a:r>
              <a:rPr lang="en-US" sz="2700" kern="0" dirty="0">
                <a:latin typeface="Arial"/>
              </a:rPr>
              <a:t>studies</a:t>
            </a:r>
            <a:endParaRPr lang="en-US" sz="2700" kern="0" dirty="0">
              <a:latin typeface="Arial"/>
            </a:endParaRPr>
          </a:p>
        </p:txBody>
      </p:sp>
      <p:pic>
        <p:nvPicPr>
          <p:cNvPr id="12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64" y="72076"/>
            <a:ext cx="1525351" cy="637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Up-Down Arrow 12"/>
          <p:cNvSpPr/>
          <p:nvPr/>
        </p:nvSpPr>
        <p:spPr>
          <a:xfrm>
            <a:off x="737574" y="2400984"/>
            <a:ext cx="486054" cy="1296144"/>
          </a:xfrm>
          <a:prstGeom prst="upDown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r>
              <a:rPr lang="en-US" sz="525" dirty="0">
                <a:solidFill>
                  <a:srgbClr val="FFFFFF"/>
                </a:solidFill>
                <a:latin typeface="Arial"/>
              </a:rPr>
              <a:t>4.5yrs</a:t>
            </a:r>
            <a:endParaRPr lang="en-GB" sz="675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4" name="Up-Down Arrow 13"/>
          <p:cNvSpPr/>
          <p:nvPr/>
        </p:nvSpPr>
        <p:spPr>
          <a:xfrm>
            <a:off x="2573778" y="2346979"/>
            <a:ext cx="525312" cy="1944215"/>
          </a:xfrm>
          <a:prstGeom prst="upDown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r>
              <a:rPr lang="en-US" sz="675" dirty="0">
                <a:solidFill>
                  <a:srgbClr val="FFFFFF"/>
                </a:solidFill>
                <a:latin typeface="Arial"/>
              </a:rPr>
              <a:t>6.5yrs</a:t>
            </a:r>
            <a:endParaRPr lang="en-GB" sz="675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195736" y="5018996"/>
            <a:ext cx="620792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75" indent="-257175" defTabSz="685800">
              <a:buFont typeface="Arial" panose="020B0604020202020204" pitchFamily="34" charset="0"/>
              <a:buChar char="•"/>
              <a:defRPr/>
            </a:pPr>
            <a:r>
              <a:rPr lang="de-DE" sz="2000" b="1" dirty="0">
                <a:solidFill>
                  <a:srgbClr val="0C377B"/>
                </a:solidFill>
                <a:latin typeface="Arial"/>
              </a:rPr>
              <a:t>Total construction duration 7 years</a:t>
            </a:r>
          </a:p>
          <a:p>
            <a:pPr marL="257175" indent="-257175" defTabSz="685800">
              <a:buFont typeface="Arial" panose="020B0604020202020204" pitchFamily="34" charset="0"/>
              <a:buChar char="•"/>
              <a:defRPr/>
            </a:pPr>
            <a:r>
              <a:rPr lang="de-DE" sz="2000" b="1" dirty="0">
                <a:solidFill>
                  <a:srgbClr val="0C377B"/>
                </a:solidFill>
                <a:latin typeface="Arial"/>
              </a:rPr>
              <a:t>First sectors ready after 4.5 years</a:t>
            </a:r>
          </a:p>
          <a:p>
            <a:pPr marL="342900" lvl="1" defTabSz="685800">
              <a:defRPr/>
            </a:pPr>
            <a:endParaRPr lang="de-DE" sz="2000" dirty="0">
              <a:solidFill>
                <a:srgbClr val="0C377B"/>
              </a:solidFill>
              <a:latin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76056" y="1212853"/>
            <a:ext cx="4123918" cy="2288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265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9623" y="14934"/>
            <a:ext cx="1525351" cy="637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0" name="Title 1"/>
          <p:cNvSpPr txBox="1">
            <a:spLocks/>
          </p:cNvSpPr>
          <p:nvPr/>
        </p:nvSpPr>
        <p:spPr>
          <a:xfrm>
            <a:off x="0" y="-27384"/>
            <a:ext cx="9144000" cy="75608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>
              <a:defRPr/>
            </a:pPr>
            <a:r>
              <a:rPr lang="en-US" sz="2700" i="1" kern="0" dirty="0">
                <a:latin typeface="Arial"/>
              </a:rPr>
              <a:t>     </a:t>
            </a:r>
            <a:r>
              <a:rPr lang="en-US" sz="2700" kern="0" dirty="0">
                <a:latin typeface="Arial"/>
              </a:rPr>
              <a:t>FCC – tunnel integration in arcs</a:t>
            </a:r>
            <a:endParaRPr lang="en-US" sz="2700" kern="0" dirty="0">
              <a:latin typeface="Arial"/>
            </a:endParaRPr>
          </a:p>
        </p:txBody>
      </p:sp>
      <p:pic>
        <p:nvPicPr>
          <p:cNvPr id="71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64" y="36279"/>
            <a:ext cx="1525351" cy="637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0116" y="114097"/>
            <a:ext cx="994382" cy="477806"/>
          </a:xfrm>
          <a:prstGeom prst="rect">
            <a:avLst/>
          </a:prstGeom>
          <a:solidFill>
            <a:srgbClr val="0C377B"/>
          </a:solidFill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3494" y="1416396"/>
            <a:ext cx="3700435" cy="380648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88188" y="1412776"/>
            <a:ext cx="3942438" cy="3829673"/>
          </a:xfrm>
          <a:prstGeom prst="rect">
            <a:avLst/>
          </a:prstGeom>
        </p:spPr>
      </p:pic>
      <p:sp>
        <p:nvSpPr>
          <p:cNvPr id="8" name="Content Placeholder 5"/>
          <p:cNvSpPr txBox="1">
            <a:spLocks/>
          </p:cNvSpPr>
          <p:nvPr/>
        </p:nvSpPr>
        <p:spPr>
          <a:xfrm>
            <a:off x="2627784" y="1495212"/>
            <a:ext cx="5076564" cy="756084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36042" lvl="1" indent="0" defTabSz="685800">
              <a:buClr>
                <a:srgbClr val="DDDDDD"/>
              </a:buClr>
              <a:buNone/>
              <a:defRPr/>
            </a:pPr>
            <a:r>
              <a:rPr lang="en-US" sz="2100" b="1" dirty="0">
                <a:solidFill>
                  <a:srgbClr val="0C377B"/>
                </a:solidFill>
                <a:latin typeface="Arial"/>
              </a:rPr>
              <a:t>FCC-ee            FCC-</a:t>
            </a:r>
            <a:r>
              <a:rPr lang="en-US" sz="2100" b="1" dirty="0" err="1">
                <a:solidFill>
                  <a:srgbClr val="0C377B"/>
                </a:solidFill>
                <a:latin typeface="Arial"/>
              </a:rPr>
              <a:t>hh</a:t>
            </a:r>
            <a:endParaRPr lang="en-US" sz="2100" b="1" dirty="0">
              <a:solidFill>
                <a:srgbClr val="0C377B"/>
              </a:solidFill>
              <a:latin typeface="Arial"/>
            </a:endParaRPr>
          </a:p>
          <a:p>
            <a:pPr marL="336042" lvl="1" indent="0" defTabSz="685800">
              <a:buClrTx/>
              <a:buNone/>
              <a:defRPr/>
            </a:pPr>
            <a:r>
              <a:rPr lang="en-US" sz="1800" b="1" dirty="0">
                <a:solidFill>
                  <a:srgbClr val="0C377B"/>
                </a:solidFill>
                <a:latin typeface="Arial"/>
              </a:rPr>
              <a:t>    5.5 m inner diameter</a:t>
            </a:r>
            <a:endParaRPr lang="en-US" sz="1050" dirty="0">
              <a:solidFill>
                <a:srgbClr val="0C377B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15064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advClick="0">
        <p14:prism isContent="1"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5804761"/>
              </p:ext>
            </p:extLst>
          </p:nvPr>
        </p:nvGraphicFramePr>
        <p:xfrm>
          <a:off x="22969" y="1013002"/>
          <a:ext cx="9111633" cy="5104960"/>
        </p:xfrm>
        <a:graphic>
          <a:graphicData uri="http://schemas.openxmlformats.org/drawingml/2006/table">
            <a:tbl>
              <a:tblPr firstRow="1" bandRow="1"/>
              <a:tblGrid>
                <a:gridCol w="35795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21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084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6436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62707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25896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2000" b="1" dirty="0" smtClean="0">
                          <a:solidFill>
                            <a:schemeClr val="bg1"/>
                          </a:solidFill>
                        </a:rPr>
                        <a:t>parameter</a:t>
                      </a:r>
                      <a:endParaRPr lang="en-GB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2000" b="1" dirty="0" smtClean="0">
                          <a:solidFill>
                            <a:schemeClr val="bg1"/>
                          </a:solidFill>
                        </a:rPr>
                        <a:t>FCC-</a:t>
                      </a:r>
                      <a:r>
                        <a:rPr lang="en-GB" sz="2000" b="1" dirty="0" err="1" smtClean="0">
                          <a:solidFill>
                            <a:schemeClr val="bg1"/>
                          </a:solidFill>
                        </a:rPr>
                        <a:t>hh</a:t>
                      </a:r>
                      <a:endParaRPr lang="en-GB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chemeClr val="bg1"/>
                          </a:solidFill>
                        </a:rPr>
                        <a:t>HE-LHC*</a:t>
                      </a:r>
                      <a:endParaRPr lang="en-GB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000" b="1" dirty="0" smtClean="0">
                          <a:solidFill>
                            <a:schemeClr val="bg1"/>
                          </a:solidFill>
                        </a:rPr>
                        <a:t>(HL) LHC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collision energy </a:t>
                      </a:r>
                      <a:r>
                        <a:rPr kumimoji="0" lang="en-GB" sz="1800" b="1" kern="1200" dirty="0" err="1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cms</a:t>
                      </a:r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[</a:t>
                      </a:r>
                      <a:r>
                        <a:rPr kumimoji="0" lang="en-GB" sz="1800" b="1" kern="1200" dirty="0" err="1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TeV</a:t>
                      </a:r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rtl="0" eaLnBrk="1" latinLnBrk="0" hangingPunct="1"/>
                      <a:r>
                        <a:rPr kumimoji="0" lang="en-GB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100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27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14</a:t>
                      </a:r>
                      <a:endParaRPr kumimoji="0" lang="de-AT" sz="1800" b="0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1093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dipole field [T]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0F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16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16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8.3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552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AT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circumference</a:t>
                      </a:r>
                      <a:r>
                        <a:rPr kumimoji="0" lang="de-AT" sz="1800" b="1" kern="1200" baseline="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[km]</a:t>
                      </a:r>
                      <a:endParaRPr kumimoji="0" lang="en-GB" sz="1800" b="1" kern="1200" dirty="0" smtClean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de-AT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100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27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27</a:t>
                      </a:r>
                      <a:endParaRPr kumimoji="0" lang="de-AT" sz="1800" b="0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552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# IP</a:t>
                      </a: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de-AT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2 main &amp; 2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2 &amp; 2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2 &amp; 2</a:t>
                      </a:r>
                      <a:endParaRPr kumimoji="0" lang="de-AT" sz="1800" b="0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5528">
                <a:tc>
                  <a:txBody>
                    <a:bodyPr/>
                    <a:lstStyle/>
                    <a:p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beam current [A]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0.5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1.12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(1.12) 0.58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bunch intensity  [10</a:t>
                      </a:r>
                      <a:r>
                        <a:rPr kumimoji="0" lang="en-GB" sz="1800" b="1" kern="1200" baseline="300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11</a:t>
                      </a:r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 (0.2)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2.2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(2.2) 1.15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bunch spacing  [ns]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25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25 (5)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AT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beta* </a:t>
                      </a:r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[m]</a:t>
                      </a: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de-AT" sz="1800" b="1" kern="1200" dirty="0" smtClean="0">
                          <a:solidFill>
                            <a:srgbClr val="0C377B"/>
                          </a:solidFill>
                          <a:latin typeface="Arial"/>
                          <a:ea typeface="+mn-ea"/>
                          <a:cs typeface="+mn-cs"/>
                        </a:rPr>
                        <a:t>1.1</a:t>
                      </a:r>
                      <a:endParaRPr kumimoji="0" lang="en-GB" sz="1800" b="1" kern="1200" dirty="0">
                        <a:solidFill>
                          <a:srgbClr val="0C377B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de-AT" sz="1800" b="1" kern="1200" dirty="0" smtClean="0">
                          <a:solidFill>
                            <a:srgbClr val="0C377B"/>
                          </a:solidFill>
                          <a:latin typeface="Arial"/>
                          <a:ea typeface="+mn-ea"/>
                          <a:cs typeface="+mn-cs"/>
                        </a:rPr>
                        <a:t>0.3</a:t>
                      </a:r>
                      <a:endParaRPr kumimoji="0" lang="en-GB" sz="1800" b="1" kern="1200" dirty="0">
                        <a:solidFill>
                          <a:srgbClr val="0C377B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1" kern="1200" dirty="0" smtClean="0">
                          <a:solidFill>
                            <a:srgbClr val="0C377B"/>
                          </a:solidFill>
                          <a:latin typeface="Arial"/>
                          <a:ea typeface="+mn-ea"/>
                          <a:cs typeface="+mn-cs"/>
                        </a:rPr>
                        <a:t>0.25</a:t>
                      </a:r>
                      <a:endParaRPr kumimoji="0" lang="en-GB" sz="1800" b="1" kern="1200" dirty="0">
                        <a:solidFill>
                          <a:srgbClr val="0C377B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58559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AT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(0.15) 0.55</a:t>
                      </a:r>
                      <a:endParaRPr kumimoji="0" lang="en-GB" sz="1800" b="0" kern="1200" dirty="0" smtClean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5528647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luminosity/IP [10</a:t>
                      </a:r>
                      <a:r>
                        <a:rPr kumimoji="0" lang="en-GB" sz="1800" b="1" kern="1200" baseline="300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34</a:t>
                      </a:r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cm</a:t>
                      </a:r>
                      <a:r>
                        <a:rPr kumimoji="0" lang="en-GB" sz="1800" b="1" kern="1200" baseline="300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-2</a:t>
                      </a:r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s</a:t>
                      </a:r>
                      <a:r>
                        <a:rPr kumimoji="0" lang="en-GB" sz="1800" b="1" kern="1200" baseline="300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-1</a:t>
                      </a:r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rtl="0" eaLnBrk="1" latinLnBrk="0" hangingPunct="1"/>
                      <a:r>
                        <a:rPr kumimoji="0" lang="en-GB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5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n-GB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20 - 30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&gt;25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58559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(5) 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events/bunch crossing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170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&lt;1020 (204)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850</a:t>
                      </a:r>
                      <a:endParaRPr kumimoji="0" lang="en-GB" sz="1800" b="1" kern="1200" dirty="0" smtClean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(135) 27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stored energy/beam [GJ]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8.4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1.2</a:t>
                      </a:r>
                      <a:endParaRPr kumimoji="0" lang="en-GB" sz="1800" b="1" kern="1200" dirty="0" smtClean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(0.7) 0.36</a:t>
                      </a:r>
                      <a:endParaRPr kumimoji="0" lang="en-GB" sz="1800" b="0" kern="1200" dirty="0" smtClean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synchrotron rad.</a:t>
                      </a:r>
                      <a:r>
                        <a:rPr kumimoji="0" lang="en-GB" sz="1800" b="1" kern="1200" baseline="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[W/m/beam]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30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3.6</a:t>
                      </a:r>
                      <a:endParaRPr kumimoji="0" lang="en-GB" sz="1800" b="1" kern="1200" dirty="0" smtClean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(0.35) 0.18</a:t>
                      </a:r>
                      <a:endParaRPr kumimoji="0" lang="en-GB" sz="1800" b="0" kern="1200" dirty="0" smtClean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6918724" y="1293521"/>
            <a:ext cx="8242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*</a:t>
            </a:r>
            <a:r>
              <a:rPr lang="en-GB" sz="1200" dirty="0" smtClean="0">
                <a:solidFill>
                  <a:schemeClr val="bg1"/>
                </a:solidFill>
              </a:rPr>
              <a:t>tentative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-3059" y="-27384"/>
            <a:ext cx="9150188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</a:t>
            </a:r>
            <a:r>
              <a:rPr lang="en-US" noProof="0" dirty="0" smtClean="0"/>
              <a:t>H</a:t>
            </a:r>
            <a:r>
              <a:rPr lang="en-US" dirty="0" err="1" smtClean="0"/>
              <a:t>adron</a:t>
            </a:r>
            <a:r>
              <a:rPr lang="en-US" dirty="0" smtClean="0"/>
              <a:t> collider parameters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8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6422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1384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3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6324" y="-171400"/>
            <a:ext cx="6347676" cy="4608512"/>
          </a:xfrm>
          <a:prstGeom prst="rect">
            <a:avLst/>
          </a:prstGeom>
        </p:spPr>
      </p:pic>
      <p:sp>
        <p:nvSpPr>
          <p:cNvPr id="40" name="TextBox 39"/>
          <p:cNvSpPr txBox="1"/>
          <p:nvPr/>
        </p:nvSpPr>
        <p:spPr>
          <a:xfrm>
            <a:off x="6116756" y="1064192"/>
            <a:ext cx="1872208" cy="40011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chemeClr val="accent1">
                    <a:lumMod val="10000"/>
                  </a:schemeClr>
                </a:solidFill>
              </a:rPr>
              <a:t>100 km FCC</a:t>
            </a:r>
            <a:endParaRPr lang="en-GB" sz="2000" b="1" dirty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7432" y="3933056"/>
            <a:ext cx="9009064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Baseline: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 smtClean="0"/>
              <a:t>3 </a:t>
            </a:r>
            <a:r>
              <a:rPr lang="en-US" sz="2400" b="1" dirty="0" err="1" smtClean="0"/>
              <a:t>TeV</a:t>
            </a:r>
            <a:r>
              <a:rPr lang="en-US" sz="2400" b="1" dirty="0" smtClean="0"/>
              <a:t>, directly from LHC, reusing the whole CERN complex</a:t>
            </a:r>
          </a:p>
          <a:p>
            <a:endParaRPr lang="en-US" sz="1400" b="1" dirty="0" smtClean="0"/>
          </a:p>
          <a:p>
            <a:r>
              <a:rPr lang="en-US" sz="2400" b="1" dirty="0" smtClean="0"/>
              <a:t>Alternative: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 smtClean="0"/>
              <a:t>1.5 </a:t>
            </a:r>
            <a:r>
              <a:rPr lang="en-US" sz="2400" b="1" dirty="0" err="1" smtClean="0"/>
              <a:t>TeV</a:t>
            </a:r>
            <a:r>
              <a:rPr lang="en-US" sz="2400" b="1" dirty="0" smtClean="0"/>
              <a:t> with new SPS </a:t>
            </a:r>
            <a:r>
              <a:rPr lang="en-US" sz="2400" b="1" dirty="0"/>
              <a:t>(7 km machine </a:t>
            </a:r>
            <a:r>
              <a:rPr lang="en-US" sz="2400" b="1" dirty="0" smtClean="0"/>
              <a:t>circumference) based on fast-cycling SC magnets, 6-7T, ~ 1T/s ramp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107504" y="1052736"/>
            <a:ext cx="2840726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High energy and large size of the ring requires a       pre-injector chain:</a:t>
            </a:r>
          </a:p>
          <a:p>
            <a:endParaRPr lang="en-US" sz="2400" dirty="0" smtClean="0"/>
          </a:p>
          <a:p>
            <a:r>
              <a:rPr lang="en-US" sz="2400" i="1" dirty="0" smtClean="0"/>
              <a:t>“gear-box” principle</a:t>
            </a:r>
          </a:p>
          <a:p>
            <a:endParaRPr lang="en-US" sz="2000" dirty="0" smtClean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-3059" y="-27384"/>
            <a:ext cx="9150188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   FCC-</a:t>
            </a:r>
            <a:r>
              <a:rPr kumimoji="0" lang="en-US" sz="3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hh</a:t>
            </a: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injector considerations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10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6422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416369" y="1071142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accent1">
                    <a:lumMod val="10000"/>
                  </a:schemeClr>
                </a:solidFill>
              </a:rPr>
              <a:t>LHC</a:t>
            </a:r>
            <a:endParaRPr lang="en-US" sz="2400" b="1" i="1" dirty="0" smtClean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48604" y="1347152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accent1">
                    <a:lumMod val="10000"/>
                  </a:schemeClr>
                </a:solidFill>
              </a:rPr>
              <a:t>SPS</a:t>
            </a:r>
            <a:endParaRPr lang="en-US" sz="2400" b="1" i="1" dirty="0" smtClean="0">
              <a:solidFill>
                <a:schemeClr val="accent1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5714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41"/>
          <p:cNvPicPr>
            <a:picLocks noChangeAspect="1"/>
          </p:cNvPicPr>
          <p:nvPr/>
        </p:nvPicPr>
        <p:blipFill rotWithShape="1">
          <a:blip r:embed="rId3"/>
          <a:srcRect t="527" b="2916"/>
          <a:stretch/>
        </p:blipFill>
        <p:spPr>
          <a:xfrm>
            <a:off x="32464" y="1613250"/>
            <a:ext cx="4917578" cy="3867978"/>
          </a:xfrm>
          <a:prstGeom prst="rect">
            <a:avLst/>
          </a:prstGeom>
        </p:spPr>
      </p:pic>
      <p:sp>
        <p:nvSpPr>
          <p:cNvPr id="43" name="Oval 42"/>
          <p:cNvSpPr/>
          <p:nvPr/>
        </p:nvSpPr>
        <p:spPr>
          <a:xfrm>
            <a:off x="2243741" y="2416602"/>
            <a:ext cx="1296144" cy="383129"/>
          </a:xfrm>
          <a:prstGeom prst="ellipse">
            <a:avLst/>
          </a:prstGeom>
          <a:solidFill>
            <a:srgbClr val="FFFF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 sz="135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4" name="Oval 43"/>
          <p:cNvSpPr/>
          <p:nvPr/>
        </p:nvSpPr>
        <p:spPr>
          <a:xfrm>
            <a:off x="3761911" y="2019757"/>
            <a:ext cx="792623" cy="383129"/>
          </a:xfrm>
          <a:prstGeom prst="ellipse">
            <a:avLst/>
          </a:prstGeom>
          <a:solidFill>
            <a:schemeClr val="tx2">
              <a:lumMod val="20000"/>
              <a:lumOff val="80000"/>
              <a:alpha val="4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 sz="135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5" name="Oval 44"/>
          <p:cNvSpPr/>
          <p:nvPr/>
        </p:nvSpPr>
        <p:spPr>
          <a:xfrm>
            <a:off x="3971929" y="2371984"/>
            <a:ext cx="792623" cy="383129"/>
          </a:xfrm>
          <a:prstGeom prst="ellipse">
            <a:avLst/>
          </a:prstGeom>
          <a:solidFill>
            <a:schemeClr val="tx2">
              <a:lumMod val="20000"/>
              <a:lumOff val="80000"/>
              <a:alpha val="4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 sz="135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6" name="Oval 45"/>
          <p:cNvSpPr/>
          <p:nvPr/>
        </p:nvSpPr>
        <p:spPr>
          <a:xfrm>
            <a:off x="2465767" y="2775841"/>
            <a:ext cx="792623" cy="383129"/>
          </a:xfrm>
          <a:prstGeom prst="ellipse">
            <a:avLst/>
          </a:prstGeom>
          <a:solidFill>
            <a:schemeClr val="tx2">
              <a:lumMod val="20000"/>
              <a:lumOff val="80000"/>
              <a:alpha val="4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 sz="135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7" name="Oval 46"/>
          <p:cNvSpPr/>
          <p:nvPr/>
        </p:nvSpPr>
        <p:spPr>
          <a:xfrm>
            <a:off x="3275857" y="2890711"/>
            <a:ext cx="792623" cy="383129"/>
          </a:xfrm>
          <a:prstGeom prst="ellipse">
            <a:avLst/>
          </a:prstGeom>
          <a:solidFill>
            <a:srgbClr val="FFFF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 sz="135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800034" y="3110480"/>
            <a:ext cx="1886239" cy="696563"/>
          </a:xfrm>
          <a:prstGeom prst="rect">
            <a:avLst/>
          </a:prstGeom>
          <a:solidFill>
            <a:srgbClr val="FFFF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b="0" i="0" u="none" strike="noStrike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GB" sz="1500" b="1" dirty="0">
                <a:solidFill>
                  <a:schemeClr val="accent6">
                    <a:lumMod val="50000"/>
                  </a:schemeClr>
                </a:solidFill>
              </a:rPr>
              <a:t>Colliders with </a:t>
            </a:r>
          </a:p>
          <a:p>
            <a:r>
              <a:rPr lang="en-GB" sz="1500" b="1" dirty="0">
                <a:solidFill>
                  <a:schemeClr val="accent6">
                    <a:lumMod val="50000"/>
                  </a:schemeClr>
                </a:solidFill>
              </a:rPr>
              <a:t>superconducting arc magnet system</a:t>
            </a:r>
          </a:p>
        </p:txBody>
      </p:sp>
      <p:sp>
        <p:nvSpPr>
          <p:cNvPr id="49" name="Oval 48"/>
          <p:cNvSpPr/>
          <p:nvPr/>
        </p:nvSpPr>
        <p:spPr>
          <a:xfrm>
            <a:off x="1709682" y="3212976"/>
            <a:ext cx="819187" cy="371206"/>
          </a:xfrm>
          <a:prstGeom prst="ellipse">
            <a:avLst/>
          </a:prstGeom>
          <a:solidFill>
            <a:srgbClr val="92D05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 sz="135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0" name="Oval 49"/>
          <p:cNvSpPr/>
          <p:nvPr/>
        </p:nvSpPr>
        <p:spPr>
          <a:xfrm>
            <a:off x="2395806" y="3381853"/>
            <a:ext cx="819187" cy="371206"/>
          </a:xfrm>
          <a:prstGeom prst="ellipse">
            <a:avLst/>
          </a:prstGeom>
          <a:solidFill>
            <a:srgbClr val="92D05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 sz="135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1" name="Oval 50"/>
          <p:cNvSpPr/>
          <p:nvPr/>
        </p:nvSpPr>
        <p:spPr>
          <a:xfrm rot="3050834">
            <a:off x="2949775" y="3240633"/>
            <a:ext cx="819187" cy="371206"/>
          </a:xfrm>
          <a:prstGeom prst="ellipse">
            <a:avLst/>
          </a:prstGeom>
          <a:solidFill>
            <a:srgbClr val="92D05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 sz="135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4800034" y="2294875"/>
            <a:ext cx="1886239" cy="696563"/>
          </a:xfrm>
          <a:prstGeom prst="rect">
            <a:avLst/>
          </a:prstGeom>
          <a:solidFill>
            <a:srgbClr val="92D05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b="0" i="0" u="none" strike="noStrike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GB" sz="1500" b="1" dirty="0">
                <a:solidFill>
                  <a:schemeClr val="accent6">
                    <a:lumMod val="50000"/>
                  </a:schemeClr>
                </a:solidFill>
              </a:rPr>
              <a:t>Colliders with </a:t>
            </a:r>
          </a:p>
          <a:p>
            <a:r>
              <a:rPr lang="en-GB" sz="1500" b="1" dirty="0">
                <a:solidFill>
                  <a:schemeClr val="accent6">
                    <a:lumMod val="50000"/>
                  </a:schemeClr>
                </a:solidFill>
              </a:rPr>
              <a:t>superconducting RF system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4800034" y="3920570"/>
            <a:ext cx="1886239" cy="696563"/>
          </a:xfrm>
          <a:prstGeom prst="rect">
            <a:avLst/>
          </a:prstGeom>
          <a:solidFill>
            <a:schemeClr val="tx2">
              <a:lumMod val="20000"/>
              <a:lumOff val="80000"/>
              <a:alpha val="4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b="0" i="0" u="none" strike="noStrike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GB" sz="1500" b="1" dirty="0">
                <a:solidFill>
                  <a:schemeClr val="accent6">
                    <a:lumMod val="50000"/>
                  </a:schemeClr>
                </a:solidFill>
              </a:rPr>
              <a:t>Colliders with </a:t>
            </a:r>
          </a:p>
          <a:p>
            <a:r>
              <a:rPr lang="en-GB" sz="1500" b="1" dirty="0">
                <a:solidFill>
                  <a:schemeClr val="accent6">
                    <a:lumMod val="50000"/>
                  </a:schemeClr>
                </a:solidFill>
              </a:rPr>
              <a:t>superconducting magnet &amp; RF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9760" y="1708487"/>
            <a:ext cx="2465766" cy="166932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8284" y="3548539"/>
            <a:ext cx="2415983" cy="1796621"/>
          </a:xfrm>
          <a:prstGeom prst="rect">
            <a:avLst/>
          </a:prstGeom>
        </p:spPr>
      </p:pic>
      <p:sp>
        <p:nvSpPr>
          <p:cNvPr id="21" name="Title 1"/>
          <p:cNvSpPr txBox="1">
            <a:spLocks/>
          </p:cNvSpPr>
          <p:nvPr/>
        </p:nvSpPr>
        <p:spPr>
          <a:xfrm>
            <a:off x="-3059" y="-27384"/>
            <a:ext cx="9150188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   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Colliders constructed</a:t>
            </a:r>
            <a:r>
              <a:rPr kumimoji="0" lang="en-US" sz="3200" b="1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and operated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22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6422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21685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advClick="0">
        <p14:prism isContent="1"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527" y="984026"/>
            <a:ext cx="7958385" cy="4605213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-3059" y="-27384"/>
            <a:ext cx="9150188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kern="0" dirty="0" smtClean="0">
                <a:latin typeface="Arial"/>
              </a:rPr>
              <a:t>       Physics prospects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5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6422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907704" y="5795972"/>
            <a:ext cx="684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</a:rPr>
              <a:t>Being published as CERN yellow</a:t>
            </a:r>
            <a:r>
              <a:rPr kumimoji="0" lang="en-US" b="1" i="0" u="none" strike="noStrike" kern="1200" cap="none" spc="0" normalizeH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</a:rPr>
              <a:t> report</a:t>
            </a:r>
          </a:p>
        </p:txBody>
      </p:sp>
    </p:spTree>
    <p:extLst>
      <p:ext uri="{BB962C8B-B14F-4D97-AF65-F5344CB8AC3E}">
        <p14:creationId xmlns:p14="http://schemas.microsoft.com/office/powerpoint/2010/main" val="92504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Key Technologies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/>
                </a:solidFill>
              </a:rPr>
              <a:t>16 T</a:t>
            </a:r>
            <a:r>
              <a:rPr lang="en-US" dirty="0" smtClean="0"/>
              <a:t> superconducting magnets</a:t>
            </a:r>
          </a:p>
          <a:p>
            <a:r>
              <a:rPr lang="en-US" dirty="0" smtClean="0"/>
              <a:t>Synchrotron radiation</a:t>
            </a:r>
          </a:p>
          <a:p>
            <a:r>
              <a:rPr lang="en-US" dirty="0" smtClean="0"/>
              <a:t>Affordable &amp; reliable </a:t>
            </a:r>
            <a:r>
              <a:rPr lang="en-US" dirty="0" smtClean="0">
                <a:solidFill>
                  <a:schemeClr val="bg2"/>
                </a:solidFill>
              </a:rPr>
              <a:t>cryogenics</a:t>
            </a:r>
          </a:p>
          <a:p>
            <a:r>
              <a:rPr lang="en-US" dirty="0"/>
              <a:t>Superconducting </a:t>
            </a:r>
            <a:r>
              <a:rPr lang="en-US" dirty="0">
                <a:solidFill>
                  <a:schemeClr val="bg2"/>
                </a:solidFill>
              </a:rPr>
              <a:t>RF</a:t>
            </a:r>
            <a:r>
              <a:rPr lang="en-US" dirty="0"/>
              <a:t> </a:t>
            </a:r>
            <a:r>
              <a:rPr lang="en-US" dirty="0">
                <a:solidFill>
                  <a:schemeClr val="bg2"/>
                </a:solidFill>
              </a:rPr>
              <a:t>cavities</a:t>
            </a:r>
          </a:p>
          <a:p>
            <a:r>
              <a:rPr lang="en-US" dirty="0">
                <a:solidFill>
                  <a:schemeClr val="bg2"/>
                </a:solidFill>
              </a:rPr>
              <a:t>RF power </a:t>
            </a:r>
            <a:r>
              <a:rPr lang="en-US" dirty="0"/>
              <a:t>sources</a:t>
            </a:r>
          </a:p>
          <a:p>
            <a:r>
              <a:rPr lang="en-US" dirty="0" smtClean="0">
                <a:solidFill>
                  <a:schemeClr val="bg2"/>
                </a:solidFill>
              </a:rPr>
              <a:t>Reliability &amp; availability </a:t>
            </a:r>
            <a:r>
              <a:rPr lang="en-US" dirty="0" smtClean="0"/>
              <a:t>concepts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374305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50800"/>
            <a:ext cx="6172200" cy="7874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05000"/>
              </a:lnSpc>
            </a:pPr>
            <a:r>
              <a:rPr lang="de-AT" altLang="fr-FR" sz="3600" b="1" dirty="0" smtClean="0">
                <a:latin typeface="Arial" charset="0"/>
              </a:rPr>
              <a:t>High –field SC dipoles</a:t>
            </a:r>
            <a:endParaRPr lang="de-AT" altLang="fr-FR" sz="3600" b="1" dirty="0"/>
          </a:p>
        </p:txBody>
      </p:sp>
      <p:sp>
        <p:nvSpPr>
          <p:cNvPr id="519171" name="Rectangle 3"/>
          <p:cNvSpPr>
            <a:spLocks noChangeArrowheads="1"/>
          </p:cNvSpPr>
          <p:nvPr/>
        </p:nvSpPr>
        <p:spPr bwMode="auto">
          <a:xfrm>
            <a:off x="114300" y="2571750"/>
            <a:ext cx="0" cy="286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1" i="0" u="none" strike="noStrike" kern="1200" cap="none" spc="0" normalizeH="0" baseline="0" noProof="0" smtClean="0">
              <a:ln>
                <a:noFill/>
              </a:ln>
              <a:solidFill>
                <a:srgbClr val="F0F0F0"/>
              </a:solidFill>
              <a:effectLst/>
              <a:uLnTx/>
              <a:uFillTx/>
              <a:latin typeface="Times New Roman" pitchFamily="18" charset="0"/>
              <a:ea typeface="ＭＳ Ｐゴシック" charset="0"/>
              <a:cs typeface="+mn-cs"/>
            </a:endParaRPr>
          </a:p>
        </p:txBody>
      </p:sp>
      <p:sp>
        <p:nvSpPr>
          <p:cNvPr id="519173" name="Rectangle 5"/>
          <p:cNvSpPr>
            <a:spLocks noChangeArrowheads="1"/>
          </p:cNvSpPr>
          <p:nvPr/>
        </p:nvSpPr>
        <p:spPr bwMode="auto">
          <a:xfrm>
            <a:off x="228600" y="990600"/>
            <a:ext cx="8839200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buChar char="•"/>
              <a:defRPr b="1">
                <a:solidFill>
                  <a:srgbClr val="000099"/>
                </a:solidFill>
                <a:latin typeface="Comic Sans MS" pitchFamily="66" charset="0"/>
              </a:defRPr>
            </a:lvl1pPr>
            <a:lvl2pPr marL="742950" indent="-285750">
              <a:buChar char="–"/>
              <a:defRPr sz="1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buChar char="•"/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buChar char="–"/>
              <a:defRPr sz="1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buChar char="»"/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0F0F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</a:rPr>
              <a:t>SC dipole: field defined via current distribution</a:t>
            </a:r>
            <a:endParaRPr kumimoji="0" lang="en-US" altLang="fr-FR" sz="1800" b="1" i="0" u="none" strike="noStrike" kern="1200" cap="none" spc="0" normalizeH="0" baseline="0" noProof="0" dirty="0" smtClean="0">
              <a:ln>
                <a:noFill/>
              </a:ln>
              <a:solidFill>
                <a:srgbClr val="F0F0F0"/>
              </a:solidFill>
              <a:effectLst/>
              <a:uLnTx/>
              <a:uFillTx/>
              <a:latin typeface="Arial" charset="0"/>
              <a:ea typeface="ＭＳ Ｐゴシック" charset="0"/>
              <a:cs typeface="+mn-cs"/>
            </a:endParaRP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alt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0F0F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</a:rPr>
              <a:t>High current densities close to the beam for high fields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alt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0F0F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  <a:sym typeface="Wingdings 3" pitchFamily="18" charset="2"/>
              </a:rPr>
              <a:t>Only possible with super conductors I &gt; 1 kA/mm2</a:t>
            </a:r>
          </a:p>
          <a:p>
            <a:pPr marL="1600200" marR="0" lvl="3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endParaRPr kumimoji="0" lang="en-US" altLang="fr-FR" sz="1400" b="0" i="0" u="none" strike="noStrike" kern="1200" cap="none" spc="0" normalizeH="0" baseline="0" noProof="0" dirty="0" smtClean="0">
              <a:ln>
                <a:noFill/>
              </a:ln>
              <a:solidFill>
                <a:srgbClr val="F0F0F0"/>
              </a:solidFill>
              <a:effectLst/>
              <a:uLnTx/>
              <a:uFillTx/>
              <a:latin typeface="Arial" charset="0"/>
              <a:ea typeface="ＭＳ Ｐゴシック" charset="0"/>
              <a:cs typeface="+mn-cs"/>
              <a:sym typeface="Wingdings 3" pitchFamily="18" charset="2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0F0F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  <a:sym typeface="Wingdings 3" pitchFamily="18" charset="2"/>
              </a:rPr>
              <a:t>Ideal coil geometry for dipolar fields:</a:t>
            </a:r>
          </a:p>
          <a:p>
            <a:pPr marL="1600200" marR="0" lvl="3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endParaRPr kumimoji="0" lang="en-US" altLang="fr-FR" sz="1400" b="0" i="0" u="none" strike="noStrike" kern="1200" cap="none" spc="0" normalizeH="0" baseline="0" noProof="0" dirty="0" smtClean="0">
              <a:ln>
                <a:noFill/>
              </a:ln>
              <a:solidFill>
                <a:srgbClr val="F0F0F0"/>
              </a:solidFill>
              <a:effectLst/>
              <a:uLnTx/>
              <a:uFillTx/>
              <a:latin typeface="Arial" charset="0"/>
              <a:ea typeface="ＭＳ Ｐゴシック" charset="0"/>
              <a:cs typeface="+mn-cs"/>
              <a:sym typeface="Wingdings 3" pitchFamily="18" charset="2"/>
            </a:endParaRP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alt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0F0F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  <a:sym typeface="Wingdings 3" pitchFamily="18" charset="2"/>
              </a:rPr>
              <a:t>Azimuthal current distribution  </a:t>
            </a:r>
            <a:r>
              <a:rPr kumimoji="0" lang="en-US" alt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AF032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  <a:sym typeface="Wingdings 3" pitchFamily="18" charset="2"/>
              </a:rPr>
              <a:t>I(</a:t>
            </a:r>
            <a:r>
              <a:rPr kumimoji="0" lang="en-US" alt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AF032"/>
                </a:solidFill>
                <a:effectLst/>
                <a:uLnTx/>
                <a:uFillTx/>
                <a:latin typeface="Symbol" pitchFamily="18" charset="2"/>
                <a:ea typeface="ＭＳ Ｐゴシック" charset="0"/>
                <a:cs typeface="+mn-cs"/>
                <a:sym typeface="Wingdings 3" pitchFamily="18" charset="2"/>
              </a:rPr>
              <a:t>f</a:t>
            </a:r>
            <a:r>
              <a:rPr kumimoji="0" lang="en-US" alt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AF032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  <a:sym typeface="Wingdings 3" pitchFamily="18" charset="2"/>
              </a:rPr>
              <a:t>) = I</a:t>
            </a:r>
            <a:r>
              <a:rPr kumimoji="0" lang="en-US" altLang="fr-FR" sz="1800" b="1" i="0" u="none" strike="noStrike" kern="1200" cap="none" spc="0" normalizeH="0" baseline="-25000" noProof="0" dirty="0" smtClean="0">
                <a:ln>
                  <a:noFill/>
                </a:ln>
                <a:solidFill>
                  <a:srgbClr val="FAF032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  <a:sym typeface="Wingdings 3" pitchFamily="18" charset="2"/>
              </a:rPr>
              <a:t>0</a:t>
            </a:r>
            <a:r>
              <a:rPr kumimoji="0" lang="en-US" alt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AF032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  <a:sym typeface="Wingdings 3" pitchFamily="18" charset="2"/>
              </a:rPr>
              <a:t>cos(</a:t>
            </a:r>
            <a:r>
              <a:rPr kumimoji="0" lang="en-US" alt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AF032"/>
                </a:solidFill>
                <a:effectLst/>
                <a:uLnTx/>
                <a:uFillTx/>
                <a:latin typeface="Symbol" pitchFamily="18" charset="2"/>
                <a:ea typeface="ＭＳ Ｐゴシック" charset="0"/>
                <a:cs typeface="+mn-cs"/>
                <a:sym typeface="Wingdings 3" pitchFamily="18" charset="2"/>
              </a:rPr>
              <a:t>f</a:t>
            </a:r>
            <a:r>
              <a:rPr kumimoji="0" lang="en-US" alt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AF032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  <a:sym typeface="Wingdings 3" pitchFamily="18" charset="2"/>
              </a:rPr>
              <a:t>)</a:t>
            </a:r>
            <a:r>
              <a:rPr kumimoji="0" lang="en-US" alt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AF032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  <a:sym typeface="Wingdings 3" pitchFamily="18" charset="2"/>
              </a:rPr>
              <a:t>  </a:t>
            </a:r>
            <a:r>
              <a:rPr kumimoji="0" lang="en-US" alt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AF032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  <a:sym typeface="Wingdings 3" pitchFamily="18" charset="2"/>
              </a:rPr>
              <a:t> </a:t>
            </a:r>
            <a:r>
              <a:rPr kumimoji="0" lang="en-US" altLang="fr-FR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AF032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  <a:sym typeface="Wingdings 3" pitchFamily="18" charset="2"/>
              </a:rPr>
              <a:t>Dipol</a:t>
            </a:r>
            <a:r>
              <a:rPr kumimoji="0" lang="en-US" alt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AF032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  <a:sym typeface="Wingdings 3" pitchFamily="18" charset="2"/>
              </a:rPr>
              <a:t>,     </a:t>
            </a:r>
            <a:r>
              <a:rPr kumimoji="0" lang="en-US" alt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0F0F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  <a:sym typeface="Wingdings 3" pitchFamily="18" charset="2"/>
              </a:rPr>
              <a:t>(I</a:t>
            </a:r>
            <a:r>
              <a:rPr kumimoji="0" lang="en-US" altLang="fr-FR" sz="18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F0F0F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  <a:sym typeface="Wingdings 3" pitchFamily="18" charset="2"/>
              </a:rPr>
              <a:t>0</a:t>
            </a:r>
            <a:r>
              <a:rPr kumimoji="0" lang="en-US" alt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0F0F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  <a:sym typeface="Wingdings 3" pitchFamily="18" charset="2"/>
              </a:rPr>
              <a:t>cos(2</a:t>
            </a:r>
            <a:r>
              <a:rPr kumimoji="0" lang="en-US" alt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0F0F0"/>
                </a:solidFill>
                <a:effectLst/>
                <a:uLnTx/>
                <a:uFillTx/>
                <a:latin typeface="Symbol" pitchFamily="18" charset="2"/>
                <a:ea typeface="ＭＳ Ｐゴシック" charset="0"/>
                <a:cs typeface="+mn-cs"/>
                <a:sym typeface="Wingdings 3" pitchFamily="18" charset="2"/>
              </a:rPr>
              <a:t>f</a:t>
            </a:r>
            <a:r>
              <a:rPr kumimoji="0" lang="en-US" alt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0F0F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  <a:sym typeface="Wingdings 3" pitchFamily="18" charset="2"/>
              </a:rPr>
              <a:t>) </a:t>
            </a:r>
            <a:r>
              <a:rPr kumimoji="0" lang="en-US" altLang="fr-FR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0F0F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  <a:sym typeface="Wingdings 3" pitchFamily="18" charset="2"/>
              </a:rPr>
              <a:t>Quadrupol</a:t>
            </a:r>
            <a:r>
              <a:rPr kumimoji="0" lang="en-US" alt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0F0F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  <a:sym typeface="Wingdings 3" pitchFamily="18" charset="2"/>
              </a:rPr>
              <a:t>)</a:t>
            </a:r>
          </a:p>
          <a:p>
            <a:pPr marL="1600200" marR="0" lvl="3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endParaRPr kumimoji="0" lang="en-US" altLang="fr-FR" sz="1400" b="0" i="0" u="none" strike="noStrike" kern="1200" cap="none" spc="0" normalizeH="0" baseline="0" noProof="0" dirty="0" smtClean="0">
              <a:ln>
                <a:noFill/>
              </a:ln>
              <a:solidFill>
                <a:srgbClr val="F0F0F0"/>
              </a:solidFill>
              <a:effectLst/>
              <a:uLnTx/>
              <a:uFillTx/>
              <a:latin typeface="Arial" charset="0"/>
              <a:ea typeface="ＭＳ Ｐゴシック" charset="0"/>
              <a:cs typeface="+mn-cs"/>
              <a:sym typeface="Wingdings 3" pitchFamily="18" charset="2"/>
            </a:endParaRP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alt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0F0F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  <a:sym typeface="Wingdings 3" pitchFamily="18" charset="2"/>
              </a:rPr>
              <a:t>2 horizontally displaced circles</a:t>
            </a:r>
            <a:endParaRPr kumimoji="0" lang="en-US" altLang="fr-FR" sz="1800" b="1" i="0" u="none" strike="noStrike" kern="1200" cap="none" spc="0" normalizeH="0" baseline="0" noProof="0" dirty="0" smtClean="0">
              <a:ln>
                <a:noFill/>
              </a:ln>
              <a:solidFill>
                <a:srgbClr val="F0F0F0"/>
              </a:solidFill>
              <a:effectLst/>
              <a:uLnTx/>
              <a:uFillTx/>
              <a:latin typeface="Arial" charset="0"/>
              <a:ea typeface="ＭＳ Ｐゴシック" charset="0"/>
              <a:cs typeface="+mn-cs"/>
            </a:endParaRPr>
          </a:p>
        </p:txBody>
      </p:sp>
      <p:grpSp>
        <p:nvGrpSpPr>
          <p:cNvPr id="519221" name="Group 53"/>
          <p:cNvGrpSpPr>
            <a:grpSpLocks/>
          </p:cNvGrpSpPr>
          <p:nvPr/>
        </p:nvGrpSpPr>
        <p:grpSpPr bwMode="auto">
          <a:xfrm>
            <a:off x="863600" y="4572000"/>
            <a:ext cx="2717800" cy="1676400"/>
            <a:chOff x="408" y="2677"/>
            <a:chExt cx="1904" cy="1163"/>
          </a:xfrm>
        </p:grpSpPr>
        <p:grpSp>
          <p:nvGrpSpPr>
            <p:cNvPr id="519182" name="Group 14"/>
            <p:cNvGrpSpPr>
              <a:grpSpLocks noChangeAspect="1"/>
            </p:cNvGrpSpPr>
            <p:nvPr/>
          </p:nvGrpSpPr>
          <p:grpSpPr bwMode="auto">
            <a:xfrm>
              <a:off x="750" y="2677"/>
              <a:ext cx="1314" cy="1163"/>
              <a:chOff x="1440" y="2872"/>
              <a:chExt cx="1040" cy="920"/>
            </a:xfrm>
          </p:grpSpPr>
          <p:sp>
            <p:nvSpPr>
              <p:cNvPr id="519175" name="Oval 7"/>
              <p:cNvSpPr>
                <a:spLocks noChangeAspect="1" noChangeArrowheads="1"/>
              </p:cNvSpPr>
              <p:nvPr/>
            </p:nvSpPr>
            <p:spPr bwMode="auto">
              <a:xfrm>
                <a:off x="1560" y="2872"/>
                <a:ext cx="920" cy="920"/>
              </a:xfrm>
              <a:prstGeom prst="ellipse">
                <a:avLst/>
              </a:prstGeom>
              <a:solidFill>
                <a:srgbClr val="00CCFF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0" fontAlgn="base" latinLnBrk="0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400" b="1" i="0" u="none" strike="noStrike" kern="1200" cap="none" spc="0" normalizeH="0" baseline="0" noProof="0" smtClean="0">
                  <a:ln>
                    <a:noFill/>
                  </a:ln>
                  <a:solidFill>
                    <a:srgbClr val="F0F0F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0"/>
                  <a:cs typeface="+mn-cs"/>
                </a:endParaRPr>
              </a:p>
            </p:txBody>
          </p:sp>
          <p:sp>
            <p:nvSpPr>
              <p:cNvPr id="519176" name="Oval 8"/>
              <p:cNvSpPr>
                <a:spLocks noChangeAspect="1" noChangeArrowheads="1"/>
              </p:cNvSpPr>
              <p:nvPr/>
            </p:nvSpPr>
            <p:spPr bwMode="auto">
              <a:xfrm>
                <a:off x="1440" y="2872"/>
                <a:ext cx="920" cy="920"/>
              </a:xfrm>
              <a:prstGeom prst="ellipse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0" fontAlgn="base" latinLnBrk="0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400" b="1" i="0" u="none" strike="noStrike" kern="1200" cap="none" spc="0" normalizeH="0" baseline="0" noProof="0" smtClean="0">
                  <a:ln>
                    <a:noFill/>
                  </a:ln>
                  <a:solidFill>
                    <a:srgbClr val="F0F0F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0"/>
                  <a:cs typeface="+mn-cs"/>
                </a:endParaRPr>
              </a:p>
            </p:txBody>
          </p:sp>
        </p:grpSp>
        <p:grpSp>
          <p:nvGrpSpPr>
            <p:cNvPr id="519183" name="Group 15"/>
            <p:cNvGrpSpPr>
              <a:grpSpLocks noChangeAspect="1"/>
            </p:cNvGrpSpPr>
            <p:nvPr/>
          </p:nvGrpSpPr>
          <p:grpSpPr bwMode="auto">
            <a:xfrm flipH="1">
              <a:off x="608" y="2677"/>
              <a:ext cx="1314" cy="1163"/>
              <a:chOff x="1440" y="2872"/>
              <a:chExt cx="1040" cy="920"/>
            </a:xfrm>
          </p:grpSpPr>
          <p:sp>
            <p:nvSpPr>
              <p:cNvPr id="519184" name="Oval 16"/>
              <p:cNvSpPr>
                <a:spLocks noChangeAspect="1" noChangeArrowheads="1"/>
              </p:cNvSpPr>
              <p:nvPr/>
            </p:nvSpPr>
            <p:spPr bwMode="auto">
              <a:xfrm flipH="1" flipV="1">
                <a:off x="1560" y="2872"/>
                <a:ext cx="920" cy="920"/>
              </a:xfrm>
              <a:prstGeom prst="ellipse">
                <a:avLst/>
              </a:prstGeom>
              <a:solidFill>
                <a:srgbClr val="FF00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0" fontAlgn="base" latinLnBrk="0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400" b="1" i="0" u="none" strike="noStrike" kern="1200" cap="none" spc="0" normalizeH="0" baseline="0" noProof="0" smtClean="0">
                  <a:ln>
                    <a:noFill/>
                  </a:ln>
                  <a:solidFill>
                    <a:srgbClr val="F0F0F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0"/>
                  <a:cs typeface="+mn-cs"/>
                </a:endParaRPr>
              </a:p>
            </p:txBody>
          </p:sp>
          <p:sp>
            <p:nvSpPr>
              <p:cNvPr id="519185" name="Oval 17"/>
              <p:cNvSpPr>
                <a:spLocks noChangeAspect="1" noChangeArrowheads="1"/>
              </p:cNvSpPr>
              <p:nvPr/>
            </p:nvSpPr>
            <p:spPr bwMode="auto">
              <a:xfrm flipV="1">
                <a:off x="1440" y="2872"/>
                <a:ext cx="920" cy="920"/>
              </a:xfrm>
              <a:prstGeom prst="ellipse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0" fontAlgn="base" latinLnBrk="0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400" b="1" i="0" u="none" strike="noStrike" kern="1200" cap="none" spc="0" normalizeH="0" baseline="0" noProof="0" smtClean="0">
                  <a:ln>
                    <a:noFill/>
                  </a:ln>
                  <a:solidFill>
                    <a:srgbClr val="F0F0F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0"/>
                  <a:cs typeface="+mn-cs"/>
                </a:endParaRPr>
              </a:p>
            </p:txBody>
          </p:sp>
        </p:grpSp>
        <p:sp>
          <p:nvSpPr>
            <p:cNvPr id="519196" name="Line 28"/>
            <p:cNvSpPr>
              <a:spLocks noChangeShapeType="1"/>
            </p:cNvSpPr>
            <p:nvPr/>
          </p:nvSpPr>
          <p:spPr bwMode="auto">
            <a:xfrm>
              <a:off x="1384" y="3264"/>
              <a:ext cx="5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00" b="1" i="0" u="none" strike="noStrike" kern="1200" cap="none" spc="0" normalizeH="0" baseline="0" noProof="0" smtClean="0">
                <a:ln>
                  <a:noFill/>
                </a:ln>
                <a:solidFill>
                  <a:srgbClr val="F0F0F0"/>
                </a:solidFill>
                <a:effectLst/>
                <a:uLnTx/>
                <a:uFillTx/>
                <a:latin typeface="Times New Roman" pitchFamily="18" charset="0"/>
                <a:ea typeface="ＭＳ Ｐゴシック" charset="0"/>
                <a:cs typeface="+mn-cs"/>
              </a:endParaRPr>
            </a:p>
          </p:txBody>
        </p:sp>
        <p:sp>
          <p:nvSpPr>
            <p:cNvPr id="519197" name="Text Box 29"/>
            <p:cNvSpPr txBox="1">
              <a:spLocks noChangeArrowheads="1"/>
            </p:cNvSpPr>
            <p:nvPr/>
          </p:nvSpPr>
          <p:spPr bwMode="auto">
            <a:xfrm>
              <a:off x="1928" y="2696"/>
              <a:ext cx="384" cy="2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AT" altLang="fr-FR" sz="1800" b="1" i="0" u="none" strike="noStrike" kern="1200" cap="none" spc="0" normalizeH="0" baseline="0" noProof="0" smtClean="0">
                  <a:ln>
                    <a:noFill/>
                  </a:ln>
                  <a:solidFill>
                    <a:srgbClr val="F0F0F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+mn-cs"/>
                </a:rPr>
                <a:t>I(</a:t>
              </a:r>
              <a:r>
                <a:rPr kumimoji="0" lang="de-AT" altLang="fr-FR" sz="1800" b="1" i="0" u="none" strike="noStrike" kern="1200" cap="none" spc="0" normalizeH="0" baseline="0" noProof="0" smtClean="0">
                  <a:ln>
                    <a:noFill/>
                  </a:ln>
                  <a:solidFill>
                    <a:srgbClr val="F0F0F0"/>
                  </a:solidFill>
                  <a:effectLst/>
                  <a:uLnTx/>
                  <a:uFillTx/>
                  <a:latin typeface="Symbol" pitchFamily="18" charset="2"/>
                  <a:ea typeface="ＭＳ Ｐゴシック" charset="0"/>
                  <a:cs typeface="+mn-cs"/>
                </a:rPr>
                <a:t>f</a:t>
              </a:r>
              <a:r>
                <a:rPr kumimoji="0" lang="de-AT" altLang="fr-FR" sz="1800" b="1" i="0" u="none" strike="noStrike" kern="1200" cap="none" spc="0" normalizeH="0" baseline="0" noProof="0" smtClean="0">
                  <a:ln>
                    <a:noFill/>
                  </a:ln>
                  <a:solidFill>
                    <a:srgbClr val="F0F0F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+mn-cs"/>
                </a:rPr>
                <a:t>)</a:t>
              </a:r>
            </a:p>
          </p:txBody>
        </p:sp>
        <p:sp>
          <p:nvSpPr>
            <p:cNvPr id="519198" name="Line 30"/>
            <p:cNvSpPr>
              <a:spLocks noChangeShapeType="1"/>
            </p:cNvSpPr>
            <p:nvPr/>
          </p:nvSpPr>
          <p:spPr bwMode="auto">
            <a:xfrm flipV="1">
              <a:off x="1384" y="2832"/>
              <a:ext cx="344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00" b="1" i="0" u="none" strike="noStrike" kern="1200" cap="none" spc="0" normalizeH="0" baseline="0" noProof="0" smtClean="0">
                <a:ln>
                  <a:noFill/>
                </a:ln>
                <a:solidFill>
                  <a:srgbClr val="F0F0F0"/>
                </a:solidFill>
                <a:effectLst/>
                <a:uLnTx/>
                <a:uFillTx/>
                <a:latin typeface="Times New Roman" pitchFamily="18" charset="0"/>
                <a:ea typeface="ＭＳ Ｐゴシック" charset="0"/>
                <a:cs typeface="+mn-cs"/>
              </a:endParaRPr>
            </a:p>
          </p:txBody>
        </p:sp>
        <p:sp>
          <p:nvSpPr>
            <p:cNvPr id="519200" name="Text Box 32"/>
            <p:cNvSpPr txBox="1">
              <a:spLocks noChangeArrowheads="1"/>
            </p:cNvSpPr>
            <p:nvPr/>
          </p:nvSpPr>
          <p:spPr bwMode="auto">
            <a:xfrm>
              <a:off x="1456" y="3056"/>
              <a:ext cx="384" cy="2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AT" altLang="fr-FR" sz="1800" b="1" i="0" u="none" strike="noStrike" kern="1200" cap="none" spc="0" normalizeH="0" baseline="0" noProof="0" smtClean="0">
                  <a:ln>
                    <a:noFill/>
                  </a:ln>
                  <a:solidFill>
                    <a:srgbClr val="F0F0F0"/>
                  </a:solidFill>
                  <a:effectLst/>
                  <a:uLnTx/>
                  <a:uFillTx/>
                  <a:latin typeface="Symbol" pitchFamily="18" charset="2"/>
                  <a:ea typeface="ＭＳ Ｐゴシック" charset="0"/>
                  <a:cs typeface="+mn-cs"/>
                </a:rPr>
                <a:t>f</a:t>
              </a:r>
              <a:endParaRPr kumimoji="0" lang="de-AT" altLang="fr-FR" sz="1800" b="1" i="0" u="none" strike="noStrike" kern="1200" cap="none" spc="0" normalizeH="0" baseline="0" noProof="0" smtClean="0">
                <a:ln>
                  <a:noFill/>
                </a:ln>
                <a:solidFill>
                  <a:srgbClr val="F0F0F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</a:endParaRPr>
            </a:p>
          </p:txBody>
        </p:sp>
        <p:sp>
          <p:nvSpPr>
            <p:cNvPr id="519202" name="Line 34"/>
            <p:cNvSpPr>
              <a:spLocks noChangeShapeType="1"/>
            </p:cNvSpPr>
            <p:nvPr/>
          </p:nvSpPr>
          <p:spPr bwMode="auto">
            <a:xfrm flipV="1">
              <a:off x="1056" y="2976"/>
              <a:ext cx="0" cy="528"/>
            </a:xfrm>
            <a:prstGeom prst="line">
              <a:avLst/>
            </a:prstGeom>
            <a:noFill/>
            <a:ln w="76200">
              <a:solidFill>
                <a:srgbClr val="00CC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00" b="1" i="0" u="none" strike="noStrike" kern="1200" cap="none" spc="0" normalizeH="0" baseline="0" noProof="0" smtClean="0">
                <a:ln>
                  <a:noFill/>
                </a:ln>
                <a:solidFill>
                  <a:srgbClr val="F0F0F0"/>
                </a:solidFill>
                <a:effectLst/>
                <a:uLnTx/>
                <a:uFillTx/>
                <a:latin typeface="Times New Roman" pitchFamily="18" charset="0"/>
                <a:ea typeface="ＭＳ Ｐゴシック" charset="0"/>
                <a:cs typeface="+mn-cs"/>
              </a:endParaRPr>
            </a:p>
          </p:txBody>
        </p:sp>
        <p:sp>
          <p:nvSpPr>
            <p:cNvPr id="519203" name="Line 35"/>
            <p:cNvSpPr>
              <a:spLocks noChangeShapeType="1"/>
            </p:cNvSpPr>
            <p:nvPr/>
          </p:nvSpPr>
          <p:spPr bwMode="auto">
            <a:xfrm flipV="1">
              <a:off x="1368" y="2976"/>
              <a:ext cx="0" cy="528"/>
            </a:xfrm>
            <a:prstGeom prst="line">
              <a:avLst/>
            </a:prstGeom>
            <a:noFill/>
            <a:ln w="76200">
              <a:solidFill>
                <a:srgbClr val="00CC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00" b="1" i="0" u="none" strike="noStrike" kern="1200" cap="none" spc="0" normalizeH="0" baseline="0" noProof="0" smtClean="0">
                <a:ln>
                  <a:noFill/>
                </a:ln>
                <a:solidFill>
                  <a:srgbClr val="F0F0F0"/>
                </a:solidFill>
                <a:effectLst/>
                <a:uLnTx/>
                <a:uFillTx/>
                <a:latin typeface="Times New Roman" pitchFamily="18" charset="0"/>
                <a:ea typeface="ＭＳ Ｐゴシック" charset="0"/>
                <a:cs typeface="+mn-cs"/>
              </a:endParaRPr>
            </a:p>
          </p:txBody>
        </p:sp>
        <p:sp>
          <p:nvSpPr>
            <p:cNvPr id="519204" name="Line 36"/>
            <p:cNvSpPr>
              <a:spLocks noChangeShapeType="1"/>
            </p:cNvSpPr>
            <p:nvPr/>
          </p:nvSpPr>
          <p:spPr bwMode="auto">
            <a:xfrm flipV="1">
              <a:off x="1672" y="2976"/>
              <a:ext cx="0" cy="528"/>
            </a:xfrm>
            <a:prstGeom prst="line">
              <a:avLst/>
            </a:prstGeom>
            <a:noFill/>
            <a:ln w="76200">
              <a:solidFill>
                <a:srgbClr val="00CC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00" b="1" i="0" u="none" strike="noStrike" kern="1200" cap="none" spc="0" normalizeH="0" baseline="0" noProof="0" smtClean="0">
                <a:ln>
                  <a:noFill/>
                </a:ln>
                <a:solidFill>
                  <a:srgbClr val="F0F0F0"/>
                </a:solidFill>
                <a:effectLst/>
                <a:uLnTx/>
                <a:uFillTx/>
                <a:latin typeface="Times New Roman" pitchFamily="18" charset="0"/>
                <a:ea typeface="ＭＳ Ｐゴシック" charset="0"/>
                <a:cs typeface="+mn-cs"/>
              </a:endParaRPr>
            </a:p>
          </p:txBody>
        </p:sp>
        <p:sp>
          <p:nvSpPr>
            <p:cNvPr id="519205" name="Text Box 37"/>
            <p:cNvSpPr txBox="1">
              <a:spLocks noChangeArrowheads="1"/>
            </p:cNvSpPr>
            <p:nvPr/>
          </p:nvSpPr>
          <p:spPr bwMode="auto">
            <a:xfrm>
              <a:off x="1264" y="2784"/>
              <a:ext cx="384" cy="2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AT" altLang="fr-FR" sz="1800" b="1" i="0" u="none" strike="noStrike" kern="1200" cap="none" spc="0" normalizeH="0" baseline="0" noProof="0" smtClean="0">
                  <a:ln>
                    <a:noFill/>
                  </a:ln>
                  <a:solidFill>
                    <a:srgbClr val="F0F0F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+mn-cs"/>
                </a:rPr>
                <a:t>B</a:t>
              </a:r>
            </a:p>
          </p:txBody>
        </p:sp>
        <p:sp>
          <p:nvSpPr>
            <p:cNvPr id="519206" name="Text Box 38"/>
            <p:cNvSpPr txBox="1">
              <a:spLocks noChangeArrowheads="1"/>
            </p:cNvSpPr>
            <p:nvPr/>
          </p:nvSpPr>
          <p:spPr bwMode="auto">
            <a:xfrm>
              <a:off x="408" y="3531"/>
              <a:ext cx="384" cy="2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AT" altLang="fr-FR" sz="1800" b="1" i="0" u="none" strike="noStrike" kern="1200" cap="none" spc="0" normalizeH="0" baseline="0" noProof="0" smtClean="0">
                  <a:ln>
                    <a:noFill/>
                  </a:ln>
                  <a:solidFill>
                    <a:srgbClr val="F0F0F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+mn-cs"/>
                </a:rPr>
                <a:t>I(</a:t>
              </a:r>
              <a:r>
                <a:rPr kumimoji="0" lang="de-AT" altLang="fr-FR" sz="1800" b="1" i="0" u="none" strike="noStrike" kern="1200" cap="none" spc="0" normalizeH="0" baseline="0" noProof="0" smtClean="0">
                  <a:ln>
                    <a:noFill/>
                  </a:ln>
                  <a:solidFill>
                    <a:srgbClr val="F0F0F0"/>
                  </a:solidFill>
                  <a:effectLst/>
                  <a:uLnTx/>
                  <a:uFillTx/>
                  <a:latin typeface="Symbol" pitchFamily="18" charset="2"/>
                  <a:ea typeface="ＭＳ Ｐゴシック" charset="0"/>
                  <a:cs typeface="+mn-cs"/>
                </a:rPr>
                <a:t>f</a:t>
              </a:r>
              <a:r>
                <a:rPr kumimoji="0" lang="de-AT" altLang="fr-FR" sz="1800" b="1" i="0" u="none" strike="noStrike" kern="1200" cap="none" spc="0" normalizeH="0" baseline="0" noProof="0" smtClean="0">
                  <a:ln>
                    <a:noFill/>
                  </a:ln>
                  <a:solidFill>
                    <a:srgbClr val="F0F0F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+mn-cs"/>
                </a:rPr>
                <a:t>)</a:t>
              </a:r>
            </a:p>
          </p:txBody>
        </p:sp>
        <p:grpSp>
          <p:nvGrpSpPr>
            <p:cNvPr id="519211" name="Group 43"/>
            <p:cNvGrpSpPr>
              <a:grpSpLocks noChangeAspect="1"/>
            </p:cNvGrpSpPr>
            <p:nvPr/>
          </p:nvGrpSpPr>
          <p:grpSpPr bwMode="auto">
            <a:xfrm>
              <a:off x="1948" y="3216"/>
              <a:ext cx="96" cy="96"/>
              <a:chOff x="2304" y="2832"/>
              <a:chExt cx="336" cy="336"/>
            </a:xfrm>
          </p:grpSpPr>
          <p:sp>
            <p:nvSpPr>
              <p:cNvPr id="519208" name="Oval 40"/>
              <p:cNvSpPr>
                <a:spLocks noChangeAspect="1" noChangeArrowheads="1"/>
              </p:cNvSpPr>
              <p:nvPr/>
            </p:nvSpPr>
            <p:spPr bwMode="auto">
              <a:xfrm>
                <a:off x="2304" y="2832"/>
                <a:ext cx="336" cy="336"/>
              </a:xfrm>
              <a:prstGeom prst="ellips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0" fontAlgn="base" latinLnBrk="0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400" b="1" i="0" u="none" strike="noStrike" kern="1200" cap="none" spc="0" normalizeH="0" baseline="0" noProof="0" smtClean="0">
                  <a:ln>
                    <a:noFill/>
                  </a:ln>
                  <a:solidFill>
                    <a:srgbClr val="F0F0F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0"/>
                  <a:cs typeface="+mn-cs"/>
                </a:endParaRPr>
              </a:p>
            </p:txBody>
          </p:sp>
          <p:sp>
            <p:nvSpPr>
              <p:cNvPr id="519209" name="Line 41"/>
              <p:cNvSpPr>
                <a:spLocks noChangeAspect="1" noChangeShapeType="1"/>
              </p:cNvSpPr>
              <p:nvPr/>
            </p:nvSpPr>
            <p:spPr bwMode="auto">
              <a:xfrm flipV="1">
                <a:off x="2352" y="2876"/>
                <a:ext cx="240" cy="24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400" b="1" i="0" u="none" strike="noStrike" kern="1200" cap="none" spc="0" normalizeH="0" baseline="0" noProof="0" smtClean="0">
                  <a:ln>
                    <a:noFill/>
                  </a:ln>
                  <a:solidFill>
                    <a:srgbClr val="F0F0F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0"/>
                  <a:cs typeface="+mn-cs"/>
                </a:endParaRPr>
              </a:p>
            </p:txBody>
          </p:sp>
          <p:sp>
            <p:nvSpPr>
              <p:cNvPr id="519210" name="Line 42"/>
              <p:cNvSpPr>
                <a:spLocks noChangeAspect="1" noChangeShapeType="1"/>
              </p:cNvSpPr>
              <p:nvPr/>
            </p:nvSpPr>
            <p:spPr bwMode="auto">
              <a:xfrm rot="5400000" flipV="1">
                <a:off x="2356" y="2880"/>
                <a:ext cx="240" cy="24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400" b="1" i="0" u="none" strike="noStrike" kern="1200" cap="none" spc="0" normalizeH="0" baseline="0" noProof="0" smtClean="0">
                  <a:ln>
                    <a:noFill/>
                  </a:ln>
                  <a:solidFill>
                    <a:srgbClr val="F0F0F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0"/>
                  <a:cs typeface="+mn-cs"/>
                </a:endParaRPr>
              </a:p>
            </p:txBody>
          </p:sp>
        </p:grpSp>
        <p:grpSp>
          <p:nvGrpSpPr>
            <p:cNvPr id="519220" name="Group 52"/>
            <p:cNvGrpSpPr>
              <a:grpSpLocks/>
            </p:cNvGrpSpPr>
            <p:nvPr/>
          </p:nvGrpSpPr>
          <p:grpSpPr bwMode="auto">
            <a:xfrm>
              <a:off x="648" y="3216"/>
              <a:ext cx="96" cy="96"/>
              <a:chOff x="2400" y="2928"/>
              <a:chExt cx="336" cy="336"/>
            </a:xfrm>
          </p:grpSpPr>
          <p:sp>
            <p:nvSpPr>
              <p:cNvPr id="519213" name="Oval 45"/>
              <p:cNvSpPr>
                <a:spLocks noChangeAspect="1" noChangeArrowheads="1"/>
              </p:cNvSpPr>
              <p:nvPr/>
            </p:nvSpPr>
            <p:spPr bwMode="auto">
              <a:xfrm>
                <a:off x="2400" y="2928"/>
                <a:ext cx="336" cy="336"/>
              </a:xfrm>
              <a:prstGeom prst="ellips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0" fontAlgn="base" latinLnBrk="0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400" b="1" i="0" u="none" strike="noStrike" kern="1200" cap="none" spc="0" normalizeH="0" baseline="0" noProof="0" smtClean="0">
                  <a:ln>
                    <a:noFill/>
                  </a:ln>
                  <a:solidFill>
                    <a:srgbClr val="F0F0F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0"/>
                  <a:cs typeface="+mn-cs"/>
                </a:endParaRPr>
              </a:p>
            </p:txBody>
          </p:sp>
          <p:sp>
            <p:nvSpPr>
              <p:cNvPr id="519217" name="Oval 49"/>
              <p:cNvSpPr>
                <a:spLocks noChangeAspect="1" noChangeArrowheads="1"/>
              </p:cNvSpPr>
              <p:nvPr/>
            </p:nvSpPr>
            <p:spPr bwMode="auto">
              <a:xfrm>
                <a:off x="2548" y="3072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 w="127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0" fontAlgn="base" latinLnBrk="0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400" b="1" i="0" u="none" strike="noStrike" kern="1200" cap="none" spc="0" normalizeH="0" baseline="0" noProof="0" smtClean="0">
                  <a:ln>
                    <a:noFill/>
                  </a:ln>
                  <a:solidFill>
                    <a:srgbClr val="F0F0F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0"/>
                  <a:cs typeface="+mn-cs"/>
                </a:endParaRPr>
              </a:p>
            </p:txBody>
          </p:sp>
        </p:grpSp>
      </p:grpSp>
      <p:sp>
        <p:nvSpPr>
          <p:cNvPr id="519222" name="Text Box 54"/>
          <p:cNvSpPr txBox="1">
            <a:spLocks noChangeArrowheads="1"/>
          </p:cNvSpPr>
          <p:nvPr/>
        </p:nvSpPr>
        <p:spPr bwMode="auto">
          <a:xfrm>
            <a:off x="1295400" y="4232275"/>
            <a:ext cx="2057400" cy="312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alt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0F0F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</a:rPr>
              <a:t>Cross section</a:t>
            </a:r>
          </a:p>
        </p:txBody>
      </p:sp>
      <p:sp>
        <p:nvSpPr>
          <p:cNvPr id="519223" name="Rectangle 55"/>
          <p:cNvSpPr>
            <a:spLocks noChangeArrowheads="1"/>
          </p:cNvSpPr>
          <p:nvPr/>
        </p:nvSpPr>
        <p:spPr bwMode="auto">
          <a:xfrm>
            <a:off x="4028768" y="2823246"/>
            <a:ext cx="2451100" cy="533400"/>
          </a:xfrm>
          <a:prstGeom prst="rect">
            <a:avLst/>
          </a:prstGeom>
          <a:noFill/>
          <a:ln w="57150" algn="ctr">
            <a:solidFill>
              <a:srgbClr val="00CC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1" i="0" u="none" strike="noStrike" kern="1200" cap="none" spc="0" normalizeH="0" baseline="0" noProof="0" smtClean="0">
              <a:ln>
                <a:noFill/>
              </a:ln>
              <a:solidFill>
                <a:srgbClr val="F0F0F0"/>
              </a:solidFill>
              <a:effectLst/>
              <a:uLnTx/>
              <a:uFillTx/>
              <a:latin typeface="Times New Roman" pitchFamily="18" charset="0"/>
              <a:ea typeface="ＭＳ Ｐゴシック" charset="0"/>
              <a:cs typeface="+mn-cs"/>
            </a:endParaRPr>
          </a:p>
        </p:txBody>
      </p:sp>
      <p:pic>
        <p:nvPicPr>
          <p:cNvPr id="519227" name="Picture 59" descr="LHC Dipole Cross Secti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33" t="36844" r="53949" b="51054"/>
          <a:stretch>
            <a:fillRect/>
          </a:stretch>
        </p:blipFill>
        <p:spPr bwMode="auto">
          <a:xfrm>
            <a:off x="4565650" y="4271963"/>
            <a:ext cx="4527550" cy="2090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80001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540" y="152636"/>
            <a:ext cx="8226854" cy="940443"/>
          </a:xfrm>
        </p:spPr>
        <p:txBody>
          <a:bodyPr>
            <a:normAutofit/>
          </a:bodyPr>
          <a:lstStyle/>
          <a:p>
            <a:pPr algn="ctr"/>
            <a:r>
              <a:rPr lang="en-GB" sz="3600" b="1" dirty="0" err="1" smtClean="0"/>
              <a:t>Cryo</a:t>
            </a:r>
            <a:r>
              <a:rPr lang="en-GB" sz="3600" b="1" dirty="0" smtClean="0"/>
              <a:t>-magnet cross sections</a:t>
            </a:r>
            <a:endParaRPr lang="en-GB" sz="36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1880831" y="5085183"/>
            <a:ext cx="6258445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584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0F0F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LHC                                FCC-</a:t>
            </a:r>
            <a:r>
              <a:rPr kumimoji="0" lang="en-GB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0F0F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hh</a:t>
            </a:r>
            <a:endParaRPr kumimoji="0" lang="en-GB" sz="2800" b="1" i="0" u="none" strike="noStrike" kern="1200" cap="none" spc="0" normalizeH="0" baseline="0" noProof="0" dirty="0" smtClean="0">
              <a:ln>
                <a:noFill/>
              </a:ln>
              <a:solidFill>
                <a:srgbClr val="F0F0F0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  <a:p>
            <a:pPr marL="0" marR="0" lvl="0" indent="0" algn="l" defTabSz="584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F0F0F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c</a:t>
            </a:r>
            <a:r>
              <a:rPr kumimoji="0" lang="en-GB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0F0F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os theta				  block coil</a:t>
            </a:r>
          </a:p>
          <a:p>
            <a:pPr marL="0" marR="0" lvl="0" indent="0" algn="l" defTabSz="584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F0F0F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	</a:t>
            </a:r>
            <a:r>
              <a:rPr kumimoji="0" lang="en-GB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0F0F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			Nb3Sn as SC material</a:t>
            </a:r>
            <a:endParaRPr kumimoji="0" lang="en-GB" sz="2800" b="1" i="0" u="none" strike="noStrike" kern="1200" cap="none" spc="0" normalizeH="0" baseline="0" noProof="0" dirty="0">
              <a:ln>
                <a:noFill/>
              </a:ln>
              <a:solidFill>
                <a:srgbClr val="F0F0F0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575556" y="1664804"/>
            <a:ext cx="7488832" cy="3127474"/>
            <a:chOff x="179512" y="2492896"/>
            <a:chExt cx="7488832" cy="3127474"/>
          </a:xfrm>
          <a:solidFill>
            <a:schemeClr val="bg1"/>
          </a:solidFill>
        </p:grpSpPr>
        <p:pic>
          <p:nvPicPr>
            <p:cNvPr id="6148" name="Picture 4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5576" y="2719040"/>
              <a:ext cx="2713037" cy="2870200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6" name="Straight Connector 5"/>
            <p:cNvCxnSpPr/>
            <p:nvPr/>
          </p:nvCxnSpPr>
          <p:spPr>
            <a:xfrm flipH="1" flipV="1">
              <a:off x="1043608" y="2852936"/>
              <a:ext cx="648072" cy="504056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flipH="1">
              <a:off x="395536" y="2852936"/>
              <a:ext cx="648072" cy="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323528" y="2492896"/>
              <a:ext cx="821059" cy="369332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marL="0" marR="0" lvl="0" indent="0" algn="l" defTabSz="584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92A55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charset="0"/>
                  <a:cs typeface="Arial" panose="020B0604020202020204" pitchFamily="34" charset="0"/>
                </a:rPr>
                <a:t>0.57</a:t>
              </a:r>
              <a:r>
                <a:rPr kumimoji="0" lang="en-GB" sz="23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92A55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 m</a:t>
              </a:r>
              <a:endParaRPr kumimoji="0" lang="en-GB" sz="2300" b="0" i="0" u="none" strike="noStrike" kern="1200" cap="none" spc="0" normalizeH="0" baseline="0" noProof="0" dirty="0">
                <a:ln>
                  <a:noFill/>
                </a:ln>
                <a:solidFill>
                  <a:srgbClr val="092A55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827584" y="3356992"/>
              <a:ext cx="504056" cy="288032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H="1">
              <a:off x="179512" y="3356992"/>
              <a:ext cx="648072" cy="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179512" y="2996952"/>
              <a:ext cx="821059" cy="369332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marL="0" marR="0" lvl="0" indent="0" algn="l" defTabSz="584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92A55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charset="0"/>
                  <a:cs typeface="Arial" panose="020B0604020202020204" pitchFamily="34" charset="0"/>
                </a:rPr>
                <a:t>0.78</a:t>
              </a:r>
              <a:r>
                <a:rPr kumimoji="0" lang="en-GB" sz="23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92A55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 m</a:t>
              </a:r>
              <a:endParaRPr kumimoji="0" lang="en-GB" sz="2300" b="0" i="0" u="none" strike="noStrike" kern="1200" cap="none" spc="0" normalizeH="0" baseline="0" noProof="0" dirty="0">
                <a:ln>
                  <a:noFill/>
                </a:ln>
                <a:solidFill>
                  <a:srgbClr val="092A55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pic>
          <p:nvPicPr>
            <p:cNvPr id="2050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474"/>
            <a:stretch/>
          </p:blipFill>
          <p:spPr bwMode="auto">
            <a:xfrm>
              <a:off x="3674477" y="2524026"/>
              <a:ext cx="3993867" cy="3096344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353229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-3059" y="-27384"/>
            <a:ext cx="9150188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en-US" sz="3200" kern="0" dirty="0" smtClean="0">
                <a:latin typeface="Arial"/>
              </a:rPr>
              <a:t>       </a:t>
            </a:r>
            <a:r>
              <a:rPr lang="fr-FR" sz="3200" kern="0" dirty="0"/>
              <a:t>Main </a:t>
            </a:r>
            <a:r>
              <a:rPr lang="fr-FR" sz="3200" kern="0" dirty="0" smtClean="0"/>
              <a:t>SC </a:t>
            </a:r>
            <a:r>
              <a:rPr lang="fr-FR" sz="3200" kern="0" dirty="0" err="1" smtClean="0"/>
              <a:t>Magnet</a:t>
            </a:r>
            <a:r>
              <a:rPr lang="fr-FR" sz="3200" kern="0" dirty="0" smtClean="0"/>
              <a:t> system  </a:t>
            </a:r>
          </a:p>
          <a:p>
            <a:pPr lvl="0">
              <a:defRPr/>
            </a:pPr>
            <a:r>
              <a:rPr lang="fr-FR" sz="3200" kern="0" dirty="0" smtClean="0"/>
              <a:t>         FCC </a:t>
            </a:r>
            <a:r>
              <a:rPr lang="fr-FR" sz="3200" kern="0" dirty="0"/>
              <a:t>(16 T) vs LHC (8.3 T</a:t>
            </a:r>
            <a:r>
              <a:rPr lang="fr-FR" sz="3200" kern="0" dirty="0" smtClean="0"/>
              <a:t>)</a:t>
            </a:r>
            <a:endParaRPr kumimoji="0" lang="en-US" sz="28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5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6422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107504" y="956759"/>
                <a:ext cx="8913596" cy="49925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fr-CH" sz="2800" b="1" dirty="0" smtClean="0">
                    <a:solidFill>
                      <a:schemeClr val="tx1"/>
                    </a:solidFill>
                  </a:rPr>
                  <a:t>FCC</a:t>
                </a:r>
              </a:p>
              <a:p>
                <a:pPr>
                  <a:spcAft>
                    <a:spcPts val="600"/>
                  </a:spcAft>
                </a:pPr>
                <a:r>
                  <a:rPr lang="fr-CH" sz="2400" b="1" dirty="0" smtClean="0">
                    <a:solidFill>
                      <a:schemeClr val="tx1"/>
                    </a:solidFill>
                  </a:rPr>
                  <a:t>Bore </a:t>
                </a:r>
                <a:r>
                  <a:rPr lang="fr-CH" sz="2400" b="1" dirty="0" err="1" smtClean="0">
                    <a:solidFill>
                      <a:schemeClr val="tx1"/>
                    </a:solidFill>
                  </a:rPr>
                  <a:t>diameter</a:t>
                </a:r>
                <a:r>
                  <a:rPr lang="fr-CH" sz="2400" b="1" dirty="0" smtClean="0">
                    <a:solidFill>
                      <a:schemeClr val="tx1"/>
                    </a:solidFill>
                  </a:rPr>
                  <a:t>: 50 mm</a:t>
                </a:r>
              </a:p>
              <a:p>
                <a:pPr>
                  <a:spcAft>
                    <a:spcPts val="600"/>
                  </a:spcAft>
                </a:pPr>
                <a:r>
                  <a:rPr lang="fr-CH" sz="2400" b="1" dirty="0" err="1" smtClean="0">
                    <a:solidFill>
                      <a:schemeClr val="tx1"/>
                    </a:solidFill>
                  </a:rPr>
                  <a:t>Dipoles</a:t>
                </a:r>
                <a:r>
                  <a:rPr lang="fr-CH" sz="2400" b="1" dirty="0" smtClean="0">
                    <a:solidFill>
                      <a:schemeClr val="tx1"/>
                    </a:solidFill>
                  </a:rPr>
                  <a:t>:</a:t>
                </a:r>
                <a:r>
                  <a:rPr lang="fr-CH" sz="2400" b="1" dirty="0">
                    <a:ea typeface="Cambria Math"/>
                  </a:rPr>
                  <a:t> </a:t>
                </a:r>
                <a14:m>
                  <m:oMath xmlns:m="http://schemas.openxmlformats.org/officeDocument/2006/math">
                    <m:r>
                      <a:rPr lang="fr-CH" sz="24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𝟒𝟓𝟕𝟖</m:t>
                    </m:r>
                    <m:r>
                      <a:rPr lang="fr-CH" sz="24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 </m:t>
                    </m:r>
                    <m:r>
                      <a:rPr lang="en-GB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/>
                      </a:rPr>
                      <m:t>𝒖𝒏𝒊𝒕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𝒔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, 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𝟏𝟒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.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𝟑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 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𝒎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 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𝒍𝒐𝒏𝒈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, </m:t>
                    </m:r>
                    <m:r>
                      <a:rPr lang="fr-CH" sz="24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𝟏𝟔</m:t>
                    </m:r>
                    <m:r>
                      <a:rPr lang="fr-CH" sz="24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 </m:t>
                    </m:r>
                    <m:r>
                      <a:rPr lang="fr-CH" sz="24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𝑻</m:t>
                    </m:r>
                    <m:r>
                      <a:rPr lang="fr-CH" sz="2400" b="1" i="1" smtClean="0">
                        <a:latin typeface="Cambria Math"/>
                        <a:ea typeface="Cambria Math"/>
                      </a:rPr>
                      <m:t>⇔</m:t>
                    </m:r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fr-CH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r>
                          <a:rPr lang="fr-CH" sz="24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𝑩</m:t>
                        </m:r>
                        <m:r>
                          <a:rPr lang="fr-CH" sz="2400" b="1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𝒅𝒍</m:t>
                        </m:r>
                        <m:r>
                          <a:rPr lang="fr-CH" sz="2400" b="1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~</m:t>
                        </m:r>
                        <m:r>
                          <a:rPr lang="fr-CH" sz="2400" b="1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𝟏</m:t>
                        </m:r>
                        <m:r>
                          <a:rPr lang="fr-CH" sz="2400" b="1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 </m:t>
                        </m:r>
                        <m:r>
                          <a:rPr lang="fr-CH" sz="2400" b="1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𝑴𝑻𝒎</m:t>
                        </m:r>
                      </m:e>
                    </m:nary>
                  </m:oMath>
                </a14:m>
                <a:endParaRPr lang="en-GB" sz="2400" b="1" dirty="0" smtClean="0">
                  <a:latin typeface="Cambria Math" panose="02040503050406030204" pitchFamily="18" charset="0"/>
                  <a:ea typeface="Cambria Math"/>
                </a:endParaRPr>
              </a:p>
              <a:p>
                <a:pPr>
                  <a:spcAft>
                    <a:spcPts val="600"/>
                  </a:spcAft>
                </a:pPr>
                <a:r>
                  <a:rPr lang="fr-CH" sz="2400" b="1" dirty="0" smtClean="0">
                    <a:ea typeface="Cambria Math"/>
                  </a:rPr>
                  <a:t>               </a:t>
                </a:r>
                <a14:m>
                  <m:oMath xmlns:m="http://schemas.openxmlformats.org/officeDocument/2006/math">
                    <m:r>
                      <a:rPr lang="fr-CH" sz="2400" b="1">
                        <a:latin typeface="Cambria Math" panose="02040503050406030204" pitchFamily="18" charset="0"/>
                        <a:ea typeface="Cambria Math"/>
                      </a:rPr>
                      <m:t>𝐒𝐭𝐨𝐫𝐞𝐝</m:t>
                    </m:r>
                    <m:r>
                      <a:rPr lang="fr-CH" sz="2400" b="1">
                        <a:latin typeface="Cambria Math" panose="02040503050406030204" pitchFamily="18" charset="0"/>
                        <a:ea typeface="Cambria Math"/>
                      </a:rPr>
                      <m:t> </m:t>
                    </m:r>
                    <m:r>
                      <a:rPr lang="fr-CH" sz="2400" b="1">
                        <a:latin typeface="Cambria Math" panose="02040503050406030204" pitchFamily="18" charset="0"/>
                        <a:ea typeface="Cambria Math"/>
                      </a:rPr>
                      <m:t>𝐞𝐧𝐞𝐫𝐠𝐲</m:t>
                    </m:r>
                    <m:r>
                      <a:rPr lang="fr-CH" sz="2400" b="1">
                        <a:latin typeface="Cambria Math" panose="02040503050406030204" pitchFamily="18" charset="0"/>
                        <a:ea typeface="Cambria Math"/>
                      </a:rPr>
                      <m:t> ~ </m:t>
                    </m:r>
                    <m:r>
                      <a:rPr lang="fr-CH" sz="2400" b="1" i="0" smtClean="0">
                        <a:latin typeface="Cambria Math" panose="02040503050406030204" pitchFamily="18" charset="0"/>
                        <a:ea typeface="Cambria Math"/>
                      </a:rPr>
                      <m:t>𝟐𝟎𝟎</m:t>
                    </m:r>
                    <m:r>
                      <a:rPr lang="fr-CH" sz="2400" b="1" i="0" smtClean="0">
                        <a:latin typeface="Cambria Math" panose="02040503050406030204" pitchFamily="18" charset="0"/>
                        <a:ea typeface="Cambria Math"/>
                      </a:rPr>
                      <m:t> </m:t>
                    </m:r>
                    <m:r>
                      <a:rPr lang="fr-CH" sz="2400" b="1" i="0" smtClean="0">
                        <a:latin typeface="Cambria Math" panose="02040503050406030204" pitchFamily="18" charset="0"/>
                        <a:ea typeface="Cambria Math"/>
                      </a:rPr>
                      <m:t>𝐆𝐉</m:t>
                    </m:r>
                    <m:r>
                      <a:rPr lang="fr-CH" sz="2400" b="1" i="0" smtClean="0">
                        <a:latin typeface="Cambria Math" panose="02040503050406030204" pitchFamily="18" charset="0"/>
                        <a:ea typeface="Cambria Math"/>
                      </a:rPr>
                      <m:t> </m:t>
                    </m:r>
                    <m:d>
                      <m:dPr>
                        <m:ctrlPr>
                          <a:rPr lang="fr-CH" sz="2400" b="1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r>
                          <a:rPr lang="fr-CH" sz="2400" b="1" i="0" smtClean="0">
                            <a:latin typeface="Cambria Math" panose="02040503050406030204" pitchFamily="18" charset="0"/>
                            <a:ea typeface="Cambria Math"/>
                          </a:rPr>
                          <m:t>𝐆𝐢𝐠𝐚𝐉𝐨𝐮𝐥𝐞</m:t>
                        </m:r>
                      </m:e>
                    </m:d>
                    <m:r>
                      <a:rPr lang="en-GB" sz="2400" b="1" i="0" smtClean="0">
                        <a:latin typeface="Cambria Math" panose="02040503050406030204" pitchFamily="18" charset="0"/>
                        <a:ea typeface="Cambria Math"/>
                      </a:rPr>
                      <m:t> ~</m:t>
                    </m:r>
                    <m:r>
                      <a:rPr lang="en-GB" sz="2400" b="1" i="0" smtClean="0">
                        <a:latin typeface="Cambria Math" panose="02040503050406030204" pitchFamily="18" charset="0"/>
                        <a:ea typeface="Cambria Math"/>
                      </a:rPr>
                      <m:t>𝟒𝟒</m:t>
                    </m:r>
                    <m:r>
                      <a:rPr lang="en-GB" sz="2400" b="1" i="0" smtClean="0">
                        <a:latin typeface="Cambria Math" panose="02040503050406030204" pitchFamily="18" charset="0"/>
                        <a:ea typeface="Cambria Math"/>
                      </a:rPr>
                      <m:t> </m:t>
                    </m:r>
                    <m:r>
                      <a:rPr lang="en-GB" sz="2400" b="1" i="0" smtClean="0">
                        <a:latin typeface="Cambria Math" panose="02040503050406030204" pitchFamily="18" charset="0"/>
                        <a:ea typeface="Cambria Math"/>
                      </a:rPr>
                      <m:t>𝐌𝐉</m:t>
                    </m:r>
                    <m:r>
                      <a:rPr lang="en-GB" sz="2400" b="1" i="0" smtClean="0">
                        <a:latin typeface="Cambria Math" panose="02040503050406030204" pitchFamily="18" charset="0"/>
                        <a:ea typeface="Cambria Math"/>
                      </a:rPr>
                      <m:t>/</m:t>
                    </m:r>
                    <m:r>
                      <a:rPr lang="en-GB" sz="2400" b="1" i="0" smtClean="0">
                        <a:latin typeface="Cambria Math" panose="02040503050406030204" pitchFamily="18" charset="0"/>
                        <a:ea typeface="Cambria Math"/>
                      </a:rPr>
                      <m:t>𝐮𝐧𝐢𝐭</m:t>
                    </m:r>
                    <m:r>
                      <a:rPr lang="fr-CH" sz="2400" b="1" i="0" smtClean="0">
                        <a:latin typeface="Cambria Math" panose="02040503050406030204" pitchFamily="18" charset="0"/>
                        <a:ea typeface="Cambria Math"/>
                      </a:rPr>
                      <m:t> </m:t>
                    </m:r>
                  </m:oMath>
                </a14:m>
                <a:endParaRPr lang="fr-CH" sz="2400" b="1" dirty="0"/>
              </a:p>
              <a:p>
                <a:pPr>
                  <a:spcAft>
                    <a:spcPts val="600"/>
                  </a:spcAft>
                </a:pPr>
                <a:r>
                  <a:rPr lang="fr-CH" sz="2400" b="1" dirty="0" smtClean="0">
                    <a:solidFill>
                      <a:schemeClr val="tx1"/>
                    </a:solidFill>
                  </a:rPr>
                  <a:t>Quads:  </a:t>
                </a:r>
                <a14:m>
                  <m:oMath xmlns:m="http://schemas.openxmlformats.org/officeDocument/2006/math">
                    <m:r>
                      <a:rPr lang="fr-CH" sz="2400" b="1" i="1" dirty="0" smtClean="0">
                        <a:latin typeface="Cambria Math" panose="02040503050406030204" pitchFamily="18" charset="0"/>
                        <a:ea typeface="Cambria Math"/>
                      </a:rPr>
                      <m:t> </m:t>
                    </m:r>
                    <m:r>
                      <a:rPr lang="fr-CH" sz="24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𝟕𝟔𝟐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 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𝒎𝒂𝒈𝒏𝒆𝒕𝒔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,   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𝟔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.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𝟔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 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𝒎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 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𝒍𝒐𝒏𝒈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, 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𝟑𝟕𝟓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 </m:t>
                    </m:r>
                    <m:r>
                      <a:rPr lang="en-GB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/>
                      </a:rPr>
                      <m:t>𝑻</m:t>
                    </m:r>
                    <m:r>
                      <a:rPr lang="en-GB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/>
                      </a:rPr>
                      <m:t>/</m:t>
                    </m:r>
                    <m:r>
                      <a:rPr lang="en-GB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/>
                      </a:rPr>
                      <m:t>𝒎</m:t>
                    </m:r>
                  </m:oMath>
                </a14:m>
                <a:endParaRPr lang="fr-CH" sz="2000" b="1" dirty="0" smtClean="0">
                  <a:solidFill>
                    <a:schemeClr val="tx1"/>
                  </a:solidFill>
                </a:endParaRPr>
              </a:p>
              <a:p>
                <a:pPr algn="ctr">
                  <a:lnSpc>
                    <a:spcPct val="150000"/>
                  </a:lnSpc>
                </a:pPr>
                <a:r>
                  <a:rPr lang="fr-CH" sz="2800" b="1" dirty="0" smtClean="0">
                    <a:solidFill>
                      <a:schemeClr val="tx1"/>
                    </a:solidFill>
                  </a:rPr>
                  <a:t>LHC</a:t>
                </a:r>
                <a:endParaRPr lang="fr-CH" sz="2800" b="1" dirty="0">
                  <a:solidFill>
                    <a:schemeClr val="tx1"/>
                  </a:solidFill>
                </a:endParaRPr>
              </a:p>
              <a:p>
                <a:pPr>
                  <a:spcAft>
                    <a:spcPts val="600"/>
                  </a:spcAft>
                </a:pPr>
                <a:r>
                  <a:rPr lang="fr-CH" sz="2400" b="1" dirty="0"/>
                  <a:t>Bore </a:t>
                </a:r>
                <a:r>
                  <a:rPr lang="fr-CH" sz="2400" b="1" dirty="0" err="1"/>
                  <a:t>diameter</a:t>
                </a:r>
                <a:r>
                  <a:rPr lang="fr-CH" sz="2400" b="1" dirty="0"/>
                  <a:t>: </a:t>
                </a:r>
                <a:r>
                  <a:rPr lang="fr-CH" sz="2400" b="1" dirty="0" smtClean="0"/>
                  <a:t>56 </a:t>
                </a:r>
                <a:r>
                  <a:rPr lang="fr-CH" sz="2400" b="1" dirty="0"/>
                  <a:t>mm</a:t>
                </a:r>
              </a:p>
              <a:p>
                <a:pPr>
                  <a:spcAft>
                    <a:spcPts val="600"/>
                  </a:spcAft>
                </a:pPr>
                <a:r>
                  <a:rPr lang="fr-CH" sz="2400" b="1" dirty="0" err="1"/>
                  <a:t>Dipoles</a:t>
                </a:r>
                <a:r>
                  <a:rPr lang="fr-CH" sz="2400" b="1" dirty="0"/>
                  <a:t>:</a:t>
                </a:r>
                <a:r>
                  <a:rPr lang="fr-CH" sz="2400" b="1" dirty="0">
                    <a:ea typeface="Cambria Math"/>
                  </a:rPr>
                  <a:t> </a:t>
                </a:r>
                <a14:m>
                  <m:oMath xmlns:m="http://schemas.openxmlformats.org/officeDocument/2006/math">
                    <m:r>
                      <a:rPr lang="en-GB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/>
                      </a:rPr>
                      <m:t>𝟏𝟐𝟑𝟐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 </m:t>
                    </m:r>
                    <m:r>
                      <a:rPr lang="en-GB" sz="2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/>
                      </a:rPr>
                      <m:t>𝒖𝒏𝒊𝒕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𝒔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, 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𝟏𝟒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.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𝟑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 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𝒎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 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𝒍𝒐𝒏𝒈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, </m:t>
                    </m:r>
                    <m:r>
                      <a:rPr lang="en-GB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/>
                      </a:rPr>
                      <m:t>𝟖</m:t>
                    </m:r>
                    <m:r>
                      <a:rPr lang="en-GB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/>
                      </a:rPr>
                      <m:t>.</m:t>
                    </m:r>
                    <m:r>
                      <a:rPr lang="en-GB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/>
                      </a:rPr>
                      <m:t>𝟑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 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𝑻</m:t>
                    </m:r>
                    <m:r>
                      <a:rPr lang="fr-CH" sz="2400" b="1" i="1">
                        <a:latin typeface="Cambria Math"/>
                        <a:ea typeface="Cambria Math"/>
                      </a:rPr>
                      <m:t>⇔</m:t>
                    </m:r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fr-CH" sz="2400" b="1" i="1"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r>
                          <a:rPr lang="fr-CH" sz="2400" b="1" i="1">
                            <a:latin typeface="Cambria Math"/>
                          </a:rPr>
                          <m:t>𝑩</m:t>
                        </m:r>
                        <m:r>
                          <a:rPr lang="fr-CH" sz="2400" b="1" i="1">
                            <a:latin typeface="Cambria Math"/>
                            <a:ea typeface="Cambria Math"/>
                          </a:rPr>
                          <m:t>𝒅𝒍</m:t>
                        </m:r>
                        <m:r>
                          <a:rPr lang="fr-CH" sz="2400" b="1" i="1">
                            <a:latin typeface="Cambria Math"/>
                            <a:ea typeface="Cambria Math"/>
                          </a:rPr>
                          <m:t>~</m:t>
                        </m:r>
                        <m:r>
                          <a:rPr lang="en-GB" sz="2400" b="1" i="1" smtClean="0">
                            <a:latin typeface="Cambria Math" panose="02040503050406030204" pitchFamily="18" charset="0"/>
                            <a:ea typeface="Cambria Math"/>
                          </a:rPr>
                          <m:t>𝟎</m:t>
                        </m:r>
                        <m:r>
                          <a:rPr lang="en-GB" sz="2400" b="1" i="1" smtClean="0">
                            <a:latin typeface="Cambria Math" panose="02040503050406030204" pitchFamily="18" charset="0"/>
                            <a:ea typeface="Cambria Math"/>
                          </a:rPr>
                          <m:t>.</m:t>
                        </m:r>
                        <m:r>
                          <a:rPr lang="fr-CH" sz="2400" b="1" i="1">
                            <a:latin typeface="Cambria Math"/>
                            <a:ea typeface="Cambria Math"/>
                          </a:rPr>
                          <m:t>𝟏</m:t>
                        </m:r>
                        <m:r>
                          <a:rPr lang="en-GB" sz="2400" b="1" i="1" smtClean="0">
                            <a:latin typeface="Cambria Math" panose="02040503050406030204" pitchFamily="18" charset="0"/>
                            <a:ea typeface="Cambria Math"/>
                          </a:rPr>
                          <m:t>𝟓</m:t>
                        </m:r>
                        <m:r>
                          <a:rPr lang="fr-CH" sz="2400" b="1" i="1">
                            <a:latin typeface="Cambria Math"/>
                            <a:ea typeface="Cambria Math"/>
                          </a:rPr>
                          <m:t> </m:t>
                        </m:r>
                        <m:r>
                          <a:rPr lang="fr-CH" sz="2400" b="1" i="1">
                            <a:latin typeface="Cambria Math"/>
                            <a:ea typeface="Cambria Math"/>
                          </a:rPr>
                          <m:t>𝑴𝑻𝒎</m:t>
                        </m:r>
                      </m:e>
                    </m:nary>
                  </m:oMath>
                </a14:m>
                <a:endParaRPr lang="en-GB" sz="2400" b="1" dirty="0">
                  <a:latin typeface="Cambria Math" panose="02040503050406030204" pitchFamily="18" charset="0"/>
                  <a:ea typeface="Cambria Math"/>
                </a:endParaRPr>
              </a:p>
              <a:p>
                <a:pPr>
                  <a:spcAft>
                    <a:spcPts val="600"/>
                  </a:spcAft>
                </a:pPr>
                <a:r>
                  <a:rPr lang="fr-CH" sz="2400" b="1" dirty="0">
                    <a:ea typeface="Cambria Math"/>
                  </a:rPr>
                  <a:t>               </a:t>
                </a:r>
                <a14:m>
                  <m:oMath xmlns:m="http://schemas.openxmlformats.org/officeDocument/2006/math">
                    <m:r>
                      <a:rPr lang="fr-CH" sz="2400" b="1">
                        <a:latin typeface="Cambria Math" panose="02040503050406030204" pitchFamily="18" charset="0"/>
                        <a:ea typeface="Cambria Math"/>
                      </a:rPr>
                      <m:t>𝐒𝐭𝐨𝐫𝐞𝐝</m:t>
                    </m:r>
                    <m:r>
                      <a:rPr lang="fr-CH" sz="2400" b="1">
                        <a:latin typeface="Cambria Math" panose="02040503050406030204" pitchFamily="18" charset="0"/>
                        <a:ea typeface="Cambria Math"/>
                      </a:rPr>
                      <m:t> </m:t>
                    </m:r>
                    <m:r>
                      <a:rPr lang="fr-CH" sz="2400" b="1">
                        <a:latin typeface="Cambria Math" panose="02040503050406030204" pitchFamily="18" charset="0"/>
                        <a:ea typeface="Cambria Math"/>
                      </a:rPr>
                      <m:t>𝐞𝐧𝐞𝐫𝐠𝐲</m:t>
                    </m:r>
                    <m:r>
                      <a:rPr lang="fr-CH" sz="2400" b="1">
                        <a:latin typeface="Cambria Math" panose="02040503050406030204" pitchFamily="18" charset="0"/>
                        <a:ea typeface="Cambria Math"/>
                      </a:rPr>
                      <m:t> ~ </m:t>
                    </m:r>
                    <m:r>
                      <a:rPr lang="en-GB" sz="2400" b="1" i="0" smtClean="0">
                        <a:latin typeface="Cambria Math" panose="02040503050406030204" pitchFamily="18" charset="0"/>
                        <a:ea typeface="Cambria Math"/>
                      </a:rPr>
                      <m:t>𝟗</m:t>
                    </m:r>
                    <m:r>
                      <a:rPr lang="fr-CH" sz="2400" b="1">
                        <a:latin typeface="Cambria Math" panose="02040503050406030204" pitchFamily="18" charset="0"/>
                        <a:ea typeface="Cambria Math"/>
                      </a:rPr>
                      <m:t> </m:t>
                    </m:r>
                    <m:r>
                      <a:rPr lang="fr-CH" sz="2400" b="1">
                        <a:latin typeface="Cambria Math" panose="02040503050406030204" pitchFamily="18" charset="0"/>
                        <a:ea typeface="Cambria Math"/>
                      </a:rPr>
                      <m:t>𝐆𝐉</m:t>
                    </m:r>
                    <m:r>
                      <a:rPr lang="fr-CH" sz="2400" b="1">
                        <a:latin typeface="Cambria Math" panose="02040503050406030204" pitchFamily="18" charset="0"/>
                        <a:ea typeface="Cambria Math"/>
                      </a:rPr>
                      <m:t> </m:t>
                    </m:r>
                    <m:d>
                      <m:dPr>
                        <m:ctrlPr>
                          <a:rPr lang="fr-CH" sz="2400" b="1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r>
                          <a:rPr lang="fr-CH" sz="2400" b="1">
                            <a:latin typeface="Cambria Math" panose="02040503050406030204" pitchFamily="18" charset="0"/>
                            <a:ea typeface="Cambria Math"/>
                          </a:rPr>
                          <m:t>𝐆𝐢𝐠𝐚𝐉𝐨𝐮𝐥𝐞</m:t>
                        </m:r>
                      </m:e>
                    </m:d>
                    <m:r>
                      <a:rPr lang="en-GB" sz="2400" b="1">
                        <a:latin typeface="Cambria Math" panose="02040503050406030204" pitchFamily="18" charset="0"/>
                        <a:ea typeface="Cambria Math"/>
                      </a:rPr>
                      <m:t> ~</m:t>
                    </m:r>
                    <m:r>
                      <a:rPr lang="en-GB" sz="2400" b="1" i="0" smtClean="0">
                        <a:latin typeface="Cambria Math" panose="02040503050406030204" pitchFamily="18" charset="0"/>
                        <a:ea typeface="Cambria Math"/>
                      </a:rPr>
                      <m:t>𝟕</m:t>
                    </m:r>
                    <m:r>
                      <a:rPr lang="en-GB" sz="2400" b="1">
                        <a:latin typeface="Cambria Math" panose="02040503050406030204" pitchFamily="18" charset="0"/>
                        <a:ea typeface="Cambria Math"/>
                      </a:rPr>
                      <m:t> </m:t>
                    </m:r>
                    <m:r>
                      <a:rPr lang="en-GB" sz="2400" b="1">
                        <a:latin typeface="Cambria Math" panose="02040503050406030204" pitchFamily="18" charset="0"/>
                        <a:ea typeface="Cambria Math"/>
                      </a:rPr>
                      <m:t>𝐌𝐉</m:t>
                    </m:r>
                    <m:r>
                      <a:rPr lang="en-GB" sz="2400" b="1">
                        <a:latin typeface="Cambria Math" panose="02040503050406030204" pitchFamily="18" charset="0"/>
                        <a:ea typeface="Cambria Math"/>
                      </a:rPr>
                      <m:t>/</m:t>
                    </m:r>
                    <m:r>
                      <a:rPr lang="en-GB" sz="2400" b="1">
                        <a:latin typeface="Cambria Math" panose="02040503050406030204" pitchFamily="18" charset="0"/>
                        <a:ea typeface="Cambria Math"/>
                      </a:rPr>
                      <m:t>𝐮𝐧𝐢𝐭</m:t>
                    </m:r>
                    <m:r>
                      <a:rPr lang="fr-CH" sz="2400" b="1">
                        <a:latin typeface="Cambria Math" panose="02040503050406030204" pitchFamily="18" charset="0"/>
                        <a:ea typeface="Cambria Math"/>
                      </a:rPr>
                      <m:t> </m:t>
                    </m:r>
                  </m:oMath>
                </a14:m>
                <a:endParaRPr lang="fr-CH" sz="2400" b="1" dirty="0"/>
              </a:p>
              <a:p>
                <a:pPr>
                  <a:spcAft>
                    <a:spcPts val="600"/>
                  </a:spcAft>
                </a:pPr>
                <a:r>
                  <a:rPr lang="fr-CH" sz="2400" b="1" dirty="0"/>
                  <a:t>Quads:  </a:t>
                </a:r>
                <a14:m>
                  <m:oMath xmlns:m="http://schemas.openxmlformats.org/officeDocument/2006/math">
                    <m:r>
                      <a:rPr lang="fr-CH" sz="2400" b="1" i="1" dirty="0">
                        <a:latin typeface="Cambria Math" panose="02040503050406030204" pitchFamily="18" charset="0"/>
                        <a:ea typeface="Cambria Math"/>
                      </a:rPr>
                      <m:t> </m:t>
                    </m:r>
                    <m:r>
                      <a:rPr lang="en-GB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/>
                      </a:rPr>
                      <m:t>𝟑𝟗𝟐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 </m:t>
                    </m:r>
                    <m:r>
                      <a:rPr lang="en-GB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/>
                      </a:rPr>
                      <m:t>𝒖𝒏𝒊𝒕𝒔</m:t>
                    </m:r>
                    <m:r>
                      <a:rPr lang="en-GB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/>
                      </a:rPr>
                      <m:t>,  </m:t>
                    </m:r>
                    <m:r>
                      <a:rPr lang="en-GB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/>
                      </a:rPr>
                      <m:t>𝟑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.</m:t>
                    </m:r>
                    <m:r>
                      <a:rPr lang="en-GB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/>
                      </a:rPr>
                      <m:t>𝟏𝟓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 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𝒎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 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𝒍𝒐𝒏𝒈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, </m:t>
                    </m:r>
                    <m:r>
                      <a:rPr lang="en-GB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/>
                      </a:rPr>
                      <m:t>𝟐𝟑𝟑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 </m:t>
                    </m:r>
                    <m:r>
                      <a:rPr lang="en-GB" sz="2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/>
                      </a:rPr>
                      <m:t>𝑻</m:t>
                    </m:r>
                    <m:r>
                      <a:rPr lang="en-GB" sz="2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/>
                      </a:rPr>
                      <m:t>/</m:t>
                    </m:r>
                    <m:r>
                      <a:rPr lang="en-GB" sz="2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/>
                      </a:rPr>
                      <m:t>𝒎</m:t>
                    </m:r>
                  </m:oMath>
                </a14:m>
                <a:endParaRPr lang="fr-CH" sz="2000" b="1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956759"/>
                <a:ext cx="8913596" cy="4992521"/>
              </a:xfrm>
              <a:prstGeom prst="rect">
                <a:avLst/>
              </a:prstGeom>
              <a:blipFill>
                <a:blip r:embed="rId3"/>
                <a:stretch>
                  <a:fillRect l="-1094" b="-244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11461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5" r="10100" b="3366"/>
          <a:stretch/>
        </p:blipFill>
        <p:spPr bwMode="auto">
          <a:xfrm>
            <a:off x="35496" y="1988840"/>
            <a:ext cx="5233794" cy="35272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9" name="Straight Connector 8"/>
          <p:cNvCxnSpPr/>
          <p:nvPr/>
        </p:nvCxnSpPr>
        <p:spPr>
          <a:xfrm flipH="1">
            <a:off x="2757052" y="1916832"/>
            <a:ext cx="7374" cy="3124047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tle 1"/>
          <p:cNvSpPr txBox="1">
            <a:spLocks/>
          </p:cNvSpPr>
          <p:nvPr/>
        </p:nvSpPr>
        <p:spPr>
          <a:xfrm>
            <a:off x="-3059" y="-27384"/>
            <a:ext cx="9150188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</a:t>
            </a:r>
            <a:r>
              <a:rPr lang="en-US" sz="3200" dirty="0" smtClean="0"/>
              <a:t>Nb</a:t>
            </a:r>
            <a:r>
              <a:rPr lang="en-US" sz="3200" baseline="-25000" dirty="0" smtClean="0"/>
              <a:t>3</a:t>
            </a:r>
            <a:r>
              <a:rPr lang="en-US" sz="3200" dirty="0" smtClean="0"/>
              <a:t>Sn </a:t>
            </a:r>
            <a:r>
              <a:rPr lang="en-US" sz="3200" dirty="0"/>
              <a:t>conductor </a:t>
            </a:r>
            <a:r>
              <a:rPr lang="en-US" sz="3200" dirty="0" smtClean="0"/>
              <a:t>progra</a:t>
            </a:r>
            <a:r>
              <a:rPr lang="en-US" sz="3200" dirty="0"/>
              <a:t>m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5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6422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2"/>
          <p:cNvSpPr txBox="1"/>
          <p:nvPr/>
        </p:nvSpPr>
        <p:spPr>
          <a:xfrm>
            <a:off x="68949" y="908720"/>
            <a:ext cx="91115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fr-CH" sz="2400" b="1" dirty="0" smtClean="0">
                <a:solidFill>
                  <a:srgbClr val="FF0000"/>
                </a:solidFill>
              </a:rPr>
              <a:t>Nb</a:t>
            </a:r>
            <a:r>
              <a:rPr lang="fr-CH" sz="2400" b="1" baseline="-25000" dirty="0" smtClean="0">
                <a:solidFill>
                  <a:srgbClr val="FF0000"/>
                </a:solidFill>
              </a:rPr>
              <a:t>3</a:t>
            </a:r>
            <a:r>
              <a:rPr lang="fr-CH" sz="2400" b="1" dirty="0" smtClean="0">
                <a:solidFill>
                  <a:srgbClr val="FF0000"/>
                </a:solidFill>
              </a:rPr>
              <a:t>Sn </a:t>
            </a:r>
            <a:r>
              <a:rPr lang="fr-CH" sz="2400" b="1" dirty="0" err="1" smtClean="0">
                <a:solidFill>
                  <a:srgbClr val="FF0000"/>
                </a:solidFill>
              </a:rPr>
              <a:t>is</a:t>
            </a:r>
            <a:r>
              <a:rPr lang="fr-CH" sz="2400" b="1" dirty="0" smtClean="0">
                <a:solidFill>
                  <a:srgbClr val="FF0000"/>
                </a:solidFill>
              </a:rPr>
              <a:t> one of the major </a:t>
            </a:r>
            <a:r>
              <a:rPr lang="fr-CH" sz="2400" b="1" dirty="0" err="1" smtClean="0">
                <a:solidFill>
                  <a:srgbClr val="FF0000"/>
                </a:solidFill>
              </a:rPr>
              <a:t>cost</a:t>
            </a:r>
            <a:r>
              <a:rPr lang="fr-CH" sz="2400" b="1" dirty="0" smtClean="0">
                <a:solidFill>
                  <a:srgbClr val="FF0000"/>
                </a:solidFill>
              </a:rPr>
              <a:t> &amp; performance </a:t>
            </a:r>
            <a:r>
              <a:rPr lang="fr-CH" sz="2400" b="1" dirty="0" err="1" smtClean="0">
                <a:solidFill>
                  <a:srgbClr val="FF0000"/>
                </a:solidFill>
              </a:rPr>
              <a:t>factors</a:t>
            </a:r>
            <a:endParaRPr lang="fr-CH" sz="2400" b="1" dirty="0" smtClean="0">
              <a:solidFill>
                <a:srgbClr val="FF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644008" y="1700808"/>
            <a:ext cx="4464496" cy="2263761"/>
          </a:xfrm>
          <a:prstGeom prst="rect">
            <a:avLst/>
          </a:prstGeom>
          <a:solidFill>
            <a:srgbClr val="FFFF00">
              <a:alpha val="76078"/>
            </a:srgbClr>
          </a:solidFill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</a:pPr>
            <a:r>
              <a:rPr lang="fr-CH" sz="2000" b="1" dirty="0" smtClean="0"/>
              <a:t>Main </a:t>
            </a:r>
            <a:r>
              <a:rPr lang="fr-CH" sz="2000" b="1" dirty="0" err="1" smtClean="0"/>
              <a:t>development</a:t>
            </a:r>
            <a:r>
              <a:rPr lang="fr-CH" sz="2000" b="1" dirty="0" smtClean="0"/>
              <a:t> goals </a:t>
            </a:r>
            <a:r>
              <a:rPr lang="fr-CH" sz="2000" b="1" dirty="0" err="1" smtClean="0"/>
              <a:t>until</a:t>
            </a:r>
            <a:r>
              <a:rPr lang="fr-CH" sz="2000" b="1" dirty="0" smtClean="0"/>
              <a:t> 2020:</a:t>
            </a:r>
          </a:p>
          <a:p>
            <a:pPr>
              <a:lnSpc>
                <a:spcPct val="114000"/>
              </a:lnSpc>
            </a:pPr>
            <a:r>
              <a:rPr lang="fr-CH" sz="500" b="1" dirty="0" smtClean="0"/>
              <a:t> </a:t>
            </a:r>
          </a:p>
          <a:p>
            <a:pPr marL="285750" indent="-285750">
              <a:lnSpc>
                <a:spcPct val="114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CH" b="1" dirty="0" err="1" smtClean="0"/>
              <a:t>J</a:t>
            </a:r>
            <a:r>
              <a:rPr lang="fr-CH" b="1" baseline="-25000" dirty="0" err="1" smtClean="0"/>
              <a:t>c</a:t>
            </a:r>
            <a:r>
              <a:rPr lang="fr-CH" b="1" dirty="0" smtClean="0"/>
              <a:t> </a:t>
            </a:r>
            <a:r>
              <a:rPr lang="fr-CH" b="1" dirty="0" err="1"/>
              <a:t>increase</a:t>
            </a:r>
            <a:r>
              <a:rPr lang="fr-CH" b="1" dirty="0"/>
              <a:t> (</a:t>
            </a:r>
            <a:r>
              <a:rPr lang="fr-CH" b="1" dirty="0" smtClean="0"/>
              <a:t>16T</a:t>
            </a:r>
            <a:r>
              <a:rPr lang="fr-CH" b="1" dirty="0"/>
              <a:t>, </a:t>
            </a:r>
            <a:r>
              <a:rPr lang="fr-CH" b="1" dirty="0" smtClean="0"/>
              <a:t>4.2K</a:t>
            </a:r>
            <a:r>
              <a:rPr lang="fr-CH" b="1" dirty="0"/>
              <a:t>) &gt; 1500 </a:t>
            </a:r>
            <a:r>
              <a:rPr lang="fr-CH" b="1" dirty="0" smtClean="0"/>
              <a:t>A/mm</a:t>
            </a:r>
            <a:r>
              <a:rPr lang="fr-CH" b="1" baseline="30000" dirty="0" smtClean="0"/>
              <a:t>2 </a:t>
            </a:r>
            <a:r>
              <a:rPr lang="fr-CH" b="1" dirty="0" smtClean="0"/>
              <a:t>i.e. 50% </a:t>
            </a:r>
            <a:r>
              <a:rPr lang="fr-CH" b="1" dirty="0" err="1" smtClean="0"/>
              <a:t>increase</a:t>
            </a:r>
            <a:r>
              <a:rPr lang="fr-CH" b="1" dirty="0" smtClean="0"/>
              <a:t> </a:t>
            </a:r>
            <a:r>
              <a:rPr lang="fr-CH" b="1" dirty="0" err="1" smtClean="0"/>
              <a:t>wrt</a:t>
            </a:r>
            <a:r>
              <a:rPr lang="fr-CH" b="1" dirty="0" smtClean="0"/>
              <a:t> HL-LHC </a:t>
            </a:r>
            <a:r>
              <a:rPr lang="fr-CH" b="1" dirty="0" err="1" smtClean="0"/>
              <a:t>wire</a:t>
            </a:r>
            <a:r>
              <a:rPr lang="fr-CH" b="1" dirty="0" smtClean="0"/>
              <a:t> </a:t>
            </a:r>
          </a:p>
          <a:p>
            <a:pPr marL="285750" indent="-285750">
              <a:lnSpc>
                <a:spcPct val="114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CH" b="1" dirty="0" smtClean="0"/>
              <a:t>Reference </a:t>
            </a:r>
            <a:r>
              <a:rPr lang="fr-CH" b="1" dirty="0" err="1" smtClean="0"/>
              <a:t>wire</a:t>
            </a:r>
            <a:r>
              <a:rPr lang="fr-CH" b="1" dirty="0" smtClean="0"/>
              <a:t> </a:t>
            </a:r>
            <a:r>
              <a:rPr lang="fr-CH" b="1" dirty="0" err="1" smtClean="0"/>
              <a:t>diameter</a:t>
            </a:r>
            <a:r>
              <a:rPr lang="fr-CH" b="1" dirty="0" smtClean="0"/>
              <a:t> 1 mm</a:t>
            </a:r>
          </a:p>
          <a:p>
            <a:pPr marL="285750" indent="-285750">
              <a:lnSpc>
                <a:spcPct val="114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b="1" dirty="0" smtClean="0"/>
              <a:t>Potentials </a:t>
            </a:r>
            <a:r>
              <a:rPr lang="en-GB" b="1" dirty="0"/>
              <a:t>for </a:t>
            </a:r>
            <a:r>
              <a:rPr lang="en-GB" b="1" dirty="0" smtClean="0"/>
              <a:t>large scale production and </a:t>
            </a:r>
            <a:r>
              <a:rPr lang="fr-CH" b="1" dirty="0" err="1" smtClean="0"/>
              <a:t>cost</a:t>
            </a:r>
            <a:r>
              <a:rPr lang="fr-CH" b="1" dirty="0" smtClean="0"/>
              <a:t> </a:t>
            </a:r>
            <a:r>
              <a:rPr lang="fr-CH" b="1" dirty="0" err="1" smtClean="0"/>
              <a:t>reduction</a:t>
            </a:r>
            <a:endParaRPr lang="fr-CH" b="1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98762" y="4750759"/>
            <a:ext cx="1524235" cy="125320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870869" y="4634159"/>
            <a:ext cx="997389" cy="4514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 smtClean="0"/>
              <a:t>3150 mm</a:t>
            </a:r>
            <a:r>
              <a:rPr lang="en-GB" sz="1400" baseline="30000" dirty="0" smtClean="0"/>
              <a:t>2</a:t>
            </a:r>
          </a:p>
          <a:p>
            <a:pPr algn="ctr"/>
            <a:endParaRPr lang="en-GB" sz="1400" baseline="30000" dirty="0"/>
          </a:p>
        </p:txBody>
      </p:sp>
      <p:sp>
        <p:nvSpPr>
          <p:cNvPr id="12" name="TextBox 11"/>
          <p:cNvSpPr txBox="1"/>
          <p:nvPr/>
        </p:nvSpPr>
        <p:spPr>
          <a:xfrm>
            <a:off x="6491704" y="5071905"/>
            <a:ext cx="12486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/>
              <a:t>~1.7 times less SC</a:t>
            </a:r>
            <a:endParaRPr lang="en-GB" sz="1400" b="1" dirty="0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6653460" y="5580192"/>
            <a:ext cx="726852" cy="5269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090711" y="5758634"/>
            <a:ext cx="12442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 smtClean="0"/>
              <a:t>~10% margin</a:t>
            </a:r>
          </a:p>
          <a:p>
            <a:pPr algn="ctr"/>
            <a:r>
              <a:rPr lang="en-GB" sz="1400" dirty="0" smtClean="0"/>
              <a:t>HL-LHC</a:t>
            </a:r>
            <a:endParaRPr lang="en-GB" sz="1400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76056" y="4761191"/>
            <a:ext cx="1524235" cy="1253206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7727450" y="5714672"/>
            <a:ext cx="129554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b="1" dirty="0" smtClean="0"/>
              <a:t>~10% margin</a:t>
            </a:r>
          </a:p>
          <a:p>
            <a:pPr algn="ctr"/>
            <a:r>
              <a:rPr lang="en-GB" sz="1400" b="1" dirty="0"/>
              <a:t>FCC ultimate</a:t>
            </a:r>
          </a:p>
          <a:p>
            <a:pPr algn="ctr"/>
            <a:endParaRPr lang="en-GB" sz="14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5436096" y="4616683"/>
            <a:ext cx="9973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 smtClean="0"/>
              <a:t>5400 mm</a:t>
            </a:r>
            <a:r>
              <a:rPr lang="en-GB" sz="1400" baseline="30000" dirty="0" smtClean="0"/>
              <a:t>2</a:t>
            </a:r>
          </a:p>
        </p:txBody>
      </p:sp>
      <p:sp>
        <p:nvSpPr>
          <p:cNvPr id="19" name="TextBox 2"/>
          <p:cNvSpPr txBox="1"/>
          <p:nvPr/>
        </p:nvSpPr>
        <p:spPr>
          <a:xfrm>
            <a:off x="6004779" y="4077072"/>
            <a:ext cx="28877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2000" b="1" dirty="0" smtClean="0">
                <a:solidFill>
                  <a:srgbClr val="0C377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Impact on </a:t>
            </a:r>
            <a:r>
              <a:rPr lang="fr-CH" sz="2000" b="1" dirty="0" err="1" smtClean="0">
                <a:solidFill>
                  <a:srgbClr val="0C377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coil</a:t>
            </a:r>
            <a:r>
              <a:rPr lang="fr-CH" sz="2000" b="1" dirty="0" smtClean="0">
                <a:solidFill>
                  <a:srgbClr val="0C377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section and </a:t>
            </a:r>
            <a:r>
              <a:rPr lang="fr-CH" sz="2000" b="1" dirty="0" err="1" smtClean="0">
                <a:solidFill>
                  <a:srgbClr val="0C377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conductor</a:t>
            </a:r>
            <a:r>
              <a:rPr lang="fr-CH" sz="2000" b="1" dirty="0" smtClean="0">
                <a:solidFill>
                  <a:srgbClr val="0C377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mass</a:t>
            </a:r>
            <a:endParaRPr lang="fr-CH" sz="2000" b="1" dirty="0">
              <a:solidFill>
                <a:srgbClr val="0C377B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652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1" grpId="0"/>
      <p:bldP spid="12" grpId="0"/>
      <p:bldP spid="15" grpId="0"/>
      <p:bldP spid="17" grpId="0"/>
      <p:bldP spid="18" grpId="0"/>
      <p:bldP spid="19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>
            <a:grpSpLocks noChangeAspect="1"/>
          </p:cNvGrpSpPr>
          <p:nvPr/>
        </p:nvGrpSpPr>
        <p:grpSpPr>
          <a:xfrm>
            <a:off x="35496" y="1592271"/>
            <a:ext cx="1870155" cy="2126724"/>
            <a:chOff x="52541" y="2329412"/>
            <a:chExt cx="3050072" cy="3468516"/>
          </a:xfrm>
        </p:grpSpPr>
        <p:sp>
          <p:nvSpPr>
            <p:cNvPr id="23" name="TextBox 22"/>
            <p:cNvSpPr txBox="1"/>
            <p:nvPr/>
          </p:nvSpPr>
          <p:spPr>
            <a:xfrm>
              <a:off x="52541" y="2329412"/>
              <a:ext cx="2466875" cy="602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342900">
                <a:defRPr/>
              </a:pPr>
              <a:r>
                <a:rPr lang="en-US" dirty="0">
                  <a:solidFill>
                    <a:srgbClr val="0C377B"/>
                  </a:solidFill>
                  <a:latin typeface="Arial"/>
                </a:rPr>
                <a:t>Cos-theta</a:t>
              </a:r>
            </a:p>
          </p:txBody>
        </p:sp>
        <p:pic>
          <p:nvPicPr>
            <p:cNvPr id="24" name="Picture 23" descr="Screen Shot 2016-06-21 at 21.36.31.png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685" y="2791077"/>
              <a:ext cx="2997928" cy="3006851"/>
            </a:xfrm>
            <a:prstGeom prst="rect">
              <a:avLst/>
            </a:prstGeom>
          </p:spPr>
        </p:pic>
      </p:grpSp>
      <p:grpSp>
        <p:nvGrpSpPr>
          <p:cNvPr id="25" name="Group 24"/>
          <p:cNvGrpSpPr>
            <a:grpSpLocks noChangeAspect="1"/>
          </p:cNvGrpSpPr>
          <p:nvPr/>
        </p:nvGrpSpPr>
        <p:grpSpPr>
          <a:xfrm>
            <a:off x="1583481" y="2737495"/>
            <a:ext cx="1908400" cy="2145766"/>
            <a:chOff x="2880606" y="549566"/>
            <a:chExt cx="3105587" cy="3491859"/>
          </a:xfrm>
        </p:grpSpPr>
        <p:sp>
          <p:nvSpPr>
            <p:cNvPr id="26" name="TextBox 25"/>
            <p:cNvSpPr txBox="1"/>
            <p:nvPr/>
          </p:nvSpPr>
          <p:spPr>
            <a:xfrm>
              <a:off x="3694527" y="549566"/>
              <a:ext cx="1935111" cy="6010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342900">
                <a:defRPr/>
              </a:pPr>
              <a:r>
                <a:rPr lang="en-US" dirty="0">
                  <a:solidFill>
                    <a:srgbClr val="0C377B"/>
                  </a:solidFill>
                  <a:latin typeface="Arial"/>
                </a:rPr>
                <a:t>Blocks </a:t>
              </a:r>
            </a:p>
          </p:txBody>
        </p:sp>
        <p:pic>
          <p:nvPicPr>
            <p:cNvPr id="27" name="Picture 26" descr="Screen Shot 2016-06-21 at 21.39.33.png"/>
            <p:cNvPicPr>
              <a:picLocks noChangeAspect="1"/>
            </p:cNvPicPr>
            <p:nvPr/>
          </p:nvPicPr>
          <p:blipFill>
            <a:blip r:embed="rId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80606" y="1039131"/>
              <a:ext cx="3105587" cy="3002294"/>
            </a:xfrm>
            <a:prstGeom prst="rect">
              <a:avLst/>
            </a:prstGeom>
          </p:spPr>
        </p:pic>
      </p:grpSp>
      <p:grpSp>
        <p:nvGrpSpPr>
          <p:cNvPr id="28" name="Group 27"/>
          <p:cNvGrpSpPr>
            <a:grpSpLocks noChangeAspect="1"/>
          </p:cNvGrpSpPr>
          <p:nvPr/>
        </p:nvGrpSpPr>
        <p:grpSpPr>
          <a:xfrm>
            <a:off x="3122869" y="1560753"/>
            <a:ext cx="1935185" cy="2137752"/>
            <a:chOff x="5994568" y="2309809"/>
            <a:chExt cx="3078821" cy="3401099"/>
          </a:xfrm>
        </p:grpSpPr>
        <p:sp>
          <p:nvSpPr>
            <p:cNvPr id="29" name="TextBox 28"/>
            <p:cNvSpPr txBox="1"/>
            <p:nvPr/>
          </p:nvSpPr>
          <p:spPr>
            <a:xfrm>
              <a:off x="6274956" y="2309809"/>
              <a:ext cx="2619699" cy="5875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 defTabSz="342900">
                <a:defRPr/>
              </a:pPr>
              <a:r>
                <a:rPr lang="en-US" dirty="0">
                  <a:solidFill>
                    <a:srgbClr val="0C377B"/>
                  </a:solidFill>
                  <a:latin typeface="Arial"/>
                </a:rPr>
                <a:t>Common coils</a:t>
              </a:r>
            </a:p>
          </p:txBody>
        </p:sp>
        <p:pic>
          <p:nvPicPr>
            <p:cNvPr id="30" name="Picture 29" descr="Screen Shot 2016-06-21 at 21.43.00.png"/>
            <p:cNvPicPr>
              <a:picLocks noChangeAspect="1"/>
            </p:cNvPicPr>
            <p:nvPr/>
          </p:nvPicPr>
          <p:blipFill>
            <a:blip r:embed="rId5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94568" y="2721329"/>
              <a:ext cx="3078821" cy="2989579"/>
            </a:xfrm>
            <a:prstGeom prst="rect">
              <a:avLst/>
            </a:prstGeom>
          </p:spPr>
        </p:pic>
      </p:grpSp>
      <p:pic>
        <p:nvPicPr>
          <p:cNvPr id="31" name="Picture 3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6418" y="1276445"/>
            <a:ext cx="1548520" cy="742361"/>
          </a:xfrm>
          <a:prstGeom prst="rect">
            <a:avLst/>
          </a:prstGeom>
          <a:solidFill>
            <a:schemeClr val="bg1">
              <a:alpha val="78000"/>
            </a:schemeClr>
          </a:solidFill>
        </p:spPr>
      </p:pic>
      <p:sp>
        <p:nvSpPr>
          <p:cNvPr id="32" name="Rectangle 31"/>
          <p:cNvSpPr/>
          <p:nvPr/>
        </p:nvSpPr>
        <p:spPr>
          <a:xfrm>
            <a:off x="414862" y="5210616"/>
            <a:ext cx="646139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342900">
              <a:defRPr/>
            </a:pPr>
            <a:r>
              <a:rPr lang="en-GB" b="1" dirty="0">
                <a:solidFill>
                  <a:srgbClr val="FF0000"/>
                </a:solidFill>
                <a:latin typeface="Arial"/>
              </a:rPr>
              <a:t>Short model magnets (1.5 m lengths) </a:t>
            </a:r>
            <a:r>
              <a:rPr lang="en-GB" b="1" dirty="0" smtClean="0">
                <a:solidFill>
                  <a:srgbClr val="FF0000"/>
                </a:solidFill>
                <a:latin typeface="Arial"/>
              </a:rPr>
              <a:t>from </a:t>
            </a:r>
            <a:r>
              <a:rPr lang="en-GB" b="1" dirty="0">
                <a:solidFill>
                  <a:srgbClr val="FF0000"/>
                </a:solidFill>
                <a:latin typeface="Arial"/>
              </a:rPr>
              <a:t>2018 – 2022</a:t>
            </a:r>
          </a:p>
          <a:p>
            <a:pPr defTabSz="342900">
              <a:defRPr/>
            </a:pPr>
            <a:r>
              <a:rPr lang="en-US" b="1" dirty="0">
                <a:solidFill>
                  <a:srgbClr val="002060"/>
                </a:solidFill>
                <a:latin typeface="Arial"/>
              </a:rPr>
              <a:t>Russian 16 T magnet program launched by BINP recently.</a:t>
            </a:r>
            <a:endParaRPr lang="en-GB" b="1" dirty="0">
              <a:solidFill>
                <a:srgbClr val="002060"/>
              </a:solidFill>
              <a:latin typeface="Arial"/>
            </a:endParaRPr>
          </a:p>
          <a:p>
            <a:pPr defTabSz="342900">
              <a:defRPr/>
            </a:pPr>
            <a:r>
              <a:rPr lang="en-GB" sz="600" b="1" dirty="0">
                <a:solidFill>
                  <a:srgbClr val="FF0000"/>
                </a:solidFill>
                <a:latin typeface="Arial"/>
              </a:rPr>
              <a:t> 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4949171" y="1256346"/>
            <a:ext cx="18877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42900">
              <a:defRPr/>
            </a:pPr>
            <a:r>
              <a:rPr lang="en-GB" b="1" dirty="0">
                <a:solidFill>
                  <a:srgbClr val="0C377B"/>
                </a:solidFill>
                <a:latin typeface="Calibri" panose="020F0502020204030204" pitchFamily="34" charset="0"/>
              </a:rPr>
              <a:t>Swiss contribution </a:t>
            </a:r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0714" y="2959256"/>
            <a:ext cx="1813047" cy="1802812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5194624" y="2363341"/>
            <a:ext cx="15125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42900">
              <a:defRPr/>
            </a:pPr>
            <a:r>
              <a:rPr lang="en-US" dirty="0">
                <a:solidFill>
                  <a:srgbClr val="0C377B"/>
                </a:solidFill>
                <a:latin typeface="Arial"/>
              </a:rPr>
              <a:t>Canted</a:t>
            </a:r>
          </a:p>
          <a:p>
            <a:pPr algn="ctr" defTabSz="342900">
              <a:defRPr/>
            </a:pPr>
            <a:r>
              <a:rPr lang="en-US" dirty="0">
                <a:solidFill>
                  <a:srgbClr val="0C377B"/>
                </a:solidFill>
                <a:latin typeface="Arial"/>
              </a:rPr>
              <a:t>Cos-theta</a:t>
            </a:r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711348" y="1906874"/>
            <a:ext cx="479119" cy="479119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0029" y="1001599"/>
            <a:ext cx="2143972" cy="2787441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855423" y="4986919"/>
            <a:ext cx="1286888" cy="865628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865143" y="3863260"/>
            <a:ext cx="1277168" cy="1056721"/>
          </a:xfrm>
          <a:prstGeom prst="rect">
            <a:avLst/>
          </a:prstGeom>
          <a:solidFill>
            <a:srgbClr val="F7F7F7"/>
          </a:solidFill>
        </p:spPr>
      </p:pic>
      <p:sp>
        <p:nvSpPr>
          <p:cNvPr id="44" name="TextBox 43"/>
          <p:cNvSpPr txBox="1"/>
          <p:nvPr/>
        </p:nvSpPr>
        <p:spPr>
          <a:xfrm>
            <a:off x="142504" y="3612981"/>
            <a:ext cx="1189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>
              <a:defRPr/>
            </a:pPr>
            <a:r>
              <a:rPr lang="en-US" b="1" dirty="0">
                <a:solidFill>
                  <a:srgbClr val="0C377B"/>
                </a:solidFill>
                <a:latin typeface="Arial"/>
              </a:rPr>
              <a:t>INFN </a:t>
            </a:r>
            <a:r>
              <a:rPr lang="en-US" dirty="0">
                <a:solidFill>
                  <a:srgbClr val="0C377B"/>
                </a:solidFill>
                <a:latin typeface="Arial"/>
              </a:rPr>
              <a:t> </a:t>
            </a:r>
            <a:endParaRPr lang="en-US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579015" y="4643844"/>
            <a:ext cx="1189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>
              <a:defRPr/>
            </a:pPr>
            <a:r>
              <a:rPr lang="en-US" b="1" dirty="0">
                <a:solidFill>
                  <a:srgbClr val="0C377B"/>
                </a:solidFill>
                <a:latin typeface="Arial"/>
              </a:rPr>
              <a:t>CEA </a:t>
            </a:r>
            <a:r>
              <a:rPr lang="en-US" dirty="0">
                <a:solidFill>
                  <a:srgbClr val="0C377B"/>
                </a:solidFill>
                <a:latin typeface="Arial"/>
              </a:rPr>
              <a:t> </a:t>
            </a:r>
            <a:endParaRPr lang="en-US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653899" y="3612981"/>
            <a:ext cx="1189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>
              <a:defRPr/>
            </a:pPr>
            <a:r>
              <a:rPr lang="en-US" b="1" dirty="0">
                <a:solidFill>
                  <a:srgbClr val="0C377B"/>
                </a:solidFill>
                <a:latin typeface="Arial"/>
              </a:rPr>
              <a:t>CIEMAT </a:t>
            </a:r>
            <a:r>
              <a:rPr lang="en-US" dirty="0">
                <a:solidFill>
                  <a:srgbClr val="0C377B"/>
                </a:solidFill>
                <a:latin typeface="Arial"/>
              </a:rPr>
              <a:t> </a:t>
            </a:r>
            <a:endParaRPr lang="en-US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112061" y="4577837"/>
            <a:ext cx="1189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>
              <a:defRPr/>
            </a:pPr>
            <a:r>
              <a:rPr lang="en-US" b="1" dirty="0">
                <a:solidFill>
                  <a:srgbClr val="0C377B"/>
                </a:solidFill>
                <a:latin typeface="Arial"/>
              </a:rPr>
              <a:t>PSI </a:t>
            </a:r>
            <a:r>
              <a:rPr lang="en-US" dirty="0">
                <a:solidFill>
                  <a:srgbClr val="0C377B"/>
                </a:solidFill>
                <a:latin typeface="Arial"/>
              </a:rPr>
              <a:t> </a:t>
            </a:r>
            <a:endParaRPr lang="en-US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7110283" y="4717655"/>
            <a:ext cx="1189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>
              <a:defRPr/>
            </a:pPr>
            <a:r>
              <a:rPr lang="en-US" b="1" dirty="0">
                <a:solidFill>
                  <a:srgbClr val="0C377B"/>
                </a:solidFill>
                <a:latin typeface="Arial"/>
              </a:rPr>
              <a:t>LBNL </a:t>
            </a:r>
            <a:r>
              <a:rPr lang="en-US" dirty="0">
                <a:solidFill>
                  <a:srgbClr val="0C377B"/>
                </a:solidFill>
                <a:latin typeface="Arial"/>
              </a:rPr>
              <a:t> </a:t>
            </a:r>
            <a:endParaRPr lang="en-US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7110283" y="5289508"/>
            <a:ext cx="1189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>
              <a:defRPr/>
            </a:pPr>
            <a:r>
              <a:rPr lang="en-US" b="1" dirty="0">
                <a:solidFill>
                  <a:srgbClr val="0C377B"/>
                </a:solidFill>
                <a:latin typeface="Arial"/>
              </a:rPr>
              <a:t>FNAL </a:t>
            </a:r>
            <a:r>
              <a:rPr lang="en-US" dirty="0">
                <a:solidFill>
                  <a:srgbClr val="0C377B"/>
                </a:solidFill>
                <a:latin typeface="Arial"/>
              </a:rPr>
              <a:t> </a:t>
            </a:r>
            <a:endParaRPr lang="en-US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38" name="Title 1"/>
          <p:cNvSpPr txBox="1">
            <a:spLocks/>
          </p:cNvSpPr>
          <p:nvPr/>
        </p:nvSpPr>
        <p:spPr>
          <a:xfrm>
            <a:off x="-3059" y="-27384"/>
            <a:ext cx="9150188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16 T dipole options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under consideration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39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6422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69132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>
        <p14:prism isContent="1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44" grpId="0"/>
      <p:bldP spid="45" grpId="0"/>
      <p:bldP spid="46" grpId="0"/>
      <p:bldP spid="47" grpId="0"/>
      <p:bldP spid="48" grpId="0"/>
      <p:bldP spid="49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/>
          <p:cNvSpPr txBox="1">
            <a:spLocks/>
          </p:cNvSpPr>
          <p:nvPr/>
        </p:nvSpPr>
        <p:spPr>
          <a:xfrm>
            <a:off x="-3059" y="-27384"/>
            <a:ext cx="9150188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    </a:t>
            </a:r>
            <a:r>
              <a:rPr lang="en-US" sz="3200" dirty="0" smtClean="0"/>
              <a:t>Towards 16T magnets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21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6422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22" descr="Screen Shot 2015-09-08 at 23.15.58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740" y="1400731"/>
            <a:ext cx="6175981" cy="4719459"/>
          </a:xfrm>
          <a:prstGeom prst="rect">
            <a:avLst/>
          </a:prstGeom>
        </p:spPr>
      </p:pic>
      <p:cxnSp>
        <p:nvCxnSpPr>
          <p:cNvPr id="24" name="Straight Connector 23"/>
          <p:cNvCxnSpPr/>
          <p:nvPr/>
        </p:nvCxnSpPr>
        <p:spPr>
          <a:xfrm flipV="1">
            <a:off x="1925787" y="2138386"/>
            <a:ext cx="2470031" cy="3307752"/>
          </a:xfrm>
          <a:prstGeom prst="line">
            <a:avLst/>
          </a:prstGeom>
          <a:ln w="19050" cmpd="sng">
            <a:solidFill>
              <a:srgbClr val="FF0000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25" name="Group 24"/>
          <p:cNvGrpSpPr/>
          <p:nvPr/>
        </p:nvGrpSpPr>
        <p:grpSpPr>
          <a:xfrm>
            <a:off x="3572475" y="2641954"/>
            <a:ext cx="2894117" cy="1683587"/>
            <a:chOff x="3572475" y="2192335"/>
            <a:chExt cx="2894117" cy="1683587"/>
          </a:xfrm>
        </p:grpSpPr>
        <p:sp>
          <p:nvSpPr>
            <p:cNvPr id="26" name="Rounded Rectangle 25"/>
            <p:cNvSpPr/>
            <p:nvPr/>
          </p:nvSpPr>
          <p:spPr>
            <a:xfrm>
              <a:off x="3572475" y="2192335"/>
              <a:ext cx="2330481" cy="781578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395818" y="2952592"/>
              <a:ext cx="2070774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Magnets with bore</a:t>
              </a:r>
            </a:p>
            <a:p>
              <a:endParaRPr lang="en-US" dirty="0" smtClean="0">
                <a:solidFill>
                  <a:srgbClr val="FF0000"/>
                </a:solidFill>
              </a:endParaRPr>
            </a:p>
            <a:p>
              <a:r>
                <a:rPr lang="en-US" dirty="0" smtClean="0">
                  <a:solidFill>
                    <a:srgbClr val="FF0000"/>
                  </a:solidFill>
                </a:rPr>
                <a:t>(</a:t>
              </a:r>
              <a:r>
                <a:rPr lang="en-US" dirty="0">
                  <a:solidFill>
                    <a:srgbClr val="FF0000"/>
                  </a:solidFill>
                </a:rPr>
                <a:t>n</a:t>
              </a:r>
              <a:r>
                <a:rPr lang="en-US" dirty="0" smtClean="0">
                  <a:solidFill>
                    <a:srgbClr val="FF0000"/>
                  </a:solidFill>
                </a:rPr>
                <a:t>eed of margin)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  <p:sp>
        <p:nvSpPr>
          <p:cNvPr id="28" name="TextBox 27"/>
          <p:cNvSpPr txBox="1"/>
          <p:nvPr/>
        </p:nvSpPr>
        <p:spPr>
          <a:xfrm rot="18440856">
            <a:off x="1642457" y="4147037"/>
            <a:ext cx="151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Field records</a:t>
            </a:r>
            <a:endParaRPr lang="en-US" dirty="0">
              <a:solidFill>
                <a:srgbClr val="FF0000"/>
              </a:solidFill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3658765" y="1060385"/>
            <a:ext cx="5398128" cy="2152591"/>
            <a:chOff x="3658765" y="611792"/>
            <a:chExt cx="5398128" cy="2152591"/>
          </a:xfrm>
        </p:grpSpPr>
        <p:pic>
          <p:nvPicPr>
            <p:cNvPr id="30" name="Picture 29" descr="images.jp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13475" y="611792"/>
              <a:ext cx="2443418" cy="1792551"/>
            </a:xfrm>
            <a:prstGeom prst="rect">
              <a:avLst/>
            </a:prstGeom>
          </p:spPr>
        </p:pic>
        <p:sp>
          <p:nvSpPr>
            <p:cNvPr id="31" name="TextBox 30"/>
            <p:cNvSpPr txBox="1"/>
            <p:nvPr/>
          </p:nvSpPr>
          <p:spPr>
            <a:xfrm>
              <a:off x="7195470" y="2395051"/>
              <a:ext cx="127942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LBNL HD1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3658765" y="1374804"/>
              <a:ext cx="1444863" cy="500988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4917181" y="1806630"/>
            <a:ext cx="4103427" cy="3963317"/>
            <a:chOff x="4917181" y="1806630"/>
            <a:chExt cx="4103427" cy="3963317"/>
          </a:xfrm>
        </p:grpSpPr>
        <p:grpSp>
          <p:nvGrpSpPr>
            <p:cNvPr id="34" name="Group 33"/>
            <p:cNvGrpSpPr/>
            <p:nvPr/>
          </p:nvGrpSpPr>
          <p:grpSpPr>
            <a:xfrm>
              <a:off x="4917181" y="1806630"/>
              <a:ext cx="3670550" cy="3963317"/>
              <a:chOff x="4953466" y="1453546"/>
              <a:chExt cx="3670550" cy="3963317"/>
            </a:xfrm>
          </p:grpSpPr>
          <p:sp>
            <p:nvSpPr>
              <p:cNvPr id="36" name="TextBox 35"/>
              <p:cNvSpPr txBox="1"/>
              <p:nvPr/>
            </p:nvSpPr>
            <p:spPr>
              <a:xfrm>
                <a:off x="7195470" y="5047531"/>
                <a:ext cx="142854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0000FF"/>
                    </a:solidFill>
                  </a:rPr>
                  <a:t>CERN RMC</a:t>
                </a:r>
                <a:endParaRPr lang="en-US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37" name="Oval 36"/>
              <p:cNvSpPr/>
              <p:nvPr/>
            </p:nvSpPr>
            <p:spPr>
              <a:xfrm rot="17806663">
                <a:off x="4460377" y="1946635"/>
                <a:ext cx="1553700" cy="567521"/>
              </a:xfrm>
              <a:prstGeom prst="ellipse">
                <a:avLst/>
              </a:prstGeom>
              <a:noFill/>
              <a:ln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35" name="Picture 34" descr="IMGP8438.JPG"/>
            <p:cNvPicPr>
              <a:picLocks noChangeAspect="1"/>
            </p:cNvPicPr>
            <p:nvPr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520" t="15570" r="15257"/>
            <a:stretch/>
          </p:blipFill>
          <p:spPr>
            <a:xfrm>
              <a:off x="6613475" y="3375171"/>
              <a:ext cx="2407133" cy="1889971"/>
            </a:xfrm>
            <a:prstGeom prst="rect">
              <a:avLst/>
            </a:prstGeom>
          </p:spPr>
        </p:pic>
      </p:grpSp>
      <p:sp>
        <p:nvSpPr>
          <p:cNvPr id="38" name="TextBox 37"/>
          <p:cNvSpPr txBox="1"/>
          <p:nvPr/>
        </p:nvSpPr>
        <p:spPr>
          <a:xfrm>
            <a:off x="3260675" y="4349722"/>
            <a:ext cx="3352800" cy="923330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solidFill>
              <a:schemeClr val="tx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16 T “dipole” levels reached with small racetrack coils</a:t>
            </a:r>
          </a:p>
          <a:p>
            <a:r>
              <a:rPr lang="en-US" b="1" dirty="0" smtClean="0">
                <a:solidFill>
                  <a:srgbClr val="0000FF"/>
                </a:solidFill>
              </a:rPr>
              <a:t>Berkeley 2004, CERN 2015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5496" y="986640"/>
            <a:ext cx="77659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Record fields for SC magnets in “dipole” configuration</a:t>
            </a:r>
            <a:endParaRPr lang="en-US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2200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itle 1"/>
          <p:cNvSpPr txBox="1">
            <a:spLocks/>
          </p:cNvSpPr>
          <p:nvPr/>
        </p:nvSpPr>
        <p:spPr>
          <a:xfrm>
            <a:off x="0" y="-27384"/>
            <a:ext cx="9144000" cy="75608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>
              <a:defRPr/>
            </a:pPr>
            <a:r>
              <a:rPr lang="en-US" sz="2700" dirty="0">
                <a:latin typeface="Arial"/>
              </a:rPr>
              <a:t>       15 T </a:t>
            </a:r>
            <a:r>
              <a:rPr lang="en-US" sz="2700" dirty="0">
                <a:latin typeface="Arial"/>
              </a:rPr>
              <a:t>dipole demonstrator (US-MDP)</a:t>
            </a:r>
            <a:endParaRPr lang="en-US" sz="1200" kern="0" dirty="0">
              <a:latin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57755" y="3742145"/>
            <a:ext cx="4470941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 defTabSz="685800">
              <a:spcAft>
                <a:spcPts val="900"/>
              </a:spcAft>
              <a:buFont typeface="Arial" panose="020B0604020202020204" pitchFamily="34" charset="0"/>
              <a:buChar char="•"/>
              <a:defRPr/>
            </a:pPr>
            <a:r>
              <a:rPr lang="en-GB" b="1" dirty="0">
                <a:solidFill>
                  <a:srgbClr val="0C377B"/>
                </a:solidFill>
                <a:latin typeface="Arial"/>
              </a:rPr>
              <a:t>All coil parts, structural components  and tooling are available at FNAL</a:t>
            </a:r>
            <a:endParaRPr lang="en-GB" b="1" dirty="0">
              <a:solidFill>
                <a:srgbClr val="0C377B"/>
              </a:solidFill>
              <a:latin typeface="Arial"/>
            </a:endParaRPr>
          </a:p>
          <a:p>
            <a:pPr marL="214313" indent="-214313" defTabSz="685800">
              <a:spcAft>
                <a:spcPts val="900"/>
              </a:spcAft>
              <a:buFont typeface="Arial" panose="020B0604020202020204" pitchFamily="34" charset="0"/>
              <a:buChar char="•"/>
              <a:defRPr/>
            </a:pPr>
            <a:r>
              <a:rPr lang="en-GB" b="1" dirty="0">
                <a:solidFill>
                  <a:srgbClr val="0C377B"/>
                </a:solidFill>
                <a:latin typeface="Arial"/>
              </a:rPr>
              <a:t>Coil fabrication and the work with mechanical structure are in progress</a:t>
            </a:r>
          </a:p>
          <a:p>
            <a:pPr marL="214313" indent="-214313" defTabSz="685800">
              <a:spcAft>
                <a:spcPts val="900"/>
              </a:spcAft>
              <a:buFont typeface="Arial" panose="020B0604020202020204" pitchFamily="34" charset="0"/>
              <a:buChar char="•"/>
              <a:defRPr/>
            </a:pPr>
            <a:r>
              <a:rPr lang="en-GB" b="1" dirty="0">
                <a:solidFill>
                  <a:srgbClr val="0C377B"/>
                </a:solidFill>
                <a:latin typeface="Arial"/>
              </a:rPr>
              <a:t>First magnet test </a:t>
            </a:r>
            <a:r>
              <a:rPr lang="en-GB" b="1" dirty="0">
                <a:solidFill>
                  <a:srgbClr val="0C377B"/>
                </a:solidFill>
                <a:latin typeface="Arial"/>
              </a:rPr>
              <a:t>in September 2018</a:t>
            </a: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6871" y="1685568"/>
            <a:ext cx="2957267" cy="1975005"/>
          </a:xfrm>
          <a:prstGeom prst="rect">
            <a:avLst/>
          </a:prstGeom>
          <a:noFill/>
        </p:spPr>
      </p:pic>
      <p:grpSp>
        <p:nvGrpSpPr>
          <p:cNvPr id="32" name="Group 31"/>
          <p:cNvGrpSpPr/>
          <p:nvPr/>
        </p:nvGrpSpPr>
        <p:grpSpPr>
          <a:xfrm>
            <a:off x="72334" y="1661252"/>
            <a:ext cx="1369958" cy="1250836"/>
            <a:chOff x="1503032" y="1194668"/>
            <a:chExt cx="1826610" cy="1667781"/>
          </a:xfrm>
        </p:grpSpPr>
        <p:pic>
          <p:nvPicPr>
            <p:cNvPr id="33" name="Picture 32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03032" y="1194668"/>
              <a:ext cx="1826610" cy="1340981"/>
            </a:xfrm>
            <a:prstGeom prst="rect">
              <a:avLst/>
            </a:prstGeom>
          </p:spPr>
        </p:pic>
        <p:sp>
          <p:nvSpPr>
            <p:cNvPr id="34" name="Rectangle 33"/>
            <p:cNvSpPr/>
            <p:nvPr/>
          </p:nvSpPr>
          <p:spPr>
            <a:xfrm>
              <a:off x="1760697" y="2566129"/>
              <a:ext cx="1321302" cy="2963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257175">
                <a:defRPr/>
              </a:pPr>
              <a:r>
                <a:rPr lang="fr-FR" sz="844" dirty="0">
                  <a:solidFill>
                    <a:prstClr val="black"/>
                  </a:solidFill>
                  <a:latin typeface="Helvetica" panose="020B0604020202020204" pitchFamily="34" charset="0"/>
                  <a:ea typeface="Geneva" pitchFamily="121" charset="-128"/>
                  <a:cs typeface="Helvetica" panose="020B0604020202020204" pitchFamily="34" charset="0"/>
                </a:rPr>
                <a:t>Iron Laminations</a:t>
              </a:r>
              <a:endParaRPr lang="en-US" sz="844" dirty="0">
                <a:solidFill>
                  <a:prstClr val="black"/>
                </a:solidFill>
                <a:latin typeface="Helvetica" panose="020B0604020202020204" pitchFamily="34" charset="0"/>
                <a:ea typeface="Geneva" pitchFamily="121" charset="-128"/>
                <a:cs typeface="Helvetica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1563490" y="1662042"/>
            <a:ext cx="1064294" cy="1231443"/>
            <a:chOff x="6239042" y="1193053"/>
            <a:chExt cx="1419059" cy="1641924"/>
          </a:xfrm>
        </p:grpSpPr>
        <p:pic>
          <p:nvPicPr>
            <p:cNvPr id="36" name="Picture 35"/>
            <p:cNvPicPr>
              <a:picLocks noChangeAspect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239042" y="1193053"/>
              <a:ext cx="1419059" cy="1345604"/>
            </a:xfrm>
            <a:prstGeom prst="rect">
              <a:avLst/>
            </a:prstGeom>
          </p:spPr>
        </p:pic>
        <p:sp>
          <p:nvSpPr>
            <p:cNvPr id="37" name="Rectangle 36"/>
            <p:cNvSpPr/>
            <p:nvPr/>
          </p:nvSpPr>
          <p:spPr>
            <a:xfrm>
              <a:off x="6478087" y="2538657"/>
              <a:ext cx="1043450" cy="2963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257175">
                <a:defRPr/>
              </a:pPr>
              <a:r>
                <a:rPr lang="fr-FR" sz="844" dirty="0">
                  <a:solidFill>
                    <a:prstClr val="black"/>
                  </a:solidFill>
                  <a:latin typeface="Helvetica" panose="020B0604020202020204" pitchFamily="34" charset="0"/>
                  <a:ea typeface="Geneva" pitchFamily="121" charset="-128"/>
                  <a:cs typeface="Helvetica" panose="020B0604020202020204" pitchFamily="34" charset="0"/>
                </a:rPr>
                <a:t>AL I-Clamps</a:t>
              </a:r>
              <a:endParaRPr lang="en-US" sz="844" dirty="0">
                <a:solidFill>
                  <a:prstClr val="black"/>
                </a:solidFill>
                <a:latin typeface="Helvetica" panose="020B0604020202020204" pitchFamily="34" charset="0"/>
                <a:ea typeface="Geneva" pitchFamily="121" charset="-128"/>
                <a:cs typeface="Helvetica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49834" y="2966075"/>
            <a:ext cx="1297793" cy="801608"/>
            <a:chOff x="5954743" y="2802601"/>
            <a:chExt cx="1730390" cy="1068810"/>
          </a:xfrm>
        </p:grpSpPr>
        <p:pic>
          <p:nvPicPr>
            <p:cNvPr id="39" name="Picture 38"/>
            <p:cNvPicPr>
              <a:picLocks noChangeAspect="1"/>
            </p:cNvPicPr>
            <p:nvPr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954743" y="2802601"/>
              <a:ext cx="1730390" cy="774746"/>
            </a:xfrm>
            <a:prstGeom prst="rect">
              <a:avLst/>
            </a:prstGeom>
          </p:spPr>
        </p:pic>
        <p:sp>
          <p:nvSpPr>
            <p:cNvPr id="40" name="Rectangle 39"/>
            <p:cNvSpPr/>
            <p:nvPr/>
          </p:nvSpPr>
          <p:spPr>
            <a:xfrm>
              <a:off x="6500372" y="3575091"/>
              <a:ext cx="630941" cy="2963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257175">
                <a:defRPr/>
              </a:pPr>
              <a:r>
                <a:rPr lang="fr-FR" sz="844" dirty="0">
                  <a:solidFill>
                    <a:prstClr val="black"/>
                  </a:solidFill>
                  <a:latin typeface="Helvetica" panose="020B0604020202020204" pitchFamily="34" charset="0"/>
                  <a:ea typeface="Geneva" pitchFamily="121" charset="-128"/>
                  <a:cs typeface="Helvetica" panose="020B0604020202020204" pitchFamily="34" charset="0"/>
                </a:rPr>
                <a:t>Fillers</a:t>
              </a:r>
              <a:endParaRPr lang="en-US" sz="844" dirty="0">
                <a:solidFill>
                  <a:prstClr val="black"/>
                </a:solidFill>
                <a:latin typeface="Helvetica" panose="020B0604020202020204" pitchFamily="34" charset="0"/>
                <a:ea typeface="Geneva" pitchFamily="121" charset="-128"/>
                <a:cs typeface="Helvetica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7108251" y="2888941"/>
            <a:ext cx="1298175" cy="844475"/>
            <a:chOff x="5954233" y="3787286"/>
            <a:chExt cx="1730900" cy="1125967"/>
          </a:xfrm>
        </p:grpSpPr>
        <p:pic>
          <p:nvPicPr>
            <p:cNvPr id="42" name="Picture 41"/>
            <p:cNvPicPr>
              <a:picLocks noChangeAspect="1"/>
            </p:cNvPicPr>
            <p:nvPr/>
          </p:nvPicPr>
          <p:blipFill rotWithShape="1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954233" y="3787286"/>
              <a:ext cx="1730900" cy="757492"/>
            </a:xfrm>
            <a:prstGeom prst="rect">
              <a:avLst/>
            </a:prstGeom>
          </p:spPr>
        </p:pic>
        <p:sp>
          <p:nvSpPr>
            <p:cNvPr id="43" name="Rectangle 42"/>
            <p:cNvSpPr/>
            <p:nvPr/>
          </p:nvSpPr>
          <p:spPr>
            <a:xfrm>
              <a:off x="6348088" y="4616933"/>
              <a:ext cx="940856" cy="296320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none">
              <a:spAutoFit/>
            </a:bodyPr>
            <a:lstStyle/>
            <a:p>
              <a:pPr defTabSz="257175">
                <a:defRPr/>
              </a:pPr>
              <a:r>
                <a:rPr lang="fr-FR" sz="844" kern="0" dirty="0">
                  <a:solidFill>
                    <a:prstClr val="black"/>
                  </a:solidFill>
                  <a:latin typeface="Helvetica" panose="020B0604020202020204" pitchFamily="34" charset="0"/>
                  <a:ea typeface="Geneva" pitchFamily="121" charset="-128"/>
                  <a:cs typeface="Helvetica" panose="020B0604020202020204" pitchFamily="34" charset="0"/>
                </a:rPr>
                <a:t>Axial </a:t>
              </a:r>
              <a:r>
                <a:rPr lang="fr-FR" sz="844" kern="0" dirty="0" err="1">
                  <a:solidFill>
                    <a:prstClr val="black"/>
                  </a:solidFill>
                  <a:latin typeface="Helvetica" panose="020B0604020202020204" pitchFamily="34" charset="0"/>
                  <a:ea typeface="Geneva" pitchFamily="121" charset="-128"/>
                  <a:cs typeface="Helvetica" panose="020B0604020202020204" pitchFamily="34" charset="0"/>
                </a:rPr>
                <a:t>Rods</a:t>
              </a:r>
              <a:endParaRPr lang="en-US" sz="844" kern="0" dirty="0">
                <a:solidFill>
                  <a:prstClr val="black"/>
                </a:solidFill>
                <a:latin typeface="Helvetica" panose="020B0604020202020204" pitchFamily="34" charset="0"/>
                <a:ea typeface="Geneva" pitchFamily="121" charset="-128"/>
                <a:cs typeface="Helvetica" panose="020B0604020202020204" pitchFamily="34" charset="0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7665424" y="1670024"/>
            <a:ext cx="1389632" cy="1139796"/>
            <a:chOff x="1479432" y="2855171"/>
            <a:chExt cx="1852843" cy="1519728"/>
          </a:xfrm>
        </p:grpSpPr>
        <p:pic>
          <p:nvPicPr>
            <p:cNvPr id="45" name="Picture 44"/>
            <p:cNvPicPr>
              <a:picLocks noChangeAspect="1"/>
            </p:cNvPicPr>
            <p:nvPr/>
          </p:nvPicPr>
          <p:blipFill rotWithShape="1"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479432" y="2855171"/>
              <a:ext cx="962473" cy="965054"/>
            </a:xfrm>
            <a:prstGeom prst="rect">
              <a:avLst/>
            </a:prstGeom>
          </p:spPr>
        </p:pic>
        <p:pic>
          <p:nvPicPr>
            <p:cNvPr id="46" name="Picture 45"/>
            <p:cNvPicPr>
              <a:picLocks noChangeAspect="1"/>
            </p:cNvPicPr>
            <p:nvPr/>
          </p:nvPicPr>
          <p:blipFill rotWithShape="1"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366981" y="3102202"/>
              <a:ext cx="965294" cy="950290"/>
            </a:xfrm>
            <a:prstGeom prst="rect">
              <a:avLst/>
            </a:prstGeom>
          </p:spPr>
        </p:pic>
        <p:sp>
          <p:nvSpPr>
            <p:cNvPr id="47" name="Rectangle 46"/>
            <p:cNvSpPr/>
            <p:nvPr/>
          </p:nvSpPr>
          <p:spPr>
            <a:xfrm>
              <a:off x="1902375" y="4078579"/>
              <a:ext cx="949406" cy="2963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257175">
                <a:defRPr/>
              </a:pPr>
              <a:r>
                <a:rPr lang="fr-FR" sz="844" dirty="0">
                  <a:solidFill>
                    <a:prstClr val="black"/>
                  </a:solidFill>
                  <a:latin typeface="Helvetica" panose="020B0604020202020204" pitchFamily="34" charset="0"/>
                  <a:ea typeface="Geneva" pitchFamily="121" charset="-128"/>
                  <a:cs typeface="Helvetica" panose="020B0604020202020204" pitchFamily="34" charset="0"/>
                </a:rPr>
                <a:t>End Plates</a:t>
              </a:r>
              <a:endParaRPr lang="en-US" sz="844" dirty="0">
                <a:solidFill>
                  <a:prstClr val="black"/>
                </a:solidFill>
                <a:latin typeface="Helvetica" panose="020B0604020202020204" pitchFamily="34" charset="0"/>
                <a:ea typeface="Geneva" pitchFamily="121" charset="-128"/>
                <a:cs typeface="Helvetica" panose="020B0604020202020204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6030162" y="1662042"/>
            <a:ext cx="1549860" cy="1202134"/>
            <a:chOff x="3706695" y="1209907"/>
            <a:chExt cx="2066480" cy="1602845"/>
          </a:xfrm>
        </p:grpSpPr>
        <p:pic>
          <p:nvPicPr>
            <p:cNvPr id="49" name="Picture 48"/>
            <p:cNvPicPr>
              <a:picLocks noChangeAspect="1"/>
            </p:cNvPicPr>
            <p:nvPr/>
          </p:nvPicPr>
          <p:blipFill rotWithShape="1"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706695" y="1209907"/>
              <a:ext cx="2066480" cy="1313510"/>
            </a:xfrm>
            <a:prstGeom prst="rect">
              <a:avLst/>
            </a:prstGeom>
          </p:spPr>
        </p:pic>
        <p:sp>
          <p:nvSpPr>
            <p:cNvPr id="50" name="Rectangle 49"/>
            <p:cNvSpPr/>
            <p:nvPr/>
          </p:nvSpPr>
          <p:spPr>
            <a:xfrm>
              <a:off x="4374330" y="2516432"/>
              <a:ext cx="842539" cy="2963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257175">
                <a:defRPr/>
              </a:pPr>
              <a:r>
                <a:rPr lang="fr-FR" sz="844" dirty="0" err="1">
                  <a:solidFill>
                    <a:prstClr val="black"/>
                  </a:solidFill>
                  <a:latin typeface="Helvetica" panose="020B0604020202020204" pitchFamily="34" charset="0"/>
                  <a:ea typeface="Geneva" pitchFamily="121" charset="-128"/>
                  <a:cs typeface="Helvetica" panose="020B0604020202020204" pitchFamily="34" charset="0"/>
                </a:rPr>
                <a:t>StSt</a:t>
              </a:r>
              <a:r>
                <a:rPr lang="fr-FR" sz="844" dirty="0">
                  <a:solidFill>
                    <a:prstClr val="black"/>
                  </a:solidFill>
                  <a:latin typeface="Helvetica" panose="020B0604020202020204" pitchFamily="34" charset="0"/>
                  <a:ea typeface="Geneva" pitchFamily="121" charset="-128"/>
                  <a:cs typeface="Helvetica" panose="020B0604020202020204" pitchFamily="34" charset="0"/>
                </a:rPr>
                <a:t> Skin</a:t>
              </a:r>
              <a:endParaRPr lang="en-US" sz="844" dirty="0">
                <a:solidFill>
                  <a:prstClr val="black"/>
                </a:solidFill>
                <a:latin typeface="Helvetica" panose="020B0604020202020204" pitchFamily="34" charset="0"/>
                <a:ea typeface="Geneva" pitchFamily="121" charset="-128"/>
                <a:cs typeface="Helvetica" panose="020B0604020202020204" pitchFamily="34" charset="0"/>
              </a:endParaRPr>
            </a:p>
          </p:txBody>
        </p:sp>
      </p:grpSp>
      <p:pic>
        <p:nvPicPr>
          <p:cNvPr id="52" name="Picture 51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6444" y="3753739"/>
            <a:ext cx="2231310" cy="1673483"/>
          </a:xfrm>
          <a:prstGeom prst="rect">
            <a:avLst/>
          </a:prstGeom>
        </p:spPr>
      </p:pic>
      <p:pic>
        <p:nvPicPr>
          <p:cNvPr id="53" name="Picture 52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6704" y="3721737"/>
            <a:ext cx="2277794" cy="1705485"/>
          </a:xfrm>
          <a:prstGeom prst="rect">
            <a:avLst/>
          </a:prstGeom>
        </p:spPr>
      </p:pic>
      <p:pic>
        <p:nvPicPr>
          <p:cNvPr id="54" name="Picture 53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193" y="58541"/>
            <a:ext cx="1858362" cy="667152"/>
          </a:xfrm>
          <a:prstGeom prst="rect">
            <a:avLst/>
          </a:prstGeom>
        </p:spPr>
      </p:pic>
      <p:pic>
        <p:nvPicPr>
          <p:cNvPr id="55" name="Picture 54" descr="RGB_White-Seal_White-Mark_SC_Horizontal–400dpi.png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76647" y="233710"/>
            <a:ext cx="1177851" cy="197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5748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418" name="Rectangle 2"/>
          <p:cNvSpPr>
            <a:spLocks noGrp="1" noChangeArrowheads="1"/>
          </p:cNvSpPr>
          <p:nvPr>
            <p:ph type="title"/>
          </p:nvPr>
        </p:nvSpPr>
        <p:spPr>
          <a:xfrm>
            <a:off x="2089150" y="25400"/>
            <a:ext cx="4857750" cy="838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05000"/>
              </a:lnSpc>
            </a:pPr>
            <a:r>
              <a:rPr lang="de-AT" altLang="fr-FR" sz="3600" b="1" dirty="0" smtClean="0">
                <a:latin typeface="Arial" charset="0"/>
              </a:rPr>
              <a:t>Synchrotron radiation  </a:t>
            </a:r>
            <a:endParaRPr lang="de-AT" altLang="fr-FR" sz="3600" b="1" dirty="0">
              <a:latin typeface="Arial" charset="0"/>
            </a:endParaRP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7239000" y="6553200"/>
            <a:ext cx="1905000" cy="4572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584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fr-FR" sz="23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                 </a:t>
            </a:r>
            <a:fld id="{6EB96F9D-2D0B-4DB5-9733-4227A6D74D3A}" type="slidenum">
              <a:rPr kumimoji="0" lang="en-US" altLang="fr-FR" sz="23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pPr marL="0" marR="0" lvl="0" indent="0" algn="l" defTabSz="584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39</a:t>
            </a:fld>
            <a:endParaRPr kumimoji="0" lang="en-US" altLang="fr-FR" sz="23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444419" name="Rectangle 3"/>
          <p:cNvSpPr>
            <a:spLocks noChangeArrowheads="1"/>
          </p:cNvSpPr>
          <p:nvPr/>
        </p:nvSpPr>
        <p:spPr bwMode="auto">
          <a:xfrm>
            <a:off x="114300" y="2571750"/>
            <a:ext cx="0" cy="286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1" i="0" u="none" strike="noStrike" kern="1200" cap="none" spc="0" normalizeH="0" baseline="0" noProof="0" smtClean="0">
              <a:ln>
                <a:noFill/>
              </a:ln>
              <a:solidFill>
                <a:srgbClr val="F0F0F0"/>
              </a:solidFill>
              <a:effectLst/>
              <a:uLnTx/>
              <a:uFillTx/>
              <a:latin typeface="Times New Roman" pitchFamily="18" charset="0"/>
              <a:ea typeface="ＭＳ Ｐゴシック" charset="0"/>
              <a:cs typeface="+mn-cs"/>
            </a:endParaRPr>
          </a:p>
        </p:txBody>
      </p:sp>
      <p:pic>
        <p:nvPicPr>
          <p:cNvPr id="44442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990600"/>
            <a:ext cx="34290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4425" name="Rectangle 9"/>
          <p:cNvSpPr>
            <a:spLocks noChangeArrowheads="1"/>
          </p:cNvSpPr>
          <p:nvPr/>
        </p:nvSpPr>
        <p:spPr bwMode="auto">
          <a:xfrm>
            <a:off x="152400" y="3124200"/>
            <a:ext cx="8610600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buChar char="•"/>
              <a:defRPr b="1">
                <a:solidFill>
                  <a:srgbClr val="000099"/>
                </a:solidFill>
                <a:latin typeface="Comic Sans MS" pitchFamily="66" charset="0"/>
              </a:defRPr>
            </a:lvl1pPr>
            <a:lvl2pPr marL="742950" indent="-285750">
              <a:buChar char="–"/>
              <a:defRPr sz="1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buChar char="•"/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buChar char="–"/>
              <a:defRPr sz="1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buChar char="»"/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AU" alt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0F0F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</a:rPr>
              <a:t>Charged particles on a curved trajectory irradiate energy:</a:t>
            </a:r>
            <a:r>
              <a:rPr kumimoji="0" lang="en-AU" alt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0F0F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</a:rPr>
              <a:t> </a:t>
            </a:r>
          </a:p>
          <a:p>
            <a:pPr marL="1600200" marR="0" lvl="3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endParaRPr kumimoji="0" lang="en-AU" altLang="fr-FR" sz="1400" b="0" i="0" u="none" strike="noStrike" kern="1200" cap="none" spc="0" normalizeH="0" baseline="0" noProof="0" dirty="0" smtClean="0">
              <a:ln>
                <a:noFill/>
              </a:ln>
              <a:solidFill>
                <a:srgbClr val="F0F0F0"/>
              </a:solidFill>
              <a:effectLst/>
              <a:uLnTx/>
              <a:uFillTx/>
              <a:latin typeface="Arial" charset="0"/>
              <a:ea typeface="ＭＳ Ｐゴシック" charset="0"/>
              <a:cs typeface="+mn-cs"/>
            </a:endParaRP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alt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AF032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</a:rPr>
              <a:t>			</a:t>
            </a:r>
            <a:r>
              <a:rPr kumimoji="0" lang="en-AU" alt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AF032"/>
                </a:solidFill>
                <a:effectLst/>
                <a:uLnTx/>
                <a:uFillTx/>
                <a:latin typeface="Symbol" pitchFamily="18" charset="2"/>
                <a:ea typeface="ＭＳ Ｐゴシック" charset="0"/>
                <a:cs typeface="+mn-cs"/>
              </a:rPr>
              <a:t>D</a:t>
            </a:r>
            <a:r>
              <a:rPr kumimoji="0" lang="en-AU" alt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AF032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</a:rPr>
              <a:t>E ~ const</a:t>
            </a:r>
            <a:r>
              <a:rPr kumimoji="0" lang="en-AU" alt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AF032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  <a:sym typeface="Symbol" pitchFamily="18" charset="2"/>
              </a:rPr>
              <a:t></a:t>
            </a:r>
            <a:r>
              <a:rPr kumimoji="0" lang="en-AU" alt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AF032"/>
                </a:solidFill>
                <a:effectLst/>
                <a:uLnTx/>
                <a:uFillTx/>
                <a:latin typeface="Symbol" pitchFamily="18" charset="2"/>
                <a:ea typeface="ＭＳ Ｐゴシック" charset="0"/>
                <a:cs typeface="+mn-cs"/>
              </a:rPr>
              <a:t>g</a:t>
            </a:r>
            <a:r>
              <a:rPr kumimoji="0" lang="en-AU" altLang="fr-FR" sz="1800" b="1" i="0" u="none" strike="noStrike" kern="1200" cap="none" spc="0" normalizeH="0" baseline="30000" noProof="0" dirty="0" smtClean="0">
                <a:ln>
                  <a:noFill/>
                </a:ln>
                <a:solidFill>
                  <a:srgbClr val="FAF032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</a:rPr>
              <a:t>4</a:t>
            </a:r>
            <a:r>
              <a:rPr kumimoji="0" lang="en-AU" alt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AF032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</a:rPr>
              <a:t>/r = </a:t>
            </a:r>
            <a:r>
              <a:rPr kumimoji="0" lang="en-AU" altLang="fr-FR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AF032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</a:rPr>
              <a:t>const</a:t>
            </a:r>
            <a:r>
              <a:rPr kumimoji="0" lang="en-AU" alt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AF032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  <a:sym typeface="Symbol" pitchFamily="18" charset="2"/>
              </a:rPr>
              <a:t>(E/E</a:t>
            </a:r>
            <a:r>
              <a:rPr kumimoji="0" lang="en-AU" altLang="fr-FR" sz="1800" b="1" i="0" u="none" strike="noStrike" kern="1200" cap="none" spc="0" normalizeH="0" baseline="-25000" noProof="0" dirty="0" smtClean="0">
                <a:ln>
                  <a:noFill/>
                </a:ln>
                <a:solidFill>
                  <a:srgbClr val="FAF032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  <a:sym typeface="Symbol" pitchFamily="18" charset="2"/>
              </a:rPr>
              <a:t>0</a:t>
            </a:r>
            <a:r>
              <a:rPr kumimoji="0" lang="en-AU" alt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AF032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  <a:sym typeface="Symbol" pitchFamily="18" charset="2"/>
              </a:rPr>
              <a:t>)</a:t>
            </a:r>
            <a:r>
              <a:rPr kumimoji="0" lang="en-AU" altLang="fr-FR" sz="1800" b="1" i="0" u="none" strike="noStrike" kern="1200" cap="none" spc="0" normalizeH="0" baseline="30000" noProof="0" dirty="0" smtClean="0">
                <a:ln>
                  <a:noFill/>
                </a:ln>
                <a:solidFill>
                  <a:srgbClr val="FAF032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</a:rPr>
              <a:t>4</a:t>
            </a:r>
            <a:r>
              <a:rPr kumimoji="0" lang="en-AU" alt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AF032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</a:rPr>
              <a:t>/r = </a:t>
            </a:r>
            <a:r>
              <a:rPr kumimoji="0" lang="en-AU" altLang="fr-FR" sz="1800" b="1" i="1" u="none" strike="noStrike" kern="1200" cap="none" spc="0" normalizeH="0" baseline="0" noProof="0" dirty="0" err="1" smtClean="0">
                <a:ln>
                  <a:noFill/>
                </a:ln>
                <a:solidFill>
                  <a:srgbClr val="FAF032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</a:rPr>
              <a:t>konst</a:t>
            </a:r>
            <a:r>
              <a:rPr kumimoji="0" lang="en-AU" alt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AF032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  <a:sym typeface="Symbol" pitchFamily="18" charset="2"/>
              </a:rPr>
              <a:t>(E/m</a:t>
            </a:r>
            <a:r>
              <a:rPr kumimoji="0" lang="en-AU" altLang="fr-FR" sz="1800" b="1" i="0" u="none" strike="noStrike" kern="1200" cap="none" spc="0" normalizeH="0" baseline="-25000" noProof="0" dirty="0" smtClean="0">
                <a:ln>
                  <a:noFill/>
                </a:ln>
                <a:solidFill>
                  <a:srgbClr val="FAF032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  <a:sym typeface="Symbol" pitchFamily="18" charset="2"/>
              </a:rPr>
              <a:t>0</a:t>
            </a:r>
            <a:r>
              <a:rPr kumimoji="0" lang="en-AU" alt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AF032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  <a:sym typeface="Symbol" pitchFamily="18" charset="2"/>
              </a:rPr>
              <a:t>)</a:t>
            </a:r>
            <a:r>
              <a:rPr kumimoji="0" lang="en-AU" altLang="fr-FR" sz="1800" b="1" i="0" u="none" strike="noStrike" kern="1200" cap="none" spc="0" normalizeH="0" baseline="30000" noProof="0" dirty="0" smtClean="0">
                <a:ln>
                  <a:noFill/>
                </a:ln>
                <a:solidFill>
                  <a:srgbClr val="FAF032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</a:rPr>
              <a:t>4</a:t>
            </a:r>
            <a:r>
              <a:rPr kumimoji="0" lang="en-AU" alt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AF032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</a:rPr>
              <a:t>/r </a:t>
            </a:r>
          </a:p>
          <a:p>
            <a:pPr marL="1600200" marR="0" lvl="3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endParaRPr kumimoji="0" lang="en-AU" altLang="fr-FR" sz="1400" b="1" i="0" u="none" strike="noStrike" kern="1200" cap="none" spc="0" normalizeH="0" baseline="0" noProof="0" dirty="0" smtClean="0">
              <a:ln>
                <a:noFill/>
              </a:ln>
              <a:solidFill>
                <a:srgbClr val="F0F0F0"/>
              </a:solidFill>
              <a:effectLst/>
              <a:uLnTx/>
              <a:uFillTx/>
              <a:latin typeface="Arial" charset="0"/>
              <a:ea typeface="ＭＳ Ｐゴシック" charset="0"/>
              <a:cs typeface="+mn-cs"/>
            </a:endParaRP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AU" alt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0F0F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</a:rPr>
              <a:t>Energy loss </a:t>
            </a:r>
            <a:r>
              <a:rPr kumimoji="0" lang="en-AU" alt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0F0F0"/>
                </a:solidFill>
                <a:effectLst/>
                <a:uLnTx/>
                <a:uFillTx/>
                <a:latin typeface="Symbol" pitchFamily="18" charset="2"/>
                <a:ea typeface="ＭＳ Ｐゴシック" charset="0"/>
                <a:cs typeface="+mn-cs"/>
              </a:rPr>
              <a:t>D</a:t>
            </a:r>
            <a:r>
              <a:rPr kumimoji="0" lang="en-AU" alt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0F0F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</a:rPr>
              <a:t>E must be compensated and corresponding heat has to be removed from cold mass of SC magnets (for hadron collider)</a:t>
            </a:r>
            <a:endParaRPr kumimoji="0" lang="en-AU" altLang="fr-FR" sz="1800" b="0" i="0" u="none" strike="noStrike" kern="1200" cap="none" spc="0" normalizeH="0" baseline="0" noProof="0" dirty="0" smtClean="0">
              <a:ln>
                <a:noFill/>
              </a:ln>
              <a:solidFill>
                <a:srgbClr val="F0F0F0"/>
              </a:solidFill>
              <a:effectLst/>
              <a:uLnTx/>
              <a:uFillTx/>
              <a:latin typeface="Arial" charset="0"/>
              <a:ea typeface="ＭＳ Ｐゴシック" charset="0"/>
              <a:cs typeface="+mn-cs"/>
            </a:endParaRPr>
          </a:p>
        </p:txBody>
      </p:sp>
      <p:sp>
        <p:nvSpPr>
          <p:cNvPr id="444426" name="Rectangle 10"/>
          <p:cNvSpPr>
            <a:spLocks noChangeArrowheads="1"/>
          </p:cNvSpPr>
          <p:nvPr/>
        </p:nvSpPr>
        <p:spPr bwMode="auto">
          <a:xfrm>
            <a:off x="1939925" y="3644900"/>
            <a:ext cx="5527675" cy="546100"/>
          </a:xfrm>
          <a:prstGeom prst="rect">
            <a:avLst/>
          </a:prstGeom>
          <a:noFill/>
          <a:ln w="57150" algn="ctr">
            <a:solidFill>
              <a:srgbClr val="00CC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1" i="0" u="none" strike="noStrike" kern="1200" cap="none" spc="0" normalizeH="0" baseline="0" noProof="0" smtClean="0">
              <a:ln>
                <a:noFill/>
              </a:ln>
              <a:solidFill>
                <a:srgbClr val="F0F0F0"/>
              </a:solidFill>
              <a:effectLst/>
              <a:uLnTx/>
              <a:uFillTx/>
              <a:latin typeface="Times New Roman" pitchFamily="18" charset="0"/>
              <a:ea typeface="ＭＳ Ｐゴシック" charset="0"/>
              <a:cs typeface="+mn-cs"/>
            </a:endParaRP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76200" y="5334000"/>
            <a:ext cx="89154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buChar char="•"/>
              <a:defRPr b="1">
                <a:solidFill>
                  <a:srgbClr val="000099"/>
                </a:solidFill>
                <a:latin typeface="Comic Sans MS" pitchFamily="66" charset="0"/>
              </a:defRPr>
            </a:lvl1pPr>
            <a:lvl2pPr marL="742950" indent="-285750">
              <a:buChar char="–"/>
              <a:defRPr sz="1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buChar char="•"/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buChar char="–"/>
              <a:defRPr sz="1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buChar char="»"/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alt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AF032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</a:rPr>
              <a:t>     		</a:t>
            </a:r>
            <a:r>
              <a:rPr kumimoji="0" lang="en-AU" alt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AF032"/>
                </a:solidFill>
                <a:effectLst/>
                <a:uLnTx/>
                <a:uFillTx/>
                <a:latin typeface="Symbol" pitchFamily="18" charset="2"/>
                <a:ea typeface="ＭＳ Ｐゴシック" charset="0"/>
                <a:cs typeface="+mn-cs"/>
              </a:rPr>
              <a:t>D</a:t>
            </a:r>
            <a:r>
              <a:rPr kumimoji="0" lang="en-AU" alt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AF032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</a:rPr>
              <a:t>W</a:t>
            </a:r>
            <a:r>
              <a:rPr kumimoji="0" lang="de-DE" alt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AF032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</a:rPr>
              <a:t>= </a:t>
            </a:r>
            <a:r>
              <a:rPr kumimoji="0" lang="en-AU" alt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AF032"/>
                </a:solidFill>
                <a:effectLst/>
                <a:uLnTx/>
                <a:uFillTx/>
                <a:latin typeface="Symbol" pitchFamily="18" charset="2"/>
                <a:ea typeface="ＭＳ Ｐゴシック" charset="0"/>
                <a:cs typeface="+mn-cs"/>
              </a:rPr>
              <a:t>D</a:t>
            </a:r>
            <a:r>
              <a:rPr kumimoji="0" lang="de-DE" alt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AF032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</a:rPr>
              <a:t>Q</a:t>
            </a:r>
            <a:r>
              <a:rPr kumimoji="0" lang="de-DE" alt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AF032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  <a:sym typeface="Symbol" pitchFamily="18" charset="2"/>
              </a:rPr>
              <a:t></a:t>
            </a:r>
            <a:r>
              <a:rPr kumimoji="0" lang="de-DE" alt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AF032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</a:rPr>
              <a:t>(T – T</a:t>
            </a:r>
            <a:r>
              <a:rPr kumimoji="0" lang="de-DE" altLang="fr-FR" sz="1800" b="1" i="0" u="none" strike="noStrike" kern="1200" cap="none" spc="0" normalizeH="0" baseline="-25000" noProof="0" dirty="0" smtClean="0">
                <a:ln>
                  <a:noFill/>
                </a:ln>
                <a:solidFill>
                  <a:srgbClr val="FAF032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</a:rPr>
              <a:t>tief</a:t>
            </a:r>
            <a:r>
              <a:rPr kumimoji="0" lang="de-DE" alt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AF032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</a:rPr>
              <a:t>) / T</a:t>
            </a:r>
            <a:r>
              <a:rPr kumimoji="0" lang="de-DE" altLang="fr-FR" sz="1800" b="1" i="0" u="none" strike="noStrike" kern="1200" cap="none" spc="0" normalizeH="0" baseline="-25000" noProof="0" dirty="0" smtClean="0">
                <a:ln>
                  <a:noFill/>
                </a:ln>
                <a:solidFill>
                  <a:srgbClr val="FAF032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</a:rPr>
              <a:t>tief</a:t>
            </a:r>
            <a:r>
              <a:rPr kumimoji="0" lang="de-DE" alt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AF032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</a:rPr>
              <a:t> = </a:t>
            </a:r>
            <a:r>
              <a:rPr kumimoji="0" lang="en-AU" alt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AF032"/>
                </a:solidFill>
                <a:effectLst/>
                <a:uLnTx/>
                <a:uFillTx/>
                <a:latin typeface="Symbol" pitchFamily="18" charset="2"/>
                <a:ea typeface="ＭＳ Ｐゴシック" charset="0"/>
                <a:cs typeface="+mn-cs"/>
              </a:rPr>
              <a:t>D</a:t>
            </a:r>
            <a:r>
              <a:rPr kumimoji="0" lang="de-DE" alt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AF032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</a:rPr>
              <a:t>Q</a:t>
            </a:r>
            <a:r>
              <a:rPr kumimoji="0" lang="de-DE" alt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AF032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  <a:sym typeface="Symbol" pitchFamily="18" charset="2"/>
              </a:rPr>
              <a:t></a:t>
            </a:r>
            <a:r>
              <a:rPr kumimoji="0" lang="de-DE" alt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AF032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</a:rPr>
              <a:t>(300 – 1.9) / 1.9 ~ 155</a:t>
            </a:r>
            <a:r>
              <a:rPr kumimoji="0" lang="de-DE" alt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AF032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  <a:sym typeface="Symbol" pitchFamily="18" charset="2"/>
              </a:rPr>
              <a:t></a:t>
            </a:r>
            <a:r>
              <a:rPr kumimoji="0" lang="en-AU" alt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AF032"/>
                </a:solidFill>
                <a:effectLst/>
                <a:uLnTx/>
                <a:uFillTx/>
                <a:latin typeface="Symbol" pitchFamily="18" charset="2"/>
                <a:ea typeface="ＭＳ Ｐゴシック" charset="0"/>
                <a:cs typeface="+mn-cs"/>
              </a:rPr>
              <a:t>D</a:t>
            </a:r>
            <a:r>
              <a:rPr kumimoji="0" lang="de-DE" alt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AF032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</a:rPr>
              <a:t>Q 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fr-FR" sz="1800" b="1" i="0" u="none" strike="noStrike" kern="1200" cap="none" spc="0" normalizeH="0" baseline="0" noProof="0" dirty="0" smtClean="0">
              <a:ln>
                <a:noFill/>
              </a:ln>
              <a:solidFill>
                <a:srgbClr val="F0F0F0"/>
              </a:solidFill>
              <a:effectLst/>
              <a:uLnTx/>
              <a:uFillTx/>
              <a:latin typeface="Arial" charset="0"/>
              <a:ea typeface="ＭＳ Ｐゴシック" charset="0"/>
              <a:cs typeface="+mn-cs"/>
            </a:endParaRP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0F0F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</a:rPr>
              <a:t>For realistic process efficiency is ~1000: 1 W@1.9 K == 1 kW @ room temp.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0F0F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</a:rPr>
              <a:t>	</a:t>
            </a:r>
            <a:endParaRPr kumimoji="0" lang="de-DE" altLang="fr-FR" sz="1800" b="0" i="0" u="none" strike="noStrike" kern="1200" cap="none" spc="0" normalizeH="0" baseline="0" noProof="0" dirty="0" smtClean="0">
              <a:ln>
                <a:noFill/>
              </a:ln>
              <a:solidFill>
                <a:srgbClr val="F0F0F0"/>
              </a:solidFill>
              <a:effectLst/>
              <a:uLnTx/>
              <a:uFillTx/>
              <a:latin typeface="Arial" charset="0"/>
              <a:ea typeface="ＭＳ Ｐゴシック" charset="0"/>
              <a:cs typeface="+mn-cs"/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114300" y="6915150"/>
            <a:ext cx="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1" i="0" u="none" strike="noStrike" kern="1200" cap="none" spc="0" normalizeH="0" baseline="0" noProof="0" smtClean="0">
              <a:ln>
                <a:noFill/>
              </a:ln>
              <a:solidFill>
                <a:srgbClr val="3333CC"/>
              </a:solidFill>
              <a:effectLst/>
              <a:uLnTx/>
              <a:uFillTx/>
              <a:latin typeface="Times New Roman" pitchFamily="18" charset="0"/>
              <a:ea typeface="ＭＳ Ｐゴシック" charset="0"/>
              <a:cs typeface="+mn-cs"/>
            </a:endParaRP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1752600" y="5257800"/>
            <a:ext cx="6172200" cy="609600"/>
          </a:xfrm>
          <a:prstGeom prst="rect">
            <a:avLst/>
          </a:prstGeom>
          <a:noFill/>
          <a:ln w="57150" algn="ctr">
            <a:solidFill>
              <a:srgbClr val="00CC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1" i="0" u="none" strike="noStrike" kern="1200" cap="none" spc="0" normalizeH="0" baseline="0" noProof="0" smtClean="0">
              <a:ln>
                <a:noFill/>
              </a:ln>
              <a:solidFill>
                <a:srgbClr val="F0F0F0"/>
              </a:solidFill>
              <a:effectLst/>
              <a:uLnTx/>
              <a:uFillTx/>
              <a:latin typeface="Times New Roman" pitchFamily="18" charset="0"/>
              <a:ea typeface="ＭＳ Ｐゴシック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4905357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3"/>
          <a:srcRect t="527" b="2916"/>
          <a:stretch/>
        </p:blipFill>
        <p:spPr>
          <a:xfrm>
            <a:off x="40597" y="998856"/>
            <a:ext cx="5671031" cy="4581240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-3059" y="-27384"/>
            <a:ext cx="9150188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</a:rPr>
              <a:t>          </a:t>
            </a: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</a:rPr>
              <a:t>Discoveries by</a:t>
            </a:r>
            <a:r>
              <a:rPr lang="en-US" sz="4000" dirty="0" smtClean="0">
                <a:latin typeface="Arial"/>
              </a:rPr>
              <a:t> colliders</a:t>
            </a:r>
            <a:endParaRPr kumimoji="0" lang="en-US" sz="40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</a:endParaRPr>
          </a:p>
        </p:txBody>
      </p:sp>
      <p:pic>
        <p:nvPicPr>
          <p:cNvPr id="5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6422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52" t="4808" r="4966" b="8633"/>
          <a:stretch/>
        </p:blipFill>
        <p:spPr>
          <a:xfrm>
            <a:off x="5009808" y="1844824"/>
            <a:ext cx="4135272" cy="3564000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5626232" y="2227417"/>
            <a:ext cx="533400" cy="533400"/>
          </a:xfrm>
          <a:prstGeom prst="ellipse">
            <a:avLst/>
          </a:prstGeom>
          <a:noFill/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Oval 8"/>
          <p:cNvSpPr/>
          <p:nvPr/>
        </p:nvSpPr>
        <p:spPr>
          <a:xfrm>
            <a:off x="6159632" y="3903817"/>
            <a:ext cx="533400" cy="533400"/>
          </a:xfrm>
          <a:prstGeom prst="ellipse">
            <a:avLst/>
          </a:prstGeom>
          <a:noFill/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159632" y="2237653"/>
            <a:ext cx="533400" cy="533400"/>
          </a:xfrm>
          <a:prstGeom prst="ellipse">
            <a:avLst/>
          </a:prstGeom>
          <a:noFill/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6991008" y="3329474"/>
            <a:ext cx="533400" cy="533400"/>
          </a:xfrm>
          <a:prstGeom prst="ellipse">
            <a:avLst/>
          </a:prstGeom>
          <a:noFill/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7753008" y="3044577"/>
            <a:ext cx="533400" cy="1062251"/>
            <a:chOff x="7599528" y="3347000"/>
            <a:chExt cx="533400" cy="1062251"/>
          </a:xfrm>
        </p:grpSpPr>
        <p:sp>
          <p:nvSpPr>
            <p:cNvPr id="13" name="Oval 12"/>
            <p:cNvSpPr/>
            <p:nvPr/>
          </p:nvSpPr>
          <p:spPr>
            <a:xfrm>
              <a:off x="7599528" y="3875851"/>
              <a:ext cx="533400" cy="533400"/>
            </a:xfrm>
            <a:prstGeom prst="ellipse">
              <a:avLst/>
            </a:prstGeom>
            <a:noFill/>
            <a:ln w="508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7599528" y="3347000"/>
              <a:ext cx="533400" cy="533400"/>
            </a:xfrm>
            <a:prstGeom prst="ellipse">
              <a:avLst/>
            </a:prstGeom>
            <a:noFill/>
            <a:ln w="508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5" name="Oval 14"/>
          <p:cNvSpPr/>
          <p:nvPr/>
        </p:nvSpPr>
        <p:spPr>
          <a:xfrm>
            <a:off x="8449044" y="3573428"/>
            <a:ext cx="533400" cy="533400"/>
          </a:xfrm>
          <a:prstGeom prst="ellipse">
            <a:avLst/>
          </a:prstGeom>
          <a:noFill/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" name="Down Arrow 15"/>
          <p:cNvSpPr/>
          <p:nvPr/>
        </p:nvSpPr>
        <p:spPr>
          <a:xfrm rot="18733267">
            <a:off x="1077654" y="3153618"/>
            <a:ext cx="578407" cy="5179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7" name="Down Arrow 16"/>
          <p:cNvSpPr/>
          <p:nvPr/>
        </p:nvSpPr>
        <p:spPr>
          <a:xfrm rot="19833882">
            <a:off x="1944763" y="2840013"/>
            <a:ext cx="552047" cy="349280"/>
          </a:xfrm>
          <a:prstGeom prst="downArrow">
            <a:avLst>
              <a:gd name="adj1" fmla="val 30555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Down Arrow 17"/>
          <p:cNvSpPr/>
          <p:nvPr/>
        </p:nvSpPr>
        <p:spPr>
          <a:xfrm rot="18929389">
            <a:off x="2056287" y="2026202"/>
            <a:ext cx="465771" cy="484994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" name="Down Arrow 18"/>
          <p:cNvSpPr/>
          <p:nvPr/>
        </p:nvSpPr>
        <p:spPr>
          <a:xfrm rot="19442844">
            <a:off x="4158940" y="1057836"/>
            <a:ext cx="453740" cy="457200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Down Arrow 19"/>
          <p:cNvSpPr/>
          <p:nvPr/>
        </p:nvSpPr>
        <p:spPr>
          <a:xfrm rot="19768801">
            <a:off x="2632059" y="1804274"/>
            <a:ext cx="415585" cy="308466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865121" y="1011227"/>
            <a:ext cx="2659061" cy="830997"/>
          </a:xfrm>
          <a:prstGeom prst="rect">
            <a:avLst/>
          </a:prstGeom>
          <a:noFill/>
          <a:ln w="44450"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Standard Model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</a:t>
            </a: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articles and forces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83008" y="5638392"/>
            <a:ext cx="7632848" cy="803006"/>
          </a:xfrm>
          <a:prstGeom prst="rect">
            <a:avLst/>
          </a:prstGeom>
          <a:solidFill>
            <a:srgbClr val="FFFF00"/>
          </a:solidFill>
        </p:spPr>
        <p:txBody>
          <a:bodyPr wrap="square" tIns="18000" bIns="18000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Colliders are powerful</a:t>
            </a:r>
            <a:r>
              <a:rPr kumimoji="0" lang="en-GB" sz="2400" b="1" i="0" u="none" strike="noStrike" kern="1200" cap="none" spc="0" normalizeH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instruments </a:t>
            </a: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 High Energy physics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</a:t>
            </a: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or particle discoveries and precision measurements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771800" y="3740839"/>
            <a:ext cx="2143537" cy="1200329"/>
          </a:xfrm>
          <a:prstGeom prst="rect">
            <a:avLst/>
          </a:prstGeom>
          <a:solidFill>
            <a:schemeClr val="bg1"/>
          </a:solidFill>
          <a:ln w="44450">
            <a:noFill/>
          </a:ln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400" b="1" dirty="0" smtClean="0">
                <a:solidFill>
                  <a:prstClr val="black"/>
                </a:solidFill>
                <a:latin typeface="Calibri"/>
              </a:rPr>
              <a:t>SPEAR: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b="1" dirty="0" smtClean="0">
                <a:solidFill>
                  <a:prstClr val="black"/>
                </a:solidFill>
                <a:latin typeface="Calibri"/>
              </a:rPr>
              <a:t>c</a:t>
            </a: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harm quark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b="1" dirty="0" smtClean="0">
                <a:solidFill>
                  <a:prstClr val="black"/>
                </a:solidFill>
                <a:latin typeface="Calibri"/>
              </a:rPr>
              <a:t>tau lepton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840732" y="3717032"/>
            <a:ext cx="2005677" cy="1200329"/>
          </a:xfrm>
          <a:prstGeom prst="rect">
            <a:avLst/>
          </a:prstGeom>
          <a:solidFill>
            <a:schemeClr val="bg1"/>
          </a:solidFill>
          <a:ln w="44450">
            <a:noFill/>
          </a:ln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400" b="1" dirty="0" smtClean="0">
                <a:solidFill>
                  <a:prstClr val="black"/>
                </a:solidFill>
                <a:latin typeface="Calibri"/>
              </a:rPr>
              <a:t>PETRA: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b="1" dirty="0">
                <a:solidFill>
                  <a:prstClr val="black"/>
                </a:solidFill>
                <a:latin typeface="Calibri"/>
              </a:rPr>
              <a:t>g</a:t>
            </a:r>
            <a:r>
              <a:rPr lang="en-GB" sz="2400" b="1" dirty="0" smtClean="0">
                <a:solidFill>
                  <a:prstClr val="black"/>
                </a:solidFill>
                <a:latin typeface="Calibri"/>
              </a:rPr>
              <a:t>luon           </a:t>
            </a:r>
            <a:endParaRPr kumimoji="0" lang="en-GB" sz="24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765408" y="3717032"/>
            <a:ext cx="2101857" cy="1200329"/>
          </a:xfrm>
          <a:prstGeom prst="rect">
            <a:avLst/>
          </a:prstGeom>
          <a:solidFill>
            <a:schemeClr val="bg1"/>
          </a:solidFill>
          <a:ln w="44450">
            <a:noFill/>
          </a:ln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400" b="1" dirty="0" err="1" smtClean="0">
                <a:solidFill>
                  <a:prstClr val="black"/>
                </a:solidFill>
                <a:latin typeface="Calibri"/>
              </a:rPr>
              <a:t>SppS</a:t>
            </a:r>
            <a:r>
              <a:rPr lang="en-GB" sz="2400" b="1" dirty="0" smtClean="0">
                <a:solidFill>
                  <a:prstClr val="black"/>
                </a:solidFill>
                <a:latin typeface="Calibri"/>
              </a:rPr>
              <a:t>: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b="1" dirty="0" smtClean="0">
                <a:solidFill>
                  <a:prstClr val="black"/>
                </a:solidFill>
                <a:latin typeface="Calibri"/>
              </a:rPr>
              <a:t>Z-boson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b="1" dirty="0" smtClean="0">
                <a:solidFill>
                  <a:prstClr val="black"/>
                </a:solidFill>
                <a:latin typeface="Calibri"/>
              </a:rPr>
              <a:t>W-boson      </a:t>
            </a:r>
            <a:endParaRPr kumimoji="0" lang="en-GB" sz="24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816619" y="3717032"/>
            <a:ext cx="2005870" cy="1200329"/>
          </a:xfrm>
          <a:prstGeom prst="rect">
            <a:avLst/>
          </a:prstGeom>
          <a:solidFill>
            <a:schemeClr val="bg1"/>
          </a:solidFill>
          <a:ln w="44450">
            <a:noFill/>
          </a:ln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400" b="1" dirty="0" err="1" smtClean="0">
                <a:solidFill>
                  <a:prstClr val="black"/>
                </a:solidFill>
                <a:latin typeface="Calibri"/>
              </a:rPr>
              <a:t>Tevatron</a:t>
            </a:r>
            <a:r>
              <a:rPr lang="en-GB" sz="2400" b="1" dirty="0" smtClean="0">
                <a:solidFill>
                  <a:prstClr val="black"/>
                </a:solidFill>
                <a:latin typeface="Calibri"/>
              </a:rPr>
              <a:t>: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b="1" dirty="0" smtClean="0">
                <a:solidFill>
                  <a:prstClr val="black"/>
                </a:solidFill>
                <a:latin typeface="Calibri"/>
              </a:rPr>
              <a:t>top-quark   </a:t>
            </a:r>
          </a:p>
          <a:p>
            <a:pPr marR="0" lvl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sz="2400" b="1" dirty="0" smtClean="0">
                <a:solidFill>
                  <a:prstClr val="black"/>
                </a:solidFill>
                <a:latin typeface="Calibri"/>
              </a:rPr>
              <a:t>    </a:t>
            </a:r>
            <a:endParaRPr kumimoji="0" lang="en-GB" sz="24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692069" y="3717032"/>
            <a:ext cx="2165336" cy="1200329"/>
          </a:xfrm>
          <a:prstGeom prst="rect">
            <a:avLst/>
          </a:prstGeom>
          <a:solidFill>
            <a:schemeClr val="bg1"/>
          </a:solidFill>
          <a:ln w="44450">
            <a:noFill/>
          </a:ln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400" b="1" dirty="0" smtClean="0">
                <a:solidFill>
                  <a:prstClr val="black"/>
                </a:solidFill>
                <a:latin typeface="Calibri"/>
              </a:rPr>
              <a:t>LHC: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b="1" dirty="0" smtClean="0">
                <a:solidFill>
                  <a:prstClr val="black"/>
                </a:solidFill>
                <a:latin typeface="Calibri"/>
              </a:rPr>
              <a:t>Higgs-boson </a:t>
            </a:r>
          </a:p>
          <a:p>
            <a:pPr marR="0" lvl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sz="2400" b="1" dirty="0" smtClean="0">
                <a:solidFill>
                  <a:prstClr val="black"/>
                </a:solidFill>
                <a:latin typeface="Calibri"/>
              </a:rPr>
              <a:t>    </a:t>
            </a:r>
            <a:endParaRPr kumimoji="0" lang="en-GB" sz="24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96934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2" grpId="0" animBg="1"/>
      <p:bldP spid="24" grpId="0" animBg="1"/>
      <p:bldP spid="25" grpId="0" animBg="1"/>
      <p:bldP spid="26" grpId="0" animBg="1"/>
      <p:bldP spid="27" grpId="0" animBg="1"/>
      <p:bldP spid="28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-18928" y="-27384"/>
            <a:ext cx="9150188" cy="1008000"/>
          </a:xfrm>
          <a:prstGeom prst="rect">
            <a:avLst/>
          </a:prstGeom>
          <a:solidFill>
            <a:schemeClr val="tx1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2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            </a:t>
            </a:r>
            <a:r>
              <a:rPr lang="en-GB" kern="0" dirty="0" smtClean="0">
                <a:cs typeface="Calibri" pitchFamily="34" charset="0"/>
              </a:rPr>
              <a:t>Synchrotron radiation</a:t>
            </a:r>
          </a:p>
          <a:p>
            <a:r>
              <a:rPr lang="en-GB" kern="0" dirty="0" smtClean="0">
                <a:cs typeface="Calibri" pitchFamily="34" charset="0"/>
              </a:rPr>
              <a:t>            beam screen prototype</a:t>
            </a:r>
            <a:endParaRPr lang="en-GB" kern="0" dirty="0">
              <a:cs typeface="Calibri" pitchFamily="34" charset="0"/>
            </a:endParaRPr>
          </a:p>
        </p:txBody>
      </p:sp>
      <p:pic>
        <p:nvPicPr>
          <p:cNvPr id="12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9" y="24251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4171" y="3483997"/>
            <a:ext cx="4270879" cy="2668465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179122" y="5784840"/>
            <a:ext cx="1884250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Photon distribution</a:t>
            </a:r>
            <a:endParaRPr lang="en-US" sz="1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42" b="13298"/>
          <a:stretch/>
        </p:blipFill>
        <p:spPr>
          <a:xfrm>
            <a:off x="4860032" y="983733"/>
            <a:ext cx="4269988" cy="265355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926661" y="966673"/>
            <a:ext cx="421619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b="1" dirty="0" smtClean="0">
                <a:solidFill>
                  <a:srgbClr val="FF0000"/>
                </a:solidFill>
              </a:rPr>
              <a:t>First FCC-hh beam screen prototype </a:t>
            </a:r>
          </a:p>
          <a:p>
            <a:r>
              <a:rPr lang="de-AT" sz="1600" b="1" dirty="0" smtClean="0"/>
              <a:t>Testing 2017 in ANKA within EuroCirCol</a:t>
            </a:r>
            <a:endParaRPr lang="de-AT" sz="1600" b="1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3959" y="833415"/>
            <a:ext cx="4754066" cy="2996697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13" indent="0">
              <a:buClr>
                <a:srgbClr val="DDDDDD"/>
              </a:buClr>
              <a:buNone/>
            </a:pPr>
            <a:r>
              <a:rPr lang="en-US" sz="400" dirty="0">
                <a:solidFill>
                  <a:srgbClr val="0C377B"/>
                </a:solidFill>
              </a:rPr>
              <a:t>	</a:t>
            </a:r>
          </a:p>
          <a:p>
            <a:pPr marL="36513" indent="0">
              <a:buClr>
                <a:srgbClr val="DDDDDD"/>
              </a:buClr>
              <a:buNone/>
            </a:pPr>
            <a:r>
              <a:rPr lang="en-US" sz="2000" b="1" dirty="0" smtClean="0">
                <a:solidFill>
                  <a:srgbClr val="0C377B"/>
                </a:solidFill>
              </a:rPr>
              <a:t>High synchrotron radiation load          of proton beams @ 50 </a:t>
            </a:r>
            <a:r>
              <a:rPr lang="en-US" sz="2000" b="1" dirty="0" err="1" smtClean="0">
                <a:solidFill>
                  <a:srgbClr val="0C377B"/>
                </a:solidFill>
              </a:rPr>
              <a:t>TeV</a:t>
            </a:r>
            <a:r>
              <a:rPr lang="en-US" sz="2000" b="1" dirty="0" smtClean="0">
                <a:solidFill>
                  <a:srgbClr val="0C377B"/>
                </a:solidFill>
              </a:rPr>
              <a:t>:</a:t>
            </a:r>
          </a:p>
          <a:p>
            <a:pPr marL="379413" indent="-342900">
              <a:buClr>
                <a:srgbClr val="DDDDDD"/>
              </a:buClr>
            </a:pPr>
            <a:r>
              <a:rPr lang="en-US" sz="2000" b="1" dirty="0" smtClean="0">
                <a:solidFill>
                  <a:srgbClr val="FF0000"/>
                </a:solidFill>
              </a:rPr>
              <a:t>~</a:t>
            </a:r>
            <a:r>
              <a:rPr lang="en-US" sz="1800" b="1" dirty="0" smtClean="0">
                <a:solidFill>
                  <a:srgbClr val="FF0000"/>
                </a:solidFill>
              </a:rPr>
              <a:t>30 W/m/beam (@16 T)</a:t>
            </a:r>
            <a:r>
              <a:rPr lang="en-US" sz="1800" dirty="0"/>
              <a:t> (LHC &lt;</a:t>
            </a:r>
            <a:r>
              <a:rPr lang="en-US" sz="1800" dirty="0" smtClean="0"/>
              <a:t>0.2W/m)</a:t>
            </a:r>
            <a:endParaRPr lang="en-US" sz="1800" b="1" dirty="0" smtClean="0">
              <a:solidFill>
                <a:srgbClr val="FF0000"/>
              </a:solidFill>
            </a:endParaRPr>
          </a:p>
          <a:p>
            <a:pPr marL="379413" indent="-342900">
              <a:buClr>
                <a:srgbClr val="DDDDDD"/>
              </a:buClr>
            </a:pPr>
            <a:r>
              <a:rPr lang="en-US" sz="18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5 MW total in arcs (@1.9 K!!!)</a:t>
            </a:r>
            <a:endParaRPr lang="en-US" sz="1800" dirty="0"/>
          </a:p>
          <a:p>
            <a:pPr marL="36576" indent="0">
              <a:buNone/>
            </a:pPr>
            <a:r>
              <a:rPr lang="en-US" sz="2000" b="1" dirty="0" smtClean="0"/>
              <a:t>New Beam screen with ante-chamber</a:t>
            </a:r>
            <a:endParaRPr lang="en-US" sz="2000" b="1" dirty="0"/>
          </a:p>
          <a:p>
            <a:pPr marL="285750" indent="-285750">
              <a:buClr>
                <a:srgbClr val="0C377B"/>
              </a:buClr>
            </a:pPr>
            <a:r>
              <a:rPr lang="en-US" sz="1800" dirty="0"/>
              <a:t>absorption of synchrotron </a:t>
            </a:r>
            <a:r>
              <a:rPr lang="en-US" sz="1800" dirty="0" smtClean="0"/>
              <a:t>radiation            at 50 K to reduce cryogenic power  </a:t>
            </a:r>
            <a:endParaRPr lang="en-US" sz="1800" dirty="0"/>
          </a:p>
          <a:p>
            <a:pPr marL="285750" indent="-285750">
              <a:buClr>
                <a:srgbClr val="0C377B"/>
              </a:buClr>
            </a:pPr>
            <a:r>
              <a:rPr lang="en-US" sz="1800" dirty="0"/>
              <a:t>f</a:t>
            </a:r>
            <a:r>
              <a:rPr lang="en-US" sz="1800" dirty="0" smtClean="0"/>
              <a:t>actor 50! reduction of power for </a:t>
            </a:r>
            <a:r>
              <a:rPr lang="en-US" sz="1800" dirty="0" err="1" smtClean="0"/>
              <a:t>cryo</a:t>
            </a:r>
            <a:r>
              <a:rPr lang="en-US" sz="1800" dirty="0" smtClean="0"/>
              <a:t> system</a:t>
            </a:r>
            <a:endParaRPr lang="en-US" sz="1800" dirty="0"/>
          </a:p>
          <a:p>
            <a:pPr marL="379413" indent="-342900">
              <a:buClr>
                <a:srgbClr val="DDDDDD"/>
              </a:buClr>
              <a:buFont typeface="Wingdings" pitchFamily="2" charset="2"/>
              <a:buChar char="à"/>
            </a:pPr>
            <a:endParaRPr lang="en-US" sz="1800" b="1" dirty="0" smtClean="0">
              <a:solidFill>
                <a:srgbClr val="FF0000"/>
              </a:solidFill>
            </a:endParaRPr>
          </a:p>
          <a:p>
            <a:pPr marL="0" indent="0">
              <a:buClr>
                <a:srgbClr val="DDDDDD"/>
              </a:buClr>
              <a:buFont typeface="Arial"/>
              <a:buNone/>
            </a:pPr>
            <a:endParaRPr lang="en-US" sz="1400" dirty="0" smtClean="0">
              <a:solidFill>
                <a:srgbClr val="0C377B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59632" y="3637292"/>
            <a:ext cx="2794307" cy="2511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1191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-18928" y="-27384"/>
            <a:ext cx="9150188" cy="1008000"/>
          </a:xfrm>
          <a:prstGeom prst="rect">
            <a:avLst/>
          </a:prstGeom>
          <a:solidFill>
            <a:schemeClr val="tx1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2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            </a:t>
            </a:r>
            <a:r>
              <a:rPr lang="en-GB" kern="0" dirty="0" smtClean="0">
                <a:cs typeface="Calibri" pitchFamily="34" charset="0"/>
              </a:rPr>
              <a:t>Beam screen prototype test</a:t>
            </a:r>
            <a:endParaRPr lang="en-GB" kern="0" dirty="0">
              <a:cs typeface="Calibri" pitchFamily="34" charset="0"/>
            </a:endParaRPr>
          </a:p>
        </p:txBody>
      </p:sp>
      <p:pic>
        <p:nvPicPr>
          <p:cNvPr id="12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9" y="24251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981" r="227" b="179"/>
          <a:stretch/>
        </p:blipFill>
        <p:spPr>
          <a:xfrm>
            <a:off x="827584" y="1124744"/>
            <a:ext cx="7560000" cy="4752000"/>
          </a:xfrm>
          <a:prstGeom prst="rect">
            <a:avLst/>
          </a:prstGeom>
        </p:spPr>
      </p:pic>
      <p:sp>
        <p:nvSpPr>
          <p:cNvPr id="13" name="Subtitle 2"/>
          <p:cNvSpPr txBox="1">
            <a:spLocks/>
          </p:cNvSpPr>
          <p:nvPr/>
        </p:nvSpPr>
        <p:spPr>
          <a:xfrm>
            <a:off x="925606" y="1205608"/>
            <a:ext cx="7381187" cy="1308375"/>
          </a:xfrm>
          <a:prstGeom prst="rect">
            <a:avLst/>
          </a:prstGeom>
          <a:solidFill>
            <a:schemeClr val="bg1">
              <a:alpha val="72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FCC-</a:t>
            </a:r>
            <a:r>
              <a:rPr kumimoji="0" lang="en-GB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hh</a:t>
            </a: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beam-screen test set-up at ANKA/Germany: 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b="1" dirty="0">
                <a:solidFill>
                  <a:srgbClr val="FF0000"/>
                </a:solidFill>
                <a:latin typeface="Arial"/>
              </a:rPr>
              <a:t>b</a:t>
            </a:r>
            <a:r>
              <a:rPr kumimoji="0" lang="en-GB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eam</a:t>
            </a: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tests since June 2017, for prototype</a:t>
            </a:r>
            <a:r>
              <a:rPr lang="en-GB" b="1" dirty="0">
                <a:solidFill>
                  <a:srgbClr val="FF0000"/>
                </a:solidFill>
                <a:latin typeface="Arial"/>
              </a:rPr>
              <a:t>s</a:t>
            </a:r>
            <a:r>
              <a:rPr kumimoji="0" lang="en-GB" sz="2400" b="1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confirming vacuum design simulations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2400" b="1" i="0" u="none" strike="noStrike" kern="1200" cap="none" spc="0" normalizeH="0" baseline="0" noProof="0" dirty="0" smtClean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827584" y="2218469"/>
            <a:ext cx="6372521" cy="2364461"/>
          </a:xfrm>
          <a:prstGeom prst="straightConnector1">
            <a:avLst/>
          </a:prstGeom>
          <a:ln w="28575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 rot="1260000">
            <a:off x="2343889" y="3005516"/>
            <a:ext cx="10373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X-ray fan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5730827" y="4875743"/>
            <a:ext cx="2849476" cy="646331"/>
            <a:chOff x="8461248" y="5396394"/>
            <a:chExt cx="2849476" cy="646331"/>
          </a:xfrm>
        </p:grpSpPr>
        <p:cxnSp>
          <p:nvCxnSpPr>
            <p:cNvPr id="19" name="Straight Arrow Connector 18"/>
            <p:cNvCxnSpPr/>
            <p:nvPr/>
          </p:nvCxnSpPr>
          <p:spPr>
            <a:xfrm flipH="1">
              <a:off x="8461248" y="5396395"/>
              <a:ext cx="1971526" cy="323165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9118694" y="5396394"/>
              <a:ext cx="2192030" cy="646331"/>
            </a:xfrm>
            <a:prstGeom prst="rect">
              <a:avLst/>
            </a:prstGeom>
            <a:solidFill>
              <a:schemeClr val="lt1">
                <a:alpha val="79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2.5 GeV ANKA/KIT storage ring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pic>
        <p:nvPicPr>
          <p:cNvPr id="21" name="Picture 2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5527" y="3768771"/>
            <a:ext cx="3103135" cy="2124727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22" name="TextBox 21"/>
          <p:cNvSpPr txBox="1"/>
          <p:nvPr/>
        </p:nvSpPr>
        <p:spPr>
          <a:xfrm>
            <a:off x="994015" y="4871847"/>
            <a:ext cx="2894123" cy="707886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ANKA e</a:t>
            </a:r>
            <a:r>
              <a:rPr lang="en-US" sz="2000" baseline="30000" dirty="0" smtClean="0"/>
              <a:t>-</a:t>
            </a:r>
            <a:r>
              <a:rPr lang="en-US" sz="2000" dirty="0" smtClean="0"/>
              <a:t> photon spectrum</a:t>
            </a:r>
          </a:p>
          <a:p>
            <a:r>
              <a:rPr lang="en-US" sz="2000" dirty="0" smtClean="0"/>
              <a:t>= FCC –</a:t>
            </a:r>
            <a:r>
              <a:rPr lang="en-US" sz="2000" dirty="0" err="1" smtClean="0"/>
              <a:t>hh</a:t>
            </a:r>
            <a:r>
              <a:rPr lang="en-US" sz="2000" dirty="0" smtClean="0"/>
              <a:t> spectrum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763289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6" presetClass="entr" presetSubtype="21" repeatCount="indefinite" fill="hold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6" grpId="0"/>
      <p:bldP spid="22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148064" y="6275"/>
            <a:ext cx="402551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0000CC"/>
                </a:solidFill>
              </a:rPr>
              <a:t>c</a:t>
            </a:r>
            <a:r>
              <a:rPr lang="en-GB" sz="2000" b="1" dirty="0" smtClean="0">
                <a:solidFill>
                  <a:srgbClr val="0000CC"/>
                </a:solidFill>
              </a:rPr>
              <a:t>ontributions: beam screen (BS) &amp; cold bore (BS heat radiation)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-18928" y="1191"/>
            <a:ext cx="9199440" cy="1008000"/>
          </a:xfrm>
          <a:prstGeom prst="rect">
            <a:avLst/>
          </a:prstGeom>
          <a:solidFill>
            <a:schemeClr val="tx1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2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                  </a:t>
            </a:r>
            <a:r>
              <a:rPr lang="en-GB" kern="0" dirty="0" err="1"/>
              <a:t>C</a:t>
            </a:r>
            <a:r>
              <a:rPr lang="en-GB" kern="0" dirty="0" err="1" smtClean="0">
                <a:cs typeface="Calibri" pitchFamily="34" charset="0"/>
              </a:rPr>
              <a:t>ryo</a:t>
            </a:r>
            <a:r>
              <a:rPr lang="en-GB" kern="0" dirty="0" smtClean="0">
                <a:cs typeface="Calibri" pitchFamily="34" charset="0"/>
              </a:rPr>
              <a:t> </a:t>
            </a:r>
            <a:r>
              <a:rPr lang="en-GB" kern="0" dirty="0">
                <a:cs typeface="Calibri" pitchFamily="34" charset="0"/>
              </a:rPr>
              <a:t>power for cooling of SR heat</a:t>
            </a:r>
          </a:p>
        </p:txBody>
      </p:sp>
      <p:pic>
        <p:nvPicPr>
          <p:cNvPr id="10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9" y="52826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1115616" y="1052736"/>
            <a:ext cx="6724983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C377B"/>
                </a:solidFill>
              </a:rPr>
              <a:t>Overall </a:t>
            </a:r>
            <a:r>
              <a:rPr lang="en-US" b="1" dirty="0" err="1" smtClean="0">
                <a:solidFill>
                  <a:srgbClr val="0C377B"/>
                </a:solidFill>
              </a:rPr>
              <a:t>optimisation</a:t>
            </a:r>
            <a:r>
              <a:rPr lang="en-US" b="1" dirty="0" smtClean="0">
                <a:solidFill>
                  <a:srgbClr val="0C377B"/>
                </a:solidFill>
              </a:rPr>
              <a:t> of </a:t>
            </a:r>
            <a:r>
              <a:rPr lang="en-US" b="1" dirty="0" err="1" smtClean="0">
                <a:solidFill>
                  <a:srgbClr val="0C377B"/>
                </a:solidFill>
              </a:rPr>
              <a:t>cryo</a:t>
            </a:r>
            <a:r>
              <a:rPr lang="en-US" b="1" dirty="0" smtClean="0">
                <a:solidFill>
                  <a:srgbClr val="0C377B"/>
                </a:solidFill>
              </a:rPr>
              <a:t>-power, vacuum and impedance</a:t>
            </a:r>
            <a:endParaRPr lang="en-US" b="1" dirty="0">
              <a:solidFill>
                <a:srgbClr val="0C377B"/>
              </a:solidFill>
            </a:endParaRPr>
          </a:p>
          <a:p>
            <a:r>
              <a:rPr lang="en-US" dirty="0" err="1" smtClean="0">
                <a:solidFill>
                  <a:srgbClr val="0C377B"/>
                </a:solidFill>
              </a:rPr>
              <a:t>Termperature</a:t>
            </a:r>
            <a:r>
              <a:rPr lang="en-US" dirty="0" smtClean="0">
                <a:solidFill>
                  <a:srgbClr val="0C377B"/>
                </a:solidFill>
              </a:rPr>
              <a:t> ranges: &lt;20</a:t>
            </a:r>
            <a:r>
              <a:rPr lang="en-US" dirty="0">
                <a:solidFill>
                  <a:srgbClr val="0C377B"/>
                </a:solidFill>
              </a:rPr>
              <a:t>,   </a:t>
            </a:r>
            <a:r>
              <a:rPr lang="en-US" dirty="0">
                <a:solidFill>
                  <a:srgbClr val="FF0000"/>
                </a:solidFill>
              </a:rPr>
              <a:t>40K-60K</a:t>
            </a:r>
            <a:r>
              <a:rPr lang="en-US" dirty="0">
                <a:solidFill>
                  <a:srgbClr val="0C377B"/>
                </a:solidFill>
              </a:rPr>
              <a:t>,  </a:t>
            </a:r>
            <a:r>
              <a:rPr lang="en-US" dirty="0" smtClean="0">
                <a:solidFill>
                  <a:srgbClr val="FF0000"/>
                </a:solidFill>
              </a:rPr>
              <a:t>100K-120K</a:t>
            </a:r>
            <a:endParaRPr lang="en-US" dirty="0">
              <a:solidFill>
                <a:srgbClr val="0C377B"/>
              </a:solidFill>
            </a:endParaRPr>
          </a:p>
        </p:txBody>
      </p:sp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2976" y="1752952"/>
            <a:ext cx="6620224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Rectangle 16"/>
          <p:cNvSpPr/>
          <p:nvPr/>
        </p:nvSpPr>
        <p:spPr>
          <a:xfrm>
            <a:off x="3225800" y="1927312"/>
            <a:ext cx="444500" cy="3240360"/>
          </a:xfrm>
          <a:prstGeom prst="rect">
            <a:avLst/>
          </a:prstGeom>
          <a:solidFill>
            <a:srgbClr val="FF0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159250" y="3513832"/>
            <a:ext cx="895350" cy="1653840"/>
          </a:xfrm>
          <a:prstGeom prst="rect">
            <a:avLst/>
          </a:prstGeom>
          <a:solidFill>
            <a:srgbClr val="FF0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511800" y="3513832"/>
            <a:ext cx="1587500" cy="1653840"/>
          </a:xfrm>
          <a:prstGeom prst="rect">
            <a:avLst/>
          </a:prstGeom>
          <a:solidFill>
            <a:srgbClr val="FF0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>
            <a:off x="1202976" y="4606032"/>
            <a:ext cx="678532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88900" y="4453632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C377B"/>
                </a:solidFill>
              </a:rPr>
              <a:t>100MW</a:t>
            </a:r>
            <a:endParaRPr lang="en-US" dirty="0">
              <a:solidFill>
                <a:srgbClr val="0C377B"/>
              </a:solidFill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1215676" y="3919200"/>
            <a:ext cx="678532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01600" y="3766800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C377B"/>
                </a:solidFill>
              </a:rPr>
              <a:t>2</a:t>
            </a:r>
            <a:r>
              <a:rPr lang="en-US" dirty="0" smtClean="0">
                <a:solidFill>
                  <a:srgbClr val="0C377B"/>
                </a:solidFill>
              </a:rPr>
              <a:t>00MW</a:t>
            </a:r>
            <a:endParaRPr lang="en-US" dirty="0">
              <a:solidFill>
                <a:srgbClr val="0C377B"/>
              </a:solidFill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>
            <a:off x="1215676" y="3237507"/>
            <a:ext cx="678532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01600" y="3075482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C377B"/>
                </a:solidFill>
              </a:rPr>
              <a:t>3</a:t>
            </a:r>
            <a:r>
              <a:rPr lang="en-US" dirty="0" smtClean="0">
                <a:solidFill>
                  <a:srgbClr val="0C377B"/>
                </a:solidFill>
              </a:rPr>
              <a:t>00MW</a:t>
            </a:r>
            <a:endParaRPr lang="en-US" dirty="0">
              <a:solidFill>
                <a:srgbClr val="0C377B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008112" y="5877272"/>
            <a:ext cx="7164288" cy="369332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C377B"/>
                </a:solidFill>
              </a:rPr>
              <a:t>Multi-bunch instability growth time:  </a:t>
            </a:r>
            <a:r>
              <a:rPr lang="en-US" dirty="0" smtClean="0">
                <a:solidFill>
                  <a:srgbClr val="7F1C80"/>
                </a:solidFill>
              </a:rPr>
              <a:t>25 turns        9 turns     </a:t>
            </a:r>
            <a:r>
              <a:rPr lang="en-US" dirty="0" smtClean="0">
                <a:solidFill>
                  <a:srgbClr val="0C377B"/>
                </a:solidFill>
                <a:latin typeface="Symbol" charset="2"/>
                <a:cs typeface="Symbol" charset="2"/>
              </a:rPr>
              <a:t>(D</a:t>
            </a:r>
            <a:r>
              <a:rPr lang="en-US" dirty="0" smtClean="0">
                <a:solidFill>
                  <a:srgbClr val="0C377B"/>
                </a:solidFill>
                <a:cs typeface="Symbol" charset="2"/>
              </a:rPr>
              <a:t>Q=0.5)</a:t>
            </a:r>
            <a:endParaRPr lang="en-US" dirty="0">
              <a:solidFill>
                <a:srgbClr val="0C377B"/>
              </a:solidFill>
              <a:latin typeface="Symbol" charset="2"/>
              <a:cs typeface="Symbol" charset="2"/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 rot="5400000" flipH="1" flipV="1">
            <a:off x="3581400" y="5135438"/>
            <a:ext cx="762000" cy="1588"/>
          </a:xfrm>
          <a:prstGeom prst="straightConnector1">
            <a:avLst/>
          </a:prstGeom>
          <a:ln w="41275">
            <a:solidFill>
              <a:srgbClr val="7F1C8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rot="5400000" flipH="1" flipV="1">
            <a:off x="4991894" y="5207074"/>
            <a:ext cx="533400" cy="1588"/>
          </a:xfrm>
          <a:prstGeom prst="straightConnector1">
            <a:avLst/>
          </a:prstGeom>
          <a:ln w="41275">
            <a:solidFill>
              <a:srgbClr val="7F1C8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1964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1" grpId="0"/>
      <p:bldP spid="23" grpId="0"/>
      <p:bldP spid="25" grpId="0"/>
      <p:bldP spid="26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1621" y="836712"/>
            <a:ext cx="1525351" cy="637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-12447" y="1961989"/>
            <a:ext cx="27574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Beam screen, 40-60 K </a:t>
            </a:r>
            <a:r>
              <a:rPr lang="en-US" sz="1200" dirty="0"/>
              <a:t>(50 bar)</a:t>
            </a:r>
          </a:p>
          <a:p>
            <a:r>
              <a:rPr lang="en-US" sz="1200" b="1" dirty="0"/>
              <a:t>Magnet thermal shield 60 K </a:t>
            </a:r>
            <a:r>
              <a:rPr lang="en-US" sz="1200" dirty="0"/>
              <a:t>(44 bar)</a:t>
            </a:r>
          </a:p>
          <a:p>
            <a:r>
              <a:rPr lang="en-US" sz="1200" dirty="0"/>
              <a:t>Support post</a:t>
            </a:r>
            <a:endParaRPr lang="en-GB" sz="1200" dirty="0"/>
          </a:p>
        </p:txBody>
      </p:sp>
      <p:pic>
        <p:nvPicPr>
          <p:cNvPr id="71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662" y="858057"/>
            <a:ext cx="1525351" cy="637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6" name="Table 5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1917787"/>
              </p:ext>
            </p:extLst>
          </p:nvPr>
        </p:nvGraphicFramePr>
        <p:xfrm>
          <a:off x="22677" y="3592368"/>
          <a:ext cx="3469203" cy="2400445"/>
        </p:xfrm>
        <a:graphic>
          <a:graphicData uri="http://schemas.openxmlformats.org/drawingml/2006/table">
            <a:tbl>
              <a:tblPr firstRow="1" bandRow="1"/>
              <a:tblGrid>
                <a:gridCol w="2533099">
                  <a:extLst>
                    <a:ext uri="{9D8B030D-6E8A-4147-A177-3AD203B41FA5}">
                      <a16:colId xmlns:a16="http://schemas.microsoft.com/office/drawing/2014/main" val="1468763109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583135858"/>
                    </a:ext>
                  </a:extLst>
                </a:gridCol>
              </a:tblGrid>
              <a:tr h="312565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US" sz="1600" dirty="0" smtClean="0"/>
                        <a:t>Temperature level</a:t>
                      </a:r>
                      <a:endParaRPr lang="en-GB" sz="1600" dirty="0"/>
                    </a:p>
                  </a:txBody>
                  <a:tcPr marL="68580" marR="68580" marT="34290" marB="3429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600" smtClean="0"/>
                        <a:t>[</a:t>
                      </a:r>
                      <a:r>
                        <a:rPr lang="en-US" sz="1600" dirty="0" smtClean="0"/>
                        <a:t>W/m]</a:t>
                      </a:r>
                      <a:endParaRPr lang="en-GB" sz="16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1532227"/>
                  </a:ext>
                </a:extLst>
              </a:tr>
              <a:tr h="1022173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b="1" dirty="0" smtClean="0"/>
                        <a:t>1.9 K,</a:t>
                      </a:r>
                      <a:r>
                        <a:rPr lang="en-US" sz="1600" b="1" baseline="0" dirty="0" smtClean="0"/>
                        <a:t> </a:t>
                      </a:r>
                      <a:r>
                        <a:rPr lang="en-US" sz="1600" b="1" dirty="0" smtClean="0"/>
                        <a:t>cold mass of magnets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smtClean="0"/>
                        <a:t>Beam losses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smtClean="0"/>
                        <a:t>Resistive heating of splices</a:t>
                      </a:r>
                      <a:endParaRPr lang="en-GB" sz="1600" dirty="0"/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600" b="1" dirty="0" smtClean="0"/>
                        <a:t>1.4</a:t>
                      </a:r>
                      <a:endParaRPr lang="en-GB" sz="1600" b="1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0343031"/>
                  </a:ext>
                </a:extLst>
              </a:tr>
              <a:tr h="1022173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b="1" dirty="0" smtClean="0"/>
                        <a:t>40-60 K,</a:t>
                      </a:r>
                      <a:r>
                        <a:rPr lang="en-US" sz="1600" b="1" baseline="0" dirty="0" smtClean="0"/>
                        <a:t> beam screen, thermal shield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aseline="0" dirty="0" smtClean="0"/>
                        <a:t>Synchrotron radiation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aseline="0" dirty="0" smtClean="0"/>
                        <a:t>Beam Image current</a:t>
                      </a:r>
                      <a:endParaRPr lang="en-GB" sz="1600" dirty="0"/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600" b="1" dirty="0" smtClean="0"/>
                        <a:t>71</a:t>
                      </a:r>
                      <a:endParaRPr lang="en-GB" sz="1600" b="1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5585286"/>
                  </a:ext>
                </a:extLst>
              </a:tr>
            </a:tbl>
          </a:graphicData>
        </a:graphic>
      </p:graphicFrame>
      <p:grpSp>
        <p:nvGrpSpPr>
          <p:cNvPr id="2567" name="Group 2566"/>
          <p:cNvGrpSpPr/>
          <p:nvPr/>
        </p:nvGrpSpPr>
        <p:grpSpPr>
          <a:xfrm>
            <a:off x="1021263" y="1250010"/>
            <a:ext cx="3883250" cy="2332158"/>
            <a:chOff x="554871" y="987423"/>
            <a:chExt cx="5969755" cy="3757616"/>
          </a:xfrm>
        </p:grpSpPr>
        <p:pic>
          <p:nvPicPr>
            <p:cNvPr id="50" name="Picture 4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67912" y="987423"/>
              <a:ext cx="1808485" cy="1239318"/>
            </a:xfrm>
            <a:prstGeom prst="rect">
              <a:avLst/>
            </a:prstGeom>
          </p:spPr>
        </p:pic>
        <p:cxnSp>
          <p:nvCxnSpPr>
            <p:cNvPr id="48" name="Straight Connector 47"/>
            <p:cNvCxnSpPr/>
            <p:nvPr/>
          </p:nvCxnSpPr>
          <p:spPr>
            <a:xfrm>
              <a:off x="1709240" y="2878138"/>
              <a:ext cx="2380380" cy="1145491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>
              <a:off x="554871" y="2974976"/>
              <a:ext cx="4028543" cy="1560215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flipH="1">
              <a:off x="554871" y="1850940"/>
              <a:ext cx="319726" cy="382223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0" name="Oval 5"/>
            <p:cNvSpPr>
              <a:spLocks noChangeArrowheads="1"/>
            </p:cNvSpPr>
            <p:nvPr/>
          </p:nvSpPr>
          <p:spPr bwMode="auto">
            <a:xfrm>
              <a:off x="3059113" y="1082675"/>
              <a:ext cx="3465513" cy="3465513"/>
            </a:xfrm>
            <a:prstGeom prst="ellipse">
              <a:avLst/>
            </a:prstGeom>
            <a:noFill/>
            <a:ln w="0">
              <a:solidFill>
                <a:srgbClr val="000000"/>
              </a:solidFill>
              <a:prstDash val="sysDash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pic>
          <p:nvPicPr>
            <p:cNvPr id="2381" name="Picture 333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68738" y="1890713"/>
              <a:ext cx="1851025" cy="18526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2" name="Freeform 334"/>
            <p:cNvSpPr>
              <a:spLocks/>
            </p:cNvSpPr>
            <p:nvPr/>
          </p:nvSpPr>
          <p:spPr bwMode="auto">
            <a:xfrm>
              <a:off x="3752850" y="1765300"/>
              <a:ext cx="2089150" cy="2109788"/>
            </a:xfrm>
            <a:custGeom>
              <a:avLst/>
              <a:gdLst>
                <a:gd name="T0" fmla="*/ 2 w 1316"/>
                <a:gd name="T1" fmla="*/ 732 h 1329"/>
                <a:gd name="T2" fmla="*/ 20 w 1316"/>
                <a:gd name="T3" fmla="*/ 826 h 1329"/>
                <a:gd name="T4" fmla="*/ 49 w 1316"/>
                <a:gd name="T5" fmla="*/ 917 h 1329"/>
                <a:gd name="T6" fmla="*/ 105 w 1316"/>
                <a:gd name="T7" fmla="*/ 1025 h 1329"/>
                <a:gd name="T8" fmla="*/ 143 w 1316"/>
                <a:gd name="T9" fmla="*/ 1078 h 1329"/>
                <a:gd name="T10" fmla="*/ 205 w 1316"/>
                <a:gd name="T11" fmla="*/ 1147 h 1329"/>
                <a:gd name="T12" fmla="*/ 301 w 1316"/>
                <a:gd name="T13" fmla="*/ 1224 h 1329"/>
                <a:gd name="T14" fmla="*/ 381 w 1316"/>
                <a:gd name="T15" fmla="*/ 1267 h 1329"/>
                <a:gd name="T16" fmla="*/ 497 w 1316"/>
                <a:gd name="T17" fmla="*/ 1310 h 1329"/>
                <a:gd name="T18" fmla="*/ 590 w 1316"/>
                <a:gd name="T19" fmla="*/ 1327 h 1329"/>
                <a:gd name="T20" fmla="*/ 726 w 1316"/>
                <a:gd name="T21" fmla="*/ 1327 h 1329"/>
                <a:gd name="T22" fmla="*/ 819 w 1316"/>
                <a:gd name="T23" fmla="*/ 1310 h 1329"/>
                <a:gd name="T24" fmla="*/ 935 w 1316"/>
                <a:gd name="T25" fmla="*/ 1267 h 1329"/>
                <a:gd name="T26" fmla="*/ 1015 w 1316"/>
                <a:gd name="T27" fmla="*/ 1224 h 1329"/>
                <a:gd name="T28" fmla="*/ 1111 w 1316"/>
                <a:gd name="T29" fmla="*/ 1147 h 1329"/>
                <a:gd name="T30" fmla="*/ 1173 w 1316"/>
                <a:gd name="T31" fmla="*/ 1078 h 1329"/>
                <a:gd name="T32" fmla="*/ 1211 w 1316"/>
                <a:gd name="T33" fmla="*/ 1025 h 1329"/>
                <a:gd name="T34" fmla="*/ 1267 w 1316"/>
                <a:gd name="T35" fmla="*/ 917 h 1329"/>
                <a:gd name="T36" fmla="*/ 1296 w 1316"/>
                <a:gd name="T37" fmla="*/ 826 h 1329"/>
                <a:gd name="T38" fmla="*/ 1313 w 1316"/>
                <a:gd name="T39" fmla="*/ 732 h 1329"/>
                <a:gd name="T40" fmla="*/ 1315 w 1316"/>
                <a:gd name="T41" fmla="*/ 632 h 1329"/>
                <a:gd name="T42" fmla="*/ 1302 w 1316"/>
                <a:gd name="T43" fmla="*/ 534 h 1329"/>
                <a:gd name="T44" fmla="*/ 1279 w 1316"/>
                <a:gd name="T45" fmla="*/ 442 h 1329"/>
                <a:gd name="T46" fmla="*/ 1241 w 1316"/>
                <a:gd name="T47" fmla="*/ 355 h 1329"/>
                <a:gd name="T48" fmla="*/ 1174 w 1316"/>
                <a:gd name="T49" fmla="*/ 254 h 1329"/>
                <a:gd name="T50" fmla="*/ 1111 w 1316"/>
                <a:gd name="T51" fmla="*/ 182 h 1329"/>
                <a:gd name="T52" fmla="*/ 1015 w 1316"/>
                <a:gd name="T53" fmla="*/ 106 h 1329"/>
                <a:gd name="T54" fmla="*/ 936 w 1316"/>
                <a:gd name="T55" fmla="*/ 62 h 1329"/>
                <a:gd name="T56" fmla="*/ 817 w 1316"/>
                <a:gd name="T57" fmla="*/ 20 h 1329"/>
                <a:gd name="T58" fmla="*/ 721 w 1316"/>
                <a:gd name="T59" fmla="*/ 2 h 1329"/>
                <a:gd name="T60" fmla="*/ 559 w 1316"/>
                <a:gd name="T61" fmla="*/ 7 h 1329"/>
                <a:gd name="T62" fmla="*/ 440 w 1316"/>
                <a:gd name="T63" fmla="*/ 37 h 1329"/>
                <a:gd name="T64" fmla="*/ 352 w 1316"/>
                <a:gd name="T65" fmla="*/ 76 h 1329"/>
                <a:gd name="T66" fmla="*/ 251 w 1316"/>
                <a:gd name="T67" fmla="*/ 143 h 1329"/>
                <a:gd name="T68" fmla="*/ 163 w 1316"/>
                <a:gd name="T69" fmla="*/ 227 h 1329"/>
                <a:gd name="T70" fmla="*/ 105 w 1316"/>
                <a:gd name="T71" fmla="*/ 303 h 1329"/>
                <a:gd name="T72" fmla="*/ 49 w 1316"/>
                <a:gd name="T73" fmla="*/ 412 h 1329"/>
                <a:gd name="T74" fmla="*/ 27 w 1316"/>
                <a:gd name="T75" fmla="*/ 474 h 1329"/>
                <a:gd name="T76" fmla="*/ 6 w 1316"/>
                <a:gd name="T77" fmla="*/ 567 h 1329"/>
                <a:gd name="T78" fmla="*/ 71 w 1316"/>
                <a:gd name="T79" fmla="*/ 664 h 1329"/>
                <a:gd name="T80" fmla="*/ 89 w 1316"/>
                <a:gd name="T81" fmla="*/ 520 h 1329"/>
                <a:gd name="T82" fmla="*/ 165 w 1316"/>
                <a:gd name="T83" fmla="*/ 341 h 1329"/>
                <a:gd name="T84" fmla="*/ 294 w 1316"/>
                <a:gd name="T85" fmla="*/ 200 h 1329"/>
                <a:gd name="T86" fmla="*/ 462 w 1316"/>
                <a:gd name="T87" fmla="*/ 105 h 1329"/>
                <a:gd name="T88" fmla="*/ 658 w 1316"/>
                <a:gd name="T89" fmla="*/ 71 h 1329"/>
                <a:gd name="T90" fmla="*/ 854 w 1316"/>
                <a:gd name="T91" fmla="*/ 105 h 1329"/>
                <a:gd name="T92" fmla="*/ 1021 w 1316"/>
                <a:gd name="T93" fmla="*/ 200 h 1329"/>
                <a:gd name="T94" fmla="*/ 1151 w 1316"/>
                <a:gd name="T95" fmla="*/ 341 h 1329"/>
                <a:gd name="T96" fmla="*/ 1227 w 1316"/>
                <a:gd name="T97" fmla="*/ 520 h 1329"/>
                <a:gd name="T98" fmla="*/ 1244 w 1316"/>
                <a:gd name="T99" fmla="*/ 664 h 1329"/>
                <a:gd name="T100" fmla="*/ 1227 w 1316"/>
                <a:gd name="T101" fmla="*/ 810 h 1329"/>
                <a:gd name="T102" fmla="*/ 1151 w 1316"/>
                <a:gd name="T103" fmla="*/ 987 h 1329"/>
                <a:gd name="T104" fmla="*/ 1063 w 1316"/>
                <a:gd name="T105" fmla="*/ 1094 h 1329"/>
                <a:gd name="T106" fmla="*/ 906 w 1316"/>
                <a:gd name="T107" fmla="*/ 1203 h 1329"/>
                <a:gd name="T108" fmla="*/ 716 w 1316"/>
                <a:gd name="T109" fmla="*/ 1256 h 1329"/>
                <a:gd name="T110" fmla="*/ 515 w 1316"/>
                <a:gd name="T111" fmla="*/ 1241 h 1329"/>
                <a:gd name="T112" fmla="*/ 294 w 1316"/>
                <a:gd name="T113" fmla="*/ 1130 h 1329"/>
                <a:gd name="T114" fmla="*/ 198 w 1316"/>
                <a:gd name="T115" fmla="*/ 1033 h 1329"/>
                <a:gd name="T116" fmla="*/ 105 w 1316"/>
                <a:gd name="T117" fmla="*/ 863 h 1329"/>
                <a:gd name="T118" fmla="*/ 74 w 1316"/>
                <a:gd name="T119" fmla="*/ 725 h 1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16" h="1329">
                  <a:moveTo>
                    <a:pt x="0" y="663"/>
                  </a:moveTo>
                  <a:lnTo>
                    <a:pt x="0" y="665"/>
                  </a:lnTo>
                  <a:lnTo>
                    <a:pt x="1" y="696"/>
                  </a:lnTo>
                  <a:lnTo>
                    <a:pt x="2" y="728"/>
                  </a:lnTo>
                  <a:lnTo>
                    <a:pt x="2" y="732"/>
                  </a:lnTo>
                  <a:lnTo>
                    <a:pt x="6" y="761"/>
                  </a:lnTo>
                  <a:lnTo>
                    <a:pt x="7" y="764"/>
                  </a:lnTo>
                  <a:lnTo>
                    <a:pt x="14" y="795"/>
                  </a:lnTo>
                  <a:lnTo>
                    <a:pt x="20" y="824"/>
                  </a:lnTo>
                  <a:lnTo>
                    <a:pt x="20" y="826"/>
                  </a:lnTo>
                  <a:lnTo>
                    <a:pt x="27" y="855"/>
                  </a:lnTo>
                  <a:lnTo>
                    <a:pt x="28" y="859"/>
                  </a:lnTo>
                  <a:lnTo>
                    <a:pt x="38" y="887"/>
                  </a:lnTo>
                  <a:lnTo>
                    <a:pt x="48" y="914"/>
                  </a:lnTo>
                  <a:lnTo>
                    <a:pt x="49" y="917"/>
                  </a:lnTo>
                  <a:lnTo>
                    <a:pt x="74" y="971"/>
                  </a:lnTo>
                  <a:lnTo>
                    <a:pt x="75" y="973"/>
                  </a:lnTo>
                  <a:lnTo>
                    <a:pt x="90" y="999"/>
                  </a:lnTo>
                  <a:lnTo>
                    <a:pt x="90" y="1001"/>
                  </a:lnTo>
                  <a:lnTo>
                    <a:pt x="105" y="1025"/>
                  </a:lnTo>
                  <a:lnTo>
                    <a:pt x="106" y="1028"/>
                  </a:lnTo>
                  <a:lnTo>
                    <a:pt x="123" y="1052"/>
                  </a:lnTo>
                  <a:lnTo>
                    <a:pt x="124" y="1052"/>
                  </a:lnTo>
                  <a:lnTo>
                    <a:pt x="142" y="1076"/>
                  </a:lnTo>
                  <a:lnTo>
                    <a:pt x="143" y="1078"/>
                  </a:lnTo>
                  <a:lnTo>
                    <a:pt x="161" y="1100"/>
                  </a:lnTo>
                  <a:lnTo>
                    <a:pt x="181" y="1122"/>
                  </a:lnTo>
                  <a:lnTo>
                    <a:pt x="182" y="1124"/>
                  </a:lnTo>
                  <a:lnTo>
                    <a:pt x="202" y="1145"/>
                  </a:lnTo>
                  <a:lnTo>
                    <a:pt x="205" y="1147"/>
                  </a:lnTo>
                  <a:lnTo>
                    <a:pt x="227" y="1167"/>
                  </a:lnTo>
                  <a:lnTo>
                    <a:pt x="249" y="1185"/>
                  </a:lnTo>
                  <a:lnTo>
                    <a:pt x="251" y="1187"/>
                  </a:lnTo>
                  <a:lnTo>
                    <a:pt x="298" y="1221"/>
                  </a:lnTo>
                  <a:lnTo>
                    <a:pt x="301" y="1224"/>
                  </a:lnTo>
                  <a:lnTo>
                    <a:pt x="325" y="1238"/>
                  </a:lnTo>
                  <a:lnTo>
                    <a:pt x="326" y="1238"/>
                  </a:lnTo>
                  <a:lnTo>
                    <a:pt x="352" y="1253"/>
                  </a:lnTo>
                  <a:lnTo>
                    <a:pt x="355" y="1254"/>
                  </a:lnTo>
                  <a:lnTo>
                    <a:pt x="381" y="1267"/>
                  </a:lnTo>
                  <a:lnTo>
                    <a:pt x="408" y="1279"/>
                  </a:lnTo>
                  <a:lnTo>
                    <a:pt x="409" y="1280"/>
                  </a:lnTo>
                  <a:lnTo>
                    <a:pt x="436" y="1291"/>
                  </a:lnTo>
                  <a:lnTo>
                    <a:pt x="440" y="1293"/>
                  </a:lnTo>
                  <a:lnTo>
                    <a:pt x="497" y="1310"/>
                  </a:lnTo>
                  <a:lnTo>
                    <a:pt x="499" y="1310"/>
                  </a:lnTo>
                  <a:lnTo>
                    <a:pt x="529" y="1316"/>
                  </a:lnTo>
                  <a:lnTo>
                    <a:pt x="530" y="1317"/>
                  </a:lnTo>
                  <a:lnTo>
                    <a:pt x="559" y="1322"/>
                  </a:lnTo>
                  <a:lnTo>
                    <a:pt x="590" y="1327"/>
                  </a:lnTo>
                  <a:lnTo>
                    <a:pt x="595" y="1327"/>
                  </a:lnTo>
                  <a:lnTo>
                    <a:pt x="657" y="1329"/>
                  </a:lnTo>
                  <a:lnTo>
                    <a:pt x="659" y="1329"/>
                  </a:lnTo>
                  <a:lnTo>
                    <a:pt x="721" y="1327"/>
                  </a:lnTo>
                  <a:lnTo>
                    <a:pt x="726" y="1327"/>
                  </a:lnTo>
                  <a:lnTo>
                    <a:pt x="756" y="1322"/>
                  </a:lnTo>
                  <a:lnTo>
                    <a:pt x="786" y="1317"/>
                  </a:lnTo>
                  <a:lnTo>
                    <a:pt x="787" y="1316"/>
                  </a:lnTo>
                  <a:lnTo>
                    <a:pt x="817" y="1310"/>
                  </a:lnTo>
                  <a:lnTo>
                    <a:pt x="819" y="1310"/>
                  </a:lnTo>
                  <a:lnTo>
                    <a:pt x="876" y="1293"/>
                  </a:lnTo>
                  <a:lnTo>
                    <a:pt x="880" y="1291"/>
                  </a:lnTo>
                  <a:lnTo>
                    <a:pt x="907" y="1280"/>
                  </a:lnTo>
                  <a:lnTo>
                    <a:pt x="908" y="1279"/>
                  </a:lnTo>
                  <a:lnTo>
                    <a:pt x="935" y="1267"/>
                  </a:lnTo>
                  <a:lnTo>
                    <a:pt x="961" y="1254"/>
                  </a:lnTo>
                  <a:lnTo>
                    <a:pt x="963" y="1253"/>
                  </a:lnTo>
                  <a:lnTo>
                    <a:pt x="989" y="1238"/>
                  </a:lnTo>
                  <a:lnTo>
                    <a:pt x="991" y="1238"/>
                  </a:lnTo>
                  <a:lnTo>
                    <a:pt x="1015" y="1224"/>
                  </a:lnTo>
                  <a:lnTo>
                    <a:pt x="1018" y="1221"/>
                  </a:lnTo>
                  <a:lnTo>
                    <a:pt x="1065" y="1187"/>
                  </a:lnTo>
                  <a:lnTo>
                    <a:pt x="1067" y="1185"/>
                  </a:lnTo>
                  <a:lnTo>
                    <a:pt x="1089" y="1167"/>
                  </a:lnTo>
                  <a:lnTo>
                    <a:pt x="1111" y="1147"/>
                  </a:lnTo>
                  <a:lnTo>
                    <a:pt x="1114" y="1145"/>
                  </a:lnTo>
                  <a:lnTo>
                    <a:pt x="1134" y="1124"/>
                  </a:lnTo>
                  <a:lnTo>
                    <a:pt x="1135" y="1122"/>
                  </a:lnTo>
                  <a:lnTo>
                    <a:pt x="1154" y="1100"/>
                  </a:lnTo>
                  <a:lnTo>
                    <a:pt x="1173" y="1078"/>
                  </a:lnTo>
                  <a:lnTo>
                    <a:pt x="1174" y="1076"/>
                  </a:lnTo>
                  <a:lnTo>
                    <a:pt x="1191" y="1052"/>
                  </a:lnTo>
                  <a:lnTo>
                    <a:pt x="1193" y="1052"/>
                  </a:lnTo>
                  <a:lnTo>
                    <a:pt x="1210" y="1028"/>
                  </a:lnTo>
                  <a:lnTo>
                    <a:pt x="1211" y="1025"/>
                  </a:lnTo>
                  <a:lnTo>
                    <a:pt x="1226" y="1001"/>
                  </a:lnTo>
                  <a:lnTo>
                    <a:pt x="1226" y="999"/>
                  </a:lnTo>
                  <a:lnTo>
                    <a:pt x="1241" y="973"/>
                  </a:lnTo>
                  <a:lnTo>
                    <a:pt x="1242" y="971"/>
                  </a:lnTo>
                  <a:lnTo>
                    <a:pt x="1267" y="917"/>
                  </a:lnTo>
                  <a:lnTo>
                    <a:pt x="1268" y="914"/>
                  </a:lnTo>
                  <a:lnTo>
                    <a:pt x="1278" y="887"/>
                  </a:lnTo>
                  <a:lnTo>
                    <a:pt x="1288" y="859"/>
                  </a:lnTo>
                  <a:lnTo>
                    <a:pt x="1289" y="855"/>
                  </a:lnTo>
                  <a:lnTo>
                    <a:pt x="1296" y="826"/>
                  </a:lnTo>
                  <a:lnTo>
                    <a:pt x="1296" y="824"/>
                  </a:lnTo>
                  <a:lnTo>
                    <a:pt x="1302" y="795"/>
                  </a:lnTo>
                  <a:lnTo>
                    <a:pt x="1308" y="764"/>
                  </a:lnTo>
                  <a:lnTo>
                    <a:pt x="1310" y="761"/>
                  </a:lnTo>
                  <a:lnTo>
                    <a:pt x="1313" y="732"/>
                  </a:lnTo>
                  <a:lnTo>
                    <a:pt x="1313" y="728"/>
                  </a:lnTo>
                  <a:lnTo>
                    <a:pt x="1315" y="696"/>
                  </a:lnTo>
                  <a:lnTo>
                    <a:pt x="1316" y="665"/>
                  </a:lnTo>
                  <a:lnTo>
                    <a:pt x="1316" y="663"/>
                  </a:lnTo>
                  <a:lnTo>
                    <a:pt x="1315" y="632"/>
                  </a:lnTo>
                  <a:lnTo>
                    <a:pt x="1313" y="600"/>
                  </a:lnTo>
                  <a:lnTo>
                    <a:pt x="1313" y="596"/>
                  </a:lnTo>
                  <a:lnTo>
                    <a:pt x="1310" y="567"/>
                  </a:lnTo>
                  <a:lnTo>
                    <a:pt x="1308" y="564"/>
                  </a:lnTo>
                  <a:lnTo>
                    <a:pt x="1302" y="534"/>
                  </a:lnTo>
                  <a:lnTo>
                    <a:pt x="1296" y="504"/>
                  </a:lnTo>
                  <a:lnTo>
                    <a:pt x="1296" y="503"/>
                  </a:lnTo>
                  <a:lnTo>
                    <a:pt x="1289" y="474"/>
                  </a:lnTo>
                  <a:lnTo>
                    <a:pt x="1289" y="472"/>
                  </a:lnTo>
                  <a:lnTo>
                    <a:pt x="1279" y="442"/>
                  </a:lnTo>
                  <a:lnTo>
                    <a:pt x="1278" y="441"/>
                  </a:lnTo>
                  <a:lnTo>
                    <a:pt x="1268" y="414"/>
                  </a:lnTo>
                  <a:lnTo>
                    <a:pt x="1267" y="412"/>
                  </a:lnTo>
                  <a:lnTo>
                    <a:pt x="1242" y="357"/>
                  </a:lnTo>
                  <a:lnTo>
                    <a:pt x="1241" y="355"/>
                  </a:lnTo>
                  <a:lnTo>
                    <a:pt x="1226" y="329"/>
                  </a:lnTo>
                  <a:lnTo>
                    <a:pt x="1226" y="328"/>
                  </a:lnTo>
                  <a:lnTo>
                    <a:pt x="1211" y="303"/>
                  </a:lnTo>
                  <a:lnTo>
                    <a:pt x="1209" y="301"/>
                  </a:lnTo>
                  <a:lnTo>
                    <a:pt x="1174" y="254"/>
                  </a:lnTo>
                  <a:lnTo>
                    <a:pt x="1174" y="253"/>
                  </a:lnTo>
                  <a:lnTo>
                    <a:pt x="1156" y="229"/>
                  </a:lnTo>
                  <a:lnTo>
                    <a:pt x="1153" y="227"/>
                  </a:lnTo>
                  <a:lnTo>
                    <a:pt x="1114" y="185"/>
                  </a:lnTo>
                  <a:lnTo>
                    <a:pt x="1111" y="182"/>
                  </a:lnTo>
                  <a:lnTo>
                    <a:pt x="1089" y="163"/>
                  </a:lnTo>
                  <a:lnTo>
                    <a:pt x="1067" y="144"/>
                  </a:lnTo>
                  <a:lnTo>
                    <a:pt x="1065" y="143"/>
                  </a:lnTo>
                  <a:lnTo>
                    <a:pt x="1018" y="108"/>
                  </a:lnTo>
                  <a:lnTo>
                    <a:pt x="1015" y="106"/>
                  </a:lnTo>
                  <a:lnTo>
                    <a:pt x="991" y="91"/>
                  </a:lnTo>
                  <a:lnTo>
                    <a:pt x="989" y="91"/>
                  </a:lnTo>
                  <a:lnTo>
                    <a:pt x="963" y="76"/>
                  </a:lnTo>
                  <a:lnTo>
                    <a:pt x="962" y="75"/>
                  </a:lnTo>
                  <a:lnTo>
                    <a:pt x="936" y="62"/>
                  </a:lnTo>
                  <a:lnTo>
                    <a:pt x="934" y="60"/>
                  </a:lnTo>
                  <a:lnTo>
                    <a:pt x="880" y="38"/>
                  </a:lnTo>
                  <a:lnTo>
                    <a:pt x="876" y="37"/>
                  </a:lnTo>
                  <a:lnTo>
                    <a:pt x="819" y="20"/>
                  </a:lnTo>
                  <a:lnTo>
                    <a:pt x="817" y="20"/>
                  </a:lnTo>
                  <a:lnTo>
                    <a:pt x="787" y="14"/>
                  </a:lnTo>
                  <a:lnTo>
                    <a:pt x="786" y="12"/>
                  </a:lnTo>
                  <a:lnTo>
                    <a:pt x="756" y="7"/>
                  </a:lnTo>
                  <a:lnTo>
                    <a:pt x="726" y="2"/>
                  </a:lnTo>
                  <a:lnTo>
                    <a:pt x="721" y="2"/>
                  </a:lnTo>
                  <a:lnTo>
                    <a:pt x="659" y="0"/>
                  </a:lnTo>
                  <a:lnTo>
                    <a:pt x="657" y="0"/>
                  </a:lnTo>
                  <a:lnTo>
                    <a:pt x="595" y="2"/>
                  </a:lnTo>
                  <a:lnTo>
                    <a:pt x="590" y="2"/>
                  </a:lnTo>
                  <a:lnTo>
                    <a:pt x="559" y="7"/>
                  </a:lnTo>
                  <a:lnTo>
                    <a:pt x="530" y="12"/>
                  </a:lnTo>
                  <a:lnTo>
                    <a:pt x="529" y="14"/>
                  </a:lnTo>
                  <a:lnTo>
                    <a:pt x="499" y="20"/>
                  </a:lnTo>
                  <a:lnTo>
                    <a:pt x="497" y="20"/>
                  </a:lnTo>
                  <a:lnTo>
                    <a:pt x="440" y="37"/>
                  </a:lnTo>
                  <a:lnTo>
                    <a:pt x="436" y="38"/>
                  </a:lnTo>
                  <a:lnTo>
                    <a:pt x="382" y="60"/>
                  </a:lnTo>
                  <a:lnTo>
                    <a:pt x="379" y="62"/>
                  </a:lnTo>
                  <a:lnTo>
                    <a:pt x="354" y="75"/>
                  </a:lnTo>
                  <a:lnTo>
                    <a:pt x="352" y="76"/>
                  </a:lnTo>
                  <a:lnTo>
                    <a:pt x="326" y="91"/>
                  </a:lnTo>
                  <a:lnTo>
                    <a:pt x="325" y="91"/>
                  </a:lnTo>
                  <a:lnTo>
                    <a:pt x="301" y="106"/>
                  </a:lnTo>
                  <a:lnTo>
                    <a:pt x="298" y="108"/>
                  </a:lnTo>
                  <a:lnTo>
                    <a:pt x="251" y="143"/>
                  </a:lnTo>
                  <a:lnTo>
                    <a:pt x="249" y="144"/>
                  </a:lnTo>
                  <a:lnTo>
                    <a:pt x="227" y="163"/>
                  </a:lnTo>
                  <a:lnTo>
                    <a:pt x="205" y="182"/>
                  </a:lnTo>
                  <a:lnTo>
                    <a:pt x="202" y="185"/>
                  </a:lnTo>
                  <a:lnTo>
                    <a:pt x="163" y="227"/>
                  </a:lnTo>
                  <a:lnTo>
                    <a:pt x="160" y="229"/>
                  </a:lnTo>
                  <a:lnTo>
                    <a:pt x="142" y="253"/>
                  </a:lnTo>
                  <a:lnTo>
                    <a:pt x="142" y="254"/>
                  </a:lnTo>
                  <a:lnTo>
                    <a:pt x="107" y="301"/>
                  </a:lnTo>
                  <a:lnTo>
                    <a:pt x="105" y="303"/>
                  </a:lnTo>
                  <a:lnTo>
                    <a:pt x="90" y="328"/>
                  </a:lnTo>
                  <a:lnTo>
                    <a:pt x="90" y="329"/>
                  </a:lnTo>
                  <a:lnTo>
                    <a:pt x="75" y="355"/>
                  </a:lnTo>
                  <a:lnTo>
                    <a:pt x="74" y="357"/>
                  </a:lnTo>
                  <a:lnTo>
                    <a:pt x="49" y="412"/>
                  </a:lnTo>
                  <a:lnTo>
                    <a:pt x="48" y="414"/>
                  </a:lnTo>
                  <a:lnTo>
                    <a:pt x="38" y="441"/>
                  </a:lnTo>
                  <a:lnTo>
                    <a:pt x="37" y="442"/>
                  </a:lnTo>
                  <a:lnTo>
                    <a:pt x="27" y="472"/>
                  </a:lnTo>
                  <a:lnTo>
                    <a:pt x="27" y="474"/>
                  </a:lnTo>
                  <a:lnTo>
                    <a:pt x="20" y="503"/>
                  </a:lnTo>
                  <a:lnTo>
                    <a:pt x="20" y="504"/>
                  </a:lnTo>
                  <a:lnTo>
                    <a:pt x="14" y="534"/>
                  </a:lnTo>
                  <a:lnTo>
                    <a:pt x="7" y="564"/>
                  </a:lnTo>
                  <a:lnTo>
                    <a:pt x="6" y="567"/>
                  </a:lnTo>
                  <a:lnTo>
                    <a:pt x="2" y="596"/>
                  </a:lnTo>
                  <a:lnTo>
                    <a:pt x="2" y="600"/>
                  </a:lnTo>
                  <a:lnTo>
                    <a:pt x="1" y="632"/>
                  </a:lnTo>
                  <a:lnTo>
                    <a:pt x="0" y="663"/>
                  </a:lnTo>
                  <a:lnTo>
                    <a:pt x="71" y="664"/>
                  </a:lnTo>
                  <a:lnTo>
                    <a:pt x="73" y="635"/>
                  </a:lnTo>
                  <a:lnTo>
                    <a:pt x="74" y="604"/>
                  </a:lnTo>
                  <a:lnTo>
                    <a:pt x="78" y="578"/>
                  </a:lnTo>
                  <a:lnTo>
                    <a:pt x="83" y="548"/>
                  </a:lnTo>
                  <a:lnTo>
                    <a:pt x="89" y="520"/>
                  </a:lnTo>
                  <a:lnTo>
                    <a:pt x="96" y="493"/>
                  </a:lnTo>
                  <a:lnTo>
                    <a:pt x="105" y="466"/>
                  </a:lnTo>
                  <a:lnTo>
                    <a:pt x="115" y="440"/>
                  </a:lnTo>
                  <a:lnTo>
                    <a:pt x="138" y="388"/>
                  </a:lnTo>
                  <a:lnTo>
                    <a:pt x="165" y="341"/>
                  </a:lnTo>
                  <a:lnTo>
                    <a:pt x="198" y="297"/>
                  </a:lnTo>
                  <a:lnTo>
                    <a:pt x="216" y="275"/>
                  </a:lnTo>
                  <a:lnTo>
                    <a:pt x="253" y="235"/>
                  </a:lnTo>
                  <a:lnTo>
                    <a:pt x="274" y="217"/>
                  </a:lnTo>
                  <a:lnTo>
                    <a:pt x="294" y="200"/>
                  </a:lnTo>
                  <a:lnTo>
                    <a:pt x="339" y="166"/>
                  </a:lnTo>
                  <a:lnTo>
                    <a:pt x="362" y="153"/>
                  </a:lnTo>
                  <a:lnTo>
                    <a:pt x="387" y="138"/>
                  </a:lnTo>
                  <a:lnTo>
                    <a:pt x="410" y="126"/>
                  </a:lnTo>
                  <a:lnTo>
                    <a:pt x="462" y="105"/>
                  </a:lnTo>
                  <a:lnTo>
                    <a:pt x="515" y="89"/>
                  </a:lnTo>
                  <a:lnTo>
                    <a:pt x="542" y="83"/>
                  </a:lnTo>
                  <a:lnTo>
                    <a:pt x="572" y="79"/>
                  </a:lnTo>
                  <a:lnTo>
                    <a:pt x="600" y="74"/>
                  </a:lnTo>
                  <a:lnTo>
                    <a:pt x="658" y="71"/>
                  </a:lnTo>
                  <a:lnTo>
                    <a:pt x="716" y="74"/>
                  </a:lnTo>
                  <a:lnTo>
                    <a:pt x="744" y="79"/>
                  </a:lnTo>
                  <a:lnTo>
                    <a:pt x="774" y="83"/>
                  </a:lnTo>
                  <a:lnTo>
                    <a:pt x="801" y="89"/>
                  </a:lnTo>
                  <a:lnTo>
                    <a:pt x="854" y="105"/>
                  </a:lnTo>
                  <a:lnTo>
                    <a:pt x="906" y="126"/>
                  </a:lnTo>
                  <a:lnTo>
                    <a:pt x="929" y="138"/>
                  </a:lnTo>
                  <a:lnTo>
                    <a:pt x="954" y="153"/>
                  </a:lnTo>
                  <a:lnTo>
                    <a:pt x="977" y="166"/>
                  </a:lnTo>
                  <a:lnTo>
                    <a:pt x="1021" y="200"/>
                  </a:lnTo>
                  <a:lnTo>
                    <a:pt x="1042" y="217"/>
                  </a:lnTo>
                  <a:lnTo>
                    <a:pt x="1063" y="235"/>
                  </a:lnTo>
                  <a:lnTo>
                    <a:pt x="1100" y="275"/>
                  </a:lnTo>
                  <a:lnTo>
                    <a:pt x="1117" y="297"/>
                  </a:lnTo>
                  <a:lnTo>
                    <a:pt x="1151" y="341"/>
                  </a:lnTo>
                  <a:lnTo>
                    <a:pt x="1178" y="388"/>
                  </a:lnTo>
                  <a:lnTo>
                    <a:pt x="1201" y="440"/>
                  </a:lnTo>
                  <a:lnTo>
                    <a:pt x="1211" y="466"/>
                  </a:lnTo>
                  <a:lnTo>
                    <a:pt x="1220" y="493"/>
                  </a:lnTo>
                  <a:lnTo>
                    <a:pt x="1227" y="520"/>
                  </a:lnTo>
                  <a:lnTo>
                    <a:pt x="1233" y="548"/>
                  </a:lnTo>
                  <a:lnTo>
                    <a:pt x="1238" y="578"/>
                  </a:lnTo>
                  <a:lnTo>
                    <a:pt x="1242" y="604"/>
                  </a:lnTo>
                  <a:lnTo>
                    <a:pt x="1243" y="635"/>
                  </a:lnTo>
                  <a:lnTo>
                    <a:pt x="1244" y="664"/>
                  </a:lnTo>
                  <a:lnTo>
                    <a:pt x="1243" y="694"/>
                  </a:lnTo>
                  <a:lnTo>
                    <a:pt x="1242" y="725"/>
                  </a:lnTo>
                  <a:lnTo>
                    <a:pt x="1238" y="750"/>
                  </a:lnTo>
                  <a:lnTo>
                    <a:pt x="1233" y="780"/>
                  </a:lnTo>
                  <a:lnTo>
                    <a:pt x="1227" y="810"/>
                  </a:lnTo>
                  <a:lnTo>
                    <a:pt x="1220" y="837"/>
                  </a:lnTo>
                  <a:lnTo>
                    <a:pt x="1211" y="863"/>
                  </a:lnTo>
                  <a:lnTo>
                    <a:pt x="1201" y="888"/>
                  </a:lnTo>
                  <a:lnTo>
                    <a:pt x="1178" y="940"/>
                  </a:lnTo>
                  <a:lnTo>
                    <a:pt x="1151" y="987"/>
                  </a:lnTo>
                  <a:lnTo>
                    <a:pt x="1134" y="1010"/>
                  </a:lnTo>
                  <a:lnTo>
                    <a:pt x="1117" y="1033"/>
                  </a:lnTo>
                  <a:lnTo>
                    <a:pt x="1100" y="1053"/>
                  </a:lnTo>
                  <a:lnTo>
                    <a:pt x="1082" y="1074"/>
                  </a:lnTo>
                  <a:lnTo>
                    <a:pt x="1063" y="1094"/>
                  </a:lnTo>
                  <a:lnTo>
                    <a:pt x="1042" y="1113"/>
                  </a:lnTo>
                  <a:lnTo>
                    <a:pt x="1021" y="1130"/>
                  </a:lnTo>
                  <a:lnTo>
                    <a:pt x="977" y="1163"/>
                  </a:lnTo>
                  <a:lnTo>
                    <a:pt x="930" y="1190"/>
                  </a:lnTo>
                  <a:lnTo>
                    <a:pt x="906" y="1203"/>
                  </a:lnTo>
                  <a:lnTo>
                    <a:pt x="854" y="1225"/>
                  </a:lnTo>
                  <a:lnTo>
                    <a:pt x="801" y="1241"/>
                  </a:lnTo>
                  <a:lnTo>
                    <a:pt x="774" y="1247"/>
                  </a:lnTo>
                  <a:lnTo>
                    <a:pt x="744" y="1251"/>
                  </a:lnTo>
                  <a:lnTo>
                    <a:pt x="716" y="1256"/>
                  </a:lnTo>
                  <a:lnTo>
                    <a:pt x="658" y="1258"/>
                  </a:lnTo>
                  <a:lnTo>
                    <a:pt x="600" y="1256"/>
                  </a:lnTo>
                  <a:lnTo>
                    <a:pt x="572" y="1251"/>
                  </a:lnTo>
                  <a:lnTo>
                    <a:pt x="542" y="1247"/>
                  </a:lnTo>
                  <a:lnTo>
                    <a:pt x="515" y="1241"/>
                  </a:lnTo>
                  <a:lnTo>
                    <a:pt x="462" y="1225"/>
                  </a:lnTo>
                  <a:lnTo>
                    <a:pt x="410" y="1203"/>
                  </a:lnTo>
                  <a:lnTo>
                    <a:pt x="386" y="1190"/>
                  </a:lnTo>
                  <a:lnTo>
                    <a:pt x="339" y="1163"/>
                  </a:lnTo>
                  <a:lnTo>
                    <a:pt x="294" y="1130"/>
                  </a:lnTo>
                  <a:lnTo>
                    <a:pt x="274" y="1113"/>
                  </a:lnTo>
                  <a:lnTo>
                    <a:pt x="253" y="1094"/>
                  </a:lnTo>
                  <a:lnTo>
                    <a:pt x="234" y="1074"/>
                  </a:lnTo>
                  <a:lnTo>
                    <a:pt x="216" y="1053"/>
                  </a:lnTo>
                  <a:lnTo>
                    <a:pt x="198" y="1033"/>
                  </a:lnTo>
                  <a:lnTo>
                    <a:pt x="182" y="1010"/>
                  </a:lnTo>
                  <a:lnTo>
                    <a:pt x="165" y="987"/>
                  </a:lnTo>
                  <a:lnTo>
                    <a:pt x="138" y="940"/>
                  </a:lnTo>
                  <a:lnTo>
                    <a:pt x="115" y="888"/>
                  </a:lnTo>
                  <a:lnTo>
                    <a:pt x="105" y="863"/>
                  </a:lnTo>
                  <a:lnTo>
                    <a:pt x="96" y="837"/>
                  </a:lnTo>
                  <a:lnTo>
                    <a:pt x="89" y="810"/>
                  </a:lnTo>
                  <a:lnTo>
                    <a:pt x="83" y="780"/>
                  </a:lnTo>
                  <a:lnTo>
                    <a:pt x="78" y="750"/>
                  </a:lnTo>
                  <a:lnTo>
                    <a:pt x="74" y="725"/>
                  </a:lnTo>
                  <a:lnTo>
                    <a:pt x="73" y="694"/>
                  </a:lnTo>
                  <a:lnTo>
                    <a:pt x="71" y="664"/>
                  </a:lnTo>
                  <a:lnTo>
                    <a:pt x="0" y="663"/>
                  </a:lnTo>
                  <a:close/>
                </a:path>
              </a:pathLst>
            </a:cu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73" name="Freeform 335"/>
            <p:cNvSpPr>
              <a:spLocks/>
            </p:cNvSpPr>
            <p:nvPr/>
          </p:nvSpPr>
          <p:spPr bwMode="auto">
            <a:xfrm>
              <a:off x="3208338" y="1233488"/>
              <a:ext cx="3165475" cy="3163888"/>
            </a:xfrm>
            <a:custGeom>
              <a:avLst/>
              <a:gdLst>
                <a:gd name="T0" fmla="*/ 12 w 1994"/>
                <a:gd name="T1" fmla="*/ 1145 h 1993"/>
                <a:gd name="T2" fmla="*/ 57 w 1994"/>
                <a:gd name="T3" fmla="*/ 1329 h 1993"/>
                <a:gd name="T4" fmla="*/ 114 w 1994"/>
                <a:gd name="T5" fmla="*/ 1459 h 1993"/>
                <a:gd name="T6" fmla="*/ 215 w 1994"/>
                <a:gd name="T7" fmla="*/ 1615 h 1993"/>
                <a:gd name="T8" fmla="*/ 343 w 1994"/>
                <a:gd name="T9" fmla="*/ 1748 h 1993"/>
                <a:gd name="T10" fmla="*/ 455 w 1994"/>
                <a:gd name="T11" fmla="*/ 1833 h 1993"/>
                <a:gd name="T12" fmla="*/ 620 w 1994"/>
                <a:gd name="T13" fmla="*/ 1918 h 1993"/>
                <a:gd name="T14" fmla="*/ 756 w 1994"/>
                <a:gd name="T15" fmla="*/ 1964 h 1993"/>
                <a:gd name="T16" fmla="*/ 948 w 1994"/>
                <a:gd name="T17" fmla="*/ 1992 h 1993"/>
                <a:gd name="T18" fmla="*/ 1145 w 1994"/>
                <a:gd name="T19" fmla="*/ 1982 h 1993"/>
                <a:gd name="T20" fmla="*/ 1330 w 1994"/>
                <a:gd name="T21" fmla="*/ 1937 h 1993"/>
                <a:gd name="T22" fmla="*/ 1459 w 1994"/>
                <a:gd name="T23" fmla="*/ 1880 h 1993"/>
                <a:gd name="T24" fmla="*/ 1616 w 1994"/>
                <a:gd name="T25" fmla="*/ 1779 h 1993"/>
                <a:gd name="T26" fmla="*/ 1749 w 1994"/>
                <a:gd name="T27" fmla="*/ 1651 h 1993"/>
                <a:gd name="T28" fmla="*/ 1834 w 1994"/>
                <a:gd name="T29" fmla="*/ 1539 h 1993"/>
                <a:gd name="T30" fmla="*/ 1919 w 1994"/>
                <a:gd name="T31" fmla="*/ 1374 h 1993"/>
                <a:gd name="T32" fmla="*/ 1964 w 1994"/>
                <a:gd name="T33" fmla="*/ 1238 h 1993"/>
                <a:gd name="T34" fmla="*/ 1993 w 1994"/>
                <a:gd name="T35" fmla="*/ 1046 h 1993"/>
                <a:gd name="T36" fmla="*/ 1983 w 1994"/>
                <a:gd name="T37" fmla="*/ 849 h 1993"/>
                <a:gd name="T38" fmla="*/ 1937 w 1994"/>
                <a:gd name="T39" fmla="*/ 664 h 1993"/>
                <a:gd name="T40" fmla="*/ 1881 w 1994"/>
                <a:gd name="T41" fmla="*/ 535 h 1993"/>
                <a:gd name="T42" fmla="*/ 1780 w 1994"/>
                <a:gd name="T43" fmla="*/ 378 h 1993"/>
                <a:gd name="T44" fmla="*/ 1651 w 1994"/>
                <a:gd name="T45" fmla="*/ 245 h 1993"/>
                <a:gd name="T46" fmla="*/ 1539 w 1994"/>
                <a:gd name="T47" fmla="*/ 160 h 1993"/>
                <a:gd name="T48" fmla="*/ 1374 w 1994"/>
                <a:gd name="T49" fmla="*/ 75 h 1993"/>
                <a:gd name="T50" fmla="*/ 1239 w 1994"/>
                <a:gd name="T51" fmla="*/ 29 h 1993"/>
                <a:gd name="T52" fmla="*/ 1047 w 1994"/>
                <a:gd name="T53" fmla="*/ 1 h 1993"/>
                <a:gd name="T54" fmla="*/ 849 w 1994"/>
                <a:gd name="T55" fmla="*/ 11 h 1993"/>
                <a:gd name="T56" fmla="*/ 665 w 1994"/>
                <a:gd name="T57" fmla="*/ 57 h 1993"/>
                <a:gd name="T58" fmla="*/ 535 w 1994"/>
                <a:gd name="T59" fmla="*/ 113 h 1993"/>
                <a:gd name="T60" fmla="*/ 379 w 1994"/>
                <a:gd name="T61" fmla="*/ 214 h 1993"/>
                <a:gd name="T62" fmla="*/ 246 w 1994"/>
                <a:gd name="T63" fmla="*/ 342 h 1993"/>
                <a:gd name="T64" fmla="*/ 161 w 1994"/>
                <a:gd name="T65" fmla="*/ 455 h 1993"/>
                <a:gd name="T66" fmla="*/ 76 w 1994"/>
                <a:gd name="T67" fmla="*/ 620 h 1993"/>
                <a:gd name="T68" fmla="*/ 30 w 1994"/>
                <a:gd name="T69" fmla="*/ 755 h 1993"/>
                <a:gd name="T70" fmla="*/ 2 w 1994"/>
                <a:gd name="T71" fmla="*/ 947 h 1993"/>
                <a:gd name="T72" fmla="*/ 26 w 1994"/>
                <a:gd name="T73" fmla="*/ 851 h 1993"/>
                <a:gd name="T74" fmla="*/ 89 w 1994"/>
                <a:gd name="T75" fmla="*/ 625 h 1993"/>
                <a:gd name="T76" fmla="*/ 227 w 1994"/>
                <a:gd name="T77" fmla="*/ 388 h 1993"/>
                <a:gd name="T78" fmla="*/ 389 w 1994"/>
                <a:gd name="T79" fmla="*/ 227 h 1993"/>
                <a:gd name="T80" fmla="*/ 625 w 1994"/>
                <a:gd name="T81" fmla="*/ 89 h 1993"/>
                <a:gd name="T82" fmla="*/ 852 w 1994"/>
                <a:gd name="T83" fmla="*/ 26 h 1993"/>
                <a:gd name="T84" fmla="*/ 1095 w 1994"/>
                <a:gd name="T85" fmla="*/ 20 h 1993"/>
                <a:gd name="T86" fmla="*/ 1325 w 1994"/>
                <a:gd name="T87" fmla="*/ 71 h 1993"/>
                <a:gd name="T88" fmla="*/ 1532 w 1994"/>
                <a:gd name="T89" fmla="*/ 172 h 1993"/>
                <a:gd name="T90" fmla="*/ 1738 w 1994"/>
                <a:gd name="T91" fmla="*/ 352 h 1993"/>
                <a:gd name="T92" fmla="*/ 1888 w 1994"/>
                <a:gd name="T93" fmla="*/ 583 h 1993"/>
                <a:gd name="T94" fmla="*/ 1961 w 1994"/>
                <a:gd name="T95" fmla="*/ 804 h 1993"/>
                <a:gd name="T96" fmla="*/ 1978 w 1994"/>
                <a:gd name="T97" fmla="*/ 1046 h 1993"/>
                <a:gd name="T98" fmla="*/ 1937 w 1994"/>
                <a:gd name="T99" fmla="*/ 1280 h 1993"/>
                <a:gd name="T100" fmla="*/ 1845 w 1994"/>
                <a:gd name="T101" fmla="*/ 1492 h 1993"/>
                <a:gd name="T102" fmla="*/ 1675 w 1994"/>
                <a:gd name="T103" fmla="*/ 1708 h 1993"/>
                <a:gd name="T104" fmla="*/ 1452 w 1994"/>
                <a:gd name="T105" fmla="*/ 1868 h 1993"/>
                <a:gd name="T106" fmla="*/ 1236 w 1994"/>
                <a:gd name="T107" fmla="*/ 1949 h 1993"/>
                <a:gd name="T108" fmla="*/ 997 w 1994"/>
                <a:gd name="T109" fmla="*/ 1979 h 1993"/>
                <a:gd name="T110" fmla="*/ 758 w 1994"/>
                <a:gd name="T111" fmla="*/ 1949 h 1993"/>
                <a:gd name="T112" fmla="*/ 543 w 1994"/>
                <a:gd name="T113" fmla="*/ 1868 h 1993"/>
                <a:gd name="T114" fmla="*/ 320 w 1994"/>
                <a:gd name="T115" fmla="*/ 1708 h 1993"/>
                <a:gd name="T116" fmla="*/ 150 w 1994"/>
                <a:gd name="T117" fmla="*/ 1492 h 1993"/>
                <a:gd name="T118" fmla="*/ 57 w 1994"/>
                <a:gd name="T119" fmla="*/ 1280 h 1993"/>
                <a:gd name="T120" fmla="*/ 16 w 1994"/>
                <a:gd name="T121" fmla="*/ 1046 h 1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994" h="1993">
                  <a:moveTo>
                    <a:pt x="0" y="997"/>
                  </a:moveTo>
                  <a:lnTo>
                    <a:pt x="2" y="1046"/>
                  </a:lnTo>
                  <a:lnTo>
                    <a:pt x="5" y="1095"/>
                  </a:lnTo>
                  <a:lnTo>
                    <a:pt x="5" y="1096"/>
                  </a:lnTo>
                  <a:lnTo>
                    <a:pt x="12" y="1145"/>
                  </a:lnTo>
                  <a:lnTo>
                    <a:pt x="19" y="1191"/>
                  </a:lnTo>
                  <a:lnTo>
                    <a:pt x="30" y="1238"/>
                  </a:lnTo>
                  <a:lnTo>
                    <a:pt x="30" y="1239"/>
                  </a:lnTo>
                  <a:lnTo>
                    <a:pt x="42" y="1285"/>
                  </a:lnTo>
                  <a:lnTo>
                    <a:pt x="57" y="1329"/>
                  </a:lnTo>
                  <a:lnTo>
                    <a:pt x="74" y="1374"/>
                  </a:lnTo>
                  <a:lnTo>
                    <a:pt x="76" y="1374"/>
                  </a:lnTo>
                  <a:lnTo>
                    <a:pt x="94" y="1416"/>
                  </a:lnTo>
                  <a:lnTo>
                    <a:pt x="94" y="1417"/>
                  </a:lnTo>
                  <a:lnTo>
                    <a:pt x="114" y="1459"/>
                  </a:lnTo>
                  <a:lnTo>
                    <a:pt x="137" y="1499"/>
                  </a:lnTo>
                  <a:lnTo>
                    <a:pt x="161" y="1539"/>
                  </a:lnTo>
                  <a:lnTo>
                    <a:pt x="188" y="1577"/>
                  </a:lnTo>
                  <a:lnTo>
                    <a:pt x="188" y="1578"/>
                  </a:lnTo>
                  <a:lnTo>
                    <a:pt x="215" y="1615"/>
                  </a:lnTo>
                  <a:lnTo>
                    <a:pt x="244" y="1651"/>
                  </a:lnTo>
                  <a:lnTo>
                    <a:pt x="246" y="1651"/>
                  </a:lnTo>
                  <a:lnTo>
                    <a:pt x="276" y="1684"/>
                  </a:lnTo>
                  <a:lnTo>
                    <a:pt x="310" y="1717"/>
                  </a:lnTo>
                  <a:lnTo>
                    <a:pt x="343" y="1748"/>
                  </a:lnTo>
                  <a:lnTo>
                    <a:pt x="343" y="1749"/>
                  </a:lnTo>
                  <a:lnTo>
                    <a:pt x="379" y="1779"/>
                  </a:lnTo>
                  <a:lnTo>
                    <a:pt x="416" y="1806"/>
                  </a:lnTo>
                  <a:lnTo>
                    <a:pt x="417" y="1806"/>
                  </a:lnTo>
                  <a:lnTo>
                    <a:pt x="455" y="1833"/>
                  </a:lnTo>
                  <a:lnTo>
                    <a:pt x="495" y="1857"/>
                  </a:lnTo>
                  <a:lnTo>
                    <a:pt x="535" y="1880"/>
                  </a:lnTo>
                  <a:lnTo>
                    <a:pt x="577" y="1900"/>
                  </a:lnTo>
                  <a:lnTo>
                    <a:pt x="578" y="1900"/>
                  </a:lnTo>
                  <a:lnTo>
                    <a:pt x="620" y="1918"/>
                  </a:lnTo>
                  <a:lnTo>
                    <a:pt x="620" y="1920"/>
                  </a:lnTo>
                  <a:lnTo>
                    <a:pt x="665" y="1937"/>
                  </a:lnTo>
                  <a:lnTo>
                    <a:pt x="709" y="1952"/>
                  </a:lnTo>
                  <a:lnTo>
                    <a:pt x="755" y="1964"/>
                  </a:lnTo>
                  <a:lnTo>
                    <a:pt x="756" y="1964"/>
                  </a:lnTo>
                  <a:lnTo>
                    <a:pt x="803" y="1975"/>
                  </a:lnTo>
                  <a:lnTo>
                    <a:pt x="849" y="1982"/>
                  </a:lnTo>
                  <a:lnTo>
                    <a:pt x="897" y="1989"/>
                  </a:lnTo>
                  <a:lnTo>
                    <a:pt x="899" y="1989"/>
                  </a:lnTo>
                  <a:lnTo>
                    <a:pt x="948" y="1992"/>
                  </a:lnTo>
                  <a:lnTo>
                    <a:pt x="997" y="1993"/>
                  </a:lnTo>
                  <a:lnTo>
                    <a:pt x="1047" y="1992"/>
                  </a:lnTo>
                  <a:lnTo>
                    <a:pt x="1096" y="1989"/>
                  </a:lnTo>
                  <a:lnTo>
                    <a:pt x="1097" y="1989"/>
                  </a:lnTo>
                  <a:lnTo>
                    <a:pt x="1145" y="1982"/>
                  </a:lnTo>
                  <a:lnTo>
                    <a:pt x="1192" y="1975"/>
                  </a:lnTo>
                  <a:lnTo>
                    <a:pt x="1239" y="1964"/>
                  </a:lnTo>
                  <a:lnTo>
                    <a:pt x="1240" y="1964"/>
                  </a:lnTo>
                  <a:lnTo>
                    <a:pt x="1286" y="1952"/>
                  </a:lnTo>
                  <a:lnTo>
                    <a:pt x="1330" y="1937"/>
                  </a:lnTo>
                  <a:lnTo>
                    <a:pt x="1374" y="1920"/>
                  </a:lnTo>
                  <a:lnTo>
                    <a:pt x="1374" y="1918"/>
                  </a:lnTo>
                  <a:lnTo>
                    <a:pt x="1416" y="1900"/>
                  </a:lnTo>
                  <a:lnTo>
                    <a:pt x="1417" y="1900"/>
                  </a:lnTo>
                  <a:lnTo>
                    <a:pt x="1459" y="1880"/>
                  </a:lnTo>
                  <a:lnTo>
                    <a:pt x="1500" y="1857"/>
                  </a:lnTo>
                  <a:lnTo>
                    <a:pt x="1539" y="1833"/>
                  </a:lnTo>
                  <a:lnTo>
                    <a:pt x="1578" y="1806"/>
                  </a:lnTo>
                  <a:lnTo>
                    <a:pt x="1579" y="1806"/>
                  </a:lnTo>
                  <a:lnTo>
                    <a:pt x="1616" y="1779"/>
                  </a:lnTo>
                  <a:lnTo>
                    <a:pt x="1651" y="1749"/>
                  </a:lnTo>
                  <a:lnTo>
                    <a:pt x="1651" y="1748"/>
                  </a:lnTo>
                  <a:lnTo>
                    <a:pt x="1685" y="1717"/>
                  </a:lnTo>
                  <a:lnTo>
                    <a:pt x="1718" y="1684"/>
                  </a:lnTo>
                  <a:lnTo>
                    <a:pt x="1749" y="1651"/>
                  </a:lnTo>
                  <a:lnTo>
                    <a:pt x="1750" y="1651"/>
                  </a:lnTo>
                  <a:lnTo>
                    <a:pt x="1780" y="1615"/>
                  </a:lnTo>
                  <a:lnTo>
                    <a:pt x="1807" y="1578"/>
                  </a:lnTo>
                  <a:lnTo>
                    <a:pt x="1807" y="1577"/>
                  </a:lnTo>
                  <a:lnTo>
                    <a:pt x="1834" y="1539"/>
                  </a:lnTo>
                  <a:lnTo>
                    <a:pt x="1857" y="1499"/>
                  </a:lnTo>
                  <a:lnTo>
                    <a:pt x="1881" y="1459"/>
                  </a:lnTo>
                  <a:lnTo>
                    <a:pt x="1900" y="1417"/>
                  </a:lnTo>
                  <a:lnTo>
                    <a:pt x="1900" y="1416"/>
                  </a:lnTo>
                  <a:lnTo>
                    <a:pt x="1919" y="1374"/>
                  </a:lnTo>
                  <a:lnTo>
                    <a:pt x="1920" y="1374"/>
                  </a:lnTo>
                  <a:lnTo>
                    <a:pt x="1937" y="1329"/>
                  </a:lnTo>
                  <a:lnTo>
                    <a:pt x="1952" y="1285"/>
                  </a:lnTo>
                  <a:lnTo>
                    <a:pt x="1964" y="1239"/>
                  </a:lnTo>
                  <a:lnTo>
                    <a:pt x="1964" y="1238"/>
                  </a:lnTo>
                  <a:lnTo>
                    <a:pt x="1976" y="1191"/>
                  </a:lnTo>
                  <a:lnTo>
                    <a:pt x="1983" y="1145"/>
                  </a:lnTo>
                  <a:lnTo>
                    <a:pt x="1989" y="1096"/>
                  </a:lnTo>
                  <a:lnTo>
                    <a:pt x="1989" y="1095"/>
                  </a:lnTo>
                  <a:lnTo>
                    <a:pt x="1993" y="1046"/>
                  </a:lnTo>
                  <a:lnTo>
                    <a:pt x="1994" y="997"/>
                  </a:lnTo>
                  <a:lnTo>
                    <a:pt x="1993" y="947"/>
                  </a:lnTo>
                  <a:lnTo>
                    <a:pt x="1989" y="898"/>
                  </a:lnTo>
                  <a:lnTo>
                    <a:pt x="1989" y="897"/>
                  </a:lnTo>
                  <a:lnTo>
                    <a:pt x="1983" y="849"/>
                  </a:lnTo>
                  <a:lnTo>
                    <a:pt x="1976" y="802"/>
                  </a:lnTo>
                  <a:lnTo>
                    <a:pt x="1964" y="755"/>
                  </a:lnTo>
                  <a:lnTo>
                    <a:pt x="1964" y="754"/>
                  </a:lnTo>
                  <a:lnTo>
                    <a:pt x="1952" y="708"/>
                  </a:lnTo>
                  <a:lnTo>
                    <a:pt x="1937" y="664"/>
                  </a:lnTo>
                  <a:lnTo>
                    <a:pt x="1920" y="620"/>
                  </a:lnTo>
                  <a:lnTo>
                    <a:pt x="1919" y="620"/>
                  </a:lnTo>
                  <a:lnTo>
                    <a:pt x="1900" y="578"/>
                  </a:lnTo>
                  <a:lnTo>
                    <a:pt x="1900" y="577"/>
                  </a:lnTo>
                  <a:lnTo>
                    <a:pt x="1881" y="535"/>
                  </a:lnTo>
                  <a:lnTo>
                    <a:pt x="1857" y="494"/>
                  </a:lnTo>
                  <a:lnTo>
                    <a:pt x="1834" y="455"/>
                  </a:lnTo>
                  <a:lnTo>
                    <a:pt x="1807" y="416"/>
                  </a:lnTo>
                  <a:lnTo>
                    <a:pt x="1807" y="415"/>
                  </a:lnTo>
                  <a:lnTo>
                    <a:pt x="1780" y="378"/>
                  </a:lnTo>
                  <a:lnTo>
                    <a:pt x="1750" y="342"/>
                  </a:lnTo>
                  <a:lnTo>
                    <a:pt x="1749" y="342"/>
                  </a:lnTo>
                  <a:lnTo>
                    <a:pt x="1718" y="309"/>
                  </a:lnTo>
                  <a:lnTo>
                    <a:pt x="1685" y="276"/>
                  </a:lnTo>
                  <a:lnTo>
                    <a:pt x="1651" y="245"/>
                  </a:lnTo>
                  <a:lnTo>
                    <a:pt x="1651" y="244"/>
                  </a:lnTo>
                  <a:lnTo>
                    <a:pt x="1616" y="214"/>
                  </a:lnTo>
                  <a:lnTo>
                    <a:pt x="1579" y="187"/>
                  </a:lnTo>
                  <a:lnTo>
                    <a:pt x="1578" y="187"/>
                  </a:lnTo>
                  <a:lnTo>
                    <a:pt x="1539" y="160"/>
                  </a:lnTo>
                  <a:lnTo>
                    <a:pt x="1500" y="137"/>
                  </a:lnTo>
                  <a:lnTo>
                    <a:pt x="1459" y="113"/>
                  </a:lnTo>
                  <a:lnTo>
                    <a:pt x="1417" y="94"/>
                  </a:lnTo>
                  <a:lnTo>
                    <a:pt x="1416" y="94"/>
                  </a:lnTo>
                  <a:lnTo>
                    <a:pt x="1374" y="75"/>
                  </a:lnTo>
                  <a:lnTo>
                    <a:pt x="1374" y="74"/>
                  </a:lnTo>
                  <a:lnTo>
                    <a:pt x="1330" y="57"/>
                  </a:lnTo>
                  <a:lnTo>
                    <a:pt x="1286" y="42"/>
                  </a:lnTo>
                  <a:lnTo>
                    <a:pt x="1240" y="29"/>
                  </a:lnTo>
                  <a:lnTo>
                    <a:pt x="1239" y="29"/>
                  </a:lnTo>
                  <a:lnTo>
                    <a:pt x="1192" y="18"/>
                  </a:lnTo>
                  <a:lnTo>
                    <a:pt x="1145" y="11"/>
                  </a:lnTo>
                  <a:lnTo>
                    <a:pt x="1097" y="5"/>
                  </a:lnTo>
                  <a:lnTo>
                    <a:pt x="1096" y="5"/>
                  </a:lnTo>
                  <a:lnTo>
                    <a:pt x="1047" y="1"/>
                  </a:lnTo>
                  <a:lnTo>
                    <a:pt x="997" y="0"/>
                  </a:lnTo>
                  <a:lnTo>
                    <a:pt x="948" y="1"/>
                  </a:lnTo>
                  <a:lnTo>
                    <a:pt x="899" y="5"/>
                  </a:lnTo>
                  <a:lnTo>
                    <a:pt x="897" y="5"/>
                  </a:lnTo>
                  <a:lnTo>
                    <a:pt x="849" y="11"/>
                  </a:lnTo>
                  <a:lnTo>
                    <a:pt x="803" y="18"/>
                  </a:lnTo>
                  <a:lnTo>
                    <a:pt x="756" y="29"/>
                  </a:lnTo>
                  <a:lnTo>
                    <a:pt x="755" y="29"/>
                  </a:lnTo>
                  <a:lnTo>
                    <a:pt x="709" y="42"/>
                  </a:lnTo>
                  <a:lnTo>
                    <a:pt x="665" y="57"/>
                  </a:lnTo>
                  <a:lnTo>
                    <a:pt x="620" y="74"/>
                  </a:lnTo>
                  <a:lnTo>
                    <a:pt x="620" y="75"/>
                  </a:lnTo>
                  <a:lnTo>
                    <a:pt x="578" y="94"/>
                  </a:lnTo>
                  <a:lnTo>
                    <a:pt x="577" y="94"/>
                  </a:lnTo>
                  <a:lnTo>
                    <a:pt x="535" y="113"/>
                  </a:lnTo>
                  <a:lnTo>
                    <a:pt x="495" y="137"/>
                  </a:lnTo>
                  <a:lnTo>
                    <a:pt x="455" y="160"/>
                  </a:lnTo>
                  <a:lnTo>
                    <a:pt x="417" y="187"/>
                  </a:lnTo>
                  <a:lnTo>
                    <a:pt x="416" y="187"/>
                  </a:lnTo>
                  <a:lnTo>
                    <a:pt x="379" y="214"/>
                  </a:lnTo>
                  <a:lnTo>
                    <a:pt x="343" y="244"/>
                  </a:lnTo>
                  <a:lnTo>
                    <a:pt x="343" y="245"/>
                  </a:lnTo>
                  <a:lnTo>
                    <a:pt x="310" y="276"/>
                  </a:lnTo>
                  <a:lnTo>
                    <a:pt x="276" y="309"/>
                  </a:lnTo>
                  <a:lnTo>
                    <a:pt x="246" y="342"/>
                  </a:lnTo>
                  <a:lnTo>
                    <a:pt x="244" y="342"/>
                  </a:lnTo>
                  <a:lnTo>
                    <a:pt x="215" y="378"/>
                  </a:lnTo>
                  <a:lnTo>
                    <a:pt x="188" y="415"/>
                  </a:lnTo>
                  <a:lnTo>
                    <a:pt x="188" y="416"/>
                  </a:lnTo>
                  <a:lnTo>
                    <a:pt x="161" y="455"/>
                  </a:lnTo>
                  <a:lnTo>
                    <a:pt x="137" y="494"/>
                  </a:lnTo>
                  <a:lnTo>
                    <a:pt x="114" y="535"/>
                  </a:lnTo>
                  <a:lnTo>
                    <a:pt x="94" y="577"/>
                  </a:lnTo>
                  <a:lnTo>
                    <a:pt x="94" y="578"/>
                  </a:lnTo>
                  <a:lnTo>
                    <a:pt x="76" y="620"/>
                  </a:lnTo>
                  <a:lnTo>
                    <a:pt x="74" y="620"/>
                  </a:lnTo>
                  <a:lnTo>
                    <a:pt x="57" y="664"/>
                  </a:lnTo>
                  <a:lnTo>
                    <a:pt x="42" y="708"/>
                  </a:lnTo>
                  <a:lnTo>
                    <a:pt x="30" y="754"/>
                  </a:lnTo>
                  <a:lnTo>
                    <a:pt x="30" y="755"/>
                  </a:lnTo>
                  <a:lnTo>
                    <a:pt x="19" y="802"/>
                  </a:lnTo>
                  <a:lnTo>
                    <a:pt x="12" y="849"/>
                  </a:lnTo>
                  <a:lnTo>
                    <a:pt x="5" y="897"/>
                  </a:lnTo>
                  <a:lnTo>
                    <a:pt x="5" y="898"/>
                  </a:lnTo>
                  <a:lnTo>
                    <a:pt x="2" y="947"/>
                  </a:lnTo>
                  <a:lnTo>
                    <a:pt x="0" y="997"/>
                  </a:lnTo>
                  <a:lnTo>
                    <a:pt x="15" y="997"/>
                  </a:lnTo>
                  <a:lnTo>
                    <a:pt x="16" y="947"/>
                  </a:lnTo>
                  <a:lnTo>
                    <a:pt x="20" y="899"/>
                  </a:lnTo>
                  <a:lnTo>
                    <a:pt x="26" y="851"/>
                  </a:lnTo>
                  <a:lnTo>
                    <a:pt x="34" y="804"/>
                  </a:lnTo>
                  <a:lnTo>
                    <a:pt x="45" y="758"/>
                  </a:lnTo>
                  <a:lnTo>
                    <a:pt x="57" y="713"/>
                  </a:lnTo>
                  <a:lnTo>
                    <a:pt x="72" y="669"/>
                  </a:lnTo>
                  <a:lnTo>
                    <a:pt x="89" y="625"/>
                  </a:lnTo>
                  <a:lnTo>
                    <a:pt x="106" y="583"/>
                  </a:lnTo>
                  <a:lnTo>
                    <a:pt x="126" y="542"/>
                  </a:lnTo>
                  <a:lnTo>
                    <a:pt x="150" y="501"/>
                  </a:lnTo>
                  <a:lnTo>
                    <a:pt x="173" y="462"/>
                  </a:lnTo>
                  <a:lnTo>
                    <a:pt x="227" y="388"/>
                  </a:lnTo>
                  <a:lnTo>
                    <a:pt x="257" y="352"/>
                  </a:lnTo>
                  <a:lnTo>
                    <a:pt x="286" y="319"/>
                  </a:lnTo>
                  <a:lnTo>
                    <a:pt x="320" y="286"/>
                  </a:lnTo>
                  <a:lnTo>
                    <a:pt x="353" y="256"/>
                  </a:lnTo>
                  <a:lnTo>
                    <a:pt x="389" y="227"/>
                  </a:lnTo>
                  <a:lnTo>
                    <a:pt x="462" y="172"/>
                  </a:lnTo>
                  <a:lnTo>
                    <a:pt x="502" y="149"/>
                  </a:lnTo>
                  <a:lnTo>
                    <a:pt x="543" y="126"/>
                  </a:lnTo>
                  <a:lnTo>
                    <a:pt x="583" y="106"/>
                  </a:lnTo>
                  <a:lnTo>
                    <a:pt x="625" y="89"/>
                  </a:lnTo>
                  <a:lnTo>
                    <a:pt x="669" y="71"/>
                  </a:lnTo>
                  <a:lnTo>
                    <a:pt x="714" y="57"/>
                  </a:lnTo>
                  <a:lnTo>
                    <a:pt x="758" y="44"/>
                  </a:lnTo>
                  <a:lnTo>
                    <a:pt x="805" y="33"/>
                  </a:lnTo>
                  <a:lnTo>
                    <a:pt x="852" y="26"/>
                  </a:lnTo>
                  <a:lnTo>
                    <a:pt x="900" y="20"/>
                  </a:lnTo>
                  <a:lnTo>
                    <a:pt x="948" y="16"/>
                  </a:lnTo>
                  <a:lnTo>
                    <a:pt x="997" y="15"/>
                  </a:lnTo>
                  <a:lnTo>
                    <a:pt x="1047" y="16"/>
                  </a:lnTo>
                  <a:lnTo>
                    <a:pt x="1095" y="20"/>
                  </a:lnTo>
                  <a:lnTo>
                    <a:pt x="1143" y="26"/>
                  </a:lnTo>
                  <a:lnTo>
                    <a:pt x="1189" y="33"/>
                  </a:lnTo>
                  <a:lnTo>
                    <a:pt x="1236" y="44"/>
                  </a:lnTo>
                  <a:lnTo>
                    <a:pt x="1281" y="57"/>
                  </a:lnTo>
                  <a:lnTo>
                    <a:pt x="1325" y="71"/>
                  </a:lnTo>
                  <a:lnTo>
                    <a:pt x="1369" y="89"/>
                  </a:lnTo>
                  <a:lnTo>
                    <a:pt x="1411" y="106"/>
                  </a:lnTo>
                  <a:lnTo>
                    <a:pt x="1452" y="126"/>
                  </a:lnTo>
                  <a:lnTo>
                    <a:pt x="1493" y="149"/>
                  </a:lnTo>
                  <a:lnTo>
                    <a:pt x="1532" y="172"/>
                  </a:lnTo>
                  <a:lnTo>
                    <a:pt x="1606" y="227"/>
                  </a:lnTo>
                  <a:lnTo>
                    <a:pt x="1642" y="256"/>
                  </a:lnTo>
                  <a:lnTo>
                    <a:pt x="1675" y="286"/>
                  </a:lnTo>
                  <a:lnTo>
                    <a:pt x="1708" y="319"/>
                  </a:lnTo>
                  <a:lnTo>
                    <a:pt x="1738" y="352"/>
                  </a:lnTo>
                  <a:lnTo>
                    <a:pt x="1767" y="388"/>
                  </a:lnTo>
                  <a:lnTo>
                    <a:pt x="1822" y="462"/>
                  </a:lnTo>
                  <a:lnTo>
                    <a:pt x="1845" y="501"/>
                  </a:lnTo>
                  <a:lnTo>
                    <a:pt x="1868" y="542"/>
                  </a:lnTo>
                  <a:lnTo>
                    <a:pt x="1888" y="583"/>
                  </a:lnTo>
                  <a:lnTo>
                    <a:pt x="1905" y="625"/>
                  </a:lnTo>
                  <a:lnTo>
                    <a:pt x="1923" y="669"/>
                  </a:lnTo>
                  <a:lnTo>
                    <a:pt x="1937" y="713"/>
                  </a:lnTo>
                  <a:lnTo>
                    <a:pt x="1950" y="758"/>
                  </a:lnTo>
                  <a:lnTo>
                    <a:pt x="1961" y="804"/>
                  </a:lnTo>
                  <a:lnTo>
                    <a:pt x="1968" y="851"/>
                  </a:lnTo>
                  <a:lnTo>
                    <a:pt x="1974" y="899"/>
                  </a:lnTo>
                  <a:lnTo>
                    <a:pt x="1978" y="947"/>
                  </a:lnTo>
                  <a:lnTo>
                    <a:pt x="1979" y="997"/>
                  </a:lnTo>
                  <a:lnTo>
                    <a:pt x="1978" y="1046"/>
                  </a:lnTo>
                  <a:lnTo>
                    <a:pt x="1974" y="1094"/>
                  </a:lnTo>
                  <a:lnTo>
                    <a:pt x="1968" y="1142"/>
                  </a:lnTo>
                  <a:lnTo>
                    <a:pt x="1961" y="1189"/>
                  </a:lnTo>
                  <a:lnTo>
                    <a:pt x="1950" y="1236"/>
                  </a:lnTo>
                  <a:lnTo>
                    <a:pt x="1937" y="1280"/>
                  </a:lnTo>
                  <a:lnTo>
                    <a:pt x="1923" y="1324"/>
                  </a:lnTo>
                  <a:lnTo>
                    <a:pt x="1905" y="1369"/>
                  </a:lnTo>
                  <a:lnTo>
                    <a:pt x="1888" y="1411"/>
                  </a:lnTo>
                  <a:lnTo>
                    <a:pt x="1868" y="1451"/>
                  </a:lnTo>
                  <a:lnTo>
                    <a:pt x="1845" y="1492"/>
                  </a:lnTo>
                  <a:lnTo>
                    <a:pt x="1822" y="1531"/>
                  </a:lnTo>
                  <a:lnTo>
                    <a:pt x="1767" y="1605"/>
                  </a:lnTo>
                  <a:lnTo>
                    <a:pt x="1738" y="1641"/>
                  </a:lnTo>
                  <a:lnTo>
                    <a:pt x="1708" y="1674"/>
                  </a:lnTo>
                  <a:lnTo>
                    <a:pt x="1675" y="1708"/>
                  </a:lnTo>
                  <a:lnTo>
                    <a:pt x="1642" y="1737"/>
                  </a:lnTo>
                  <a:lnTo>
                    <a:pt x="1606" y="1767"/>
                  </a:lnTo>
                  <a:lnTo>
                    <a:pt x="1532" y="1821"/>
                  </a:lnTo>
                  <a:lnTo>
                    <a:pt x="1493" y="1844"/>
                  </a:lnTo>
                  <a:lnTo>
                    <a:pt x="1452" y="1868"/>
                  </a:lnTo>
                  <a:lnTo>
                    <a:pt x="1411" y="1887"/>
                  </a:lnTo>
                  <a:lnTo>
                    <a:pt x="1369" y="1905"/>
                  </a:lnTo>
                  <a:lnTo>
                    <a:pt x="1325" y="1922"/>
                  </a:lnTo>
                  <a:lnTo>
                    <a:pt x="1281" y="1937"/>
                  </a:lnTo>
                  <a:lnTo>
                    <a:pt x="1236" y="1949"/>
                  </a:lnTo>
                  <a:lnTo>
                    <a:pt x="1189" y="1960"/>
                  </a:lnTo>
                  <a:lnTo>
                    <a:pt x="1143" y="1968"/>
                  </a:lnTo>
                  <a:lnTo>
                    <a:pt x="1095" y="1974"/>
                  </a:lnTo>
                  <a:lnTo>
                    <a:pt x="1047" y="1977"/>
                  </a:lnTo>
                  <a:lnTo>
                    <a:pt x="997" y="1979"/>
                  </a:lnTo>
                  <a:lnTo>
                    <a:pt x="948" y="1977"/>
                  </a:lnTo>
                  <a:lnTo>
                    <a:pt x="900" y="1974"/>
                  </a:lnTo>
                  <a:lnTo>
                    <a:pt x="852" y="1968"/>
                  </a:lnTo>
                  <a:lnTo>
                    <a:pt x="805" y="1960"/>
                  </a:lnTo>
                  <a:lnTo>
                    <a:pt x="758" y="1949"/>
                  </a:lnTo>
                  <a:lnTo>
                    <a:pt x="714" y="1937"/>
                  </a:lnTo>
                  <a:lnTo>
                    <a:pt x="669" y="1922"/>
                  </a:lnTo>
                  <a:lnTo>
                    <a:pt x="625" y="1905"/>
                  </a:lnTo>
                  <a:lnTo>
                    <a:pt x="583" y="1887"/>
                  </a:lnTo>
                  <a:lnTo>
                    <a:pt x="543" y="1868"/>
                  </a:lnTo>
                  <a:lnTo>
                    <a:pt x="502" y="1844"/>
                  </a:lnTo>
                  <a:lnTo>
                    <a:pt x="462" y="1821"/>
                  </a:lnTo>
                  <a:lnTo>
                    <a:pt x="389" y="1767"/>
                  </a:lnTo>
                  <a:lnTo>
                    <a:pt x="353" y="1737"/>
                  </a:lnTo>
                  <a:lnTo>
                    <a:pt x="320" y="1708"/>
                  </a:lnTo>
                  <a:lnTo>
                    <a:pt x="286" y="1674"/>
                  </a:lnTo>
                  <a:lnTo>
                    <a:pt x="257" y="1641"/>
                  </a:lnTo>
                  <a:lnTo>
                    <a:pt x="227" y="1605"/>
                  </a:lnTo>
                  <a:lnTo>
                    <a:pt x="173" y="1531"/>
                  </a:lnTo>
                  <a:lnTo>
                    <a:pt x="150" y="1492"/>
                  </a:lnTo>
                  <a:lnTo>
                    <a:pt x="126" y="1451"/>
                  </a:lnTo>
                  <a:lnTo>
                    <a:pt x="106" y="1411"/>
                  </a:lnTo>
                  <a:lnTo>
                    <a:pt x="89" y="1369"/>
                  </a:lnTo>
                  <a:lnTo>
                    <a:pt x="72" y="1324"/>
                  </a:lnTo>
                  <a:lnTo>
                    <a:pt x="57" y="1280"/>
                  </a:lnTo>
                  <a:lnTo>
                    <a:pt x="45" y="1236"/>
                  </a:lnTo>
                  <a:lnTo>
                    <a:pt x="34" y="1189"/>
                  </a:lnTo>
                  <a:lnTo>
                    <a:pt x="26" y="1142"/>
                  </a:lnTo>
                  <a:lnTo>
                    <a:pt x="20" y="1094"/>
                  </a:lnTo>
                  <a:lnTo>
                    <a:pt x="16" y="1046"/>
                  </a:lnTo>
                  <a:lnTo>
                    <a:pt x="15" y="997"/>
                  </a:lnTo>
                  <a:lnTo>
                    <a:pt x="0" y="99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74" name="Freeform 336"/>
            <p:cNvSpPr>
              <a:spLocks/>
            </p:cNvSpPr>
            <p:nvPr/>
          </p:nvSpPr>
          <p:spPr bwMode="auto">
            <a:xfrm>
              <a:off x="3687763" y="1712913"/>
              <a:ext cx="2206625" cy="2206625"/>
            </a:xfrm>
            <a:custGeom>
              <a:avLst/>
              <a:gdLst>
                <a:gd name="T0" fmla="*/ 8 w 1390"/>
                <a:gd name="T1" fmla="*/ 797 h 1390"/>
                <a:gd name="T2" fmla="*/ 40 w 1390"/>
                <a:gd name="T3" fmla="*/ 926 h 1390"/>
                <a:gd name="T4" fmla="*/ 79 w 1390"/>
                <a:gd name="T5" fmla="*/ 1016 h 1390"/>
                <a:gd name="T6" fmla="*/ 131 w 1390"/>
                <a:gd name="T7" fmla="*/ 1099 h 1390"/>
                <a:gd name="T8" fmla="*/ 194 w 1390"/>
                <a:gd name="T9" fmla="*/ 1174 h 1390"/>
                <a:gd name="T10" fmla="*/ 265 w 1390"/>
                <a:gd name="T11" fmla="*/ 1239 h 1390"/>
                <a:gd name="T12" fmla="*/ 345 w 1390"/>
                <a:gd name="T13" fmla="*/ 1295 h 1390"/>
                <a:gd name="T14" fmla="*/ 464 w 1390"/>
                <a:gd name="T15" fmla="*/ 1349 h 1390"/>
                <a:gd name="T16" fmla="*/ 592 w 1390"/>
                <a:gd name="T17" fmla="*/ 1382 h 1390"/>
                <a:gd name="T18" fmla="*/ 695 w 1390"/>
                <a:gd name="T19" fmla="*/ 1390 h 1390"/>
                <a:gd name="T20" fmla="*/ 799 w 1390"/>
                <a:gd name="T21" fmla="*/ 1382 h 1390"/>
                <a:gd name="T22" fmla="*/ 927 w 1390"/>
                <a:gd name="T23" fmla="*/ 1349 h 1390"/>
                <a:gd name="T24" fmla="*/ 1045 w 1390"/>
                <a:gd name="T25" fmla="*/ 1295 h 1390"/>
                <a:gd name="T26" fmla="*/ 1125 w 1390"/>
                <a:gd name="T27" fmla="*/ 1239 h 1390"/>
                <a:gd name="T28" fmla="*/ 1197 w 1390"/>
                <a:gd name="T29" fmla="*/ 1174 h 1390"/>
                <a:gd name="T30" fmla="*/ 1260 w 1390"/>
                <a:gd name="T31" fmla="*/ 1099 h 1390"/>
                <a:gd name="T32" fmla="*/ 1311 w 1390"/>
                <a:gd name="T33" fmla="*/ 1016 h 1390"/>
                <a:gd name="T34" fmla="*/ 1351 w 1390"/>
                <a:gd name="T35" fmla="*/ 926 h 1390"/>
                <a:gd name="T36" fmla="*/ 1383 w 1390"/>
                <a:gd name="T37" fmla="*/ 797 h 1390"/>
                <a:gd name="T38" fmla="*/ 1389 w 1390"/>
                <a:gd name="T39" fmla="*/ 660 h 1390"/>
                <a:gd name="T40" fmla="*/ 1370 w 1390"/>
                <a:gd name="T41" fmla="*/ 527 h 1390"/>
                <a:gd name="T42" fmla="*/ 1338 w 1390"/>
                <a:gd name="T43" fmla="*/ 432 h 1390"/>
                <a:gd name="T44" fmla="*/ 1295 w 1390"/>
                <a:gd name="T45" fmla="*/ 344 h 1390"/>
                <a:gd name="T46" fmla="*/ 1240 w 1390"/>
                <a:gd name="T47" fmla="*/ 263 h 1390"/>
                <a:gd name="T48" fmla="*/ 1175 w 1390"/>
                <a:gd name="T49" fmla="*/ 192 h 1390"/>
                <a:gd name="T50" fmla="*/ 1073 w 1390"/>
                <a:gd name="T51" fmla="*/ 113 h 1390"/>
                <a:gd name="T52" fmla="*/ 988 w 1390"/>
                <a:gd name="T53" fmla="*/ 65 h 1390"/>
                <a:gd name="T54" fmla="*/ 896 w 1390"/>
                <a:gd name="T55" fmla="*/ 29 h 1390"/>
                <a:gd name="T56" fmla="*/ 764 w 1390"/>
                <a:gd name="T57" fmla="*/ 3 h 1390"/>
                <a:gd name="T58" fmla="*/ 659 w 1390"/>
                <a:gd name="T59" fmla="*/ 1 h 1390"/>
                <a:gd name="T60" fmla="*/ 526 w 1390"/>
                <a:gd name="T61" fmla="*/ 19 h 1390"/>
                <a:gd name="T62" fmla="*/ 432 w 1390"/>
                <a:gd name="T63" fmla="*/ 51 h 1390"/>
                <a:gd name="T64" fmla="*/ 317 w 1390"/>
                <a:gd name="T65" fmla="*/ 112 h 1390"/>
                <a:gd name="T66" fmla="*/ 239 w 1390"/>
                <a:gd name="T67" fmla="*/ 170 h 1390"/>
                <a:gd name="T68" fmla="*/ 170 w 1390"/>
                <a:gd name="T69" fmla="*/ 239 h 1390"/>
                <a:gd name="T70" fmla="*/ 112 w 1390"/>
                <a:gd name="T71" fmla="*/ 316 h 1390"/>
                <a:gd name="T72" fmla="*/ 52 w 1390"/>
                <a:gd name="T73" fmla="*/ 431 h 1390"/>
                <a:gd name="T74" fmla="*/ 20 w 1390"/>
                <a:gd name="T75" fmla="*/ 526 h 1390"/>
                <a:gd name="T76" fmla="*/ 2 w 1390"/>
                <a:gd name="T77" fmla="*/ 659 h 1390"/>
                <a:gd name="T78" fmla="*/ 26 w 1390"/>
                <a:gd name="T79" fmla="*/ 628 h 1390"/>
                <a:gd name="T80" fmla="*/ 99 w 1390"/>
                <a:gd name="T81" fmla="*/ 383 h 1390"/>
                <a:gd name="T82" fmla="*/ 209 w 1390"/>
                <a:gd name="T83" fmla="*/ 230 h 1390"/>
                <a:gd name="T84" fmla="*/ 356 w 1390"/>
                <a:gd name="T85" fmla="*/ 114 h 1390"/>
                <a:gd name="T86" fmla="*/ 595 w 1390"/>
                <a:gd name="T87" fmla="*/ 29 h 1390"/>
                <a:gd name="T88" fmla="*/ 762 w 1390"/>
                <a:gd name="T89" fmla="*/ 26 h 1390"/>
                <a:gd name="T90" fmla="*/ 1007 w 1390"/>
                <a:gd name="T91" fmla="*/ 98 h 1390"/>
                <a:gd name="T92" fmla="*/ 1160 w 1390"/>
                <a:gd name="T93" fmla="*/ 208 h 1390"/>
                <a:gd name="T94" fmla="*/ 1276 w 1390"/>
                <a:gd name="T95" fmla="*/ 356 h 1390"/>
                <a:gd name="T96" fmla="*/ 1361 w 1390"/>
                <a:gd name="T97" fmla="*/ 595 h 1390"/>
                <a:gd name="T98" fmla="*/ 1364 w 1390"/>
                <a:gd name="T99" fmla="*/ 761 h 1390"/>
                <a:gd name="T100" fmla="*/ 1292 w 1390"/>
                <a:gd name="T101" fmla="*/ 1006 h 1390"/>
                <a:gd name="T102" fmla="*/ 1182 w 1390"/>
                <a:gd name="T103" fmla="*/ 1159 h 1390"/>
                <a:gd name="T104" fmla="*/ 1034 w 1390"/>
                <a:gd name="T105" fmla="*/ 1275 h 1390"/>
                <a:gd name="T106" fmla="*/ 795 w 1390"/>
                <a:gd name="T107" fmla="*/ 1360 h 1390"/>
                <a:gd name="T108" fmla="*/ 629 w 1390"/>
                <a:gd name="T109" fmla="*/ 1364 h 1390"/>
                <a:gd name="T110" fmla="*/ 384 w 1390"/>
                <a:gd name="T111" fmla="*/ 1291 h 1390"/>
                <a:gd name="T112" fmla="*/ 231 w 1390"/>
                <a:gd name="T113" fmla="*/ 1181 h 1390"/>
                <a:gd name="T114" fmla="*/ 115 w 1390"/>
                <a:gd name="T115" fmla="*/ 1034 h 1390"/>
                <a:gd name="T116" fmla="*/ 30 w 1390"/>
                <a:gd name="T117" fmla="*/ 794 h 1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90" h="1390">
                  <a:moveTo>
                    <a:pt x="0" y="695"/>
                  </a:moveTo>
                  <a:lnTo>
                    <a:pt x="2" y="729"/>
                  </a:lnTo>
                  <a:lnTo>
                    <a:pt x="2" y="730"/>
                  </a:lnTo>
                  <a:lnTo>
                    <a:pt x="4" y="764"/>
                  </a:lnTo>
                  <a:lnTo>
                    <a:pt x="8" y="797"/>
                  </a:lnTo>
                  <a:lnTo>
                    <a:pt x="8" y="798"/>
                  </a:lnTo>
                  <a:lnTo>
                    <a:pt x="20" y="862"/>
                  </a:lnTo>
                  <a:lnTo>
                    <a:pt x="20" y="863"/>
                  </a:lnTo>
                  <a:lnTo>
                    <a:pt x="30" y="896"/>
                  </a:lnTo>
                  <a:lnTo>
                    <a:pt x="40" y="926"/>
                  </a:lnTo>
                  <a:lnTo>
                    <a:pt x="41" y="926"/>
                  </a:lnTo>
                  <a:lnTo>
                    <a:pt x="52" y="957"/>
                  </a:lnTo>
                  <a:lnTo>
                    <a:pt x="52" y="958"/>
                  </a:lnTo>
                  <a:lnTo>
                    <a:pt x="66" y="988"/>
                  </a:lnTo>
                  <a:lnTo>
                    <a:pt x="79" y="1016"/>
                  </a:lnTo>
                  <a:lnTo>
                    <a:pt x="95" y="1045"/>
                  </a:lnTo>
                  <a:lnTo>
                    <a:pt x="95" y="1046"/>
                  </a:lnTo>
                  <a:lnTo>
                    <a:pt x="112" y="1073"/>
                  </a:lnTo>
                  <a:lnTo>
                    <a:pt x="114" y="1073"/>
                  </a:lnTo>
                  <a:lnTo>
                    <a:pt x="131" y="1099"/>
                  </a:lnTo>
                  <a:lnTo>
                    <a:pt x="151" y="1125"/>
                  </a:lnTo>
                  <a:lnTo>
                    <a:pt x="151" y="1126"/>
                  </a:lnTo>
                  <a:lnTo>
                    <a:pt x="170" y="1151"/>
                  </a:lnTo>
                  <a:lnTo>
                    <a:pt x="193" y="1174"/>
                  </a:lnTo>
                  <a:lnTo>
                    <a:pt x="194" y="1174"/>
                  </a:lnTo>
                  <a:lnTo>
                    <a:pt x="216" y="1196"/>
                  </a:lnTo>
                  <a:lnTo>
                    <a:pt x="216" y="1197"/>
                  </a:lnTo>
                  <a:lnTo>
                    <a:pt x="239" y="1220"/>
                  </a:lnTo>
                  <a:lnTo>
                    <a:pt x="264" y="1239"/>
                  </a:lnTo>
                  <a:lnTo>
                    <a:pt x="265" y="1239"/>
                  </a:lnTo>
                  <a:lnTo>
                    <a:pt x="291" y="1259"/>
                  </a:lnTo>
                  <a:lnTo>
                    <a:pt x="317" y="1276"/>
                  </a:lnTo>
                  <a:lnTo>
                    <a:pt x="317" y="1277"/>
                  </a:lnTo>
                  <a:lnTo>
                    <a:pt x="344" y="1295"/>
                  </a:lnTo>
                  <a:lnTo>
                    <a:pt x="345" y="1295"/>
                  </a:lnTo>
                  <a:lnTo>
                    <a:pt x="374" y="1311"/>
                  </a:lnTo>
                  <a:lnTo>
                    <a:pt x="402" y="1324"/>
                  </a:lnTo>
                  <a:lnTo>
                    <a:pt x="432" y="1338"/>
                  </a:lnTo>
                  <a:lnTo>
                    <a:pt x="433" y="1338"/>
                  </a:lnTo>
                  <a:lnTo>
                    <a:pt x="464" y="1349"/>
                  </a:lnTo>
                  <a:lnTo>
                    <a:pt x="464" y="1350"/>
                  </a:lnTo>
                  <a:lnTo>
                    <a:pt x="494" y="1360"/>
                  </a:lnTo>
                  <a:lnTo>
                    <a:pt x="526" y="1370"/>
                  </a:lnTo>
                  <a:lnTo>
                    <a:pt x="528" y="1370"/>
                  </a:lnTo>
                  <a:lnTo>
                    <a:pt x="592" y="1382"/>
                  </a:lnTo>
                  <a:lnTo>
                    <a:pt x="593" y="1382"/>
                  </a:lnTo>
                  <a:lnTo>
                    <a:pt x="626" y="1386"/>
                  </a:lnTo>
                  <a:lnTo>
                    <a:pt x="659" y="1388"/>
                  </a:lnTo>
                  <a:lnTo>
                    <a:pt x="661" y="1388"/>
                  </a:lnTo>
                  <a:lnTo>
                    <a:pt x="695" y="1390"/>
                  </a:lnTo>
                  <a:lnTo>
                    <a:pt x="730" y="1388"/>
                  </a:lnTo>
                  <a:lnTo>
                    <a:pt x="731" y="1388"/>
                  </a:lnTo>
                  <a:lnTo>
                    <a:pt x="764" y="1386"/>
                  </a:lnTo>
                  <a:lnTo>
                    <a:pt x="797" y="1382"/>
                  </a:lnTo>
                  <a:lnTo>
                    <a:pt x="799" y="1382"/>
                  </a:lnTo>
                  <a:lnTo>
                    <a:pt x="863" y="1370"/>
                  </a:lnTo>
                  <a:lnTo>
                    <a:pt x="864" y="1370"/>
                  </a:lnTo>
                  <a:lnTo>
                    <a:pt x="896" y="1360"/>
                  </a:lnTo>
                  <a:lnTo>
                    <a:pt x="927" y="1350"/>
                  </a:lnTo>
                  <a:lnTo>
                    <a:pt x="927" y="1349"/>
                  </a:lnTo>
                  <a:lnTo>
                    <a:pt x="958" y="1338"/>
                  </a:lnTo>
                  <a:lnTo>
                    <a:pt x="959" y="1338"/>
                  </a:lnTo>
                  <a:lnTo>
                    <a:pt x="988" y="1324"/>
                  </a:lnTo>
                  <a:lnTo>
                    <a:pt x="1017" y="1311"/>
                  </a:lnTo>
                  <a:lnTo>
                    <a:pt x="1045" y="1295"/>
                  </a:lnTo>
                  <a:lnTo>
                    <a:pt x="1046" y="1295"/>
                  </a:lnTo>
                  <a:lnTo>
                    <a:pt x="1073" y="1277"/>
                  </a:lnTo>
                  <a:lnTo>
                    <a:pt x="1073" y="1276"/>
                  </a:lnTo>
                  <a:lnTo>
                    <a:pt x="1099" y="1259"/>
                  </a:lnTo>
                  <a:lnTo>
                    <a:pt x="1125" y="1239"/>
                  </a:lnTo>
                  <a:lnTo>
                    <a:pt x="1126" y="1239"/>
                  </a:lnTo>
                  <a:lnTo>
                    <a:pt x="1151" y="1220"/>
                  </a:lnTo>
                  <a:lnTo>
                    <a:pt x="1175" y="1197"/>
                  </a:lnTo>
                  <a:lnTo>
                    <a:pt x="1175" y="1196"/>
                  </a:lnTo>
                  <a:lnTo>
                    <a:pt x="1197" y="1174"/>
                  </a:lnTo>
                  <a:lnTo>
                    <a:pt x="1198" y="1174"/>
                  </a:lnTo>
                  <a:lnTo>
                    <a:pt x="1220" y="1151"/>
                  </a:lnTo>
                  <a:lnTo>
                    <a:pt x="1240" y="1126"/>
                  </a:lnTo>
                  <a:lnTo>
                    <a:pt x="1240" y="1125"/>
                  </a:lnTo>
                  <a:lnTo>
                    <a:pt x="1260" y="1099"/>
                  </a:lnTo>
                  <a:lnTo>
                    <a:pt x="1277" y="1073"/>
                  </a:lnTo>
                  <a:lnTo>
                    <a:pt x="1278" y="1073"/>
                  </a:lnTo>
                  <a:lnTo>
                    <a:pt x="1295" y="1046"/>
                  </a:lnTo>
                  <a:lnTo>
                    <a:pt x="1295" y="1045"/>
                  </a:lnTo>
                  <a:lnTo>
                    <a:pt x="1311" y="1016"/>
                  </a:lnTo>
                  <a:lnTo>
                    <a:pt x="1325" y="988"/>
                  </a:lnTo>
                  <a:lnTo>
                    <a:pt x="1338" y="958"/>
                  </a:lnTo>
                  <a:lnTo>
                    <a:pt x="1338" y="957"/>
                  </a:lnTo>
                  <a:lnTo>
                    <a:pt x="1349" y="926"/>
                  </a:lnTo>
                  <a:lnTo>
                    <a:pt x="1351" y="926"/>
                  </a:lnTo>
                  <a:lnTo>
                    <a:pt x="1361" y="896"/>
                  </a:lnTo>
                  <a:lnTo>
                    <a:pt x="1370" y="863"/>
                  </a:lnTo>
                  <a:lnTo>
                    <a:pt x="1370" y="862"/>
                  </a:lnTo>
                  <a:lnTo>
                    <a:pt x="1383" y="798"/>
                  </a:lnTo>
                  <a:lnTo>
                    <a:pt x="1383" y="797"/>
                  </a:lnTo>
                  <a:lnTo>
                    <a:pt x="1386" y="764"/>
                  </a:lnTo>
                  <a:lnTo>
                    <a:pt x="1389" y="730"/>
                  </a:lnTo>
                  <a:lnTo>
                    <a:pt x="1389" y="729"/>
                  </a:lnTo>
                  <a:lnTo>
                    <a:pt x="1390" y="695"/>
                  </a:lnTo>
                  <a:lnTo>
                    <a:pt x="1389" y="660"/>
                  </a:lnTo>
                  <a:lnTo>
                    <a:pt x="1389" y="659"/>
                  </a:lnTo>
                  <a:lnTo>
                    <a:pt x="1386" y="626"/>
                  </a:lnTo>
                  <a:lnTo>
                    <a:pt x="1383" y="592"/>
                  </a:lnTo>
                  <a:lnTo>
                    <a:pt x="1383" y="591"/>
                  </a:lnTo>
                  <a:lnTo>
                    <a:pt x="1370" y="527"/>
                  </a:lnTo>
                  <a:lnTo>
                    <a:pt x="1370" y="526"/>
                  </a:lnTo>
                  <a:lnTo>
                    <a:pt x="1361" y="494"/>
                  </a:lnTo>
                  <a:lnTo>
                    <a:pt x="1351" y="463"/>
                  </a:lnTo>
                  <a:lnTo>
                    <a:pt x="1349" y="463"/>
                  </a:lnTo>
                  <a:lnTo>
                    <a:pt x="1338" y="432"/>
                  </a:lnTo>
                  <a:lnTo>
                    <a:pt x="1338" y="431"/>
                  </a:lnTo>
                  <a:lnTo>
                    <a:pt x="1325" y="401"/>
                  </a:lnTo>
                  <a:lnTo>
                    <a:pt x="1311" y="373"/>
                  </a:lnTo>
                  <a:lnTo>
                    <a:pt x="1295" y="345"/>
                  </a:lnTo>
                  <a:lnTo>
                    <a:pt x="1295" y="344"/>
                  </a:lnTo>
                  <a:lnTo>
                    <a:pt x="1278" y="316"/>
                  </a:lnTo>
                  <a:lnTo>
                    <a:pt x="1277" y="316"/>
                  </a:lnTo>
                  <a:lnTo>
                    <a:pt x="1260" y="291"/>
                  </a:lnTo>
                  <a:lnTo>
                    <a:pt x="1240" y="265"/>
                  </a:lnTo>
                  <a:lnTo>
                    <a:pt x="1240" y="263"/>
                  </a:lnTo>
                  <a:lnTo>
                    <a:pt x="1220" y="239"/>
                  </a:lnTo>
                  <a:lnTo>
                    <a:pt x="1198" y="215"/>
                  </a:lnTo>
                  <a:lnTo>
                    <a:pt x="1197" y="215"/>
                  </a:lnTo>
                  <a:lnTo>
                    <a:pt x="1175" y="193"/>
                  </a:lnTo>
                  <a:lnTo>
                    <a:pt x="1175" y="192"/>
                  </a:lnTo>
                  <a:lnTo>
                    <a:pt x="1151" y="170"/>
                  </a:lnTo>
                  <a:lnTo>
                    <a:pt x="1126" y="150"/>
                  </a:lnTo>
                  <a:lnTo>
                    <a:pt x="1125" y="150"/>
                  </a:lnTo>
                  <a:lnTo>
                    <a:pt x="1099" y="130"/>
                  </a:lnTo>
                  <a:lnTo>
                    <a:pt x="1073" y="113"/>
                  </a:lnTo>
                  <a:lnTo>
                    <a:pt x="1073" y="112"/>
                  </a:lnTo>
                  <a:lnTo>
                    <a:pt x="1046" y="95"/>
                  </a:lnTo>
                  <a:lnTo>
                    <a:pt x="1045" y="95"/>
                  </a:lnTo>
                  <a:lnTo>
                    <a:pt x="1017" y="79"/>
                  </a:lnTo>
                  <a:lnTo>
                    <a:pt x="988" y="65"/>
                  </a:lnTo>
                  <a:lnTo>
                    <a:pt x="959" y="51"/>
                  </a:lnTo>
                  <a:lnTo>
                    <a:pt x="958" y="51"/>
                  </a:lnTo>
                  <a:lnTo>
                    <a:pt x="927" y="40"/>
                  </a:lnTo>
                  <a:lnTo>
                    <a:pt x="927" y="39"/>
                  </a:lnTo>
                  <a:lnTo>
                    <a:pt x="896" y="29"/>
                  </a:lnTo>
                  <a:lnTo>
                    <a:pt x="864" y="19"/>
                  </a:lnTo>
                  <a:lnTo>
                    <a:pt x="863" y="19"/>
                  </a:lnTo>
                  <a:lnTo>
                    <a:pt x="799" y="7"/>
                  </a:lnTo>
                  <a:lnTo>
                    <a:pt x="797" y="7"/>
                  </a:lnTo>
                  <a:lnTo>
                    <a:pt x="764" y="3"/>
                  </a:lnTo>
                  <a:lnTo>
                    <a:pt x="731" y="1"/>
                  </a:lnTo>
                  <a:lnTo>
                    <a:pt x="730" y="1"/>
                  </a:lnTo>
                  <a:lnTo>
                    <a:pt x="695" y="0"/>
                  </a:lnTo>
                  <a:lnTo>
                    <a:pt x="661" y="1"/>
                  </a:lnTo>
                  <a:lnTo>
                    <a:pt x="659" y="1"/>
                  </a:lnTo>
                  <a:lnTo>
                    <a:pt x="626" y="3"/>
                  </a:lnTo>
                  <a:lnTo>
                    <a:pt x="593" y="7"/>
                  </a:lnTo>
                  <a:lnTo>
                    <a:pt x="592" y="7"/>
                  </a:lnTo>
                  <a:lnTo>
                    <a:pt x="528" y="19"/>
                  </a:lnTo>
                  <a:lnTo>
                    <a:pt x="526" y="19"/>
                  </a:lnTo>
                  <a:lnTo>
                    <a:pt x="494" y="29"/>
                  </a:lnTo>
                  <a:lnTo>
                    <a:pt x="464" y="39"/>
                  </a:lnTo>
                  <a:lnTo>
                    <a:pt x="464" y="40"/>
                  </a:lnTo>
                  <a:lnTo>
                    <a:pt x="433" y="51"/>
                  </a:lnTo>
                  <a:lnTo>
                    <a:pt x="432" y="51"/>
                  </a:lnTo>
                  <a:lnTo>
                    <a:pt x="402" y="65"/>
                  </a:lnTo>
                  <a:lnTo>
                    <a:pt x="374" y="79"/>
                  </a:lnTo>
                  <a:lnTo>
                    <a:pt x="345" y="95"/>
                  </a:lnTo>
                  <a:lnTo>
                    <a:pt x="344" y="95"/>
                  </a:lnTo>
                  <a:lnTo>
                    <a:pt x="317" y="112"/>
                  </a:lnTo>
                  <a:lnTo>
                    <a:pt x="317" y="113"/>
                  </a:lnTo>
                  <a:lnTo>
                    <a:pt x="291" y="130"/>
                  </a:lnTo>
                  <a:lnTo>
                    <a:pt x="265" y="150"/>
                  </a:lnTo>
                  <a:lnTo>
                    <a:pt x="264" y="150"/>
                  </a:lnTo>
                  <a:lnTo>
                    <a:pt x="239" y="170"/>
                  </a:lnTo>
                  <a:lnTo>
                    <a:pt x="216" y="192"/>
                  </a:lnTo>
                  <a:lnTo>
                    <a:pt x="216" y="193"/>
                  </a:lnTo>
                  <a:lnTo>
                    <a:pt x="194" y="215"/>
                  </a:lnTo>
                  <a:lnTo>
                    <a:pt x="193" y="215"/>
                  </a:lnTo>
                  <a:lnTo>
                    <a:pt x="170" y="239"/>
                  </a:lnTo>
                  <a:lnTo>
                    <a:pt x="151" y="263"/>
                  </a:lnTo>
                  <a:lnTo>
                    <a:pt x="151" y="265"/>
                  </a:lnTo>
                  <a:lnTo>
                    <a:pt x="131" y="291"/>
                  </a:lnTo>
                  <a:lnTo>
                    <a:pt x="114" y="316"/>
                  </a:lnTo>
                  <a:lnTo>
                    <a:pt x="112" y="316"/>
                  </a:lnTo>
                  <a:lnTo>
                    <a:pt x="95" y="344"/>
                  </a:lnTo>
                  <a:lnTo>
                    <a:pt x="95" y="345"/>
                  </a:lnTo>
                  <a:lnTo>
                    <a:pt x="79" y="373"/>
                  </a:lnTo>
                  <a:lnTo>
                    <a:pt x="66" y="401"/>
                  </a:lnTo>
                  <a:lnTo>
                    <a:pt x="52" y="431"/>
                  </a:lnTo>
                  <a:lnTo>
                    <a:pt x="52" y="432"/>
                  </a:lnTo>
                  <a:lnTo>
                    <a:pt x="41" y="463"/>
                  </a:lnTo>
                  <a:lnTo>
                    <a:pt x="40" y="463"/>
                  </a:lnTo>
                  <a:lnTo>
                    <a:pt x="30" y="494"/>
                  </a:lnTo>
                  <a:lnTo>
                    <a:pt x="20" y="526"/>
                  </a:lnTo>
                  <a:lnTo>
                    <a:pt x="20" y="527"/>
                  </a:lnTo>
                  <a:lnTo>
                    <a:pt x="8" y="591"/>
                  </a:lnTo>
                  <a:lnTo>
                    <a:pt x="8" y="592"/>
                  </a:lnTo>
                  <a:lnTo>
                    <a:pt x="4" y="626"/>
                  </a:lnTo>
                  <a:lnTo>
                    <a:pt x="2" y="659"/>
                  </a:lnTo>
                  <a:lnTo>
                    <a:pt x="2" y="660"/>
                  </a:lnTo>
                  <a:lnTo>
                    <a:pt x="0" y="695"/>
                  </a:lnTo>
                  <a:lnTo>
                    <a:pt x="23" y="695"/>
                  </a:lnTo>
                  <a:lnTo>
                    <a:pt x="24" y="660"/>
                  </a:lnTo>
                  <a:lnTo>
                    <a:pt x="26" y="628"/>
                  </a:lnTo>
                  <a:lnTo>
                    <a:pt x="30" y="595"/>
                  </a:lnTo>
                  <a:lnTo>
                    <a:pt x="42" y="532"/>
                  </a:lnTo>
                  <a:lnTo>
                    <a:pt x="52" y="501"/>
                  </a:lnTo>
                  <a:lnTo>
                    <a:pt x="72" y="440"/>
                  </a:lnTo>
                  <a:lnTo>
                    <a:pt x="99" y="383"/>
                  </a:lnTo>
                  <a:lnTo>
                    <a:pt x="115" y="356"/>
                  </a:lnTo>
                  <a:lnTo>
                    <a:pt x="132" y="329"/>
                  </a:lnTo>
                  <a:lnTo>
                    <a:pt x="148" y="303"/>
                  </a:lnTo>
                  <a:lnTo>
                    <a:pt x="188" y="254"/>
                  </a:lnTo>
                  <a:lnTo>
                    <a:pt x="209" y="230"/>
                  </a:lnTo>
                  <a:lnTo>
                    <a:pt x="231" y="208"/>
                  </a:lnTo>
                  <a:lnTo>
                    <a:pt x="254" y="187"/>
                  </a:lnTo>
                  <a:lnTo>
                    <a:pt x="303" y="148"/>
                  </a:lnTo>
                  <a:lnTo>
                    <a:pt x="329" y="132"/>
                  </a:lnTo>
                  <a:lnTo>
                    <a:pt x="356" y="114"/>
                  </a:lnTo>
                  <a:lnTo>
                    <a:pt x="384" y="98"/>
                  </a:lnTo>
                  <a:lnTo>
                    <a:pt x="440" y="71"/>
                  </a:lnTo>
                  <a:lnTo>
                    <a:pt x="471" y="61"/>
                  </a:lnTo>
                  <a:lnTo>
                    <a:pt x="533" y="42"/>
                  </a:lnTo>
                  <a:lnTo>
                    <a:pt x="595" y="29"/>
                  </a:lnTo>
                  <a:lnTo>
                    <a:pt x="629" y="26"/>
                  </a:lnTo>
                  <a:lnTo>
                    <a:pt x="661" y="23"/>
                  </a:lnTo>
                  <a:lnTo>
                    <a:pt x="695" y="22"/>
                  </a:lnTo>
                  <a:lnTo>
                    <a:pt x="730" y="23"/>
                  </a:lnTo>
                  <a:lnTo>
                    <a:pt x="762" y="26"/>
                  </a:lnTo>
                  <a:lnTo>
                    <a:pt x="795" y="29"/>
                  </a:lnTo>
                  <a:lnTo>
                    <a:pt x="858" y="42"/>
                  </a:lnTo>
                  <a:lnTo>
                    <a:pt x="889" y="51"/>
                  </a:lnTo>
                  <a:lnTo>
                    <a:pt x="950" y="71"/>
                  </a:lnTo>
                  <a:lnTo>
                    <a:pt x="1007" y="98"/>
                  </a:lnTo>
                  <a:lnTo>
                    <a:pt x="1034" y="114"/>
                  </a:lnTo>
                  <a:lnTo>
                    <a:pt x="1061" y="132"/>
                  </a:lnTo>
                  <a:lnTo>
                    <a:pt x="1087" y="148"/>
                  </a:lnTo>
                  <a:lnTo>
                    <a:pt x="1136" y="187"/>
                  </a:lnTo>
                  <a:lnTo>
                    <a:pt x="1160" y="208"/>
                  </a:lnTo>
                  <a:lnTo>
                    <a:pt x="1182" y="230"/>
                  </a:lnTo>
                  <a:lnTo>
                    <a:pt x="1203" y="254"/>
                  </a:lnTo>
                  <a:lnTo>
                    <a:pt x="1242" y="303"/>
                  </a:lnTo>
                  <a:lnTo>
                    <a:pt x="1258" y="329"/>
                  </a:lnTo>
                  <a:lnTo>
                    <a:pt x="1276" y="356"/>
                  </a:lnTo>
                  <a:lnTo>
                    <a:pt x="1292" y="383"/>
                  </a:lnTo>
                  <a:lnTo>
                    <a:pt x="1319" y="440"/>
                  </a:lnTo>
                  <a:lnTo>
                    <a:pt x="1329" y="470"/>
                  </a:lnTo>
                  <a:lnTo>
                    <a:pt x="1348" y="532"/>
                  </a:lnTo>
                  <a:lnTo>
                    <a:pt x="1361" y="595"/>
                  </a:lnTo>
                  <a:lnTo>
                    <a:pt x="1364" y="628"/>
                  </a:lnTo>
                  <a:lnTo>
                    <a:pt x="1367" y="660"/>
                  </a:lnTo>
                  <a:lnTo>
                    <a:pt x="1368" y="695"/>
                  </a:lnTo>
                  <a:lnTo>
                    <a:pt x="1367" y="729"/>
                  </a:lnTo>
                  <a:lnTo>
                    <a:pt x="1364" y="761"/>
                  </a:lnTo>
                  <a:lnTo>
                    <a:pt x="1361" y="794"/>
                  </a:lnTo>
                  <a:lnTo>
                    <a:pt x="1348" y="857"/>
                  </a:lnTo>
                  <a:lnTo>
                    <a:pt x="1338" y="888"/>
                  </a:lnTo>
                  <a:lnTo>
                    <a:pt x="1319" y="950"/>
                  </a:lnTo>
                  <a:lnTo>
                    <a:pt x="1292" y="1006"/>
                  </a:lnTo>
                  <a:lnTo>
                    <a:pt x="1276" y="1034"/>
                  </a:lnTo>
                  <a:lnTo>
                    <a:pt x="1258" y="1061"/>
                  </a:lnTo>
                  <a:lnTo>
                    <a:pt x="1242" y="1086"/>
                  </a:lnTo>
                  <a:lnTo>
                    <a:pt x="1203" y="1136"/>
                  </a:lnTo>
                  <a:lnTo>
                    <a:pt x="1182" y="1159"/>
                  </a:lnTo>
                  <a:lnTo>
                    <a:pt x="1160" y="1181"/>
                  </a:lnTo>
                  <a:lnTo>
                    <a:pt x="1136" y="1202"/>
                  </a:lnTo>
                  <a:lnTo>
                    <a:pt x="1087" y="1242"/>
                  </a:lnTo>
                  <a:lnTo>
                    <a:pt x="1061" y="1258"/>
                  </a:lnTo>
                  <a:lnTo>
                    <a:pt x="1034" y="1275"/>
                  </a:lnTo>
                  <a:lnTo>
                    <a:pt x="1007" y="1291"/>
                  </a:lnTo>
                  <a:lnTo>
                    <a:pt x="950" y="1318"/>
                  </a:lnTo>
                  <a:lnTo>
                    <a:pt x="919" y="1328"/>
                  </a:lnTo>
                  <a:lnTo>
                    <a:pt x="858" y="1348"/>
                  </a:lnTo>
                  <a:lnTo>
                    <a:pt x="795" y="1360"/>
                  </a:lnTo>
                  <a:lnTo>
                    <a:pt x="762" y="1364"/>
                  </a:lnTo>
                  <a:lnTo>
                    <a:pt x="730" y="1366"/>
                  </a:lnTo>
                  <a:lnTo>
                    <a:pt x="695" y="1367"/>
                  </a:lnTo>
                  <a:lnTo>
                    <a:pt x="661" y="1366"/>
                  </a:lnTo>
                  <a:lnTo>
                    <a:pt x="629" y="1364"/>
                  </a:lnTo>
                  <a:lnTo>
                    <a:pt x="595" y="1360"/>
                  </a:lnTo>
                  <a:lnTo>
                    <a:pt x="533" y="1348"/>
                  </a:lnTo>
                  <a:lnTo>
                    <a:pt x="502" y="1338"/>
                  </a:lnTo>
                  <a:lnTo>
                    <a:pt x="440" y="1318"/>
                  </a:lnTo>
                  <a:lnTo>
                    <a:pt x="384" y="1291"/>
                  </a:lnTo>
                  <a:lnTo>
                    <a:pt x="356" y="1275"/>
                  </a:lnTo>
                  <a:lnTo>
                    <a:pt x="329" y="1258"/>
                  </a:lnTo>
                  <a:lnTo>
                    <a:pt x="303" y="1242"/>
                  </a:lnTo>
                  <a:lnTo>
                    <a:pt x="254" y="1202"/>
                  </a:lnTo>
                  <a:lnTo>
                    <a:pt x="231" y="1181"/>
                  </a:lnTo>
                  <a:lnTo>
                    <a:pt x="209" y="1159"/>
                  </a:lnTo>
                  <a:lnTo>
                    <a:pt x="188" y="1136"/>
                  </a:lnTo>
                  <a:lnTo>
                    <a:pt x="148" y="1086"/>
                  </a:lnTo>
                  <a:lnTo>
                    <a:pt x="132" y="1061"/>
                  </a:lnTo>
                  <a:lnTo>
                    <a:pt x="115" y="1034"/>
                  </a:lnTo>
                  <a:lnTo>
                    <a:pt x="99" y="1006"/>
                  </a:lnTo>
                  <a:lnTo>
                    <a:pt x="72" y="950"/>
                  </a:lnTo>
                  <a:lnTo>
                    <a:pt x="62" y="919"/>
                  </a:lnTo>
                  <a:lnTo>
                    <a:pt x="42" y="857"/>
                  </a:lnTo>
                  <a:lnTo>
                    <a:pt x="30" y="794"/>
                  </a:lnTo>
                  <a:lnTo>
                    <a:pt x="26" y="761"/>
                  </a:lnTo>
                  <a:lnTo>
                    <a:pt x="24" y="729"/>
                  </a:lnTo>
                  <a:lnTo>
                    <a:pt x="23" y="695"/>
                  </a:lnTo>
                  <a:lnTo>
                    <a:pt x="0" y="695"/>
                  </a:lnTo>
                  <a:close/>
                </a:path>
              </a:pathLst>
            </a:cu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75" name="Freeform 337"/>
            <p:cNvSpPr>
              <a:spLocks/>
            </p:cNvSpPr>
            <p:nvPr/>
          </p:nvSpPr>
          <p:spPr bwMode="auto">
            <a:xfrm>
              <a:off x="3440113" y="1463675"/>
              <a:ext cx="2679700" cy="2679701"/>
            </a:xfrm>
            <a:custGeom>
              <a:avLst/>
              <a:gdLst>
                <a:gd name="T0" fmla="*/ 8 w 1688"/>
                <a:gd name="T1" fmla="*/ 969 h 1688"/>
                <a:gd name="T2" fmla="*/ 48 w 1688"/>
                <a:gd name="T3" fmla="*/ 1126 h 1688"/>
                <a:gd name="T4" fmla="*/ 96 w 1688"/>
                <a:gd name="T5" fmla="*/ 1236 h 1688"/>
                <a:gd name="T6" fmla="*/ 181 w 1688"/>
                <a:gd name="T7" fmla="*/ 1368 h 1688"/>
                <a:gd name="T8" fmla="*/ 320 w 1688"/>
                <a:gd name="T9" fmla="*/ 1507 h 1688"/>
                <a:gd name="T10" fmla="*/ 452 w 1688"/>
                <a:gd name="T11" fmla="*/ 1592 h 1688"/>
                <a:gd name="T12" fmla="*/ 562 w 1688"/>
                <a:gd name="T13" fmla="*/ 1640 h 1688"/>
                <a:gd name="T14" fmla="*/ 719 w 1688"/>
                <a:gd name="T15" fmla="*/ 1680 h 1688"/>
                <a:gd name="T16" fmla="*/ 886 w 1688"/>
                <a:gd name="T17" fmla="*/ 1687 h 1688"/>
                <a:gd name="T18" fmla="*/ 1048 w 1688"/>
                <a:gd name="T19" fmla="*/ 1664 h 1688"/>
                <a:gd name="T20" fmla="*/ 1163 w 1688"/>
                <a:gd name="T21" fmla="*/ 1625 h 1688"/>
                <a:gd name="T22" fmla="*/ 1303 w 1688"/>
                <a:gd name="T23" fmla="*/ 1553 h 1688"/>
                <a:gd name="T24" fmla="*/ 1427 w 1688"/>
                <a:gd name="T25" fmla="*/ 1454 h 1688"/>
                <a:gd name="T26" fmla="*/ 1530 w 1688"/>
                <a:gd name="T27" fmla="*/ 1336 h 1688"/>
                <a:gd name="T28" fmla="*/ 1609 w 1688"/>
                <a:gd name="T29" fmla="*/ 1199 h 1688"/>
                <a:gd name="T30" fmla="*/ 1663 w 1688"/>
                <a:gd name="T31" fmla="*/ 1050 h 1688"/>
                <a:gd name="T32" fmla="*/ 1684 w 1688"/>
                <a:gd name="T33" fmla="*/ 927 h 1688"/>
                <a:gd name="T34" fmla="*/ 1684 w 1688"/>
                <a:gd name="T35" fmla="*/ 760 h 1688"/>
                <a:gd name="T36" fmla="*/ 1652 w 1688"/>
                <a:gd name="T37" fmla="*/ 600 h 1688"/>
                <a:gd name="T38" fmla="*/ 1609 w 1688"/>
                <a:gd name="T39" fmla="*/ 488 h 1688"/>
                <a:gd name="T40" fmla="*/ 1530 w 1688"/>
                <a:gd name="T41" fmla="*/ 351 h 1688"/>
                <a:gd name="T42" fmla="*/ 1427 w 1688"/>
                <a:gd name="T43" fmla="*/ 233 h 1688"/>
                <a:gd name="T44" fmla="*/ 1270 w 1688"/>
                <a:gd name="T45" fmla="*/ 116 h 1688"/>
                <a:gd name="T46" fmla="*/ 1163 w 1688"/>
                <a:gd name="T47" fmla="*/ 62 h 1688"/>
                <a:gd name="T48" fmla="*/ 1009 w 1688"/>
                <a:gd name="T49" fmla="*/ 16 h 1688"/>
                <a:gd name="T50" fmla="*/ 844 w 1688"/>
                <a:gd name="T51" fmla="*/ 0 h 1688"/>
                <a:gd name="T52" fmla="*/ 679 w 1688"/>
                <a:gd name="T53" fmla="*/ 16 h 1688"/>
                <a:gd name="T54" fmla="*/ 525 w 1688"/>
                <a:gd name="T55" fmla="*/ 62 h 1688"/>
                <a:gd name="T56" fmla="*/ 418 w 1688"/>
                <a:gd name="T57" fmla="*/ 116 h 1688"/>
                <a:gd name="T58" fmla="*/ 261 w 1688"/>
                <a:gd name="T59" fmla="*/ 233 h 1688"/>
                <a:gd name="T60" fmla="*/ 158 w 1688"/>
                <a:gd name="T61" fmla="*/ 351 h 1688"/>
                <a:gd name="T62" fmla="*/ 79 w 1688"/>
                <a:gd name="T63" fmla="*/ 488 h 1688"/>
                <a:gd name="T64" fmla="*/ 36 w 1688"/>
                <a:gd name="T65" fmla="*/ 600 h 1688"/>
                <a:gd name="T66" fmla="*/ 4 w 1688"/>
                <a:gd name="T67" fmla="*/ 760 h 1688"/>
                <a:gd name="T68" fmla="*/ 16 w 1688"/>
                <a:gd name="T69" fmla="*/ 802 h 1688"/>
                <a:gd name="T70" fmla="*/ 50 w 1688"/>
                <a:gd name="T71" fmla="*/ 605 h 1688"/>
                <a:gd name="T72" fmla="*/ 128 w 1688"/>
                <a:gd name="T73" fmla="*/ 425 h 1688"/>
                <a:gd name="T74" fmla="*/ 271 w 1688"/>
                <a:gd name="T75" fmla="*/ 244 h 1688"/>
                <a:gd name="T76" fmla="*/ 459 w 1688"/>
                <a:gd name="T77" fmla="*/ 109 h 1688"/>
                <a:gd name="T78" fmla="*/ 642 w 1688"/>
                <a:gd name="T79" fmla="*/ 40 h 1688"/>
                <a:gd name="T80" fmla="*/ 844 w 1688"/>
                <a:gd name="T81" fmla="*/ 15 h 1688"/>
                <a:gd name="T82" fmla="*/ 1046 w 1688"/>
                <a:gd name="T83" fmla="*/ 40 h 1688"/>
                <a:gd name="T84" fmla="*/ 1228 w 1688"/>
                <a:gd name="T85" fmla="*/ 109 h 1688"/>
                <a:gd name="T86" fmla="*/ 1417 w 1688"/>
                <a:gd name="T87" fmla="*/ 244 h 1688"/>
                <a:gd name="T88" fmla="*/ 1560 w 1688"/>
                <a:gd name="T89" fmla="*/ 425 h 1688"/>
                <a:gd name="T90" fmla="*/ 1637 w 1688"/>
                <a:gd name="T91" fmla="*/ 605 h 1688"/>
                <a:gd name="T92" fmla="*/ 1672 w 1688"/>
                <a:gd name="T93" fmla="*/ 802 h 1688"/>
                <a:gd name="T94" fmla="*/ 1657 w 1688"/>
                <a:gd name="T95" fmla="*/ 1007 h 1688"/>
                <a:gd name="T96" fmla="*/ 1597 w 1688"/>
                <a:gd name="T97" fmla="*/ 1193 h 1688"/>
                <a:gd name="T98" fmla="*/ 1494 w 1688"/>
                <a:gd name="T99" fmla="*/ 1358 h 1688"/>
                <a:gd name="T100" fmla="*/ 1296 w 1688"/>
                <a:gd name="T101" fmla="*/ 1540 h 1688"/>
                <a:gd name="T102" fmla="*/ 1121 w 1688"/>
                <a:gd name="T103" fmla="*/ 1625 h 1688"/>
                <a:gd name="T104" fmla="*/ 925 w 1688"/>
                <a:gd name="T105" fmla="*/ 1670 h 1688"/>
                <a:gd name="T106" fmla="*/ 722 w 1688"/>
                <a:gd name="T107" fmla="*/ 1665 h 1688"/>
                <a:gd name="T108" fmla="*/ 530 w 1688"/>
                <a:gd name="T109" fmla="*/ 1612 h 1688"/>
                <a:gd name="T110" fmla="*/ 361 w 1688"/>
                <a:gd name="T111" fmla="*/ 1518 h 1688"/>
                <a:gd name="T112" fmla="*/ 170 w 1688"/>
                <a:gd name="T113" fmla="*/ 1327 h 1688"/>
                <a:gd name="T114" fmla="*/ 76 w 1688"/>
                <a:gd name="T115" fmla="*/ 1158 h 1688"/>
                <a:gd name="T116" fmla="*/ 23 w 1688"/>
                <a:gd name="T117" fmla="*/ 966 h 1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688" h="1688">
                  <a:moveTo>
                    <a:pt x="0" y="844"/>
                  </a:moveTo>
                  <a:lnTo>
                    <a:pt x="1" y="886"/>
                  </a:lnTo>
                  <a:lnTo>
                    <a:pt x="4" y="927"/>
                  </a:lnTo>
                  <a:lnTo>
                    <a:pt x="4" y="928"/>
                  </a:lnTo>
                  <a:lnTo>
                    <a:pt x="8" y="969"/>
                  </a:lnTo>
                  <a:lnTo>
                    <a:pt x="16" y="1009"/>
                  </a:lnTo>
                  <a:lnTo>
                    <a:pt x="24" y="1049"/>
                  </a:lnTo>
                  <a:lnTo>
                    <a:pt x="24" y="1050"/>
                  </a:lnTo>
                  <a:lnTo>
                    <a:pt x="36" y="1088"/>
                  </a:lnTo>
                  <a:lnTo>
                    <a:pt x="48" y="1126"/>
                  </a:lnTo>
                  <a:lnTo>
                    <a:pt x="61" y="1163"/>
                  </a:lnTo>
                  <a:lnTo>
                    <a:pt x="63" y="1163"/>
                  </a:lnTo>
                  <a:lnTo>
                    <a:pt x="79" y="1199"/>
                  </a:lnTo>
                  <a:lnTo>
                    <a:pt x="79" y="1200"/>
                  </a:lnTo>
                  <a:lnTo>
                    <a:pt x="96" y="1236"/>
                  </a:lnTo>
                  <a:lnTo>
                    <a:pt x="116" y="1271"/>
                  </a:lnTo>
                  <a:lnTo>
                    <a:pt x="135" y="1304"/>
                  </a:lnTo>
                  <a:lnTo>
                    <a:pt x="158" y="1336"/>
                  </a:lnTo>
                  <a:lnTo>
                    <a:pt x="158" y="1337"/>
                  </a:lnTo>
                  <a:lnTo>
                    <a:pt x="181" y="1368"/>
                  </a:lnTo>
                  <a:lnTo>
                    <a:pt x="233" y="1427"/>
                  </a:lnTo>
                  <a:lnTo>
                    <a:pt x="234" y="1427"/>
                  </a:lnTo>
                  <a:lnTo>
                    <a:pt x="261" y="1454"/>
                  </a:lnTo>
                  <a:lnTo>
                    <a:pt x="261" y="1455"/>
                  </a:lnTo>
                  <a:lnTo>
                    <a:pt x="320" y="1507"/>
                  </a:lnTo>
                  <a:lnTo>
                    <a:pt x="351" y="1531"/>
                  </a:lnTo>
                  <a:lnTo>
                    <a:pt x="352" y="1531"/>
                  </a:lnTo>
                  <a:lnTo>
                    <a:pt x="384" y="1553"/>
                  </a:lnTo>
                  <a:lnTo>
                    <a:pt x="418" y="1572"/>
                  </a:lnTo>
                  <a:lnTo>
                    <a:pt x="452" y="1592"/>
                  </a:lnTo>
                  <a:lnTo>
                    <a:pt x="488" y="1609"/>
                  </a:lnTo>
                  <a:lnTo>
                    <a:pt x="489" y="1609"/>
                  </a:lnTo>
                  <a:lnTo>
                    <a:pt x="525" y="1625"/>
                  </a:lnTo>
                  <a:lnTo>
                    <a:pt x="525" y="1627"/>
                  </a:lnTo>
                  <a:lnTo>
                    <a:pt x="562" y="1640"/>
                  </a:lnTo>
                  <a:lnTo>
                    <a:pt x="600" y="1653"/>
                  </a:lnTo>
                  <a:lnTo>
                    <a:pt x="638" y="1664"/>
                  </a:lnTo>
                  <a:lnTo>
                    <a:pt x="639" y="1664"/>
                  </a:lnTo>
                  <a:lnTo>
                    <a:pt x="679" y="1672"/>
                  </a:lnTo>
                  <a:lnTo>
                    <a:pt x="719" y="1680"/>
                  </a:lnTo>
                  <a:lnTo>
                    <a:pt x="760" y="1685"/>
                  </a:lnTo>
                  <a:lnTo>
                    <a:pt x="761" y="1685"/>
                  </a:lnTo>
                  <a:lnTo>
                    <a:pt x="802" y="1687"/>
                  </a:lnTo>
                  <a:lnTo>
                    <a:pt x="844" y="1688"/>
                  </a:lnTo>
                  <a:lnTo>
                    <a:pt x="886" y="1687"/>
                  </a:lnTo>
                  <a:lnTo>
                    <a:pt x="926" y="1685"/>
                  </a:lnTo>
                  <a:lnTo>
                    <a:pt x="928" y="1685"/>
                  </a:lnTo>
                  <a:lnTo>
                    <a:pt x="968" y="1680"/>
                  </a:lnTo>
                  <a:lnTo>
                    <a:pt x="1009" y="1672"/>
                  </a:lnTo>
                  <a:lnTo>
                    <a:pt x="1048" y="1664"/>
                  </a:lnTo>
                  <a:lnTo>
                    <a:pt x="1050" y="1664"/>
                  </a:lnTo>
                  <a:lnTo>
                    <a:pt x="1088" y="1653"/>
                  </a:lnTo>
                  <a:lnTo>
                    <a:pt x="1126" y="1640"/>
                  </a:lnTo>
                  <a:lnTo>
                    <a:pt x="1163" y="1627"/>
                  </a:lnTo>
                  <a:lnTo>
                    <a:pt x="1163" y="1625"/>
                  </a:lnTo>
                  <a:lnTo>
                    <a:pt x="1199" y="1609"/>
                  </a:lnTo>
                  <a:lnTo>
                    <a:pt x="1200" y="1609"/>
                  </a:lnTo>
                  <a:lnTo>
                    <a:pt x="1236" y="1592"/>
                  </a:lnTo>
                  <a:lnTo>
                    <a:pt x="1270" y="1572"/>
                  </a:lnTo>
                  <a:lnTo>
                    <a:pt x="1303" y="1553"/>
                  </a:lnTo>
                  <a:lnTo>
                    <a:pt x="1335" y="1531"/>
                  </a:lnTo>
                  <a:lnTo>
                    <a:pt x="1337" y="1531"/>
                  </a:lnTo>
                  <a:lnTo>
                    <a:pt x="1367" y="1507"/>
                  </a:lnTo>
                  <a:lnTo>
                    <a:pt x="1427" y="1455"/>
                  </a:lnTo>
                  <a:lnTo>
                    <a:pt x="1427" y="1454"/>
                  </a:lnTo>
                  <a:lnTo>
                    <a:pt x="1454" y="1427"/>
                  </a:lnTo>
                  <a:lnTo>
                    <a:pt x="1455" y="1427"/>
                  </a:lnTo>
                  <a:lnTo>
                    <a:pt x="1507" y="1368"/>
                  </a:lnTo>
                  <a:lnTo>
                    <a:pt x="1530" y="1337"/>
                  </a:lnTo>
                  <a:lnTo>
                    <a:pt x="1530" y="1336"/>
                  </a:lnTo>
                  <a:lnTo>
                    <a:pt x="1552" y="1304"/>
                  </a:lnTo>
                  <a:lnTo>
                    <a:pt x="1572" y="1271"/>
                  </a:lnTo>
                  <a:lnTo>
                    <a:pt x="1592" y="1236"/>
                  </a:lnTo>
                  <a:lnTo>
                    <a:pt x="1609" y="1200"/>
                  </a:lnTo>
                  <a:lnTo>
                    <a:pt x="1609" y="1199"/>
                  </a:lnTo>
                  <a:lnTo>
                    <a:pt x="1625" y="1163"/>
                  </a:lnTo>
                  <a:lnTo>
                    <a:pt x="1626" y="1163"/>
                  </a:lnTo>
                  <a:lnTo>
                    <a:pt x="1640" y="1126"/>
                  </a:lnTo>
                  <a:lnTo>
                    <a:pt x="1652" y="1088"/>
                  </a:lnTo>
                  <a:lnTo>
                    <a:pt x="1663" y="1050"/>
                  </a:lnTo>
                  <a:lnTo>
                    <a:pt x="1663" y="1049"/>
                  </a:lnTo>
                  <a:lnTo>
                    <a:pt x="1672" y="1009"/>
                  </a:lnTo>
                  <a:lnTo>
                    <a:pt x="1679" y="969"/>
                  </a:lnTo>
                  <a:lnTo>
                    <a:pt x="1684" y="928"/>
                  </a:lnTo>
                  <a:lnTo>
                    <a:pt x="1684" y="927"/>
                  </a:lnTo>
                  <a:lnTo>
                    <a:pt x="1687" y="886"/>
                  </a:lnTo>
                  <a:lnTo>
                    <a:pt x="1688" y="844"/>
                  </a:lnTo>
                  <a:lnTo>
                    <a:pt x="1687" y="802"/>
                  </a:lnTo>
                  <a:lnTo>
                    <a:pt x="1684" y="762"/>
                  </a:lnTo>
                  <a:lnTo>
                    <a:pt x="1684" y="760"/>
                  </a:lnTo>
                  <a:lnTo>
                    <a:pt x="1679" y="720"/>
                  </a:lnTo>
                  <a:lnTo>
                    <a:pt x="1672" y="679"/>
                  </a:lnTo>
                  <a:lnTo>
                    <a:pt x="1663" y="640"/>
                  </a:lnTo>
                  <a:lnTo>
                    <a:pt x="1663" y="639"/>
                  </a:lnTo>
                  <a:lnTo>
                    <a:pt x="1652" y="600"/>
                  </a:lnTo>
                  <a:lnTo>
                    <a:pt x="1640" y="562"/>
                  </a:lnTo>
                  <a:lnTo>
                    <a:pt x="1626" y="525"/>
                  </a:lnTo>
                  <a:lnTo>
                    <a:pt x="1625" y="525"/>
                  </a:lnTo>
                  <a:lnTo>
                    <a:pt x="1609" y="489"/>
                  </a:lnTo>
                  <a:lnTo>
                    <a:pt x="1609" y="488"/>
                  </a:lnTo>
                  <a:lnTo>
                    <a:pt x="1592" y="452"/>
                  </a:lnTo>
                  <a:lnTo>
                    <a:pt x="1572" y="418"/>
                  </a:lnTo>
                  <a:lnTo>
                    <a:pt x="1552" y="385"/>
                  </a:lnTo>
                  <a:lnTo>
                    <a:pt x="1530" y="353"/>
                  </a:lnTo>
                  <a:lnTo>
                    <a:pt x="1530" y="351"/>
                  </a:lnTo>
                  <a:lnTo>
                    <a:pt x="1507" y="321"/>
                  </a:lnTo>
                  <a:lnTo>
                    <a:pt x="1455" y="261"/>
                  </a:lnTo>
                  <a:lnTo>
                    <a:pt x="1454" y="261"/>
                  </a:lnTo>
                  <a:lnTo>
                    <a:pt x="1427" y="234"/>
                  </a:lnTo>
                  <a:lnTo>
                    <a:pt x="1427" y="233"/>
                  </a:lnTo>
                  <a:lnTo>
                    <a:pt x="1367" y="181"/>
                  </a:lnTo>
                  <a:lnTo>
                    <a:pt x="1337" y="158"/>
                  </a:lnTo>
                  <a:lnTo>
                    <a:pt x="1335" y="158"/>
                  </a:lnTo>
                  <a:lnTo>
                    <a:pt x="1303" y="136"/>
                  </a:lnTo>
                  <a:lnTo>
                    <a:pt x="1270" y="116"/>
                  </a:lnTo>
                  <a:lnTo>
                    <a:pt x="1236" y="96"/>
                  </a:lnTo>
                  <a:lnTo>
                    <a:pt x="1200" y="79"/>
                  </a:lnTo>
                  <a:lnTo>
                    <a:pt x="1199" y="79"/>
                  </a:lnTo>
                  <a:lnTo>
                    <a:pt x="1163" y="63"/>
                  </a:lnTo>
                  <a:lnTo>
                    <a:pt x="1163" y="62"/>
                  </a:lnTo>
                  <a:lnTo>
                    <a:pt x="1126" y="48"/>
                  </a:lnTo>
                  <a:lnTo>
                    <a:pt x="1088" y="36"/>
                  </a:lnTo>
                  <a:lnTo>
                    <a:pt x="1050" y="25"/>
                  </a:lnTo>
                  <a:lnTo>
                    <a:pt x="1048" y="25"/>
                  </a:lnTo>
                  <a:lnTo>
                    <a:pt x="1009" y="16"/>
                  </a:lnTo>
                  <a:lnTo>
                    <a:pt x="968" y="9"/>
                  </a:lnTo>
                  <a:lnTo>
                    <a:pt x="928" y="4"/>
                  </a:lnTo>
                  <a:lnTo>
                    <a:pt x="926" y="4"/>
                  </a:lnTo>
                  <a:lnTo>
                    <a:pt x="886" y="1"/>
                  </a:lnTo>
                  <a:lnTo>
                    <a:pt x="844" y="0"/>
                  </a:lnTo>
                  <a:lnTo>
                    <a:pt x="802" y="1"/>
                  </a:lnTo>
                  <a:lnTo>
                    <a:pt x="761" y="4"/>
                  </a:lnTo>
                  <a:lnTo>
                    <a:pt x="760" y="4"/>
                  </a:lnTo>
                  <a:lnTo>
                    <a:pt x="719" y="9"/>
                  </a:lnTo>
                  <a:lnTo>
                    <a:pt x="679" y="16"/>
                  </a:lnTo>
                  <a:lnTo>
                    <a:pt x="639" y="25"/>
                  </a:lnTo>
                  <a:lnTo>
                    <a:pt x="638" y="25"/>
                  </a:lnTo>
                  <a:lnTo>
                    <a:pt x="600" y="36"/>
                  </a:lnTo>
                  <a:lnTo>
                    <a:pt x="562" y="48"/>
                  </a:lnTo>
                  <a:lnTo>
                    <a:pt x="525" y="62"/>
                  </a:lnTo>
                  <a:lnTo>
                    <a:pt x="525" y="63"/>
                  </a:lnTo>
                  <a:lnTo>
                    <a:pt x="489" y="79"/>
                  </a:lnTo>
                  <a:lnTo>
                    <a:pt x="488" y="79"/>
                  </a:lnTo>
                  <a:lnTo>
                    <a:pt x="452" y="96"/>
                  </a:lnTo>
                  <a:lnTo>
                    <a:pt x="418" y="116"/>
                  </a:lnTo>
                  <a:lnTo>
                    <a:pt x="384" y="136"/>
                  </a:lnTo>
                  <a:lnTo>
                    <a:pt x="352" y="158"/>
                  </a:lnTo>
                  <a:lnTo>
                    <a:pt x="351" y="158"/>
                  </a:lnTo>
                  <a:lnTo>
                    <a:pt x="320" y="181"/>
                  </a:lnTo>
                  <a:lnTo>
                    <a:pt x="261" y="233"/>
                  </a:lnTo>
                  <a:lnTo>
                    <a:pt x="261" y="234"/>
                  </a:lnTo>
                  <a:lnTo>
                    <a:pt x="234" y="261"/>
                  </a:lnTo>
                  <a:lnTo>
                    <a:pt x="233" y="261"/>
                  </a:lnTo>
                  <a:lnTo>
                    <a:pt x="181" y="321"/>
                  </a:lnTo>
                  <a:lnTo>
                    <a:pt x="158" y="351"/>
                  </a:lnTo>
                  <a:lnTo>
                    <a:pt x="158" y="353"/>
                  </a:lnTo>
                  <a:lnTo>
                    <a:pt x="135" y="385"/>
                  </a:lnTo>
                  <a:lnTo>
                    <a:pt x="116" y="418"/>
                  </a:lnTo>
                  <a:lnTo>
                    <a:pt x="96" y="452"/>
                  </a:lnTo>
                  <a:lnTo>
                    <a:pt x="79" y="488"/>
                  </a:lnTo>
                  <a:lnTo>
                    <a:pt x="79" y="489"/>
                  </a:lnTo>
                  <a:lnTo>
                    <a:pt x="63" y="525"/>
                  </a:lnTo>
                  <a:lnTo>
                    <a:pt x="61" y="525"/>
                  </a:lnTo>
                  <a:lnTo>
                    <a:pt x="48" y="562"/>
                  </a:lnTo>
                  <a:lnTo>
                    <a:pt x="36" y="600"/>
                  </a:lnTo>
                  <a:lnTo>
                    <a:pt x="24" y="639"/>
                  </a:lnTo>
                  <a:lnTo>
                    <a:pt x="24" y="640"/>
                  </a:lnTo>
                  <a:lnTo>
                    <a:pt x="16" y="679"/>
                  </a:lnTo>
                  <a:lnTo>
                    <a:pt x="8" y="720"/>
                  </a:lnTo>
                  <a:lnTo>
                    <a:pt x="4" y="760"/>
                  </a:lnTo>
                  <a:lnTo>
                    <a:pt x="4" y="762"/>
                  </a:lnTo>
                  <a:lnTo>
                    <a:pt x="1" y="802"/>
                  </a:lnTo>
                  <a:lnTo>
                    <a:pt x="0" y="844"/>
                  </a:lnTo>
                  <a:lnTo>
                    <a:pt x="15" y="844"/>
                  </a:lnTo>
                  <a:lnTo>
                    <a:pt x="16" y="802"/>
                  </a:lnTo>
                  <a:lnTo>
                    <a:pt x="18" y="763"/>
                  </a:lnTo>
                  <a:lnTo>
                    <a:pt x="23" y="722"/>
                  </a:lnTo>
                  <a:lnTo>
                    <a:pt x="31" y="682"/>
                  </a:lnTo>
                  <a:lnTo>
                    <a:pt x="39" y="642"/>
                  </a:lnTo>
                  <a:lnTo>
                    <a:pt x="50" y="605"/>
                  </a:lnTo>
                  <a:lnTo>
                    <a:pt x="63" y="567"/>
                  </a:lnTo>
                  <a:lnTo>
                    <a:pt x="76" y="530"/>
                  </a:lnTo>
                  <a:lnTo>
                    <a:pt x="91" y="496"/>
                  </a:lnTo>
                  <a:lnTo>
                    <a:pt x="108" y="460"/>
                  </a:lnTo>
                  <a:lnTo>
                    <a:pt x="128" y="425"/>
                  </a:lnTo>
                  <a:lnTo>
                    <a:pt x="148" y="392"/>
                  </a:lnTo>
                  <a:lnTo>
                    <a:pt x="170" y="361"/>
                  </a:lnTo>
                  <a:lnTo>
                    <a:pt x="193" y="330"/>
                  </a:lnTo>
                  <a:lnTo>
                    <a:pt x="244" y="271"/>
                  </a:lnTo>
                  <a:lnTo>
                    <a:pt x="271" y="244"/>
                  </a:lnTo>
                  <a:lnTo>
                    <a:pt x="330" y="194"/>
                  </a:lnTo>
                  <a:lnTo>
                    <a:pt x="361" y="170"/>
                  </a:lnTo>
                  <a:lnTo>
                    <a:pt x="392" y="148"/>
                  </a:lnTo>
                  <a:lnTo>
                    <a:pt x="425" y="128"/>
                  </a:lnTo>
                  <a:lnTo>
                    <a:pt x="459" y="109"/>
                  </a:lnTo>
                  <a:lnTo>
                    <a:pt x="495" y="91"/>
                  </a:lnTo>
                  <a:lnTo>
                    <a:pt x="530" y="77"/>
                  </a:lnTo>
                  <a:lnTo>
                    <a:pt x="567" y="63"/>
                  </a:lnTo>
                  <a:lnTo>
                    <a:pt x="605" y="51"/>
                  </a:lnTo>
                  <a:lnTo>
                    <a:pt x="642" y="40"/>
                  </a:lnTo>
                  <a:lnTo>
                    <a:pt x="681" y="31"/>
                  </a:lnTo>
                  <a:lnTo>
                    <a:pt x="722" y="24"/>
                  </a:lnTo>
                  <a:lnTo>
                    <a:pt x="763" y="19"/>
                  </a:lnTo>
                  <a:lnTo>
                    <a:pt x="802" y="16"/>
                  </a:lnTo>
                  <a:lnTo>
                    <a:pt x="844" y="15"/>
                  </a:lnTo>
                  <a:lnTo>
                    <a:pt x="886" y="16"/>
                  </a:lnTo>
                  <a:lnTo>
                    <a:pt x="925" y="19"/>
                  </a:lnTo>
                  <a:lnTo>
                    <a:pt x="966" y="24"/>
                  </a:lnTo>
                  <a:lnTo>
                    <a:pt x="1006" y="31"/>
                  </a:lnTo>
                  <a:lnTo>
                    <a:pt x="1046" y="40"/>
                  </a:lnTo>
                  <a:lnTo>
                    <a:pt x="1083" y="51"/>
                  </a:lnTo>
                  <a:lnTo>
                    <a:pt x="1121" y="63"/>
                  </a:lnTo>
                  <a:lnTo>
                    <a:pt x="1158" y="77"/>
                  </a:lnTo>
                  <a:lnTo>
                    <a:pt x="1193" y="91"/>
                  </a:lnTo>
                  <a:lnTo>
                    <a:pt x="1228" y="109"/>
                  </a:lnTo>
                  <a:lnTo>
                    <a:pt x="1263" y="128"/>
                  </a:lnTo>
                  <a:lnTo>
                    <a:pt x="1296" y="148"/>
                  </a:lnTo>
                  <a:lnTo>
                    <a:pt x="1327" y="170"/>
                  </a:lnTo>
                  <a:lnTo>
                    <a:pt x="1358" y="194"/>
                  </a:lnTo>
                  <a:lnTo>
                    <a:pt x="1417" y="244"/>
                  </a:lnTo>
                  <a:lnTo>
                    <a:pt x="1444" y="271"/>
                  </a:lnTo>
                  <a:lnTo>
                    <a:pt x="1494" y="330"/>
                  </a:lnTo>
                  <a:lnTo>
                    <a:pt x="1518" y="361"/>
                  </a:lnTo>
                  <a:lnTo>
                    <a:pt x="1540" y="392"/>
                  </a:lnTo>
                  <a:lnTo>
                    <a:pt x="1560" y="425"/>
                  </a:lnTo>
                  <a:lnTo>
                    <a:pt x="1579" y="460"/>
                  </a:lnTo>
                  <a:lnTo>
                    <a:pt x="1597" y="496"/>
                  </a:lnTo>
                  <a:lnTo>
                    <a:pt x="1611" y="530"/>
                  </a:lnTo>
                  <a:lnTo>
                    <a:pt x="1625" y="567"/>
                  </a:lnTo>
                  <a:lnTo>
                    <a:pt x="1637" y="605"/>
                  </a:lnTo>
                  <a:lnTo>
                    <a:pt x="1648" y="642"/>
                  </a:lnTo>
                  <a:lnTo>
                    <a:pt x="1657" y="682"/>
                  </a:lnTo>
                  <a:lnTo>
                    <a:pt x="1664" y="722"/>
                  </a:lnTo>
                  <a:lnTo>
                    <a:pt x="1669" y="763"/>
                  </a:lnTo>
                  <a:lnTo>
                    <a:pt x="1672" y="802"/>
                  </a:lnTo>
                  <a:lnTo>
                    <a:pt x="1673" y="844"/>
                  </a:lnTo>
                  <a:lnTo>
                    <a:pt x="1672" y="886"/>
                  </a:lnTo>
                  <a:lnTo>
                    <a:pt x="1669" y="926"/>
                  </a:lnTo>
                  <a:lnTo>
                    <a:pt x="1664" y="966"/>
                  </a:lnTo>
                  <a:lnTo>
                    <a:pt x="1657" y="1007"/>
                  </a:lnTo>
                  <a:lnTo>
                    <a:pt x="1648" y="1046"/>
                  </a:lnTo>
                  <a:lnTo>
                    <a:pt x="1637" y="1083"/>
                  </a:lnTo>
                  <a:lnTo>
                    <a:pt x="1625" y="1122"/>
                  </a:lnTo>
                  <a:lnTo>
                    <a:pt x="1611" y="1158"/>
                  </a:lnTo>
                  <a:lnTo>
                    <a:pt x="1597" y="1193"/>
                  </a:lnTo>
                  <a:lnTo>
                    <a:pt x="1579" y="1229"/>
                  </a:lnTo>
                  <a:lnTo>
                    <a:pt x="1560" y="1263"/>
                  </a:lnTo>
                  <a:lnTo>
                    <a:pt x="1540" y="1296"/>
                  </a:lnTo>
                  <a:lnTo>
                    <a:pt x="1518" y="1327"/>
                  </a:lnTo>
                  <a:lnTo>
                    <a:pt x="1494" y="1358"/>
                  </a:lnTo>
                  <a:lnTo>
                    <a:pt x="1444" y="1417"/>
                  </a:lnTo>
                  <a:lnTo>
                    <a:pt x="1417" y="1444"/>
                  </a:lnTo>
                  <a:lnTo>
                    <a:pt x="1358" y="1495"/>
                  </a:lnTo>
                  <a:lnTo>
                    <a:pt x="1327" y="1518"/>
                  </a:lnTo>
                  <a:lnTo>
                    <a:pt x="1296" y="1540"/>
                  </a:lnTo>
                  <a:lnTo>
                    <a:pt x="1263" y="1560"/>
                  </a:lnTo>
                  <a:lnTo>
                    <a:pt x="1228" y="1580"/>
                  </a:lnTo>
                  <a:lnTo>
                    <a:pt x="1193" y="1597"/>
                  </a:lnTo>
                  <a:lnTo>
                    <a:pt x="1158" y="1612"/>
                  </a:lnTo>
                  <a:lnTo>
                    <a:pt x="1121" y="1625"/>
                  </a:lnTo>
                  <a:lnTo>
                    <a:pt x="1083" y="1638"/>
                  </a:lnTo>
                  <a:lnTo>
                    <a:pt x="1046" y="1649"/>
                  </a:lnTo>
                  <a:lnTo>
                    <a:pt x="1006" y="1657"/>
                  </a:lnTo>
                  <a:lnTo>
                    <a:pt x="966" y="1665"/>
                  </a:lnTo>
                  <a:lnTo>
                    <a:pt x="925" y="1670"/>
                  </a:lnTo>
                  <a:lnTo>
                    <a:pt x="886" y="1672"/>
                  </a:lnTo>
                  <a:lnTo>
                    <a:pt x="844" y="1673"/>
                  </a:lnTo>
                  <a:lnTo>
                    <a:pt x="802" y="1672"/>
                  </a:lnTo>
                  <a:lnTo>
                    <a:pt x="763" y="1670"/>
                  </a:lnTo>
                  <a:lnTo>
                    <a:pt x="722" y="1665"/>
                  </a:lnTo>
                  <a:lnTo>
                    <a:pt x="681" y="1657"/>
                  </a:lnTo>
                  <a:lnTo>
                    <a:pt x="642" y="1649"/>
                  </a:lnTo>
                  <a:lnTo>
                    <a:pt x="605" y="1638"/>
                  </a:lnTo>
                  <a:lnTo>
                    <a:pt x="567" y="1625"/>
                  </a:lnTo>
                  <a:lnTo>
                    <a:pt x="530" y="1612"/>
                  </a:lnTo>
                  <a:lnTo>
                    <a:pt x="495" y="1597"/>
                  </a:lnTo>
                  <a:lnTo>
                    <a:pt x="459" y="1580"/>
                  </a:lnTo>
                  <a:lnTo>
                    <a:pt x="425" y="1560"/>
                  </a:lnTo>
                  <a:lnTo>
                    <a:pt x="392" y="1540"/>
                  </a:lnTo>
                  <a:lnTo>
                    <a:pt x="361" y="1518"/>
                  </a:lnTo>
                  <a:lnTo>
                    <a:pt x="330" y="1495"/>
                  </a:lnTo>
                  <a:lnTo>
                    <a:pt x="271" y="1444"/>
                  </a:lnTo>
                  <a:lnTo>
                    <a:pt x="244" y="1417"/>
                  </a:lnTo>
                  <a:lnTo>
                    <a:pt x="193" y="1358"/>
                  </a:lnTo>
                  <a:lnTo>
                    <a:pt x="170" y="1327"/>
                  </a:lnTo>
                  <a:lnTo>
                    <a:pt x="148" y="1296"/>
                  </a:lnTo>
                  <a:lnTo>
                    <a:pt x="128" y="1263"/>
                  </a:lnTo>
                  <a:lnTo>
                    <a:pt x="108" y="1229"/>
                  </a:lnTo>
                  <a:lnTo>
                    <a:pt x="91" y="1193"/>
                  </a:lnTo>
                  <a:lnTo>
                    <a:pt x="76" y="1158"/>
                  </a:lnTo>
                  <a:lnTo>
                    <a:pt x="63" y="1122"/>
                  </a:lnTo>
                  <a:lnTo>
                    <a:pt x="50" y="1083"/>
                  </a:lnTo>
                  <a:lnTo>
                    <a:pt x="39" y="1046"/>
                  </a:lnTo>
                  <a:lnTo>
                    <a:pt x="31" y="1007"/>
                  </a:lnTo>
                  <a:lnTo>
                    <a:pt x="23" y="966"/>
                  </a:lnTo>
                  <a:lnTo>
                    <a:pt x="18" y="926"/>
                  </a:lnTo>
                  <a:lnTo>
                    <a:pt x="16" y="886"/>
                  </a:lnTo>
                  <a:lnTo>
                    <a:pt x="15" y="844"/>
                  </a:lnTo>
                  <a:lnTo>
                    <a:pt x="0" y="844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76" name="Oval 338"/>
            <p:cNvSpPr>
              <a:spLocks noChangeArrowheads="1"/>
            </p:cNvSpPr>
            <p:nvPr/>
          </p:nvSpPr>
          <p:spPr bwMode="auto">
            <a:xfrm>
              <a:off x="4075113" y="3992563"/>
              <a:ext cx="139700" cy="1397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77" name="Freeform 339"/>
            <p:cNvSpPr>
              <a:spLocks/>
            </p:cNvSpPr>
            <p:nvPr/>
          </p:nvSpPr>
          <p:spPr bwMode="auto">
            <a:xfrm>
              <a:off x="4064000" y="3981451"/>
              <a:ext cx="161925" cy="161925"/>
            </a:xfrm>
            <a:custGeom>
              <a:avLst/>
              <a:gdLst>
                <a:gd name="T0" fmla="*/ 0 w 102"/>
                <a:gd name="T1" fmla="*/ 51 h 102"/>
                <a:gd name="T2" fmla="*/ 1 w 102"/>
                <a:gd name="T3" fmla="*/ 60 h 102"/>
                <a:gd name="T4" fmla="*/ 1 w 102"/>
                <a:gd name="T5" fmla="*/ 62 h 102"/>
                <a:gd name="T6" fmla="*/ 4 w 102"/>
                <a:gd name="T7" fmla="*/ 70 h 102"/>
                <a:gd name="T8" fmla="*/ 15 w 102"/>
                <a:gd name="T9" fmla="*/ 87 h 102"/>
                <a:gd name="T10" fmla="*/ 32 w 102"/>
                <a:gd name="T11" fmla="*/ 97 h 102"/>
                <a:gd name="T12" fmla="*/ 41 w 102"/>
                <a:gd name="T13" fmla="*/ 101 h 102"/>
                <a:gd name="T14" fmla="*/ 50 w 102"/>
                <a:gd name="T15" fmla="*/ 102 h 102"/>
                <a:gd name="T16" fmla="*/ 60 w 102"/>
                <a:gd name="T17" fmla="*/ 101 h 102"/>
                <a:gd name="T18" fmla="*/ 61 w 102"/>
                <a:gd name="T19" fmla="*/ 101 h 102"/>
                <a:gd name="T20" fmla="*/ 70 w 102"/>
                <a:gd name="T21" fmla="*/ 99 h 102"/>
                <a:gd name="T22" fmla="*/ 87 w 102"/>
                <a:gd name="T23" fmla="*/ 87 h 102"/>
                <a:gd name="T24" fmla="*/ 98 w 102"/>
                <a:gd name="T25" fmla="*/ 70 h 102"/>
                <a:gd name="T26" fmla="*/ 101 w 102"/>
                <a:gd name="T27" fmla="*/ 62 h 102"/>
                <a:gd name="T28" fmla="*/ 101 w 102"/>
                <a:gd name="T29" fmla="*/ 60 h 102"/>
                <a:gd name="T30" fmla="*/ 102 w 102"/>
                <a:gd name="T31" fmla="*/ 51 h 102"/>
                <a:gd name="T32" fmla="*/ 101 w 102"/>
                <a:gd name="T33" fmla="*/ 41 h 102"/>
                <a:gd name="T34" fmla="*/ 98 w 102"/>
                <a:gd name="T35" fmla="*/ 32 h 102"/>
                <a:gd name="T36" fmla="*/ 87 w 102"/>
                <a:gd name="T37" fmla="*/ 15 h 102"/>
                <a:gd name="T38" fmla="*/ 70 w 102"/>
                <a:gd name="T39" fmla="*/ 4 h 102"/>
                <a:gd name="T40" fmla="*/ 61 w 102"/>
                <a:gd name="T41" fmla="*/ 1 h 102"/>
                <a:gd name="T42" fmla="*/ 60 w 102"/>
                <a:gd name="T43" fmla="*/ 1 h 102"/>
                <a:gd name="T44" fmla="*/ 50 w 102"/>
                <a:gd name="T45" fmla="*/ 0 h 102"/>
                <a:gd name="T46" fmla="*/ 41 w 102"/>
                <a:gd name="T47" fmla="*/ 1 h 102"/>
                <a:gd name="T48" fmla="*/ 32 w 102"/>
                <a:gd name="T49" fmla="*/ 5 h 102"/>
                <a:gd name="T50" fmla="*/ 15 w 102"/>
                <a:gd name="T51" fmla="*/ 15 h 102"/>
                <a:gd name="T52" fmla="*/ 5 w 102"/>
                <a:gd name="T53" fmla="*/ 32 h 102"/>
                <a:gd name="T54" fmla="*/ 1 w 102"/>
                <a:gd name="T55" fmla="*/ 41 h 102"/>
                <a:gd name="T56" fmla="*/ 0 w 102"/>
                <a:gd name="T57" fmla="*/ 51 h 102"/>
                <a:gd name="T58" fmla="*/ 15 w 102"/>
                <a:gd name="T59" fmla="*/ 51 h 102"/>
                <a:gd name="T60" fmla="*/ 16 w 102"/>
                <a:gd name="T61" fmla="*/ 43 h 102"/>
                <a:gd name="T62" fmla="*/ 17 w 102"/>
                <a:gd name="T63" fmla="*/ 38 h 102"/>
                <a:gd name="T64" fmla="*/ 25 w 102"/>
                <a:gd name="T65" fmla="*/ 25 h 102"/>
                <a:gd name="T66" fmla="*/ 38 w 102"/>
                <a:gd name="T67" fmla="*/ 17 h 102"/>
                <a:gd name="T68" fmla="*/ 43 w 102"/>
                <a:gd name="T69" fmla="*/ 16 h 102"/>
                <a:gd name="T70" fmla="*/ 50 w 102"/>
                <a:gd name="T71" fmla="*/ 15 h 102"/>
                <a:gd name="T72" fmla="*/ 58 w 102"/>
                <a:gd name="T73" fmla="*/ 16 h 102"/>
                <a:gd name="T74" fmla="*/ 65 w 102"/>
                <a:gd name="T75" fmla="*/ 18 h 102"/>
                <a:gd name="T76" fmla="*/ 78 w 102"/>
                <a:gd name="T77" fmla="*/ 25 h 102"/>
                <a:gd name="T78" fmla="*/ 85 w 102"/>
                <a:gd name="T79" fmla="*/ 38 h 102"/>
                <a:gd name="T80" fmla="*/ 86 w 102"/>
                <a:gd name="T81" fmla="*/ 43 h 102"/>
                <a:gd name="T82" fmla="*/ 87 w 102"/>
                <a:gd name="T83" fmla="*/ 51 h 102"/>
                <a:gd name="T84" fmla="*/ 86 w 102"/>
                <a:gd name="T85" fmla="*/ 58 h 102"/>
                <a:gd name="T86" fmla="*/ 84 w 102"/>
                <a:gd name="T87" fmla="*/ 65 h 102"/>
                <a:gd name="T88" fmla="*/ 78 w 102"/>
                <a:gd name="T89" fmla="*/ 78 h 102"/>
                <a:gd name="T90" fmla="*/ 65 w 102"/>
                <a:gd name="T91" fmla="*/ 84 h 102"/>
                <a:gd name="T92" fmla="*/ 58 w 102"/>
                <a:gd name="T93" fmla="*/ 86 h 102"/>
                <a:gd name="T94" fmla="*/ 50 w 102"/>
                <a:gd name="T95" fmla="*/ 87 h 102"/>
                <a:gd name="T96" fmla="*/ 43 w 102"/>
                <a:gd name="T97" fmla="*/ 86 h 102"/>
                <a:gd name="T98" fmla="*/ 38 w 102"/>
                <a:gd name="T99" fmla="*/ 85 h 102"/>
                <a:gd name="T100" fmla="*/ 25 w 102"/>
                <a:gd name="T101" fmla="*/ 78 h 102"/>
                <a:gd name="T102" fmla="*/ 18 w 102"/>
                <a:gd name="T103" fmla="*/ 65 h 102"/>
                <a:gd name="T104" fmla="*/ 16 w 102"/>
                <a:gd name="T105" fmla="*/ 58 h 102"/>
                <a:gd name="T106" fmla="*/ 15 w 102"/>
                <a:gd name="T107" fmla="*/ 51 h 102"/>
                <a:gd name="T108" fmla="*/ 0 w 102"/>
                <a:gd name="T109" fmla="*/ 51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2" h="102">
                  <a:moveTo>
                    <a:pt x="0" y="51"/>
                  </a:moveTo>
                  <a:lnTo>
                    <a:pt x="1" y="60"/>
                  </a:lnTo>
                  <a:lnTo>
                    <a:pt x="1" y="62"/>
                  </a:lnTo>
                  <a:lnTo>
                    <a:pt x="4" y="70"/>
                  </a:lnTo>
                  <a:lnTo>
                    <a:pt x="15" y="87"/>
                  </a:lnTo>
                  <a:lnTo>
                    <a:pt x="32" y="97"/>
                  </a:lnTo>
                  <a:lnTo>
                    <a:pt x="41" y="101"/>
                  </a:lnTo>
                  <a:lnTo>
                    <a:pt x="50" y="102"/>
                  </a:lnTo>
                  <a:lnTo>
                    <a:pt x="60" y="101"/>
                  </a:lnTo>
                  <a:lnTo>
                    <a:pt x="61" y="101"/>
                  </a:lnTo>
                  <a:lnTo>
                    <a:pt x="70" y="99"/>
                  </a:lnTo>
                  <a:lnTo>
                    <a:pt x="87" y="87"/>
                  </a:lnTo>
                  <a:lnTo>
                    <a:pt x="98" y="70"/>
                  </a:lnTo>
                  <a:lnTo>
                    <a:pt x="101" y="62"/>
                  </a:lnTo>
                  <a:lnTo>
                    <a:pt x="101" y="60"/>
                  </a:lnTo>
                  <a:lnTo>
                    <a:pt x="102" y="51"/>
                  </a:lnTo>
                  <a:lnTo>
                    <a:pt x="101" y="41"/>
                  </a:lnTo>
                  <a:lnTo>
                    <a:pt x="98" y="32"/>
                  </a:lnTo>
                  <a:lnTo>
                    <a:pt x="87" y="15"/>
                  </a:lnTo>
                  <a:lnTo>
                    <a:pt x="70" y="4"/>
                  </a:lnTo>
                  <a:lnTo>
                    <a:pt x="61" y="1"/>
                  </a:lnTo>
                  <a:lnTo>
                    <a:pt x="60" y="1"/>
                  </a:lnTo>
                  <a:lnTo>
                    <a:pt x="50" y="0"/>
                  </a:lnTo>
                  <a:lnTo>
                    <a:pt x="41" y="1"/>
                  </a:lnTo>
                  <a:lnTo>
                    <a:pt x="32" y="5"/>
                  </a:lnTo>
                  <a:lnTo>
                    <a:pt x="15" y="15"/>
                  </a:lnTo>
                  <a:lnTo>
                    <a:pt x="5" y="32"/>
                  </a:lnTo>
                  <a:lnTo>
                    <a:pt x="1" y="41"/>
                  </a:lnTo>
                  <a:lnTo>
                    <a:pt x="0" y="51"/>
                  </a:lnTo>
                  <a:lnTo>
                    <a:pt x="15" y="51"/>
                  </a:lnTo>
                  <a:lnTo>
                    <a:pt x="16" y="43"/>
                  </a:lnTo>
                  <a:lnTo>
                    <a:pt x="17" y="38"/>
                  </a:lnTo>
                  <a:lnTo>
                    <a:pt x="25" y="25"/>
                  </a:lnTo>
                  <a:lnTo>
                    <a:pt x="38" y="17"/>
                  </a:lnTo>
                  <a:lnTo>
                    <a:pt x="43" y="16"/>
                  </a:lnTo>
                  <a:lnTo>
                    <a:pt x="50" y="15"/>
                  </a:lnTo>
                  <a:lnTo>
                    <a:pt x="58" y="16"/>
                  </a:lnTo>
                  <a:lnTo>
                    <a:pt x="65" y="18"/>
                  </a:lnTo>
                  <a:lnTo>
                    <a:pt x="78" y="25"/>
                  </a:lnTo>
                  <a:lnTo>
                    <a:pt x="85" y="38"/>
                  </a:lnTo>
                  <a:lnTo>
                    <a:pt x="86" y="43"/>
                  </a:lnTo>
                  <a:lnTo>
                    <a:pt x="87" y="51"/>
                  </a:lnTo>
                  <a:lnTo>
                    <a:pt x="86" y="58"/>
                  </a:lnTo>
                  <a:lnTo>
                    <a:pt x="84" y="65"/>
                  </a:lnTo>
                  <a:lnTo>
                    <a:pt x="78" y="78"/>
                  </a:lnTo>
                  <a:lnTo>
                    <a:pt x="65" y="84"/>
                  </a:lnTo>
                  <a:lnTo>
                    <a:pt x="58" y="86"/>
                  </a:lnTo>
                  <a:lnTo>
                    <a:pt x="50" y="87"/>
                  </a:lnTo>
                  <a:lnTo>
                    <a:pt x="43" y="86"/>
                  </a:lnTo>
                  <a:lnTo>
                    <a:pt x="38" y="85"/>
                  </a:lnTo>
                  <a:lnTo>
                    <a:pt x="25" y="78"/>
                  </a:lnTo>
                  <a:lnTo>
                    <a:pt x="18" y="65"/>
                  </a:lnTo>
                  <a:lnTo>
                    <a:pt x="16" y="58"/>
                  </a:lnTo>
                  <a:lnTo>
                    <a:pt x="15" y="51"/>
                  </a:lnTo>
                  <a:lnTo>
                    <a:pt x="0" y="51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78" name="Rectangle 340"/>
            <p:cNvSpPr>
              <a:spLocks noChangeArrowheads="1"/>
            </p:cNvSpPr>
            <p:nvPr/>
          </p:nvSpPr>
          <p:spPr bwMode="auto">
            <a:xfrm>
              <a:off x="4122738" y="4178301"/>
              <a:ext cx="1292225" cy="231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79" name="Freeform 341"/>
            <p:cNvSpPr>
              <a:spLocks/>
            </p:cNvSpPr>
            <p:nvPr/>
          </p:nvSpPr>
          <p:spPr bwMode="auto">
            <a:xfrm>
              <a:off x="4110038" y="4248151"/>
              <a:ext cx="1317625" cy="496888"/>
            </a:xfrm>
            <a:custGeom>
              <a:avLst/>
              <a:gdLst>
                <a:gd name="T0" fmla="*/ 0 w 830"/>
                <a:gd name="T1" fmla="*/ 0 h 313"/>
                <a:gd name="T2" fmla="*/ 0 w 830"/>
                <a:gd name="T3" fmla="*/ 313 h 313"/>
                <a:gd name="T4" fmla="*/ 830 w 830"/>
                <a:gd name="T5" fmla="*/ 313 h 313"/>
                <a:gd name="T6" fmla="*/ 830 w 830"/>
                <a:gd name="T7" fmla="*/ 0 h 313"/>
                <a:gd name="T8" fmla="*/ 815 w 830"/>
                <a:gd name="T9" fmla="*/ 0 h 313"/>
                <a:gd name="T10" fmla="*/ 815 w 830"/>
                <a:gd name="T11" fmla="*/ 298 h 313"/>
                <a:gd name="T12" fmla="*/ 15 w 830"/>
                <a:gd name="T13" fmla="*/ 298 h 313"/>
                <a:gd name="T14" fmla="*/ 15 w 830"/>
                <a:gd name="T15" fmla="*/ 0 h 313"/>
                <a:gd name="T16" fmla="*/ 0 w 830"/>
                <a:gd name="T17" fmla="*/ 0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0" h="313">
                  <a:moveTo>
                    <a:pt x="0" y="0"/>
                  </a:moveTo>
                  <a:lnTo>
                    <a:pt x="0" y="313"/>
                  </a:lnTo>
                  <a:lnTo>
                    <a:pt x="830" y="313"/>
                  </a:lnTo>
                  <a:lnTo>
                    <a:pt x="830" y="0"/>
                  </a:lnTo>
                  <a:lnTo>
                    <a:pt x="815" y="0"/>
                  </a:lnTo>
                  <a:lnTo>
                    <a:pt x="815" y="298"/>
                  </a:lnTo>
                  <a:lnTo>
                    <a:pt x="15" y="298"/>
                  </a:lnTo>
                  <a:lnTo>
                    <a:pt x="1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80" name="Rectangle 342"/>
            <p:cNvSpPr>
              <a:spLocks noChangeArrowheads="1"/>
            </p:cNvSpPr>
            <p:nvPr/>
          </p:nvSpPr>
          <p:spPr bwMode="auto">
            <a:xfrm>
              <a:off x="4238625" y="3970338"/>
              <a:ext cx="1038225" cy="6238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81" name="Freeform 343"/>
            <p:cNvSpPr>
              <a:spLocks/>
            </p:cNvSpPr>
            <p:nvPr/>
          </p:nvSpPr>
          <p:spPr bwMode="auto">
            <a:xfrm>
              <a:off x="4225925" y="3786188"/>
              <a:ext cx="1062038" cy="958850"/>
            </a:xfrm>
            <a:custGeom>
              <a:avLst/>
              <a:gdLst>
                <a:gd name="T0" fmla="*/ 0 w 669"/>
                <a:gd name="T1" fmla="*/ 0 h 604"/>
                <a:gd name="T2" fmla="*/ 0 w 669"/>
                <a:gd name="T3" fmla="*/ 604 h 604"/>
                <a:gd name="T4" fmla="*/ 669 w 669"/>
                <a:gd name="T5" fmla="*/ 604 h 604"/>
                <a:gd name="T6" fmla="*/ 669 w 669"/>
                <a:gd name="T7" fmla="*/ 15 h 604"/>
                <a:gd name="T8" fmla="*/ 654 w 669"/>
                <a:gd name="T9" fmla="*/ 15 h 604"/>
                <a:gd name="T10" fmla="*/ 654 w 669"/>
                <a:gd name="T11" fmla="*/ 589 h 604"/>
                <a:gd name="T12" fmla="*/ 15 w 669"/>
                <a:gd name="T13" fmla="*/ 589 h 604"/>
                <a:gd name="T14" fmla="*/ 15 w 669"/>
                <a:gd name="T15" fmla="*/ 0 h 604"/>
                <a:gd name="T16" fmla="*/ 0 w 669"/>
                <a:gd name="T17" fmla="*/ 0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69" h="604">
                  <a:moveTo>
                    <a:pt x="0" y="0"/>
                  </a:moveTo>
                  <a:lnTo>
                    <a:pt x="0" y="604"/>
                  </a:lnTo>
                  <a:lnTo>
                    <a:pt x="669" y="604"/>
                  </a:lnTo>
                  <a:lnTo>
                    <a:pt x="669" y="15"/>
                  </a:lnTo>
                  <a:lnTo>
                    <a:pt x="654" y="15"/>
                  </a:lnTo>
                  <a:lnTo>
                    <a:pt x="654" y="589"/>
                  </a:lnTo>
                  <a:lnTo>
                    <a:pt x="15" y="589"/>
                  </a:lnTo>
                  <a:lnTo>
                    <a:pt x="1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82" name="Rectangle 344"/>
            <p:cNvSpPr>
              <a:spLocks noChangeArrowheads="1"/>
            </p:cNvSpPr>
            <p:nvPr/>
          </p:nvSpPr>
          <p:spPr bwMode="auto">
            <a:xfrm>
              <a:off x="4249738" y="4119563"/>
              <a:ext cx="1038225" cy="1158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83" name="Freeform 345"/>
            <p:cNvSpPr>
              <a:spLocks/>
            </p:cNvSpPr>
            <p:nvPr/>
          </p:nvSpPr>
          <p:spPr bwMode="auto">
            <a:xfrm>
              <a:off x="4238625" y="4108451"/>
              <a:ext cx="1062038" cy="139700"/>
            </a:xfrm>
            <a:custGeom>
              <a:avLst/>
              <a:gdLst>
                <a:gd name="T0" fmla="*/ 0 w 669"/>
                <a:gd name="T1" fmla="*/ 0 h 88"/>
                <a:gd name="T2" fmla="*/ 0 w 669"/>
                <a:gd name="T3" fmla="*/ 88 h 88"/>
                <a:gd name="T4" fmla="*/ 669 w 669"/>
                <a:gd name="T5" fmla="*/ 88 h 88"/>
                <a:gd name="T6" fmla="*/ 669 w 669"/>
                <a:gd name="T7" fmla="*/ 0 h 88"/>
                <a:gd name="T8" fmla="*/ 0 w 669"/>
                <a:gd name="T9" fmla="*/ 0 h 88"/>
                <a:gd name="T10" fmla="*/ 14 w 669"/>
                <a:gd name="T11" fmla="*/ 15 h 88"/>
                <a:gd name="T12" fmla="*/ 654 w 669"/>
                <a:gd name="T13" fmla="*/ 15 h 88"/>
                <a:gd name="T14" fmla="*/ 654 w 669"/>
                <a:gd name="T15" fmla="*/ 73 h 88"/>
                <a:gd name="T16" fmla="*/ 14 w 669"/>
                <a:gd name="T17" fmla="*/ 73 h 88"/>
                <a:gd name="T18" fmla="*/ 14 w 669"/>
                <a:gd name="T19" fmla="*/ 15 h 88"/>
                <a:gd name="T20" fmla="*/ 0 w 669"/>
                <a:gd name="T21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69" h="88">
                  <a:moveTo>
                    <a:pt x="0" y="0"/>
                  </a:moveTo>
                  <a:lnTo>
                    <a:pt x="0" y="88"/>
                  </a:lnTo>
                  <a:lnTo>
                    <a:pt x="669" y="88"/>
                  </a:lnTo>
                  <a:lnTo>
                    <a:pt x="669" y="0"/>
                  </a:lnTo>
                  <a:lnTo>
                    <a:pt x="0" y="0"/>
                  </a:lnTo>
                  <a:lnTo>
                    <a:pt x="14" y="15"/>
                  </a:lnTo>
                  <a:lnTo>
                    <a:pt x="654" y="15"/>
                  </a:lnTo>
                  <a:lnTo>
                    <a:pt x="654" y="73"/>
                  </a:lnTo>
                  <a:lnTo>
                    <a:pt x="14" y="73"/>
                  </a:lnTo>
                  <a:lnTo>
                    <a:pt x="14" y="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84" name="Oval 346"/>
            <p:cNvSpPr>
              <a:spLocks noChangeArrowheads="1"/>
            </p:cNvSpPr>
            <p:nvPr/>
          </p:nvSpPr>
          <p:spPr bwMode="auto">
            <a:xfrm>
              <a:off x="4452938" y="2776538"/>
              <a:ext cx="92075" cy="936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85" name="Freeform 347"/>
            <p:cNvSpPr>
              <a:spLocks/>
            </p:cNvSpPr>
            <p:nvPr/>
          </p:nvSpPr>
          <p:spPr bwMode="auto">
            <a:xfrm>
              <a:off x="4445000" y="2768600"/>
              <a:ext cx="107950" cy="109538"/>
            </a:xfrm>
            <a:custGeom>
              <a:avLst/>
              <a:gdLst>
                <a:gd name="T0" fmla="*/ 0 w 68"/>
                <a:gd name="T1" fmla="*/ 35 h 69"/>
                <a:gd name="T2" fmla="*/ 3 w 68"/>
                <a:gd name="T3" fmla="*/ 48 h 69"/>
                <a:gd name="T4" fmla="*/ 10 w 68"/>
                <a:gd name="T5" fmla="*/ 59 h 69"/>
                <a:gd name="T6" fmla="*/ 20 w 68"/>
                <a:gd name="T7" fmla="*/ 67 h 69"/>
                <a:gd name="T8" fmla="*/ 33 w 68"/>
                <a:gd name="T9" fmla="*/ 69 h 69"/>
                <a:gd name="T10" fmla="*/ 47 w 68"/>
                <a:gd name="T11" fmla="*/ 67 h 69"/>
                <a:gd name="T12" fmla="*/ 58 w 68"/>
                <a:gd name="T13" fmla="*/ 59 h 69"/>
                <a:gd name="T14" fmla="*/ 65 w 68"/>
                <a:gd name="T15" fmla="*/ 48 h 69"/>
                <a:gd name="T16" fmla="*/ 68 w 68"/>
                <a:gd name="T17" fmla="*/ 35 h 69"/>
                <a:gd name="T18" fmla="*/ 65 w 68"/>
                <a:gd name="T19" fmla="*/ 21 h 69"/>
                <a:gd name="T20" fmla="*/ 58 w 68"/>
                <a:gd name="T21" fmla="*/ 10 h 69"/>
                <a:gd name="T22" fmla="*/ 47 w 68"/>
                <a:gd name="T23" fmla="*/ 3 h 69"/>
                <a:gd name="T24" fmla="*/ 33 w 68"/>
                <a:gd name="T25" fmla="*/ 0 h 69"/>
                <a:gd name="T26" fmla="*/ 20 w 68"/>
                <a:gd name="T27" fmla="*/ 3 h 69"/>
                <a:gd name="T28" fmla="*/ 10 w 68"/>
                <a:gd name="T29" fmla="*/ 10 h 69"/>
                <a:gd name="T30" fmla="*/ 3 w 68"/>
                <a:gd name="T31" fmla="*/ 21 h 69"/>
                <a:gd name="T32" fmla="*/ 0 w 68"/>
                <a:gd name="T33" fmla="*/ 35 h 69"/>
                <a:gd name="T34" fmla="*/ 10 w 68"/>
                <a:gd name="T35" fmla="*/ 35 h 69"/>
                <a:gd name="T36" fmla="*/ 12 w 68"/>
                <a:gd name="T37" fmla="*/ 26 h 69"/>
                <a:gd name="T38" fmla="*/ 17 w 68"/>
                <a:gd name="T39" fmla="*/ 17 h 69"/>
                <a:gd name="T40" fmla="*/ 25 w 68"/>
                <a:gd name="T41" fmla="*/ 12 h 69"/>
                <a:gd name="T42" fmla="*/ 33 w 68"/>
                <a:gd name="T43" fmla="*/ 10 h 69"/>
                <a:gd name="T44" fmla="*/ 42 w 68"/>
                <a:gd name="T45" fmla="*/ 12 h 69"/>
                <a:gd name="T46" fmla="*/ 51 w 68"/>
                <a:gd name="T47" fmla="*/ 17 h 69"/>
                <a:gd name="T48" fmla="*/ 56 w 68"/>
                <a:gd name="T49" fmla="*/ 26 h 69"/>
                <a:gd name="T50" fmla="*/ 58 w 68"/>
                <a:gd name="T51" fmla="*/ 35 h 69"/>
                <a:gd name="T52" fmla="*/ 56 w 68"/>
                <a:gd name="T53" fmla="*/ 43 h 69"/>
                <a:gd name="T54" fmla="*/ 51 w 68"/>
                <a:gd name="T55" fmla="*/ 52 h 69"/>
                <a:gd name="T56" fmla="*/ 42 w 68"/>
                <a:gd name="T57" fmla="*/ 57 h 69"/>
                <a:gd name="T58" fmla="*/ 33 w 68"/>
                <a:gd name="T59" fmla="*/ 59 h 69"/>
                <a:gd name="T60" fmla="*/ 25 w 68"/>
                <a:gd name="T61" fmla="*/ 57 h 69"/>
                <a:gd name="T62" fmla="*/ 17 w 68"/>
                <a:gd name="T63" fmla="*/ 52 h 69"/>
                <a:gd name="T64" fmla="*/ 12 w 68"/>
                <a:gd name="T65" fmla="*/ 43 h 69"/>
                <a:gd name="T66" fmla="*/ 10 w 68"/>
                <a:gd name="T67" fmla="*/ 35 h 69"/>
                <a:gd name="T68" fmla="*/ 0 w 68"/>
                <a:gd name="T69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8" h="69">
                  <a:moveTo>
                    <a:pt x="0" y="35"/>
                  </a:moveTo>
                  <a:lnTo>
                    <a:pt x="3" y="48"/>
                  </a:lnTo>
                  <a:lnTo>
                    <a:pt x="10" y="59"/>
                  </a:lnTo>
                  <a:lnTo>
                    <a:pt x="20" y="67"/>
                  </a:lnTo>
                  <a:lnTo>
                    <a:pt x="33" y="69"/>
                  </a:lnTo>
                  <a:lnTo>
                    <a:pt x="47" y="67"/>
                  </a:lnTo>
                  <a:lnTo>
                    <a:pt x="58" y="59"/>
                  </a:lnTo>
                  <a:lnTo>
                    <a:pt x="65" y="48"/>
                  </a:lnTo>
                  <a:lnTo>
                    <a:pt x="68" y="35"/>
                  </a:lnTo>
                  <a:lnTo>
                    <a:pt x="65" y="21"/>
                  </a:lnTo>
                  <a:lnTo>
                    <a:pt x="58" y="10"/>
                  </a:lnTo>
                  <a:lnTo>
                    <a:pt x="47" y="3"/>
                  </a:lnTo>
                  <a:lnTo>
                    <a:pt x="33" y="0"/>
                  </a:lnTo>
                  <a:lnTo>
                    <a:pt x="20" y="3"/>
                  </a:lnTo>
                  <a:lnTo>
                    <a:pt x="10" y="10"/>
                  </a:lnTo>
                  <a:lnTo>
                    <a:pt x="3" y="21"/>
                  </a:lnTo>
                  <a:lnTo>
                    <a:pt x="0" y="35"/>
                  </a:lnTo>
                  <a:lnTo>
                    <a:pt x="10" y="35"/>
                  </a:lnTo>
                  <a:lnTo>
                    <a:pt x="12" y="26"/>
                  </a:lnTo>
                  <a:lnTo>
                    <a:pt x="17" y="17"/>
                  </a:lnTo>
                  <a:lnTo>
                    <a:pt x="25" y="12"/>
                  </a:lnTo>
                  <a:lnTo>
                    <a:pt x="33" y="10"/>
                  </a:lnTo>
                  <a:lnTo>
                    <a:pt x="42" y="12"/>
                  </a:lnTo>
                  <a:lnTo>
                    <a:pt x="51" y="17"/>
                  </a:lnTo>
                  <a:lnTo>
                    <a:pt x="56" y="26"/>
                  </a:lnTo>
                  <a:lnTo>
                    <a:pt x="58" y="35"/>
                  </a:lnTo>
                  <a:lnTo>
                    <a:pt x="56" y="43"/>
                  </a:lnTo>
                  <a:lnTo>
                    <a:pt x="51" y="52"/>
                  </a:lnTo>
                  <a:lnTo>
                    <a:pt x="42" y="57"/>
                  </a:lnTo>
                  <a:lnTo>
                    <a:pt x="33" y="59"/>
                  </a:lnTo>
                  <a:lnTo>
                    <a:pt x="25" y="57"/>
                  </a:lnTo>
                  <a:lnTo>
                    <a:pt x="17" y="52"/>
                  </a:lnTo>
                  <a:lnTo>
                    <a:pt x="12" y="43"/>
                  </a:lnTo>
                  <a:lnTo>
                    <a:pt x="10" y="35"/>
                  </a:lnTo>
                  <a:lnTo>
                    <a:pt x="0" y="35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86" name="Oval 348"/>
            <p:cNvSpPr>
              <a:spLocks noChangeArrowheads="1"/>
            </p:cNvSpPr>
            <p:nvPr/>
          </p:nvSpPr>
          <p:spPr bwMode="auto">
            <a:xfrm>
              <a:off x="5030788" y="2784475"/>
              <a:ext cx="93663" cy="920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87" name="Freeform 349"/>
            <p:cNvSpPr>
              <a:spLocks/>
            </p:cNvSpPr>
            <p:nvPr/>
          </p:nvSpPr>
          <p:spPr bwMode="auto">
            <a:xfrm>
              <a:off x="5022850" y="2776538"/>
              <a:ext cx="109538" cy="107950"/>
            </a:xfrm>
            <a:custGeom>
              <a:avLst/>
              <a:gdLst>
                <a:gd name="T0" fmla="*/ 0 w 69"/>
                <a:gd name="T1" fmla="*/ 33 h 68"/>
                <a:gd name="T2" fmla="*/ 2 w 69"/>
                <a:gd name="T3" fmla="*/ 47 h 68"/>
                <a:gd name="T4" fmla="*/ 9 w 69"/>
                <a:gd name="T5" fmla="*/ 58 h 68"/>
                <a:gd name="T6" fmla="*/ 21 w 69"/>
                <a:gd name="T7" fmla="*/ 65 h 68"/>
                <a:gd name="T8" fmla="*/ 34 w 69"/>
                <a:gd name="T9" fmla="*/ 68 h 68"/>
                <a:gd name="T10" fmla="*/ 48 w 69"/>
                <a:gd name="T11" fmla="*/ 65 h 68"/>
                <a:gd name="T12" fmla="*/ 59 w 69"/>
                <a:gd name="T13" fmla="*/ 58 h 68"/>
                <a:gd name="T14" fmla="*/ 66 w 69"/>
                <a:gd name="T15" fmla="*/ 47 h 68"/>
                <a:gd name="T16" fmla="*/ 69 w 69"/>
                <a:gd name="T17" fmla="*/ 33 h 68"/>
                <a:gd name="T18" fmla="*/ 66 w 69"/>
                <a:gd name="T19" fmla="*/ 20 h 68"/>
                <a:gd name="T20" fmla="*/ 59 w 69"/>
                <a:gd name="T21" fmla="*/ 10 h 68"/>
                <a:gd name="T22" fmla="*/ 48 w 69"/>
                <a:gd name="T23" fmla="*/ 2 h 68"/>
                <a:gd name="T24" fmla="*/ 34 w 69"/>
                <a:gd name="T25" fmla="*/ 0 h 68"/>
                <a:gd name="T26" fmla="*/ 21 w 69"/>
                <a:gd name="T27" fmla="*/ 2 h 68"/>
                <a:gd name="T28" fmla="*/ 9 w 69"/>
                <a:gd name="T29" fmla="*/ 10 h 68"/>
                <a:gd name="T30" fmla="*/ 2 w 69"/>
                <a:gd name="T31" fmla="*/ 20 h 68"/>
                <a:gd name="T32" fmla="*/ 0 w 69"/>
                <a:gd name="T33" fmla="*/ 33 h 68"/>
                <a:gd name="T34" fmla="*/ 9 w 69"/>
                <a:gd name="T35" fmla="*/ 33 h 68"/>
                <a:gd name="T36" fmla="*/ 12 w 69"/>
                <a:gd name="T37" fmla="*/ 25 h 68"/>
                <a:gd name="T38" fmla="*/ 17 w 69"/>
                <a:gd name="T39" fmla="*/ 17 h 68"/>
                <a:gd name="T40" fmla="*/ 25 w 69"/>
                <a:gd name="T41" fmla="*/ 12 h 68"/>
                <a:gd name="T42" fmla="*/ 34 w 69"/>
                <a:gd name="T43" fmla="*/ 10 h 68"/>
                <a:gd name="T44" fmla="*/ 43 w 69"/>
                <a:gd name="T45" fmla="*/ 12 h 68"/>
                <a:gd name="T46" fmla="*/ 51 w 69"/>
                <a:gd name="T47" fmla="*/ 17 h 68"/>
                <a:gd name="T48" fmla="*/ 56 w 69"/>
                <a:gd name="T49" fmla="*/ 25 h 68"/>
                <a:gd name="T50" fmla="*/ 59 w 69"/>
                <a:gd name="T51" fmla="*/ 33 h 68"/>
                <a:gd name="T52" fmla="*/ 56 w 69"/>
                <a:gd name="T53" fmla="*/ 42 h 68"/>
                <a:gd name="T54" fmla="*/ 51 w 69"/>
                <a:gd name="T55" fmla="*/ 51 h 68"/>
                <a:gd name="T56" fmla="*/ 43 w 69"/>
                <a:gd name="T57" fmla="*/ 55 h 68"/>
                <a:gd name="T58" fmla="*/ 34 w 69"/>
                <a:gd name="T59" fmla="*/ 58 h 68"/>
                <a:gd name="T60" fmla="*/ 25 w 69"/>
                <a:gd name="T61" fmla="*/ 55 h 68"/>
                <a:gd name="T62" fmla="*/ 17 w 69"/>
                <a:gd name="T63" fmla="*/ 51 h 68"/>
                <a:gd name="T64" fmla="*/ 12 w 69"/>
                <a:gd name="T65" fmla="*/ 42 h 68"/>
                <a:gd name="T66" fmla="*/ 9 w 69"/>
                <a:gd name="T67" fmla="*/ 33 h 68"/>
                <a:gd name="T68" fmla="*/ 0 w 69"/>
                <a:gd name="T69" fmla="*/ 3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68">
                  <a:moveTo>
                    <a:pt x="0" y="33"/>
                  </a:moveTo>
                  <a:lnTo>
                    <a:pt x="2" y="47"/>
                  </a:lnTo>
                  <a:lnTo>
                    <a:pt x="9" y="58"/>
                  </a:lnTo>
                  <a:lnTo>
                    <a:pt x="21" y="65"/>
                  </a:lnTo>
                  <a:lnTo>
                    <a:pt x="34" y="68"/>
                  </a:lnTo>
                  <a:lnTo>
                    <a:pt x="48" y="65"/>
                  </a:lnTo>
                  <a:lnTo>
                    <a:pt x="59" y="58"/>
                  </a:lnTo>
                  <a:lnTo>
                    <a:pt x="66" y="47"/>
                  </a:lnTo>
                  <a:lnTo>
                    <a:pt x="69" y="33"/>
                  </a:lnTo>
                  <a:lnTo>
                    <a:pt x="66" y="20"/>
                  </a:lnTo>
                  <a:lnTo>
                    <a:pt x="59" y="10"/>
                  </a:lnTo>
                  <a:lnTo>
                    <a:pt x="48" y="2"/>
                  </a:lnTo>
                  <a:lnTo>
                    <a:pt x="34" y="0"/>
                  </a:lnTo>
                  <a:lnTo>
                    <a:pt x="21" y="2"/>
                  </a:lnTo>
                  <a:lnTo>
                    <a:pt x="9" y="10"/>
                  </a:lnTo>
                  <a:lnTo>
                    <a:pt x="2" y="20"/>
                  </a:lnTo>
                  <a:lnTo>
                    <a:pt x="0" y="33"/>
                  </a:lnTo>
                  <a:lnTo>
                    <a:pt x="9" y="33"/>
                  </a:lnTo>
                  <a:lnTo>
                    <a:pt x="12" y="25"/>
                  </a:lnTo>
                  <a:lnTo>
                    <a:pt x="17" y="17"/>
                  </a:lnTo>
                  <a:lnTo>
                    <a:pt x="25" y="12"/>
                  </a:lnTo>
                  <a:lnTo>
                    <a:pt x="34" y="10"/>
                  </a:lnTo>
                  <a:lnTo>
                    <a:pt x="43" y="12"/>
                  </a:lnTo>
                  <a:lnTo>
                    <a:pt x="51" y="17"/>
                  </a:lnTo>
                  <a:lnTo>
                    <a:pt x="56" y="25"/>
                  </a:lnTo>
                  <a:lnTo>
                    <a:pt x="59" y="33"/>
                  </a:lnTo>
                  <a:lnTo>
                    <a:pt x="56" y="42"/>
                  </a:lnTo>
                  <a:lnTo>
                    <a:pt x="51" y="51"/>
                  </a:lnTo>
                  <a:lnTo>
                    <a:pt x="43" y="55"/>
                  </a:lnTo>
                  <a:lnTo>
                    <a:pt x="34" y="58"/>
                  </a:lnTo>
                  <a:lnTo>
                    <a:pt x="25" y="55"/>
                  </a:lnTo>
                  <a:lnTo>
                    <a:pt x="17" y="51"/>
                  </a:lnTo>
                  <a:lnTo>
                    <a:pt x="12" y="42"/>
                  </a:lnTo>
                  <a:lnTo>
                    <a:pt x="9" y="33"/>
                  </a:lnTo>
                  <a:lnTo>
                    <a:pt x="0" y="33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88" name="Oval 350"/>
            <p:cNvSpPr>
              <a:spLocks noChangeArrowheads="1"/>
            </p:cNvSpPr>
            <p:nvPr/>
          </p:nvSpPr>
          <p:spPr bwMode="auto">
            <a:xfrm>
              <a:off x="4652963" y="2052638"/>
              <a:ext cx="230188" cy="2317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89" name="Freeform 351"/>
            <p:cNvSpPr>
              <a:spLocks/>
            </p:cNvSpPr>
            <p:nvPr/>
          </p:nvSpPr>
          <p:spPr bwMode="auto">
            <a:xfrm>
              <a:off x="4640263" y="2041525"/>
              <a:ext cx="255588" cy="254000"/>
            </a:xfrm>
            <a:custGeom>
              <a:avLst/>
              <a:gdLst>
                <a:gd name="T0" fmla="*/ 0 w 161"/>
                <a:gd name="T1" fmla="*/ 81 h 160"/>
                <a:gd name="T2" fmla="*/ 7 w 161"/>
                <a:gd name="T3" fmla="*/ 111 h 160"/>
                <a:gd name="T4" fmla="*/ 14 w 161"/>
                <a:gd name="T5" fmla="*/ 124 h 160"/>
                <a:gd name="T6" fmla="*/ 36 w 161"/>
                <a:gd name="T7" fmla="*/ 146 h 160"/>
                <a:gd name="T8" fmla="*/ 50 w 161"/>
                <a:gd name="T9" fmla="*/ 154 h 160"/>
                <a:gd name="T10" fmla="*/ 80 w 161"/>
                <a:gd name="T11" fmla="*/ 160 h 160"/>
                <a:gd name="T12" fmla="*/ 96 w 161"/>
                <a:gd name="T13" fmla="*/ 159 h 160"/>
                <a:gd name="T14" fmla="*/ 112 w 161"/>
                <a:gd name="T15" fmla="*/ 153 h 160"/>
                <a:gd name="T16" fmla="*/ 137 w 161"/>
                <a:gd name="T17" fmla="*/ 137 h 160"/>
                <a:gd name="T18" fmla="*/ 153 w 161"/>
                <a:gd name="T19" fmla="*/ 112 h 160"/>
                <a:gd name="T20" fmla="*/ 159 w 161"/>
                <a:gd name="T21" fmla="*/ 96 h 160"/>
                <a:gd name="T22" fmla="*/ 161 w 161"/>
                <a:gd name="T23" fmla="*/ 80 h 160"/>
                <a:gd name="T24" fmla="*/ 154 w 161"/>
                <a:gd name="T25" fmla="*/ 49 h 160"/>
                <a:gd name="T26" fmla="*/ 147 w 161"/>
                <a:gd name="T27" fmla="*/ 35 h 160"/>
                <a:gd name="T28" fmla="*/ 125 w 161"/>
                <a:gd name="T29" fmla="*/ 13 h 160"/>
                <a:gd name="T30" fmla="*/ 111 w 161"/>
                <a:gd name="T31" fmla="*/ 6 h 160"/>
                <a:gd name="T32" fmla="*/ 82 w 161"/>
                <a:gd name="T33" fmla="*/ 0 h 160"/>
                <a:gd name="T34" fmla="*/ 64 w 161"/>
                <a:gd name="T35" fmla="*/ 1 h 160"/>
                <a:gd name="T36" fmla="*/ 48 w 161"/>
                <a:gd name="T37" fmla="*/ 7 h 160"/>
                <a:gd name="T38" fmla="*/ 24 w 161"/>
                <a:gd name="T39" fmla="*/ 23 h 160"/>
                <a:gd name="T40" fmla="*/ 8 w 161"/>
                <a:gd name="T41" fmla="*/ 48 h 160"/>
                <a:gd name="T42" fmla="*/ 2 w 161"/>
                <a:gd name="T43" fmla="*/ 64 h 160"/>
                <a:gd name="T44" fmla="*/ 15 w 161"/>
                <a:gd name="T45" fmla="*/ 80 h 160"/>
                <a:gd name="T46" fmla="*/ 21 w 161"/>
                <a:gd name="T47" fmla="*/ 54 h 160"/>
                <a:gd name="T48" fmla="*/ 34 w 161"/>
                <a:gd name="T49" fmla="*/ 33 h 160"/>
                <a:gd name="T50" fmla="*/ 55 w 161"/>
                <a:gd name="T51" fmla="*/ 21 h 160"/>
                <a:gd name="T52" fmla="*/ 80 w 161"/>
                <a:gd name="T53" fmla="*/ 15 h 160"/>
                <a:gd name="T54" fmla="*/ 106 w 161"/>
                <a:gd name="T55" fmla="*/ 21 h 160"/>
                <a:gd name="T56" fmla="*/ 127 w 161"/>
                <a:gd name="T57" fmla="*/ 33 h 160"/>
                <a:gd name="T58" fmla="*/ 140 w 161"/>
                <a:gd name="T59" fmla="*/ 54 h 160"/>
                <a:gd name="T60" fmla="*/ 146 w 161"/>
                <a:gd name="T61" fmla="*/ 80 h 160"/>
                <a:gd name="T62" fmla="*/ 140 w 161"/>
                <a:gd name="T63" fmla="*/ 106 h 160"/>
                <a:gd name="T64" fmla="*/ 127 w 161"/>
                <a:gd name="T65" fmla="*/ 127 h 160"/>
                <a:gd name="T66" fmla="*/ 106 w 161"/>
                <a:gd name="T67" fmla="*/ 139 h 160"/>
                <a:gd name="T68" fmla="*/ 80 w 161"/>
                <a:gd name="T69" fmla="*/ 145 h 160"/>
                <a:gd name="T70" fmla="*/ 55 w 161"/>
                <a:gd name="T71" fmla="*/ 139 h 160"/>
                <a:gd name="T72" fmla="*/ 34 w 161"/>
                <a:gd name="T73" fmla="*/ 127 h 160"/>
                <a:gd name="T74" fmla="*/ 21 w 161"/>
                <a:gd name="T75" fmla="*/ 106 h 160"/>
                <a:gd name="T76" fmla="*/ 15 w 161"/>
                <a:gd name="T77" fmla="*/ 8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1" h="160">
                  <a:moveTo>
                    <a:pt x="0" y="80"/>
                  </a:moveTo>
                  <a:lnTo>
                    <a:pt x="0" y="81"/>
                  </a:lnTo>
                  <a:lnTo>
                    <a:pt x="2" y="96"/>
                  </a:lnTo>
                  <a:lnTo>
                    <a:pt x="7" y="111"/>
                  </a:lnTo>
                  <a:lnTo>
                    <a:pt x="8" y="112"/>
                  </a:lnTo>
                  <a:lnTo>
                    <a:pt x="14" y="124"/>
                  </a:lnTo>
                  <a:lnTo>
                    <a:pt x="24" y="137"/>
                  </a:lnTo>
                  <a:lnTo>
                    <a:pt x="36" y="146"/>
                  </a:lnTo>
                  <a:lnTo>
                    <a:pt x="48" y="153"/>
                  </a:lnTo>
                  <a:lnTo>
                    <a:pt x="50" y="154"/>
                  </a:lnTo>
                  <a:lnTo>
                    <a:pt x="64" y="159"/>
                  </a:lnTo>
                  <a:lnTo>
                    <a:pt x="80" y="160"/>
                  </a:lnTo>
                  <a:lnTo>
                    <a:pt x="82" y="160"/>
                  </a:lnTo>
                  <a:lnTo>
                    <a:pt x="96" y="159"/>
                  </a:lnTo>
                  <a:lnTo>
                    <a:pt x="111" y="154"/>
                  </a:lnTo>
                  <a:lnTo>
                    <a:pt x="112" y="153"/>
                  </a:lnTo>
                  <a:lnTo>
                    <a:pt x="125" y="146"/>
                  </a:lnTo>
                  <a:lnTo>
                    <a:pt x="137" y="137"/>
                  </a:lnTo>
                  <a:lnTo>
                    <a:pt x="147" y="124"/>
                  </a:lnTo>
                  <a:lnTo>
                    <a:pt x="153" y="112"/>
                  </a:lnTo>
                  <a:lnTo>
                    <a:pt x="154" y="111"/>
                  </a:lnTo>
                  <a:lnTo>
                    <a:pt x="159" y="96"/>
                  </a:lnTo>
                  <a:lnTo>
                    <a:pt x="161" y="81"/>
                  </a:lnTo>
                  <a:lnTo>
                    <a:pt x="161" y="80"/>
                  </a:lnTo>
                  <a:lnTo>
                    <a:pt x="159" y="64"/>
                  </a:lnTo>
                  <a:lnTo>
                    <a:pt x="154" y="49"/>
                  </a:lnTo>
                  <a:lnTo>
                    <a:pt x="153" y="48"/>
                  </a:lnTo>
                  <a:lnTo>
                    <a:pt x="147" y="35"/>
                  </a:lnTo>
                  <a:lnTo>
                    <a:pt x="137" y="23"/>
                  </a:lnTo>
                  <a:lnTo>
                    <a:pt x="125" y="13"/>
                  </a:lnTo>
                  <a:lnTo>
                    <a:pt x="112" y="7"/>
                  </a:lnTo>
                  <a:lnTo>
                    <a:pt x="111" y="6"/>
                  </a:lnTo>
                  <a:lnTo>
                    <a:pt x="96" y="1"/>
                  </a:lnTo>
                  <a:lnTo>
                    <a:pt x="82" y="0"/>
                  </a:lnTo>
                  <a:lnTo>
                    <a:pt x="80" y="0"/>
                  </a:lnTo>
                  <a:lnTo>
                    <a:pt x="64" y="1"/>
                  </a:lnTo>
                  <a:lnTo>
                    <a:pt x="50" y="6"/>
                  </a:lnTo>
                  <a:lnTo>
                    <a:pt x="48" y="7"/>
                  </a:lnTo>
                  <a:lnTo>
                    <a:pt x="36" y="13"/>
                  </a:lnTo>
                  <a:lnTo>
                    <a:pt x="24" y="23"/>
                  </a:lnTo>
                  <a:lnTo>
                    <a:pt x="14" y="35"/>
                  </a:lnTo>
                  <a:lnTo>
                    <a:pt x="8" y="48"/>
                  </a:lnTo>
                  <a:lnTo>
                    <a:pt x="7" y="49"/>
                  </a:lnTo>
                  <a:lnTo>
                    <a:pt x="2" y="64"/>
                  </a:lnTo>
                  <a:lnTo>
                    <a:pt x="0" y="80"/>
                  </a:lnTo>
                  <a:lnTo>
                    <a:pt x="15" y="80"/>
                  </a:lnTo>
                  <a:lnTo>
                    <a:pt x="16" y="66"/>
                  </a:lnTo>
                  <a:lnTo>
                    <a:pt x="21" y="54"/>
                  </a:lnTo>
                  <a:lnTo>
                    <a:pt x="26" y="43"/>
                  </a:lnTo>
                  <a:lnTo>
                    <a:pt x="34" y="33"/>
                  </a:lnTo>
                  <a:lnTo>
                    <a:pt x="43" y="26"/>
                  </a:lnTo>
                  <a:lnTo>
                    <a:pt x="55" y="21"/>
                  </a:lnTo>
                  <a:lnTo>
                    <a:pt x="67" y="16"/>
                  </a:lnTo>
                  <a:lnTo>
                    <a:pt x="80" y="15"/>
                  </a:lnTo>
                  <a:lnTo>
                    <a:pt x="94" y="16"/>
                  </a:lnTo>
                  <a:lnTo>
                    <a:pt x="106" y="21"/>
                  </a:lnTo>
                  <a:lnTo>
                    <a:pt x="117" y="26"/>
                  </a:lnTo>
                  <a:lnTo>
                    <a:pt x="127" y="33"/>
                  </a:lnTo>
                  <a:lnTo>
                    <a:pt x="135" y="43"/>
                  </a:lnTo>
                  <a:lnTo>
                    <a:pt x="140" y="54"/>
                  </a:lnTo>
                  <a:lnTo>
                    <a:pt x="145" y="66"/>
                  </a:lnTo>
                  <a:lnTo>
                    <a:pt x="146" y="80"/>
                  </a:lnTo>
                  <a:lnTo>
                    <a:pt x="145" y="93"/>
                  </a:lnTo>
                  <a:lnTo>
                    <a:pt x="140" y="106"/>
                  </a:lnTo>
                  <a:lnTo>
                    <a:pt x="135" y="117"/>
                  </a:lnTo>
                  <a:lnTo>
                    <a:pt x="127" y="127"/>
                  </a:lnTo>
                  <a:lnTo>
                    <a:pt x="117" y="134"/>
                  </a:lnTo>
                  <a:lnTo>
                    <a:pt x="106" y="139"/>
                  </a:lnTo>
                  <a:lnTo>
                    <a:pt x="94" y="144"/>
                  </a:lnTo>
                  <a:lnTo>
                    <a:pt x="80" y="145"/>
                  </a:lnTo>
                  <a:lnTo>
                    <a:pt x="67" y="144"/>
                  </a:lnTo>
                  <a:lnTo>
                    <a:pt x="55" y="139"/>
                  </a:lnTo>
                  <a:lnTo>
                    <a:pt x="43" y="134"/>
                  </a:lnTo>
                  <a:lnTo>
                    <a:pt x="34" y="127"/>
                  </a:lnTo>
                  <a:lnTo>
                    <a:pt x="26" y="117"/>
                  </a:lnTo>
                  <a:lnTo>
                    <a:pt x="21" y="106"/>
                  </a:lnTo>
                  <a:lnTo>
                    <a:pt x="16" y="93"/>
                  </a:lnTo>
                  <a:lnTo>
                    <a:pt x="15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cxnSp>
          <p:nvCxnSpPr>
            <p:cNvPr id="47" name="Straight Connector 46"/>
            <p:cNvCxnSpPr/>
            <p:nvPr/>
          </p:nvCxnSpPr>
          <p:spPr>
            <a:xfrm>
              <a:off x="2456455" y="1945663"/>
              <a:ext cx="2063015" cy="863007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5" name="TextBox 394"/>
          <p:cNvSpPr txBox="1"/>
          <p:nvPr/>
        </p:nvSpPr>
        <p:spPr>
          <a:xfrm>
            <a:off x="4972040" y="1205904"/>
            <a:ext cx="3416384" cy="7155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Vacuum vessel</a:t>
            </a:r>
          </a:p>
          <a:p>
            <a:r>
              <a:rPr lang="en-US" sz="1350" dirty="0"/>
              <a:t>Bayonet heat exchanger, 1.85 K saturated</a:t>
            </a:r>
          </a:p>
          <a:p>
            <a:r>
              <a:rPr lang="en-US" sz="1350" b="1" dirty="0"/>
              <a:t>Cold mass, 1.9 K </a:t>
            </a:r>
            <a:r>
              <a:rPr lang="en-GB" sz="1350" dirty="0"/>
              <a:t>(1.3 bar)</a:t>
            </a:r>
            <a:endParaRPr lang="en-US" sz="1350" dirty="0"/>
          </a:p>
        </p:txBody>
      </p:sp>
      <p:cxnSp>
        <p:nvCxnSpPr>
          <p:cNvPr id="396" name="Straight Connector 395"/>
          <p:cNvCxnSpPr/>
          <p:nvPr/>
        </p:nvCxnSpPr>
        <p:spPr>
          <a:xfrm flipH="1">
            <a:off x="4380960" y="1374156"/>
            <a:ext cx="617966" cy="10607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7" name="Straight Connector 396"/>
          <p:cNvCxnSpPr>
            <a:stCxn id="395" idx="1"/>
          </p:cNvCxnSpPr>
          <p:nvPr/>
        </p:nvCxnSpPr>
        <p:spPr>
          <a:xfrm flipH="1">
            <a:off x="3798297" y="1552153"/>
            <a:ext cx="1173743" cy="40869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8" name="Straight Connector 397"/>
          <p:cNvCxnSpPr/>
          <p:nvPr/>
        </p:nvCxnSpPr>
        <p:spPr>
          <a:xfrm flipH="1">
            <a:off x="4281825" y="1878038"/>
            <a:ext cx="783781" cy="42160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4" name="Picture 40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21679" y="2686537"/>
            <a:ext cx="2558259" cy="2884261"/>
          </a:xfrm>
          <a:prstGeom prst="rect">
            <a:avLst/>
          </a:prstGeom>
        </p:spPr>
      </p:pic>
      <p:sp>
        <p:nvSpPr>
          <p:cNvPr id="405" name="TextBox 404"/>
          <p:cNvSpPr txBox="1"/>
          <p:nvPr/>
        </p:nvSpPr>
        <p:spPr>
          <a:xfrm>
            <a:off x="6804268" y="3847591"/>
            <a:ext cx="1887056" cy="7155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350" dirty="0"/>
              <a:t>10 </a:t>
            </a:r>
            <a:r>
              <a:rPr lang="en-GB" sz="1350" dirty="0" err="1"/>
              <a:t>cryoplants</a:t>
            </a:r>
            <a:endParaRPr lang="en-GB" sz="1350" dirty="0"/>
          </a:p>
          <a:p>
            <a:pPr algn="ctr"/>
            <a:r>
              <a:rPr lang="en-US" sz="1350" dirty="0"/>
              <a:t>20 MW electrical/plant</a:t>
            </a:r>
            <a:endParaRPr lang="en-GB" sz="1350" dirty="0"/>
          </a:p>
          <a:p>
            <a:pPr algn="ctr"/>
            <a:r>
              <a:rPr lang="en-GB" sz="1350" dirty="0"/>
              <a:t>6 technical sites</a:t>
            </a:r>
          </a:p>
        </p:txBody>
      </p:sp>
      <p:sp>
        <p:nvSpPr>
          <p:cNvPr id="406" name="TextBox 405"/>
          <p:cNvSpPr txBox="1"/>
          <p:nvPr/>
        </p:nvSpPr>
        <p:spPr>
          <a:xfrm>
            <a:off x="7336314" y="3469548"/>
            <a:ext cx="848309" cy="30008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sz="1350" dirty="0">
                <a:solidFill>
                  <a:srgbClr val="FF0000"/>
                </a:solidFill>
              </a:rPr>
              <a:t>Baseline</a:t>
            </a:r>
          </a:p>
        </p:txBody>
      </p:sp>
      <p:sp>
        <p:nvSpPr>
          <p:cNvPr id="411" name="TextBox 410"/>
          <p:cNvSpPr txBox="1"/>
          <p:nvPr/>
        </p:nvSpPr>
        <p:spPr>
          <a:xfrm>
            <a:off x="6058099" y="2253502"/>
            <a:ext cx="29915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/>
              <a:t>Cryoplants</a:t>
            </a:r>
            <a:r>
              <a:rPr lang="en-US" b="1" dirty="0"/>
              <a:t> overall layout</a:t>
            </a:r>
            <a:r>
              <a:rPr lang="en-US" sz="1600" dirty="0"/>
              <a:t> </a:t>
            </a:r>
          </a:p>
        </p:txBody>
      </p:sp>
      <p:graphicFrame>
        <p:nvGraphicFramePr>
          <p:cNvPr id="415" name="Table 4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1970679"/>
              </p:ext>
            </p:extLst>
          </p:nvPr>
        </p:nvGraphicFramePr>
        <p:xfrm>
          <a:off x="3563888" y="4542453"/>
          <a:ext cx="2981472" cy="1415683"/>
        </p:xfrm>
        <a:graphic>
          <a:graphicData uri="http://schemas.openxmlformats.org/drawingml/2006/table">
            <a:tbl>
              <a:tblPr firstRow="1" bandRow="1"/>
              <a:tblGrid>
                <a:gridCol w="9880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67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967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37589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sz="1600" dirty="0" err="1" smtClean="0"/>
                        <a:t>Cryoplant</a:t>
                      </a:r>
                      <a:endParaRPr lang="en-GB" sz="1600" dirty="0"/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600" dirty="0" smtClean="0"/>
                        <a:t>40-60 K</a:t>
                      </a:r>
                    </a:p>
                    <a:p>
                      <a:pPr algn="ctr"/>
                      <a:r>
                        <a:rPr lang="en-GB" sz="1600" dirty="0" smtClean="0"/>
                        <a:t>[kW]</a:t>
                      </a:r>
                      <a:endParaRPr lang="en-GB" sz="1600" dirty="0"/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600" dirty="0" smtClean="0"/>
                        <a:t>1.9 K</a:t>
                      </a:r>
                    </a:p>
                    <a:p>
                      <a:pPr algn="ctr"/>
                      <a:r>
                        <a:rPr lang="en-GB" sz="1600" dirty="0" smtClean="0"/>
                        <a:t>[kW]</a:t>
                      </a:r>
                      <a:endParaRPr lang="en-GB" sz="1600" dirty="0"/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9047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en-GB" sz="1600"/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600" dirty="0" smtClean="0"/>
                        <a:t>592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600" dirty="0" smtClean="0"/>
                        <a:t>11</a:t>
                      </a:r>
                      <a:endParaRPr lang="en-GB" sz="1600" dirty="0" smtClean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9047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en-GB" sz="1600" dirty="0"/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600" dirty="0" smtClean="0"/>
                        <a:t>618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600" dirty="0" smtClean="0"/>
                        <a:t>12</a:t>
                      </a:r>
                      <a:endParaRPr lang="en-GB" sz="1600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416" name="Picture 4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64502" y="5285471"/>
            <a:ext cx="171366" cy="171315"/>
          </a:xfrm>
          <a:prstGeom prst="rect">
            <a:avLst/>
          </a:prstGeom>
        </p:spPr>
      </p:pic>
      <p:pic>
        <p:nvPicPr>
          <p:cNvPr id="417" name="Picture 41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53072" y="5570798"/>
            <a:ext cx="171366" cy="171315"/>
          </a:xfrm>
          <a:prstGeom prst="rect">
            <a:avLst/>
          </a:prstGeom>
        </p:spPr>
      </p:pic>
      <p:sp>
        <p:nvSpPr>
          <p:cNvPr id="419" name="TextBox 418"/>
          <p:cNvSpPr txBox="1"/>
          <p:nvPr/>
        </p:nvSpPr>
        <p:spPr>
          <a:xfrm>
            <a:off x="3926417" y="3861048"/>
            <a:ext cx="239039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rgbClr val="FF0000"/>
                </a:solidFill>
              </a:rPr>
              <a:t>Total load</a:t>
            </a:r>
          </a:p>
          <a:p>
            <a:pPr algn="ctr"/>
            <a:r>
              <a:rPr lang="en-US" sz="1500" b="1" dirty="0">
                <a:solidFill>
                  <a:srgbClr val="FF0000"/>
                </a:solidFill>
              </a:rPr>
              <a:t>1 MW equivalent @4.5 K</a:t>
            </a:r>
            <a:endParaRPr lang="en-US" sz="1500" dirty="0">
              <a:solidFill>
                <a:srgbClr val="FF0000"/>
              </a:solidFill>
            </a:endParaRPr>
          </a:p>
        </p:txBody>
      </p:sp>
      <p:sp>
        <p:nvSpPr>
          <p:cNvPr id="45" name="Title 1"/>
          <p:cNvSpPr txBox="1">
            <a:spLocks/>
          </p:cNvSpPr>
          <p:nvPr/>
        </p:nvSpPr>
        <p:spPr>
          <a:xfrm>
            <a:off x="-18928" y="1191"/>
            <a:ext cx="9199440" cy="1008000"/>
          </a:xfrm>
          <a:prstGeom prst="rect">
            <a:avLst/>
          </a:prstGeom>
          <a:solidFill>
            <a:schemeClr val="tx1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2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/>
              <a:t>                  </a:t>
            </a:r>
            <a:r>
              <a:rPr lang="en-US" sz="2800" kern="0" dirty="0" smtClean="0"/>
              <a:t>Main </a:t>
            </a:r>
            <a:r>
              <a:rPr lang="en-US" sz="2800" kern="0" dirty="0"/>
              <a:t>c</a:t>
            </a:r>
            <a:r>
              <a:rPr lang="en-US" sz="2800" dirty="0"/>
              <a:t>ryogenics parameters and layout</a:t>
            </a:r>
            <a:endParaRPr lang="en-GB" sz="2800" kern="0" dirty="0">
              <a:cs typeface="Calibri" pitchFamily="34" charset="0"/>
            </a:endParaRPr>
          </a:p>
        </p:txBody>
      </p:sp>
      <p:pic>
        <p:nvPicPr>
          <p:cNvPr id="46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9" y="52826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05424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advClick="0">
        <p14:prism isContent="1"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5" grpId="0"/>
      <p:bldP spid="406" grpId="0" animBg="1"/>
      <p:bldP spid="411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7544" y="1911349"/>
            <a:ext cx="7848872" cy="3605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ectangle 7"/>
          <p:cNvSpPr/>
          <p:nvPr/>
        </p:nvSpPr>
        <p:spPr>
          <a:xfrm>
            <a:off x="107504" y="5301208"/>
            <a:ext cx="917477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200" b="1" dirty="0">
                <a:solidFill>
                  <a:srgbClr val="FF0000"/>
                </a:solidFill>
              </a:rPr>
              <a:t>B=6 T, 12 m bore, solenoid with shielding coil and 2 dipoles 10 Tm.</a:t>
            </a:r>
          </a:p>
          <a:p>
            <a:endParaRPr lang="en-GB" sz="600" b="1" dirty="0" smtClean="0">
              <a:solidFill>
                <a:srgbClr val="FF0000"/>
              </a:solidFill>
            </a:endParaRPr>
          </a:p>
          <a:p>
            <a:r>
              <a:rPr lang="en-GB" sz="2200" b="1" dirty="0" smtClean="0">
                <a:solidFill>
                  <a:srgbClr val="FF0000"/>
                </a:solidFill>
              </a:rPr>
              <a:t>Length </a:t>
            </a:r>
            <a:r>
              <a:rPr lang="en-GB" sz="2200" b="1" dirty="0">
                <a:solidFill>
                  <a:srgbClr val="FF0000"/>
                </a:solidFill>
              </a:rPr>
              <a:t>64 m, </a:t>
            </a:r>
            <a:r>
              <a:rPr lang="en-GB" sz="2200" b="1" dirty="0" smtClean="0">
                <a:solidFill>
                  <a:srgbClr val="FF0000"/>
                </a:solidFill>
              </a:rPr>
              <a:t>diam. </a:t>
            </a:r>
            <a:r>
              <a:rPr lang="en-GB" sz="2200" b="1" dirty="0">
                <a:solidFill>
                  <a:srgbClr val="FF0000"/>
                </a:solidFill>
              </a:rPr>
              <a:t>30 m, magnet 7000 tons, stored energy 50 GJ  </a:t>
            </a: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-3059" y="-27384"/>
            <a:ext cx="9150188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   </a:t>
            </a:r>
            <a:r>
              <a:rPr lang="en-US" sz="3200" dirty="0" smtClean="0"/>
              <a:t>Detector Concepts for 100 </a:t>
            </a:r>
            <a:r>
              <a:rPr lang="en-US" sz="3200" dirty="0" err="1" smtClean="0"/>
              <a:t>TeV</a:t>
            </a:r>
            <a:r>
              <a:rPr lang="en-US" sz="3200" dirty="0" smtClean="0"/>
              <a:t> pp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11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6422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395536" y="922223"/>
            <a:ext cx="8352928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200" b="1" dirty="0" smtClean="0">
                <a:solidFill>
                  <a:srgbClr val="000000"/>
                </a:solidFill>
              </a:rPr>
              <a:t>Very large volume of high magnetic field needed to measure momentum of charged particles.   </a:t>
            </a:r>
          </a:p>
          <a:p>
            <a:endParaRPr lang="en-GB" sz="800" b="1" dirty="0">
              <a:solidFill>
                <a:srgbClr val="FF0000"/>
              </a:solidFill>
            </a:endParaRPr>
          </a:p>
          <a:p>
            <a:r>
              <a:rPr lang="en-GB" sz="2200" b="1" dirty="0" smtClean="0">
                <a:solidFill>
                  <a:srgbClr val="000000"/>
                </a:solidFill>
              </a:rPr>
              <a:t>Expanding from LHC detector concepts:</a:t>
            </a:r>
          </a:p>
        </p:txBody>
      </p:sp>
    </p:spTree>
    <p:extLst>
      <p:ext uri="{BB962C8B-B14F-4D97-AF65-F5344CB8AC3E}">
        <p14:creationId xmlns:p14="http://schemas.microsoft.com/office/powerpoint/2010/main" val="1255311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>
          <a:xfrm>
            <a:off x="-3059" y="-27384"/>
            <a:ext cx="9150188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   </a:t>
            </a:r>
            <a:r>
              <a:rPr lang="en-US" sz="3000" dirty="0" smtClean="0"/>
              <a:t>Detector Magnet Studies</a:t>
            </a:r>
            <a:endParaRPr kumimoji="0" lang="en-US" sz="30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</a:endParaRPr>
          </a:p>
        </p:txBody>
      </p:sp>
      <p:pic>
        <p:nvPicPr>
          <p:cNvPr id="11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6422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4786544" y="1916832"/>
            <a:ext cx="432196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Today’s baseline:</a:t>
            </a:r>
          </a:p>
          <a:p>
            <a:endParaRPr lang="en-GB" b="1" dirty="0" smtClean="0">
              <a:solidFill>
                <a:srgbClr val="000090"/>
              </a:solidFill>
            </a:endParaRPr>
          </a:p>
          <a:p>
            <a:r>
              <a:rPr lang="en-GB" b="1" dirty="0" smtClean="0">
                <a:solidFill>
                  <a:srgbClr val="000090"/>
                </a:solidFill>
              </a:rPr>
              <a:t>4T/10m bore 20m long </a:t>
            </a:r>
            <a:r>
              <a:rPr lang="en-GB" b="1" dirty="0">
                <a:solidFill>
                  <a:srgbClr val="000090"/>
                </a:solidFill>
              </a:rPr>
              <a:t>M</a:t>
            </a:r>
            <a:r>
              <a:rPr lang="en-GB" b="1" dirty="0" smtClean="0">
                <a:solidFill>
                  <a:srgbClr val="000090"/>
                </a:solidFill>
              </a:rPr>
              <a:t>ain </a:t>
            </a:r>
            <a:r>
              <a:rPr lang="en-GB" b="1" dirty="0">
                <a:solidFill>
                  <a:srgbClr val="000090"/>
                </a:solidFill>
              </a:rPr>
              <a:t>S</a:t>
            </a:r>
            <a:r>
              <a:rPr lang="en-GB" b="1" dirty="0" smtClean="0">
                <a:solidFill>
                  <a:srgbClr val="000090"/>
                </a:solidFill>
              </a:rPr>
              <a:t>olenoid 4T Side Solenoids – all unshielded</a:t>
            </a:r>
          </a:p>
          <a:p>
            <a:r>
              <a:rPr lang="en-GB" b="1" dirty="0" smtClean="0">
                <a:solidFill>
                  <a:srgbClr val="FF0000"/>
                </a:solidFill>
              </a:rPr>
              <a:t>14 GJ stored energy, 30 kA and      2200 tons system weight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203848" y="4061971"/>
            <a:ext cx="588147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Alternative challenging design:</a:t>
            </a:r>
          </a:p>
          <a:p>
            <a:endParaRPr lang="en-GB" b="1" dirty="0" smtClean="0">
              <a:solidFill>
                <a:srgbClr val="000090"/>
              </a:solidFill>
            </a:endParaRPr>
          </a:p>
          <a:p>
            <a:r>
              <a:rPr lang="en-GB" b="1" dirty="0" smtClean="0">
                <a:solidFill>
                  <a:srgbClr val="000090"/>
                </a:solidFill>
              </a:rPr>
              <a:t>4T/4m Ultra-thin, high-strength Main Solenoid allowing positioning inside the e-calorimeter, </a:t>
            </a:r>
          </a:p>
          <a:p>
            <a:r>
              <a:rPr lang="en-GB" b="1" dirty="0" smtClean="0">
                <a:solidFill>
                  <a:srgbClr val="000090"/>
                </a:solidFill>
              </a:rPr>
              <a:t>280 MPa conductor</a:t>
            </a:r>
            <a:r>
              <a:rPr lang="en-GB" dirty="0" smtClean="0">
                <a:solidFill>
                  <a:srgbClr val="000090"/>
                </a:solidFill>
              </a:rPr>
              <a:t>	 (side solenoids not shown)</a:t>
            </a:r>
          </a:p>
          <a:p>
            <a:r>
              <a:rPr lang="en-GB" b="1" dirty="0" smtClean="0">
                <a:solidFill>
                  <a:srgbClr val="FF0000"/>
                </a:solidFill>
              </a:rPr>
              <a:t>0.9 GJ stored energy, elegant, 25 t only, </a:t>
            </a:r>
          </a:p>
          <a:p>
            <a:r>
              <a:rPr lang="en-GB" b="1" dirty="0" smtClean="0">
                <a:solidFill>
                  <a:srgbClr val="FF0000"/>
                </a:solidFill>
              </a:rPr>
              <a:t>but needs R&amp;D!</a:t>
            </a:r>
            <a:endParaRPr lang="en-GB" b="1" dirty="0">
              <a:solidFill>
                <a:srgbClr val="FF0000"/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35496" y="1628800"/>
            <a:ext cx="4811210" cy="2317922"/>
            <a:chOff x="1301262" y="1169144"/>
            <a:chExt cx="8343031" cy="4009526"/>
          </a:xfrm>
        </p:grpSpPr>
        <p:pic>
          <p:nvPicPr>
            <p:cNvPr id="21" name="Picture 20"/>
            <p:cNvPicPr>
              <a:picLocks noChangeAspect="1"/>
            </p:cNvPicPr>
            <p:nvPr/>
          </p:nvPicPr>
          <p:blipFill rotWithShape="1">
            <a:blip r:embed="rId4"/>
            <a:srcRect l="5905" t="14845" r="4772" b="20090"/>
            <a:stretch/>
          </p:blipFill>
          <p:spPr>
            <a:xfrm>
              <a:off x="1301262" y="1230924"/>
              <a:ext cx="8212016" cy="3947746"/>
            </a:xfrm>
            <a:prstGeom prst="rect">
              <a:avLst/>
            </a:prstGeom>
          </p:spPr>
        </p:pic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139468" y="1169144"/>
              <a:ext cx="504825" cy="3848100"/>
            </a:xfrm>
            <a:prstGeom prst="rect">
              <a:avLst/>
            </a:prstGeom>
          </p:spPr>
        </p:pic>
      </p:grpSp>
      <p:grpSp>
        <p:nvGrpSpPr>
          <p:cNvPr id="27" name="Group 26"/>
          <p:cNvGrpSpPr/>
          <p:nvPr/>
        </p:nvGrpSpPr>
        <p:grpSpPr>
          <a:xfrm>
            <a:off x="179512" y="4230399"/>
            <a:ext cx="3350757" cy="1867823"/>
            <a:chOff x="132082" y="515614"/>
            <a:chExt cx="4841240" cy="3428999"/>
          </a:xfrm>
        </p:grpSpPr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32082" y="515614"/>
              <a:ext cx="4215983" cy="3428999"/>
            </a:xfrm>
            <a:prstGeom prst="rect">
              <a:avLst/>
            </a:prstGeom>
          </p:spPr>
        </p:pic>
        <p:sp>
          <p:nvSpPr>
            <p:cNvPr id="29" name="TextBox 28"/>
            <p:cNvSpPr txBox="1"/>
            <p:nvPr/>
          </p:nvSpPr>
          <p:spPr>
            <a:xfrm>
              <a:off x="1606861" y="2900196"/>
              <a:ext cx="1479389" cy="6496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chemeClr val="bg1"/>
                  </a:solidFill>
                </a:rPr>
                <a:t>Tracker</a:t>
              </a:r>
              <a:endParaRPr lang="en-US" sz="1600" b="1" dirty="0">
                <a:solidFill>
                  <a:schemeClr val="bg1"/>
                </a:solidFill>
              </a:endParaRPr>
            </a:p>
          </p:txBody>
        </p:sp>
        <p:cxnSp>
          <p:nvCxnSpPr>
            <p:cNvPr id="30" name="Straight Arrow Connector 29"/>
            <p:cNvCxnSpPr/>
            <p:nvPr/>
          </p:nvCxnSpPr>
          <p:spPr>
            <a:xfrm flipV="1">
              <a:off x="2349527" y="2714126"/>
              <a:ext cx="268418" cy="268434"/>
            </a:xfrm>
            <a:prstGeom prst="straightConnector1">
              <a:avLst/>
            </a:prstGeom>
            <a:ln w="19050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1348821" y="895151"/>
              <a:ext cx="3158247" cy="6496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chemeClr val="bg1"/>
                  </a:solidFill>
                </a:rPr>
                <a:t>ECAL + HCAL</a:t>
              </a:r>
              <a:endParaRPr 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876747" y="651219"/>
              <a:ext cx="4096575" cy="5315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sz="12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6219" y="980728"/>
            <a:ext cx="9141963" cy="40011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lvl="1"/>
            <a:r>
              <a:rPr lang="en-GB" sz="2000" b="1" dirty="0" smtClean="0">
                <a:solidFill>
                  <a:srgbClr val="000000"/>
                </a:solidFill>
              </a:rPr>
              <a:t>Designs for physics-performing </a:t>
            </a:r>
            <a:r>
              <a:rPr lang="en-GB" sz="2000" b="1" dirty="0">
                <a:solidFill>
                  <a:srgbClr val="000000"/>
                </a:solidFill>
              </a:rPr>
              <a:t>and </a:t>
            </a:r>
            <a:r>
              <a:rPr lang="en-GB" sz="2000" b="1" dirty="0" smtClean="0">
                <a:solidFill>
                  <a:srgbClr val="000000"/>
                </a:solidFill>
              </a:rPr>
              <a:t>cost-efficient </a:t>
            </a:r>
            <a:r>
              <a:rPr lang="en-GB" sz="2000" b="1" dirty="0">
                <a:solidFill>
                  <a:srgbClr val="000000"/>
                </a:solidFill>
              </a:rPr>
              <a:t>magnet </a:t>
            </a:r>
            <a:r>
              <a:rPr lang="en-GB" sz="2000" b="1" dirty="0" smtClean="0">
                <a:solidFill>
                  <a:srgbClr val="000000"/>
                </a:solidFill>
              </a:rPr>
              <a:t>systems</a:t>
            </a:r>
            <a:endParaRPr lang="en-GB" sz="20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6008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/>
          <p:cNvSpPr txBox="1"/>
          <p:nvPr/>
        </p:nvSpPr>
        <p:spPr>
          <a:xfrm>
            <a:off x="12192" y="963584"/>
            <a:ext cx="6584032" cy="1200329"/>
          </a:xfrm>
          <a:prstGeom prst="rect">
            <a:avLst/>
          </a:prstGeom>
          <a:solidFill>
            <a:schemeClr val="accent1">
              <a:alpha val="38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sz="2400" b="1" dirty="0">
                <a:latin typeface="Calibri"/>
                <a:sym typeface="Symbol"/>
              </a:rPr>
              <a:t>MgB</a:t>
            </a:r>
            <a:r>
              <a:rPr lang="en-GB" sz="2400" b="1" baseline="-25000" dirty="0">
                <a:latin typeface="Calibri"/>
                <a:sym typeface="Symbol"/>
              </a:rPr>
              <a:t>2</a:t>
            </a:r>
            <a:r>
              <a:rPr lang="en-GB" sz="2400" b="1" dirty="0">
                <a:latin typeface="Calibri"/>
                <a:sym typeface="Symbol"/>
              </a:rPr>
              <a:t> </a:t>
            </a:r>
            <a:r>
              <a:rPr lang="en-GB" sz="2400" b="1" dirty="0" smtClean="0">
                <a:latin typeface="Calibri"/>
                <a:sym typeface="Symbol"/>
              </a:rPr>
              <a:t>industrial conductor, He gas cooled</a:t>
            </a:r>
            <a:r>
              <a:rPr lang="en-GB" sz="2400" b="1" dirty="0" smtClean="0">
                <a:latin typeface="Calibri"/>
              </a:rPr>
              <a:t> </a:t>
            </a:r>
            <a:endParaRPr lang="en-GB" sz="2400" b="1" dirty="0">
              <a:latin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/>
              </a:rPr>
              <a:t>Example HL-LHC (</a:t>
            </a:r>
            <a:r>
              <a:rPr kumimoji="0" lang="en-GB" sz="24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Calibri"/>
              </a:rPr>
              <a:t>I</a:t>
            </a:r>
            <a:r>
              <a:rPr kumimoji="0" lang="en-GB" sz="2400" b="1" i="0" u="none" strike="noStrike" kern="1200" cap="none" spc="0" normalizeH="0" baseline="-25000" noProof="0" dirty="0" err="1" smtClean="0">
                <a:ln>
                  <a:noFill/>
                </a:ln>
                <a:effectLst/>
                <a:uLnTx/>
                <a:uFillTx/>
                <a:latin typeface="Calibri"/>
              </a:rPr>
              <a:t>tot</a:t>
            </a: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/>
              </a:rPr>
              <a:t> up to </a:t>
            </a: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/>
                <a:sym typeface="Symbol"/>
              </a:rPr>
              <a:t>150 kA @ 25 K)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400" b="1" dirty="0" smtClean="0">
                <a:latin typeface="Calibri"/>
                <a:sym typeface="Symbol"/>
              </a:rPr>
              <a:t>All circuits in single cryostat – compact &amp; efficient</a:t>
            </a:r>
            <a:endParaRPr kumimoji="0" lang="en-GB" sz="24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Calibri"/>
              <a:sym typeface="Symbol"/>
            </a:endParaRPr>
          </a:p>
        </p:txBody>
      </p:sp>
      <p:pic>
        <p:nvPicPr>
          <p:cNvPr id="1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88" t="591" r="-1" b="158"/>
          <a:stretch/>
        </p:blipFill>
        <p:spPr bwMode="auto">
          <a:xfrm>
            <a:off x="6516000" y="980728"/>
            <a:ext cx="2628000" cy="590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351" y="2120423"/>
            <a:ext cx="6486519" cy="4044882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-3059" y="-27384"/>
            <a:ext cx="9150188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 </a:t>
            </a:r>
            <a:r>
              <a:rPr lang="en-US" sz="3200" dirty="0" smtClean="0"/>
              <a:t>SC links for circuit powering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11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6422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6300192" y="1949952"/>
            <a:ext cx="301903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2x20 kA @ 24 K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2x20</a:t>
            </a:r>
            <a:r>
              <a:rPr kumimoji="0" lang="en-GB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 m long CERN cable</a:t>
            </a:r>
            <a:r>
              <a:rPr kumimoji="0" lang="en-GB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</a:p>
        </p:txBody>
      </p:sp>
      <p:grpSp>
        <p:nvGrpSpPr>
          <p:cNvPr id="23" name="Group 22"/>
          <p:cNvGrpSpPr/>
          <p:nvPr/>
        </p:nvGrpSpPr>
        <p:grpSpPr>
          <a:xfrm>
            <a:off x="6588224" y="997872"/>
            <a:ext cx="1712360" cy="894300"/>
            <a:chOff x="1792840" y="1676400"/>
            <a:chExt cx="1712360" cy="894300"/>
          </a:xfrm>
        </p:grpSpPr>
        <p:pic>
          <p:nvPicPr>
            <p:cNvPr id="24" name="Picture 3"/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189" r="12061"/>
            <a:stretch/>
          </p:blipFill>
          <p:spPr bwMode="auto">
            <a:xfrm>
              <a:off x="2624897" y="1676400"/>
              <a:ext cx="880303" cy="8943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5" name="Picture 3"/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189" r="12061"/>
            <a:stretch/>
          </p:blipFill>
          <p:spPr bwMode="auto">
            <a:xfrm>
              <a:off x="1792840" y="1676400"/>
              <a:ext cx="880303" cy="8943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246824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148064" y="6275"/>
            <a:ext cx="402551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0000CC"/>
                </a:solidFill>
              </a:rPr>
              <a:t>c</a:t>
            </a:r>
            <a:r>
              <a:rPr lang="en-GB" sz="2000" b="1" dirty="0" smtClean="0">
                <a:solidFill>
                  <a:srgbClr val="0000CC"/>
                </a:solidFill>
              </a:rPr>
              <a:t>ontributions: beam screen (BS) &amp; cold bore (BS heat radiation)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-18928" y="1191"/>
            <a:ext cx="9199440" cy="1008000"/>
          </a:xfrm>
          <a:prstGeom prst="rect">
            <a:avLst/>
          </a:prstGeom>
          <a:solidFill>
            <a:schemeClr val="tx1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2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                </a:t>
            </a:r>
            <a:r>
              <a:rPr lang="en-GB" kern="0" dirty="0" smtClean="0"/>
              <a:t>Beam power &amp; machine protection</a:t>
            </a:r>
            <a:endParaRPr lang="en-GB" kern="0" dirty="0">
              <a:cs typeface="Calibri" pitchFamily="34" charset="0"/>
            </a:endParaRPr>
          </a:p>
        </p:txBody>
      </p:sp>
      <p:pic>
        <p:nvPicPr>
          <p:cNvPr id="10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9" y="52826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" name="Content Placeholder 2"/>
          <p:cNvSpPr txBox="1">
            <a:spLocks/>
          </p:cNvSpPr>
          <p:nvPr/>
        </p:nvSpPr>
        <p:spPr bwMode="auto">
          <a:xfrm>
            <a:off x="35495" y="1028872"/>
            <a:ext cx="5769173" cy="3984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80000"/>
              <a:buFont typeface="Wingdings" pitchFamily="2" charset="2"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Stored energy 8.4</a:t>
            </a:r>
            <a:r>
              <a:rPr kumimoji="0" lang="en-GB" sz="1800" b="1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GB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GJ per beam</a:t>
            </a:r>
          </a:p>
          <a:p>
            <a:pPr marL="447675" lvl="1" indent="-179388">
              <a:defRPr/>
            </a:pP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Factor 25</a:t>
            </a:r>
            <a:r>
              <a:rPr kumimoji="0" lang="en-GB" sz="16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 </a:t>
            </a: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higher than for LHC, equivalent to A380 (560 t) at nominal speed (850 km/h). </a:t>
            </a:r>
            <a:r>
              <a:rPr lang="en-US" dirty="0" smtClean="0">
                <a:solidFill>
                  <a:srgbClr val="000000"/>
                </a:solidFill>
              </a:rPr>
              <a:t>Can </a:t>
            </a:r>
            <a:r>
              <a:rPr lang="en-US" dirty="0">
                <a:solidFill>
                  <a:srgbClr val="000000"/>
                </a:solidFill>
              </a:rPr>
              <a:t>melt 12t of </a:t>
            </a:r>
            <a:r>
              <a:rPr lang="en-US" dirty="0" smtClean="0">
                <a:solidFill>
                  <a:srgbClr val="000000"/>
                </a:solidFill>
              </a:rPr>
              <a:t>copper.</a:t>
            </a:r>
          </a:p>
          <a:p>
            <a:pPr marL="447675" lvl="1" indent="-179388">
              <a:defRPr/>
            </a:pPr>
            <a:endParaRPr lang="en-US" sz="400" dirty="0">
              <a:solidFill>
                <a:srgbClr val="000000"/>
              </a:solidFill>
            </a:endParaRPr>
          </a:p>
          <a:p>
            <a:pPr marL="447675" marR="0" lvl="1" indent="-17938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endParaRPr kumimoji="0" lang="en-GB" sz="1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  <a:p>
            <a:pPr marL="447675" marR="0" lvl="1" indent="-17938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endParaRPr kumimoji="0" lang="en-GB" sz="11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  <a:p>
            <a:pPr marL="447675" marR="0" lvl="1" indent="-17938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endParaRPr lang="en-GB" kern="0" dirty="0">
              <a:solidFill>
                <a:srgbClr val="000000"/>
              </a:solidFill>
              <a:latin typeface="Arial"/>
            </a:endParaRPr>
          </a:p>
          <a:p>
            <a:pPr marL="447675" marR="0" lvl="1" indent="-17938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endParaRPr kumimoji="0" lang="en-GB" sz="10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  <a:p>
            <a:pPr marL="447675" marR="0" lvl="1" indent="-17938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endParaRPr kumimoji="0" lang="en-GB" sz="10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  <a:p>
            <a:pPr marL="447675" marR="0" lvl="1" indent="-17938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endParaRPr kumimoji="0" lang="en-GB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  <a:p>
            <a:pPr marL="447675" marR="0" lvl="1" indent="-17938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endParaRPr kumimoji="0" lang="en-GB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  <a:p>
            <a:pPr marL="447675" marR="0" lvl="1" indent="-17938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endParaRPr kumimoji="0" lang="en-GB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  <a:p>
            <a:pPr marL="447675" marR="0" lvl="1" indent="-17938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endParaRPr kumimoji="0" lang="en-GB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  <a:p>
            <a:pPr marL="447675" marR="0" lvl="1" indent="-17938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  <a:p>
            <a:pPr marL="447675" marR="0" lvl="1" indent="-17938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  <a:p>
            <a:pPr marL="447675" marR="0" lvl="1" indent="-17938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</a:rPr>
              <a:t>Collimation, control of beam losses and radiation effects (shielding) are of prime importance.</a:t>
            </a:r>
          </a:p>
          <a:p>
            <a:pPr marL="447675" marR="0" lvl="1" indent="-17938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</a:rPr>
              <a:t>Injection, beam transfer and beam dump all</a:t>
            </a:r>
            <a:r>
              <a:rPr kumimoji="0" lang="en-GB" sz="1600" b="1" i="0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</a:rPr>
              <a:t> </a:t>
            </a: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</a:rPr>
              <a:t>critical.</a:t>
            </a:r>
          </a:p>
        </p:txBody>
      </p:sp>
      <p:pic>
        <p:nvPicPr>
          <p:cNvPr id="35" name="Picture 1" descr="http://upload.wikimedia.org/wikipedia/commons/c/ce/Airbus_A380_overfly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46" b="15254"/>
          <a:stretch/>
        </p:blipFill>
        <p:spPr bwMode="auto">
          <a:xfrm>
            <a:off x="-5873" y="1932383"/>
            <a:ext cx="5788233" cy="2936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" b="19803"/>
          <a:stretch/>
        </p:blipFill>
        <p:spPr bwMode="auto">
          <a:xfrm>
            <a:off x="6888298" y="1007436"/>
            <a:ext cx="2256782" cy="255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TextBox 36"/>
          <p:cNvSpPr txBox="1"/>
          <p:nvPr/>
        </p:nvSpPr>
        <p:spPr>
          <a:xfrm>
            <a:off x="6898554" y="1005851"/>
            <a:ext cx="2275020" cy="523220"/>
          </a:xfrm>
          <a:prstGeom prst="rect">
            <a:avLst/>
          </a:prstGeom>
          <a:solidFill>
            <a:srgbClr val="9933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Damage of a beam with an energy of 2 MJ</a:t>
            </a:r>
          </a:p>
        </p:txBody>
      </p:sp>
      <p:sp>
        <p:nvSpPr>
          <p:cNvPr id="38" name="Rectangle 37"/>
          <p:cNvSpPr/>
          <p:nvPr/>
        </p:nvSpPr>
        <p:spPr>
          <a:xfrm>
            <a:off x="-36512" y="5669874"/>
            <a:ext cx="65527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8288" marR="0" lvl="0" indent="-268288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</a:rPr>
              <a:t>Machine protection issues to be addressed early on! 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724128" y="3563724"/>
            <a:ext cx="337143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Hydrodynamic tunneling:</a:t>
            </a:r>
          </a:p>
          <a:p>
            <a:r>
              <a:rPr lang="en-US" dirty="0"/>
              <a:t>beam </a:t>
            </a:r>
            <a:r>
              <a:rPr lang="en-US" dirty="0" smtClean="0"/>
              <a:t>penetrates ~</a:t>
            </a:r>
            <a:r>
              <a:rPr lang="en-US" b="1" dirty="0" smtClean="0"/>
              <a:t>300 m</a:t>
            </a:r>
            <a:r>
              <a:rPr lang="en-US" dirty="0" smtClean="0"/>
              <a:t> </a:t>
            </a:r>
            <a:r>
              <a:rPr lang="en-US" dirty="0"/>
              <a:t>in </a:t>
            </a:r>
            <a:r>
              <a:rPr lang="en-US" dirty="0" smtClean="0"/>
              <a:t>Cu</a:t>
            </a:r>
          </a:p>
          <a:p>
            <a:endParaRPr lang="en-US" dirty="0"/>
          </a:p>
        </p:txBody>
      </p:sp>
      <p:pic>
        <p:nvPicPr>
          <p:cNvPr id="12" name="Picture 11" descr="T1250ns.png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62" r="-920"/>
          <a:stretch/>
        </p:blipFill>
        <p:spPr>
          <a:xfrm>
            <a:off x="6516217" y="4230764"/>
            <a:ext cx="2664296" cy="1927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4771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-18928" y="-64062"/>
            <a:ext cx="9150188" cy="1008000"/>
          </a:xfrm>
          <a:prstGeom prst="rect">
            <a:avLst/>
          </a:prstGeom>
          <a:solidFill>
            <a:schemeClr val="tx1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2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            FCC-</a:t>
            </a:r>
            <a:r>
              <a:rPr lang="en-US" dirty="0" err="1" smtClean="0"/>
              <a:t>hh</a:t>
            </a:r>
            <a:r>
              <a:rPr lang="en-US" dirty="0" smtClean="0"/>
              <a:t> beam dilution system</a:t>
            </a:r>
            <a:endParaRPr lang="en-US" dirty="0"/>
          </a:p>
        </p:txBody>
      </p:sp>
      <p:pic>
        <p:nvPicPr>
          <p:cNvPr id="4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9" y="-13849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1790504"/>
            <a:ext cx="6211795" cy="1369124"/>
            <a:chOff x="1871700" y="2942947"/>
            <a:chExt cx="5508612" cy="1083260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1871700" y="3537012"/>
              <a:ext cx="1728192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V="1">
              <a:off x="1871700" y="3104964"/>
              <a:ext cx="0" cy="864096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V="1">
              <a:off x="3599892" y="3050958"/>
              <a:ext cx="0" cy="918102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1871700" y="3483006"/>
              <a:ext cx="1728192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3599892" y="3537012"/>
              <a:ext cx="810090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3599892" y="3483006"/>
              <a:ext cx="216024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4355976" y="3537012"/>
              <a:ext cx="2700300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flipV="1">
              <a:off x="7056276" y="3320988"/>
              <a:ext cx="0" cy="594066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4355976" y="3483006"/>
              <a:ext cx="2700300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>
              <a:off x="1871700" y="3753036"/>
              <a:ext cx="1728192" cy="0"/>
            </a:xfrm>
            <a:prstGeom prst="straightConnector1">
              <a:avLst/>
            </a:prstGeom>
            <a:ln w="12700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>
              <a:off x="3599892" y="3753036"/>
              <a:ext cx="3456384" cy="0"/>
            </a:xfrm>
            <a:prstGeom prst="straightConnector1">
              <a:avLst/>
            </a:prstGeom>
            <a:ln w="12700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3815916" y="3429000"/>
              <a:ext cx="540060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flipV="1">
              <a:off x="3815916" y="3429000"/>
              <a:ext cx="0" cy="54006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flipV="1">
              <a:off x="4355976" y="3320988"/>
              <a:ext cx="1836204" cy="108012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flipV="1">
              <a:off x="4355976" y="3374994"/>
              <a:ext cx="1836204" cy="108012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flipV="1">
              <a:off x="6192180" y="3266982"/>
              <a:ext cx="0" cy="54006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flipV="1">
              <a:off x="6192180" y="3374994"/>
              <a:ext cx="0" cy="54006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flipV="1">
              <a:off x="6408204" y="3266982"/>
              <a:ext cx="0" cy="162018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flipH="1">
              <a:off x="6192180" y="3266982"/>
              <a:ext cx="216024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flipH="1">
              <a:off x="6192180" y="3429000"/>
              <a:ext cx="216024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flipV="1">
              <a:off x="6408204" y="2996952"/>
              <a:ext cx="0" cy="378042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/>
            <p:nvPr/>
          </p:nvCxnSpPr>
          <p:spPr>
            <a:xfrm>
              <a:off x="3599892" y="3158970"/>
              <a:ext cx="2808312" cy="0"/>
            </a:xfrm>
            <a:prstGeom prst="straightConnector1">
              <a:avLst/>
            </a:prstGeom>
            <a:ln w="12700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/>
            <p:cNvSpPr txBox="1"/>
            <p:nvPr/>
          </p:nvSpPr>
          <p:spPr>
            <a:xfrm>
              <a:off x="1990948" y="3807044"/>
              <a:ext cx="1488973" cy="219163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sz="1200" dirty="0"/>
                <a:t>1.4 km dump insertion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4680012" y="3807043"/>
              <a:ext cx="1815422" cy="219163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sz="1200" dirty="0"/>
                <a:t>2.8 km collimation insertion</a:t>
              </a: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4517997" y="2942947"/>
              <a:ext cx="1324210" cy="219163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sz="1200" dirty="0" smtClean="0"/>
                <a:t>2.5 </a:t>
              </a:r>
              <a:r>
                <a:rPr lang="en-GB" sz="1200" dirty="0"/>
                <a:t>km dump line</a:t>
              </a:r>
            </a:p>
          </p:txBody>
        </p:sp>
        <p:cxnSp>
          <p:nvCxnSpPr>
            <p:cNvPr id="44" name="Straight Arrow Connector 43"/>
            <p:cNvCxnSpPr/>
            <p:nvPr/>
          </p:nvCxnSpPr>
          <p:spPr>
            <a:xfrm>
              <a:off x="7164288" y="3537012"/>
              <a:ext cx="216024" cy="0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/>
          <p:cNvGrpSpPr/>
          <p:nvPr/>
        </p:nvGrpSpPr>
        <p:grpSpPr>
          <a:xfrm>
            <a:off x="38955" y="3277007"/>
            <a:ext cx="5929241" cy="1257159"/>
            <a:chOff x="1331640" y="3645024"/>
            <a:chExt cx="6705028" cy="918102"/>
          </a:xfrm>
        </p:grpSpPr>
        <p:cxnSp>
          <p:nvCxnSpPr>
            <p:cNvPr id="46" name="Straight Connector 45"/>
            <p:cNvCxnSpPr>
              <a:endCxn id="51" idx="1"/>
            </p:cNvCxnSpPr>
            <p:nvPr/>
          </p:nvCxnSpPr>
          <p:spPr>
            <a:xfrm>
              <a:off x="1331640" y="4023066"/>
              <a:ext cx="55548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Rectangle 46"/>
            <p:cNvSpPr/>
            <p:nvPr/>
          </p:nvSpPr>
          <p:spPr>
            <a:xfrm>
              <a:off x="1439652" y="3969060"/>
              <a:ext cx="486054" cy="10801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2627784" y="3969060"/>
              <a:ext cx="648072" cy="10801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49" name="Rectangle 48"/>
            <p:cNvSpPr/>
            <p:nvPr/>
          </p:nvSpPr>
          <p:spPr>
            <a:xfrm>
              <a:off x="3545886" y="3969060"/>
              <a:ext cx="594066" cy="10801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4436984" y="3969060"/>
              <a:ext cx="810090" cy="10801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51" name="Rectangle 50"/>
            <p:cNvSpPr/>
            <p:nvPr/>
          </p:nvSpPr>
          <p:spPr>
            <a:xfrm>
              <a:off x="6886504" y="3969060"/>
              <a:ext cx="270030" cy="10801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cxnSp>
          <p:nvCxnSpPr>
            <p:cNvPr id="52" name="Straight Connector 51"/>
            <p:cNvCxnSpPr/>
            <p:nvPr/>
          </p:nvCxnSpPr>
          <p:spPr>
            <a:xfrm flipV="1">
              <a:off x="1331640" y="3645024"/>
              <a:ext cx="0" cy="864096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flipV="1">
              <a:off x="3545886" y="3645024"/>
              <a:ext cx="0" cy="864096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flipV="1">
              <a:off x="7156534" y="3699030"/>
              <a:ext cx="0" cy="864096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Arrow Connector 54"/>
            <p:cNvCxnSpPr/>
            <p:nvPr/>
          </p:nvCxnSpPr>
          <p:spPr>
            <a:xfrm>
              <a:off x="1331640" y="4347102"/>
              <a:ext cx="2214246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Arrow Connector 55"/>
            <p:cNvCxnSpPr/>
            <p:nvPr/>
          </p:nvCxnSpPr>
          <p:spPr>
            <a:xfrm>
              <a:off x="3545886" y="4347102"/>
              <a:ext cx="3637862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TextBox 56"/>
            <p:cNvSpPr txBox="1"/>
            <p:nvPr/>
          </p:nvSpPr>
          <p:spPr>
            <a:xfrm>
              <a:off x="1438175" y="3763793"/>
              <a:ext cx="686424" cy="191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/>
                <a:t>Kicker</a:t>
              </a: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2650458" y="3753038"/>
              <a:ext cx="840910" cy="191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/>
                <a:t>Septum</a:t>
              </a: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3519790" y="3755670"/>
              <a:ext cx="1142342" cy="191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/>
                <a:t>10 </a:t>
              </a:r>
              <a:r>
                <a:rPr lang="en-GB" sz="1100" dirty="0" err="1"/>
                <a:t>mrad</a:t>
              </a:r>
              <a:r>
                <a:rPr lang="en-GB" sz="1100" dirty="0"/>
                <a:t> bend</a:t>
              </a: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4530315" y="3764460"/>
              <a:ext cx="870513" cy="191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/>
                <a:t>Dilution</a:t>
              </a: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7107805" y="3736790"/>
              <a:ext cx="928863" cy="191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/>
                <a:t>Absorber</a:t>
              </a:r>
            </a:p>
          </p:txBody>
        </p:sp>
      </p:grpSp>
      <p:pic>
        <p:nvPicPr>
          <p:cNvPr id="62" name="Content Placeholder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47" t="6791" r="8147"/>
          <a:stretch/>
        </p:blipFill>
        <p:spPr>
          <a:xfrm>
            <a:off x="6665244" y="981413"/>
            <a:ext cx="2475527" cy="2294279"/>
          </a:xfrm>
          <a:prstGeom prst="rect">
            <a:avLst/>
          </a:prstGeom>
        </p:spPr>
      </p:pic>
      <p:sp>
        <p:nvSpPr>
          <p:cNvPr id="64" name="TextBox 63"/>
          <p:cNvSpPr txBox="1"/>
          <p:nvPr/>
        </p:nvSpPr>
        <p:spPr>
          <a:xfrm>
            <a:off x="5846395" y="3071152"/>
            <a:ext cx="330112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Fluka</a:t>
            </a:r>
            <a:r>
              <a:rPr lang="en-US" b="1" dirty="0" smtClean="0"/>
              <a:t> studies: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Bunch separation &gt;1.8 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Branch separation: 4 cm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Keeps T&lt;1500°C</a:t>
            </a:r>
            <a:endParaRPr lang="en-US" dirty="0" smtClean="0"/>
          </a:p>
          <a:p>
            <a:endParaRPr lang="en-US" dirty="0"/>
          </a:p>
        </p:txBody>
      </p:sp>
      <p:cxnSp>
        <p:nvCxnSpPr>
          <p:cNvPr id="68" name="Straight Arrow Connector 67"/>
          <p:cNvCxnSpPr/>
          <p:nvPr/>
        </p:nvCxnSpPr>
        <p:spPr>
          <a:xfrm>
            <a:off x="6465455" y="3016201"/>
            <a:ext cx="2675317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6865031" y="966525"/>
            <a:ext cx="48605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2m</a:t>
            </a:r>
            <a:endParaRPr lang="en-US" dirty="0"/>
          </a:p>
        </p:txBody>
      </p:sp>
      <p:pic>
        <p:nvPicPr>
          <p:cNvPr id="72" name="Picture 71" descr="Screen Shot 2016-02-03 at 18.44.52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3957" y="4568893"/>
            <a:ext cx="1592099" cy="1076476"/>
          </a:xfrm>
          <a:prstGeom prst="rect">
            <a:avLst/>
          </a:prstGeom>
        </p:spPr>
      </p:pic>
      <p:sp>
        <p:nvSpPr>
          <p:cNvPr id="73" name="TextBox 72"/>
          <p:cNvSpPr txBox="1"/>
          <p:nvPr/>
        </p:nvSpPr>
        <p:spPr>
          <a:xfrm>
            <a:off x="3644323" y="5621178"/>
            <a:ext cx="13971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SC septum</a:t>
            </a:r>
            <a:endParaRPr lang="en-US" sz="2000" dirty="0"/>
          </a:p>
        </p:txBody>
      </p:sp>
      <p:pic>
        <p:nvPicPr>
          <p:cNvPr id="75" name="Picture 74" descr="Screen Shot 2016-02-03 at 19.07.44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6423" y="4474545"/>
            <a:ext cx="1023628" cy="1546743"/>
          </a:xfrm>
          <a:prstGeom prst="rect">
            <a:avLst/>
          </a:prstGeom>
        </p:spPr>
      </p:pic>
      <p:sp>
        <p:nvSpPr>
          <p:cNvPr id="76" name="TextBox 75"/>
          <p:cNvSpPr txBox="1"/>
          <p:nvPr/>
        </p:nvSpPr>
        <p:spPr>
          <a:xfrm>
            <a:off x="35496" y="4496851"/>
            <a:ext cx="188638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Very reliable kickers, high </a:t>
            </a:r>
            <a:r>
              <a:rPr lang="en-US" dirty="0" err="1" smtClean="0"/>
              <a:t>segementation</a:t>
            </a:r>
            <a:r>
              <a:rPr lang="en-US" dirty="0" smtClean="0"/>
              <a:t>,</a:t>
            </a:r>
          </a:p>
          <a:p>
            <a:pPr algn="r"/>
            <a:r>
              <a:rPr lang="en-US" dirty="0" smtClean="0"/>
              <a:t>new methods for triggering (laser) </a:t>
            </a:r>
            <a:endParaRPr lang="en-US" dirty="0"/>
          </a:p>
        </p:txBody>
      </p:sp>
      <p:pic>
        <p:nvPicPr>
          <p:cNvPr id="77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3710" y="4246966"/>
            <a:ext cx="2617550" cy="1902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55121" y="966713"/>
            <a:ext cx="674912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Huge energy to be extracted and 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dumped 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=&gt; need 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large dump section </a:t>
            </a: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Beam rigidity: 167 T.km =&gt; need 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long 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way to dilute 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beam </a:t>
            </a:r>
            <a:r>
              <a:rPr lang="en-US" dirty="0" smtClean="0">
                <a:solidFill>
                  <a:srgbClr val="FF0000"/>
                </a:solidFill>
                <a:latin typeface="Calibri" charset="0"/>
                <a:ea typeface="ＭＳ Ｐゴシック" charset="0"/>
                <a:cs typeface="ＭＳ Ｐゴシック" charset="0"/>
              </a:rPr>
              <a:t>~2.5km</a:t>
            </a:r>
            <a:r>
              <a:rPr lang="en-US" dirty="0">
                <a:solidFill>
                  <a:srgbClr val="FF0000"/>
                </a:solidFill>
                <a:latin typeface="Calibri" charset="0"/>
                <a:ea typeface="ＭＳ Ｐゴシック" charset="0"/>
                <a:cs typeface="ＭＳ Ｐゴシック" charset="0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720808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1" y="169448"/>
            <a:ext cx="9100158" cy="103488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>
            <a:lvl1pPr algn="ctr" defTabSz="584200" rtl="0" fontAlgn="base">
              <a:spcBef>
                <a:spcPct val="0"/>
              </a:spcBef>
              <a:spcAft>
                <a:spcPct val="0"/>
              </a:spcAft>
              <a:defRPr sz="5400" kern="1200" spc="-134">
                <a:solidFill>
                  <a:srgbClr val="FAF032"/>
                </a:solidFill>
                <a:effectLst>
                  <a:outerShdw dist="25400" dir="5400000" algn="tl" rotWithShape="0">
                    <a:schemeClr val="tx2">
                      <a:lumMod val="75000"/>
                      <a:alpha val="50000"/>
                    </a:schemeClr>
                  </a:outerShdw>
                </a:effectLst>
                <a:latin typeface="Univers LT Std 45 Light"/>
                <a:ea typeface="ＭＳ Ｐゴシック" charset="0"/>
                <a:cs typeface="Univers LT Std 55"/>
              </a:defRPr>
            </a:lvl1pPr>
            <a:lvl2pPr algn="ctr" defTabSz="584200" rtl="0" fontAlgn="base">
              <a:spcBef>
                <a:spcPct val="0"/>
              </a:spcBef>
              <a:spcAft>
                <a:spcPct val="0"/>
              </a:spcAft>
              <a:defRPr sz="5400">
                <a:solidFill>
                  <a:srgbClr val="FAF032"/>
                </a:solidFill>
                <a:latin typeface="Univers LT Std 45 Light" charset="0"/>
                <a:ea typeface="ＭＳ Ｐゴシック" charset="0"/>
              </a:defRPr>
            </a:lvl2pPr>
            <a:lvl3pPr algn="ctr" defTabSz="584200" rtl="0" fontAlgn="base">
              <a:spcBef>
                <a:spcPct val="0"/>
              </a:spcBef>
              <a:spcAft>
                <a:spcPct val="0"/>
              </a:spcAft>
              <a:defRPr sz="5400">
                <a:solidFill>
                  <a:srgbClr val="FAF032"/>
                </a:solidFill>
                <a:latin typeface="Univers LT Std 45 Light" charset="0"/>
                <a:ea typeface="ＭＳ Ｐゴシック" charset="0"/>
              </a:defRPr>
            </a:lvl3pPr>
            <a:lvl4pPr algn="ctr" defTabSz="584200" rtl="0" fontAlgn="base">
              <a:spcBef>
                <a:spcPct val="0"/>
              </a:spcBef>
              <a:spcAft>
                <a:spcPct val="0"/>
              </a:spcAft>
              <a:defRPr sz="5400">
                <a:solidFill>
                  <a:srgbClr val="FAF032"/>
                </a:solidFill>
                <a:latin typeface="Univers LT Std 45 Light" charset="0"/>
                <a:ea typeface="ＭＳ Ｐゴシック" charset="0"/>
              </a:defRPr>
            </a:lvl4pPr>
            <a:lvl5pPr algn="ctr" defTabSz="584200" rtl="0" fontAlgn="base">
              <a:spcBef>
                <a:spcPct val="0"/>
              </a:spcBef>
              <a:spcAft>
                <a:spcPct val="0"/>
              </a:spcAft>
              <a:defRPr sz="5400">
                <a:solidFill>
                  <a:srgbClr val="FAF032"/>
                </a:solidFill>
                <a:latin typeface="Univers LT Std 45 Light" charset="0"/>
                <a:ea typeface="ＭＳ Ｐゴシック" charset="0"/>
              </a:defRPr>
            </a:lvl5pPr>
            <a:lvl6pPr marL="457200" algn="ctr" defTabSz="584200" rtl="0" fontAlgn="base">
              <a:spcBef>
                <a:spcPct val="0"/>
              </a:spcBef>
              <a:spcAft>
                <a:spcPct val="0"/>
              </a:spcAft>
              <a:defRPr sz="5400">
                <a:solidFill>
                  <a:srgbClr val="FAF032"/>
                </a:solidFill>
                <a:latin typeface="Univers LT Std 45 Light" charset="0"/>
                <a:ea typeface="ＭＳ Ｐゴシック" charset="0"/>
              </a:defRPr>
            </a:lvl6pPr>
            <a:lvl7pPr marL="914400" algn="ctr" defTabSz="584200" rtl="0" fontAlgn="base">
              <a:spcBef>
                <a:spcPct val="0"/>
              </a:spcBef>
              <a:spcAft>
                <a:spcPct val="0"/>
              </a:spcAft>
              <a:defRPr sz="5400">
                <a:solidFill>
                  <a:srgbClr val="FAF032"/>
                </a:solidFill>
                <a:latin typeface="Univers LT Std 45 Light" charset="0"/>
                <a:ea typeface="ＭＳ Ｐゴシック" charset="0"/>
              </a:defRPr>
            </a:lvl7pPr>
            <a:lvl8pPr marL="1371600" algn="ctr" defTabSz="584200" rtl="0" fontAlgn="base">
              <a:spcBef>
                <a:spcPct val="0"/>
              </a:spcBef>
              <a:spcAft>
                <a:spcPct val="0"/>
              </a:spcAft>
              <a:defRPr sz="5400">
                <a:solidFill>
                  <a:srgbClr val="FAF032"/>
                </a:solidFill>
                <a:latin typeface="Univers LT Std 45 Light" charset="0"/>
                <a:ea typeface="ＭＳ Ｐゴシック" charset="0"/>
              </a:defRPr>
            </a:lvl8pPr>
            <a:lvl9pPr marL="1828800" algn="ctr" defTabSz="584200" rtl="0" fontAlgn="base">
              <a:spcBef>
                <a:spcPct val="0"/>
              </a:spcBef>
              <a:spcAft>
                <a:spcPct val="0"/>
              </a:spcAft>
              <a:defRPr sz="5400">
                <a:solidFill>
                  <a:srgbClr val="FAF032"/>
                </a:solidFill>
                <a:latin typeface="Univers LT Std 45 Light" charset="0"/>
                <a:ea typeface="ＭＳ Ｐゴシック" charset="0"/>
              </a:defRPr>
            </a:lvl9pPr>
          </a:lstStyle>
          <a:p>
            <a:pPr lvl="0">
              <a:lnSpc>
                <a:spcPct val="105000"/>
              </a:lnSpc>
            </a:pPr>
            <a:r>
              <a:rPr lang="en-GB" altLang="fr-FR" sz="3600" b="1" dirty="0">
                <a:effectLst>
                  <a:outerShdw dist="25400" dir="5400000" algn="tl" rotWithShape="0">
                    <a:srgbClr val="0067A3">
                      <a:lumMod val="75000"/>
                      <a:alpha val="50000"/>
                    </a:srgbClr>
                  </a:outerShdw>
                </a:effectLst>
                <a:latin typeface="Arial" charset="0"/>
              </a:rPr>
              <a:t>FCC Collaboration </a:t>
            </a:r>
            <a:r>
              <a:rPr lang="en-GB" altLang="fr-FR" sz="3600" b="1" dirty="0" smtClean="0">
                <a:effectLst>
                  <a:outerShdw dist="25400" dir="5400000" algn="tl" rotWithShape="0">
                    <a:srgbClr val="0067A3">
                      <a:lumMod val="75000"/>
                      <a:alpha val="50000"/>
                    </a:srgbClr>
                  </a:outerShdw>
                </a:effectLst>
                <a:latin typeface="Arial" charset="0"/>
              </a:rPr>
              <a:t>&amp; Industry </a:t>
            </a:r>
            <a:r>
              <a:rPr lang="en-GB" altLang="fr-FR" sz="3600" b="1" dirty="0">
                <a:effectLst>
                  <a:outerShdw dist="25400" dir="5400000" algn="tl" rotWithShape="0">
                    <a:srgbClr val="0067A3">
                      <a:lumMod val="75000"/>
                      <a:alpha val="50000"/>
                    </a:srgbClr>
                  </a:outerShdw>
                </a:effectLst>
                <a:latin typeface="Arial" charset="0"/>
              </a:rPr>
              <a:t>Relations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1143114"/>
            <a:ext cx="9100158" cy="4662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4011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-3059" y="-27384"/>
            <a:ext cx="9150188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    </a:t>
            </a: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LHC:</a:t>
            </a:r>
            <a:r>
              <a:rPr kumimoji="0" lang="en-US" b="1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present collider flagship </a:t>
            </a:r>
            <a:endParaRPr kumimoji="0" lang="en-US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5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6422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147" y="1380040"/>
            <a:ext cx="3758118" cy="340475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141" b="1016"/>
          <a:stretch/>
        </p:blipFill>
        <p:spPr>
          <a:xfrm>
            <a:off x="35496" y="4752000"/>
            <a:ext cx="3615654" cy="208800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-3059" y="933240"/>
            <a:ext cx="49613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2012: Higgs boson discovery</a:t>
            </a: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151784" y="994077"/>
            <a:ext cx="4884712" cy="49398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3275" lvl="2" indent="-623888">
              <a:buFont typeface="Wingdings" panose="05000000000000000000" pitchFamily="2" charset="2"/>
              <a:buChar char="Ø"/>
              <a:defRPr/>
            </a:pPr>
            <a:r>
              <a:rPr lang="en-GB" sz="2000" dirty="0" smtClean="0">
                <a:solidFill>
                  <a:prstClr val="black"/>
                </a:solidFill>
                <a:latin typeface="Calibri"/>
                <a:sym typeface="Symbol"/>
              </a:rPr>
              <a:t>Completes standard </a:t>
            </a:r>
            <a:r>
              <a:rPr lang="en-GB" sz="2000" dirty="0">
                <a:solidFill>
                  <a:prstClr val="black"/>
                </a:solidFill>
                <a:latin typeface="Calibri"/>
                <a:sym typeface="Symbol"/>
              </a:rPr>
              <a:t>model </a:t>
            </a:r>
            <a:r>
              <a:rPr lang="en-GB" sz="2000" dirty="0" smtClean="0">
                <a:solidFill>
                  <a:prstClr val="black"/>
                </a:solidFill>
                <a:latin typeface="Calibri"/>
                <a:sym typeface="Symbol"/>
              </a:rPr>
              <a:t>describing </a:t>
            </a:r>
            <a:r>
              <a:rPr lang="en-GB" sz="2000" dirty="0">
                <a:solidFill>
                  <a:prstClr val="black"/>
                </a:solidFill>
                <a:latin typeface="Calibri"/>
                <a:sym typeface="Symbol"/>
              </a:rPr>
              <a:t>known matter</a:t>
            </a:r>
            <a:r>
              <a:rPr lang="en-GB" sz="2000" dirty="0" smtClean="0">
                <a:solidFill>
                  <a:prstClr val="black"/>
                </a:solidFill>
                <a:latin typeface="Calibri"/>
                <a:sym typeface="Symbol"/>
              </a:rPr>
              <a:t>,  </a:t>
            </a:r>
            <a:r>
              <a:rPr lang="en-GB" sz="2000" b="1" dirty="0" smtClean="0">
                <a:solidFill>
                  <a:srgbClr val="FF0000"/>
                </a:solidFill>
                <a:latin typeface="Calibri"/>
                <a:sym typeface="Symbol"/>
              </a:rPr>
              <a:t>BUT this is only 5</a:t>
            </a:r>
            <a:r>
              <a:rPr lang="en-GB" sz="2000" b="1" dirty="0">
                <a:solidFill>
                  <a:srgbClr val="FF0000"/>
                </a:solidFill>
                <a:latin typeface="Calibri"/>
                <a:sym typeface="Symbol"/>
              </a:rPr>
              <a:t>% of the universe!</a:t>
            </a:r>
          </a:p>
          <a:p>
            <a:pPr marL="803275" lvl="2" indent="-623888">
              <a:buFont typeface="Wingdings" panose="05000000000000000000" pitchFamily="2" charset="2"/>
              <a:buChar char="Ø"/>
              <a:defRPr/>
            </a:pPr>
            <a:endParaRPr lang="en-GB" sz="2000" dirty="0">
              <a:solidFill>
                <a:prstClr val="black"/>
              </a:solidFill>
              <a:latin typeface="Calibri"/>
              <a:sym typeface="Symbol"/>
            </a:endParaRPr>
          </a:p>
          <a:p>
            <a:pPr marL="803275" lvl="2" indent="-623888">
              <a:defRPr/>
            </a:pPr>
            <a:endParaRPr lang="en-GB" sz="2000" dirty="0">
              <a:solidFill>
                <a:prstClr val="black"/>
              </a:solidFill>
              <a:latin typeface="Calibri"/>
              <a:sym typeface="Symbol"/>
            </a:endParaRPr>
          </a:p>
          <a:p>
            <a:pPr marL="803275" lvl="2" indent="-623888">
              <a:defRPr/>
            </a:pPr>
            <a:endParaRPr lang="en-GB" sz="1100" dirty="0">
              <a:solidFill>
                <a:prstClr val="black"/>
              </a:solidFill>
              <a:latin typeface="Calibri"/>
              <a:sym typeface="Symbol"/>
            </a:endParaRPr>
          </a:p>
          <a:p>
            <a:pPr marL="803275" lvl="2" indent="-623888">
              <a:defRPr/>
            </a:pPr>
            <a:endParaRPr lang="en-US" sz="2000" dirty="0" smtClean="0">
              <a:solidFill>
                <a:prstClr val="black"/>
              </a:solidFill>
              <a:latin typeface="Calibri"/>
              <a:sym typeface="Symbol"/>
            </a:endParaRPr>
          </a:p>
          <a:p>
            <a:pPr marL="803275" lvl="2" indent="-623888">
              <a:defRPr/>
            </a:pPr>
            <a:endParaRPr lang="en-GB" sz="2000" dirty="0">
              <a:solidFill>
                <a:prstClr val="black"/>
              </a:solidFill>
              <a:latin typeface="Calibri"/>
              <a:sym typeface="Symbol"/>
            </a:endParaRPr>
          </a:p>
          <a:p>
            <a:pPr marL="803275" lvl="2" indent="-623888">
              <a:defRPr/>
            </a:pPr>
            <a:endParaRPr lang="en-GB" sz="2000" dirty="0">
              <a:solidFill>
                <a:prstClr val="black"/>
              </a:solidFill>
              <a:latin typeface="Calibri"/>
              <a:sym typeface="Symbol"/>
            </a:endParaRPr>
          </a:p>
          <a:p>
            <a:pPr marL="179387" lvl="2">
              <a:defRPr/>
            </a:pPr>
            <a:r>
              <a:rPr lang="en-GB" sz="600" dirty="0">
                <a:solidFill>
                  <a:prstClr val="black"/>
                </a:solidFill>
                <a:latin typeface="Calibri"/>
                <a:sym typeface="Symbol"/>
              </a:rPr>
              <a:t>  </a:t>
            </a:r>
          </a:p>
          <a:p>
            <a:pPr marL="179387" lvl="2">
              <a:defRPr/>
            </a:pPr>
            <a:endParaRPr lang="en-GB" sz="600" dirty="0">
              <a:solidFill>
                <a:prstClr val="black"/>
              </a:solidFill>
              <a:latin typeface="Calibri"/>
              <a:sym typeface="Symbol"/>
            </a:endParaRPr>
          </a:p>
          <a:p>
            <a:pPr marL="179387" lvl="2">
              <a:defRPr/>
            </a:pPr>
            <a:endParaRPr lang="en-GB" sz="600" dirty="0">
              <a:solidFill>
                <a:prstClr val="black"/>
              </a:solidFill>
              <a:latin typeface="Calibri"/>
              <a:sym typeface="Symbol"/>
            </a:endParaRPr>
          </a:p>
          <a:p>
            <a:pPr marL="179387" lvl="2">
              <a:defRPr/>
            </a:pPr>
            <a:endParaRPr lang="en-GB" sz="600" dirty="0">
              <a:solidFill>
                <a:prstClr val="black"/>
              </a:solidFill>
              <a:latin typeface="Calibri"/>
              <a:sym typeface="Symbol"/>
            </a:endParaRPr>
          </a:p>
          <a:p>
            <a:pPr marL="803275" lvl="2" indent="-623888">
              <a:buFont typeface="Wingdings" panose="05000000000000000000" pitchFamily="2" charset="2"/>
              <a:buChar char="Ø"/>
              <a:defRPr/>
            </a:pPr>
            <a:r>
              <a:rPr lang="en-GB" sz="2000" dirty="0">
                <a:solidFill>
                  <a:prstClr val="black"/>
                </a:solidFill>
                <a:latin typeface="Calibri"/>
                <a:sym typeface="Symbol"/>
              </a:rPr>
              <a:t>what is dark matter?</a:t>
            </a:r>
          </a:p>
          <a:p>
            <a:pPr marL="803275" lvl="2" indent="-623888">
              <a:buFont typeface="Wingdings" panose="05000000000000000000" pitchFamily="2" charset="2"/>
              <a:buChar char="Ø"/>
              <a:defRPr/>
            </a:pPr>
            <a:r>
              <a:rPr lang="en-GB" sz="2000" dirty="0">
                <a:solidFill>
                  <a:prstClr val="black"/>
                </a:solidFill>
                <a:latin typeface="Calibri"/>
                <a:sym typeface="Symbol"/>
              </a:rPr>
              <a:t>what is dark energy?</a:t>
            </a:r>
          </a:p>
          <a:p>
            <a:pPr marL="803275" lvl="2" indent="-623888">
              <a:buFont typeface="Wingdings" panose="05000000000000000000" pitchFamily="2" charset="2"/>
              <a:buChar char="Ø"/>
              <a:defRPr/>
            </a:pPr>
            <a:r>
              <a:rPr lang="en-GB" sz="2000" dirty="0">
                <a:solidFill>
                  <a:prstClr val="black"/>
                </a:solidFill>
                <a:latin typeface="Calibri"/>
                <a:sym typeface="Symbol"/>
              </a:rPr>
              <a:t>why is there more matter than antimatter?</a:t>
            </a:r>
          </a:p>
          <a:p>
            <a:pPr marL="803275" lvl="2" indent="-623888">
              <a:buFont typeface="Wingdings" panose="05000000000000000000" pitchFamily="2" charset="2"/>
              <a:buChar char="Ø"/>
              <a:defRPr/>
            </a:pPr>
            <a:r>
              <a:rPr lang="en-GB" sz="2000" dirty="0" smtClean="0">
                <a:solidFill>
                  <a:prstClr val="black"/>
                </a:solidFill>
                <a:latin typeface="Calibri"/>
                <a:sym typeface="Symbol"/>
              </a:rPr>
              <a:t>what </a:t>
            </a:r>
            <a:r>
              <a:rPr lang="en-GB" sz="2000" dirty="0">
                <a:solidFill>
                  <a:prstClr val="black"/>
                </a:solidFill>
                <a:latin typeface="Calibri"/>
                <a:sym typeface="Symbol"/>
              </a:rPr>
              <a:t>about gravity? </a:t>
            </a:r>
          </a:p>
          <a:p>
            <a:pPr marL="803275" lvl="2" indent="-623888">
              <a:buFont typeface="Wingdings" panose="05000000000000000000" pitchFamily="2" charset="2"/>
              <a:buChar char="Ø"/>
              <a:defRPr/>
            </a:pPr>
            <a:r>
              <a:rPr lang="en-GB" sz="2000" dirty="0" smtClean="0">
                <a:solidFill>
                  <a:prstClr val="black"/>
                </a:solidFill>
                <a:latin typeface="Calibri"/>
                <a:sym typeface="Symbol"/>
              </a:rPr>
              <a:t>etc…</a:t>
            </a:r>
            <a:endParaRPr lang="en-GB" sz="1200" b="1" dirty="0">
              <a:solidFill>
                <a:prstClr val="black"/>
              </a:solidFill>
              <a:latin typeface="Calibri"/>
              <a:sym typeface="Symbol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37815" y="1988840"/>
            <a:ext cx="3371527" cy="2038918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4447190" y="5966353"/>
            <a:ext cx="4373282" cy="775015"/>
          </a:xfrm>
          <a:prstGeom prst="rect">
            <a:avLst/>
          </a:prstGeom>
          <a:solidFill>
            <a:srgbClr val="FFFF00"/>
          </a:solidFill>
        </p:spPr>
        <p:txBody>
          <a:bodyPr wrap="square" tIns="18000" bIns="18000" rtlCol="0">
            <a:spAutoFit/>
          </a:bodyPr>
          <a:lstStyle/>
          <a:p>
            <a:pPr algn="ctr">
              <a:defRPr/>
            </a:pPr>
            <a:r>
              <a:rPr lang="en-GB" sz="2400" b="1" dirty="0" smtClean="0">
                <a:solidFill>
                  <a:srgbClr val="0C377B"/>
                </a:solidFill>
                <a:latin typeface="Calibri"/>
                <a:sym typeface="Wingdings" panose="05000000000000000000" pitchFamily="2" charset="2"/>
              </a:rPr>
              <a:t> </a:t>
            </a:r>
            <a:r>
              <a:rPr lang="en-GB" sz="2400" b="1" dirty="0" smtClean="0">
                <a:solidFill>
                  <a:srgbClr val="0C377B"/>
                </a:solidFill>
                <a:latin typeface="Calibri"/>
              </a:rPr>
              <a:t>Upgrade and full exploitation of LHC as first step</a:t>
            </a:r>
            <a:endParaRPr lang="en-GB" sz="2400" b="1" dirty="0">
              <a:solidFill>
                <a:srgbClr val="0C377B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16020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\\typhoon\MarketingII\NIWeek\NIWeek 2013\Day 2 2013\Guest Speaker Notes\MedAustron\Content from Johannes\CERN Images\LHCLakeGeneva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2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 descr="\\typhoon\MarketingII\NIWeek\NIWeek 2013\Day 2 2013\Guest Speaker Notes\MedAustron\Content from Johannes\CERN Images\LogoBadge-04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714631" y="104078"/>
            <a:ext cx="1314450" cy="1219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rc 3"/>
          <p:cNvSpPr/>
          <p:nvPr/>
        </p:nvSpPr>
        <p:spPr>
          <a:xfrm rot="503594">
            <a:off x="3763191" y="1235446"/>
            <a:ext cx="10782300" cy="2666549"/>
          </a:xfrm>
          <a:prstGeom prst="arc">
            <a:avLst>
              <a:gd name="adj1" fmla="val 4798134"/>
              <a:gd name="adj2" fmla="val 13038895"/>
            </a:avLst>
          </a:prstGeom>
          <a:ln w="38100">
            <a:solidFill>
              <a:srgbClr val="0070C0"/>
            </a:solidFill>
          </a:ln>
          <a:effectLst>
            <a:glow rad="101600">
              <a:schemeClr val="tx1">
                <a:lumMod val="50000"/>
                <a:lumOff val="50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0" y="305440"/>
            <a:ext cx="9029081" cy="193899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GB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ndara" panose="020E0502030303020204" pitchFamily="34" charset="0"/>
              </a:rPr>
              <a:t>Future Circular</a:t>
            </a:r>
          </a:p>
          <a:p>
            <a:r>
              <a:rPr lang="en-GB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ndara" panose="020E0502030303020204" pitchFamily="34" charset="0"/>
              </a:rPr>
              <a:t>Collider Study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7459" y="4579529"/>
            <a:ext cx="9029081" cy="224676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GB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ndara" panose="020E0502030303020204" pitchFamily="34" charset="0"/>
              </a:rPr>
              <a:t>Large scale technical infrastructures</a:t>
            </a:r>
          </a:p>
          <a:p>
            <a:r>
              <a:rPr lang="en-GB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ndara" panose="020E0502030303020204" pitchFamily="34" charset="0"/>
              </a:rPr>
              <a:t>Conceptual design study 2014 – 2018</a:t>
            </a:r>
          </a:p>
          <a:p>
            <a:r>
              <a:rPr lang="en-GB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ndara" panose="020E0502030303020204" pitchFamily="34" charset="0"/>
              </a:rPr>
              <a:t>Driven by international contributions</a:t>
            </a:r>
          </a:p>
          <a:p>
            <a:r>
              <a:rPr lang="en-GB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ndara" panose="020E0502030303020204" pitchFamily="34" charset="0"/>
              </a:rPr>
              <a:t>Establish long-term liaisons with industry</a:t>
            </a:r>
          </a:p>
          <a:p>
            <a:r>
              <a:rPr lang="en-GB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ndara" panose="020E0502030303020204" pitchFamily="34" charset="0"/>
              </a:rPr>
              <a:t>Collaborate on technology evolution (&gt; 2025)</a:t>
            </a:r>
          </a:p>
        </p:txBody>
      </p:sp>
    </p:spTree>
    <p:extLst>
      <p:ext uri="{BB962C8B-B14F-4D97-AF65-F5344CB8AC3E}">
        <p14:creationId xmlns:p14="http://schemas.microsoft.com/office/powerpoint/2010/main" val="3527615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-3059" y="-27384"/>
            <a:ext cx="9150188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dirty="0" smtClean="0">
                <a:latin typeface="Arial"/>
              </a:rPr>
              <a:t>                 High Luminosity LHC project scope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5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6422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l="898" t="625" r="690" b="767"/>
          <a:stretch/>
        </p:blipFill>
        <p:spPr>
          <a:xfrm>
            <a:off x="828000" y="980728"/>
            <a:ext cx="7920000" cy="5112000"/>
          </a:xfrm>
          <a:prstGeom prst="rect">
            <a:avLst/>
          </a:prstGeom>
          <a:solidFill>
            <a:srgbClr val="56A2BF"/>
          </a:solidFill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904" y="1331532"/>
            <a:ext cx="1228125" cy="254434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4813" y="4847826"/>
            <a:ext cx="1749187" cy="131189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31116" y="1302357"/>
            <a:ext cx="1394924" cy="104652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4544" y="4797152"/>
            <a:ext cx="1287096" cy="128419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156176" y="5822102"/>
            <a:ext cx="102047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L. Rossi</a:t>
            </a:r>
            <a:endParaRPr kumimoji="0" lang="en-GB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612440" y="2339320"/>
            <a:ext cx="7920000" cy="24928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dirty="0" smtClean="0"/>
              <a:t>More than100 new SC magnets</a:t>
            </a:r>
            <a:br>
              <a:rPr lang="en-GB" sz="2400" dirty="0" smtClean="0"/>
            </a:br>
            <a:r>
              <a:rPr lang="en-GB" sz="2400" dirty="0" smtClean="0"/>
              <a:t>36 large magnets in Nb</a:t>
            </a:r>
            <a:r>
              <a:rPr lang="en-GB" sz="2400" baseline="-25000" dirty="0" smtClean="0"/>
              <a:t>3</a:t>
            </a:r>
            <a:r>
              <a:rPr lang="en-GB" sz="2400" dirty="0" smtClean="0"/>
              <a:t>Sn</a:t>
            </a:r>
            <a:br>
              <a:rPr lang="en-GB" sz="2400" dirty="0" smtClean="0"/>
            </a:br>
            <a:r>
              <a:rPr lang="en-GB" sz="2400" dirty="0" smtClean="0"/>
              <a:t>Powering via SC Links and HTS Current Leads</a:t>
            </a:r>
            <a:br>
              <a:rPr lang="en-GB" sz="2400" dirty="0" smtClean="0"/>
            </a:br>
            <a:endParaRPr lang="en-GB" sz="2400" dirty="0" smtClean="0"/>
          </a:p>
          <a:p>
            <a:r>
              <a:rPr lang="en-GB" sz="2400" dirty="0" smtClean="0"/>
              <a:t>20 new RF cavities</a:t>
            </a:r>
          </a:p>
          <a:p>
            <a:r>
              <a:rPr lang="en-GB" sz="2400" dirty="0" smtClean="0"/>
              <a:t>New </a:t>
            </a:r>
            <a:r>
              <a:rPr lang="en-GB" sz="2400" dirty="0"/>
              <a:t>tunnel and surface infrastructures</a:t>
            </a:r>
          </a:p>
          <a:p>
            <a:r>
              <a:rPr lang="en-GB" sz="2400" dirty="0" smtClean="0"/>
              <a:t>New and upgraded </a:t>
            </a:r>
            <a:r>
              <a:rPr lang="en-GB" sz="2400" dirty="0" err="1" smtClean="0"/>
              <a:t>cryo</a:t>
            </a:r>
            <a:r>
              <a:rPr lang="en-GB" sz="2400" dirty="0" smtClean="0"/>
              <a:t> plants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94357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-3059" y="-27384"/>
            <a:ext cx="9150188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   Step</a:t>
            </a:r>
            <a:r>
              <a:rPr kumimoji="0" lang="en-US" sz="3200" b="1" i="0" u="none" strike="noStrike" kern="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1: </a:t>
            </a:r>
            <a:r>
              <a:rPr lang="en-US" sz="3200" dirty="0" smtClean="0">
                <a:latin typeface="Arial"/>
              </a:rPr>
              <a:t>HL-LHC upgrade – ongoing 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5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6422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5536" y="980728"/>
            <a:ext cx="8388424" cy="4547651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107917" y="5032426"/>
            <a:ext cx="915422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9387" marR="0" lvl="2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sz="2400" b="1" noProof="0" dirty="0" smtClean="0">
                <a:solidFill>
                  <a:srgbClr val="0C377B"/>
                </a:solidFill>
                <a:latin typeface="Calibri"/>
                <a:sym typeface="Symbol"/>
              </a:rPr>
              <a:t>HL-LHC </a:t>
            </a: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sym typeface="Symbol"/>
              </a:rPr>
              <a:t>significantly increases data rate to improve</a:t>
            </a:r>
            <a:r>
              <a:rPr kumimoji="0" lang="en-GB" sz="2400" b="1" i="0" u="none" strike="noStrike" kern="1200" cap="none" spc="0" normalizeH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sym typeface="Symbol"/>
              </a:rPr>
              <a:t> statistics, measurement precision, and energy reach in search of new physics</a:t>
            </a:r>
          </a:p>
          <a:p>
            <a:pPr marL="179387" marR="0" lvl="2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sz="2400" b="1" dirty="0" smtClean="0">
                <a:solidFill>
                  <a:srgbClr val="FF0000"/>
                </a:solidFill>
                <a:latin typeface="Calibri"/>
                <a:sym typeface="Symbol"/>
              </a:rPr>
              <a:t>Gain of a </a:t>
            </a:r>
            <a:r>
              <a:rPr lang="en-GB" sz="2400" b="1" dirty="0">
                <a:solidFill>
                  <a:srgbClr val="FF0000"/>
                </a:solidFill>
                <a:latin typeface="Calibri"/>
                <a:sym typeface="Symbol"/>
              </a:rPr>
              <a:t>f</a:t>
            </a:r>
            <a:r>
              <a:rPr lang="en-GB" sz="2400" b="1" baseline="0" dirty="0" smtClean="0">
                <a:solidFill>
                  <a:srgbClr val="FF0000"/>
                </a:solidFill>
                <a:latin typeface="Calibri"/>
                <a:sym typeface="Symbol"/>
              </a:rPr>
              <a:t>actor 5 in rate, factor 10 in integral data </a:t>
            </a:r>
            <a:r>
              <a:rPr lang="en-GB" sz="2400" b="1" baseline="0" dirty="0" err="1" smtClean="0">
                <a:solidFill>
                  <a:srgbClr val="FF0000"/>
                </a:solidFill>
                <a:latin typeface="Calibri"/>
                <a:sym typeface="Symbol"/>
              </a:rPr>
              <a:t>wrt</a:t>
            </a:r>
            <a:r>
              <a:rPr lang="en-GB" sz="2400" b="1" baseline="0" dirty="0" smtClean="0">
                <a:solidFill>
                  <a:srgbClr val="FF0000"/>
                </a:solidFill>
                <a:latin typeface="Calibri"/>
                <a:sym typeface="Symbol"/>
              </a:rPr>
              <a:t> initial design</a:t>
            </a:r>
            <a:endParaRPr kumimoji="0" lang="en-GB" sz="24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sym typeface="Symbol"/>
            </a:endParaRPr>
          </a:p>
          <a:p>
            <a:pPr marL="803275" marR="0" lvl="2" indent="-6238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  <a:sym typeface="Symbol"/>
            </a:endParaRPr>
          </a:p>
          <a:p>
            <a:pPr marL="803275" marR="0" lvl="2" indent="-6238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  <a:sym typeface="Symbol"/>
            </a:endParaRPr>
          </a:p>
        </p:txBody>
      </p:sp>
    </p:spTree>
    <p:extLst>
      <p:ext uri="{BB962C8B-B14F-4D97-AF65-F5344CB8AC3E}">
        <p14:creationId xmlns:p14="http://schemas.microsoft.com/office/powerpoint/2010/main" val="4137379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-3059" y="-27384"/>
            <a:ext cx="9150188" cy="1008112"/>
          </a:xfrm>
          <a:prstGeom prst="rect">
            <a:avLst/>
          </a:prstGeom>
          <a:solidFill>
            <a:schemeClr val="tx1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/>
              <a:t>                 Step 2: Future high energy colliders </a:t>
            </a:r>
            <a:endParaRPr lang="en-US" sz="3200" dirty="0"/>
          </a:p>
        </p:txBody>
      </p:sp>
      <p:pic>
        <p:nvPicPr>
          <p:cNvPr id="11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6422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67544" y="1097443"/>
            <a:ext cx="8676456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physics beyond the LHC and beyond the  Standard Model, 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nder study (synergy of):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536575" marR="0" lvl="2" indent="-5365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GB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Linear </a:t>
            </a:r>
            <a:r>
              <a:rPr kumimoji="0" lang="en-GB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</a:t>
            </a:r>
            <a:r>
              <a:rPr kumimoji="0" lang="en-GB" sz="2800" b="1" i="0" u="none" strike="noStrike" kern="1200" cap="none" spc="0" normalizeH="0" baseline="3000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+</a:t>
            </a:r>
            <a:r>
              <a:rPr kumimoji="0" lang="en-GB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</a:t>
            </a:r>
            <a:r>
              <a:rPr kumimoji="0" lang="en-GB" sz="2800" b="1" i="0" u="none" strike="noStrike" kern="1200" cap="none" spc="0" normalizeH="0" baseline="30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</a:t>
            </a:r>
            <a:r>
              <a:rPr kumimoji="0" lang="en-GB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colliders 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(CLIC, ILC)</a:t>
            </a:r>
          </a:p>
          <a:p>
            <a:pPr marL="536575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  E</a:t>
            </a:r>
            <a:r>
              <a:rPr kumimoji="0" lang="en-GB" sz="2800" b="0" i="0" u="none" strike="noStrike" kern="1200" cap="none" spc="0" normalizeH="0" baseline="-25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CM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up to 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 </a:t>
            </a:r>
            <a:r>
              <a:rPr kumimoji="0" lang="en-GB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3 </a:t>
            </a:r>
            <a:r>
              <a:rPr kumimoji="0" lang="en-GB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TeV</a:t>
            </a:r>
            <a:endParaRPr kumimoji="0" lang="en-GB" sz="28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  <a:sym typeface="Symbol"/>
            </a:endParaRPr>
          </a:p>
          <a:p>
            <a:pPr marL="536575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srgbClr val="4F81BD"/>
              </a:solidFill>
              <a:effectLst/>
              <a:uLnTx/>
              <a:uFillTx/>
              <a:latin typeface="Calibri"/>
              <a:ea typeface="+mn-ea"/>
              <a:cs typeface="+mn-cs"/>
              <a:sym typeface="Symbol"/>
            </a:endParaRPr>
          </a:p>
          <a:p>
            <a:pPr marL="536575" marR="0" lvl="2" indent="-5365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GB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Circular </a:t>
            </a:r>
            <a:r>
              <a:rPr kumimoji="0" lang="en-GB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</a:t>
            </a:r>
            <a:r>
              <a:rPr kumimoji="0" lang="en-GB" sz="2800" b="1" i="0" u="none" strike="noStrike" kern="1200" cap="none" spc="0" normalizeH="0" baseline="30000" noProof="0" dirty="0" err="1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+</a:t>
            </a:r>
            <a:r>
              <a:rPr kumimoji="0" lang="en-GB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</a:t>
            </a:r>
            <a:r>
              <a:rPr kumimoji="0" lang="en-GB" sz="2800" b="1" i="0" u="none" strike="noStrike" kern="1200" cap="none" spc="0" normalizeH="0" baseline="30000" noProof="0" dirty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</a:t>
            </a:r>
            <a:r>
              <a:rPr kumimoji="0" lang="en-GB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 colliders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 (</a:t>
            </a:r>
            <a:r>
              <a:rPr kumimoji="0" lang="en-GB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CepC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, FCC-</a:t>
            </a:r>
            <a:r>
              <a:rPr kumimoji="0" lang="en-GB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ee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)</a:t>
            </a:r>
          </a:p>
          <a:p>
            <a:pPr marL="536575" marR="0" lvl="2" indent="0" algn="l" defTabSz="89852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41325" algn="l"/>
              </a:tabLst>
              <a:defRPr/>
            </a:pP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E</a:t>
            </a:r>
            <a:r>
              <a:rPr kumimoji="0" lang="en-GB" sz="2800" b="0" i="0" u="none" strike="noStrike" kern="1200" cap="none" spc="0" normalizeH="0" baseline="-25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CM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 up to  </a:t>
            </a:r>
            <a:r>
              <a:rPr lang="en-GB" sz="2800" b="1" dirty="0" smtClean="0">
                <a:solidFill>
                  <a:prstClr val="black"/>
                </a:solidFill>
                <a:latin typeface="Calibri"/>
                <a:sym typeface="Symbol"/>
              </a:rPr>
              <a:t>40</a:t>
            </a:r>
            <a:r>
              <a:rPr kumimoji="0" lang="en-GB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0 GeV 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- limited by e</a:t>
            </a:r>
            <a:r>
              <a:rPr kumimoji="0" lang="en-GB" sz="2800" b="0" i="0" u="none" strike="noStrike" kern="1200" cap="none" spc="0" normalizeH="0" baseline="30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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 synchrotron    radiation. Ideal for </a:t>
            </a:r>
            <a:r>
              <a:rPr kumimoji="0" lang="en-GB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precision measurements</a:t>
            </a:r>
          </a:p>
          <a:p>
            <a:pPr marL="536575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  <a:sym typeface="Symbol"/>
            </a:endParaRPr>
          </a:p>
          <a:p>
            <a:pPr marL="536575" marR="0" lvl="2" indent="-5365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GB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Circular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 </a:t>
            </a:r>
            <a:r>
              <a:rPr kumimoji="0" lang="en-GB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p-p </a:t>
            </a:r>
            <a:r>
              <a:rPr kumimoji="0" lang="en-GB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colliders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 (</a:t>
            </a:r>
            <a:r>
              <a:rPr kumimoji="0" lang="en-GB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SppC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, FCC) </a:t>
            </a:r>
          </a:p>
          <a:p>
            <a:pPr marL="914400" marR="0" lvl="2" indent="-37782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E</a:t>
            </a:r>
            <a:r>
              <a:rPr kumimoji="0" lang="en-GB" sz="2800" b="0" i="0" u="none" strike="noStrike" kern="1200" cap="none" spc="0" normalizeH="0" baseline="-25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CM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 up to  </a:t>
            </a:r>
            <a:r>
              <a:rPr kumimoji="0" lang="en-GB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100 </a:t>
            </a:r>
            <a:r>
              <a:rPr kumimoji="0" lang="en-GB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TeV</a:t>
            </a:r>
            <a:endParaRPr kumimoji="0" lang="en-GB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  <a:sym typeface="Symbol"/>
            </a:endParaRPr>
          </a:p>
          <a:p>
            <a:pPr marL="914400" marR="0" lvl="2" indent="-37782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Ideal for </a:t>
            </a:r>
            <a:r>
              <a:rPr kumimoji="0" lang="en-GB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discoveries at higher energy frontiers</a:t>
            </a:r>
            <a:endParaRPr kumimoji="0" lang="en-GB" sz="2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68147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b="5863"/>
          <a:stretch/>
        </p:blipFill>
        <p:spPr>
          <a:xfrm>
            <a:off x="1187624" y="980728"/>
            <a:ext cx="6791533" cy="5148000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-3059" y="-27384"/>
            <a:ext cx="9150188" cy="1008112"/>
          </a:xfrm>
          <a:prstGeom prst="rect">
            <a:avLst/>
          </a:prstGeom>
          <a:solidFill>
            <a:schemeClr val="tx1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/>
              <a:t>                 High Energy Colliders under study</a:t>
            </a:r>
            <a:endParaRPr lang="en-US" sz="3200" dirty="0"/>
          </a:p>
        </p:txBody>
      </p:sp>
      <p:pic>
        <p:nvPicPr>
          <p:cNvPr id="11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6422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5436096" y="1124744"/>
            <a:ext cx="2160240" cy="4446240"/>
          </a:xfrm>
          <a:prstGeom prst="rect">
            <a:avLst/>
          </a:prstGeom>
          <a:solidFill>
            <a:srgbClr val="FFFF00">
              <a:alpha val="2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407318" y="3944303"/>
            <a:ext cx="2329083" cy="1477328"/>
          </a:xfrm>
          <a:prstGeom prst="rect">
            <a:avLst/>
          </a:prstGeom>
          <a:noFill/>
          <a:ln w="31750"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100 </a:t>
            </a:r>
            <a:r>
              <a:rPr kumimoji="0" lang="en-GB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TeV</a:t>
            </a:r>
            <a:r>
              <a:rPr kumimoji="0" lang="en-GB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pp </a:t>
            </a:r>
            <a:r>
              <a:rPr kumimoji="0" lang="en-GB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</a:t>
            </a:r>
            <a:r>
              <a:rPr kumimoji="0" lang="en-GB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 </a:t>
            </a:r>
            <a:r>
              <a:rPr kumimoji="0" lang="en-GB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10</a:t>
            </a:r>
            <a:r>
              <a:rPr kumimoji="0" lang="en-GB" b="1" i="0" u="none" strike="noStrike" kern="1200" cap="none" spc="0" normalizeH="0" baseline="30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-19 </a:t>
            </a:r>
            <a:r>
              <a:rPr kumimoji="0" lang="en-GB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b="1" noProof="0" dirty="0" smtClean="0">
              <a:solidFill>
                <a:prstClr val="black"/>
              </a:solidFill>
              <a:latin typeface="Calibri"/>
              <a:sym typeface="Symbo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 dirty="0">
                <a:solidFill>
                  <a:prstClr val="black"/>
                </a:solidFill>
                <a:latin typeface="Calibri"/>
                <a:sym typeface="Symbol"/>
              </a:rPr>
              <a:t>d</a:t>
            </a:r>
            <a:r>
              <a:rPr lang="en-GB" b="1" dirty="0" smtClean="0">
                <a:solidFill>
                  <a:prstClr val="black"/>
                </a:solidFill>
                <a:latin typeface="Calibri"/>
                <a:sym typeface="Symbol"/>
              </a:rPr>
              <a:t>iscovery of new particles at </a:t>
            </a:r>
            <a:r>
              <a:rPr lang="en-GB" b="1" noProof="0" dirty="0" smtClean="0">
                <a:solidFill>
                  <a:prstClr val="black"/>
                </a:solidFill>
                <a:latin typeface="Calibri"/>
                <a:sym typeface="Symbol"/>
              </a:rPr>
              <a:t>10 </a:t>
            </a:r>
            <a:r>
              <a:rPr lang="en-GB" b="1" noProof="0" dirty="0" err="1" smtClean="0">
                <a:solidFill>
                  <a:prstClr val="black"/>
                </a:solidFill>
                <a:latin typeface="Calibri"/>
                <a:sym typeface="Symbol"/>
              </a:rPr>
              <a:t>TeV</a:t>
            </a:r>
            <a:r>
              <a:rPr lang="en-GB" b="1" noProof="0" dirty="0" smtClean="0">
                <a:solidFill>
                  <a:prstClr val="black"/>
                </a:solidFill>
                <a:latin typeface="Calibri"/>
                <a:sym typeface="Symbol"/>
              </a:rPr>
              <a:t> mass scale</a:t>
            </a:r>
            <a:r>
              <a:rPr kumimoji="0" lang="en-GB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 </a:t>
            </a:r>
            <a:endParaRPr kumimoji="0" lang="en-GB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2411760" y="1348457"/>
            <a:ext cx="5184576" cy="461665"/>
            <a:chOff x="2320507" y="1155058"/>
            <a:chExt cx="5401870" cy="461665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2320507" y="1553589"/>
              <a:ext cx="5401870" cy="0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4313702" y="1155058"/>
              <a:ext cx="116073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100 </a:t>
              </a:r>
              <a:r>
                <a:rPr kumimoji="0" lang="en-GB" sz="2400" b="1" i="0" u="none" strike="noStrike" kern="1200" cap="none" spc="0" normalizeH="0" baseline="0" noProof="0" dirty="0" err="1" smtClean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TeV</a:t>
              </a:r>
              <a:endPara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21805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theme/theme1.xml><?xml version="1.0" encoding="utf-8"?>
<a:theme xmlns:a="http://schemas.openxmlformats.org/drawingml/2006/main" name="FC5643-CERN3027 - Scale of contributions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NI Week 2012_Keynote template 2">
  <a:themeElements>
    <a:clrScheme name="NIWeek 2012">
      <a:dk1>
        <a:srgbClr val="092A55"/>
      </a:dk1>
      <a:lt1>
        <a:srgbClr val="F0F0F0"/>
      </a:lt1>
      <a:dk2>
        <a:srgbClr val="0067A3"/>
      </a:dk2>
      <a:lt2>
        <a:srgbClr val="FAF032"/>
      </a:lt2>
      <a:accent1>
        <a:srgbClr val="32AEBB"/>
      </a:accent1>
      <a:accent2>
        <a:srgbClr val="8AB442"/>
      </a:accent2>
      <a:accent3>
        <a:srgbClr val="E0A92C"/>
      </a:accent3>
      <a:accent4>
        <a:srgbClr val="CB6244"/>
      </a:accent4>
      <a:accent5>
        <a:srgbClr val="2C578E"/>
      </a:accent5>
      <a:accent6>
        <a:srgbClr val="A26B2D"/>
      </a:accent6>
      <a:hlink>
        <a:srgbClr val="8E5287"/>
      </a:hlink>
      <a:folHlink>
        <a:srgbClr val="5C3357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4">
            <a:lumMod val="75000"/>
            <a:alpha val="39000"/>
          </a:schemeClr>
        </a:solidFill>
        <a:ln>
          <a:solidFill>
            <a:schemeClr val="accent4">
              <a:lumMod val="60000"/>
              <a:lumOff val="40000"/>
            </a:schemeClr>
          </a:solidFill>
        </a:ln>
      </a:spPr>
      <a:bodyPr rtlCol="0" anchor="ctr"/>
      <a:lstStyle>
        <a:defPPr algn="ctr">
          <a:defRPr sz="2000" dirty="0" smtClean="0">
            <a:solidFill>
              <a:schemeClr val="bg1"/>
            </a:solidFill>
            <a:effectLst>
              <a:outerShdw blurRad="25400" dist="25400" dir="2700000" algn="tl" rotWithShape="0">
                <a:schemeClr val="tx2">
                  <a:lumMod val="75000"/>
                  <a:alpha val="45000"/>
                </a:schemeClr>
              </a:outerShdw>
            </a:effectLst>
            <a:latin typeface="Univers LT Std 45 Light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33287</TotalTime>
  <Words>2538</Words>
  <Application>Microsoft Office PowerPoint</Application>
  <PresentationFormat>On-screen Show (4:3)</PresentationFormat>
  <Paragraphs>649</Paragraphs>
  <Slides>50</Slides>
  <Notes>36</Notes>
  <HiddenSlides>0</HiddenSlides>
  <MMClips>0</MMClips>
  <ScaleCrop>false</ScaleCrop>
  <HeadingPairs>
    <vt:vector size="6" baseType="variant">
      <vt:variant>
        <vt:lpstr>Fonts Used</vt:lpstr>
      </vt:variant>
      <vt:variant>
        <vt:i4>14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50</vt:i4>
      </vt:variant>
    </vt:vector>
  </HeadingPairs>
  <TitlesOfParts>
    <vt:vector size="67" baseType="lpstr">
      <vt:lpstr>Helvetica</vt:lpstr>
      <vt:lpstr>Times New Roman</vt:lpstr>
      <vt:lpstr>ＭＳ Ｐゴシック</vt:lpstr>
      <vt:lpstr>Univers LT Std 45 Light</vt:lpstr>
      <vt:lpstr>Arial</vt:lpstr>
      <vt:lpstr>Wingdings</vt:lpstr>
      <vt:lpstr>黑体</vt:lpstr>
      <vt:lpstr>Candara</vt:lpstr>
      <vt:lpstr>Univers LT Std 55</vt:lpstr>
      <vt:lpstr>Symbol</vt:lpstr>
      <vt:lpstr>Wingdings 3</vt:lpstr>
      <vt:lpstr>Calibri</vt:lpstr>
      <vt:lpstr>Geneva</vt:lpstr>
      <vt:lpstr>Cambria Math</vt:lpstr>
      <vt:lpstr>FC5643-CERN3027 - Scale of contributions</vt:lpstr>
      <vt:lpstr>Office Theme</vt:lpstr>
      <vt:lpstr>NI Week 2012_Keynote template 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 sustained decrease in specific cost</vt:lpstr>
      <vt:lpstr>PowerPoint Presentation</vt:lpstr>
      <vt:lpstr>PowerPoint Presentation</vt:lpstr>
      <vt:lpstr>Geological background</vt:lpstr>
      <vt:lpstr>PowerPoint Presentation</vt:lpstr>
      <vt:lpstr>PowerPoint Presentation</vt:lpstr>
      <vt:lpstr>Tunnelling options for crossing the lake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High –field SC dipoles</vt:lpstr>
      <vt:lpstr>Cryo-magnet cross sections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Synchrotron radiation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FCC presentation at 6th TLEP WS</dc:title>
  <dc:creator>Michael Benedikt</dc:creator>
  <cp:lastModifiedBy>Michael Benedikt</cp:lastModifiedBy>
  <cp:revision>1312</cp:revision>
  <cp:lastPrinted>2016-04-07T13:32:51Z</cp:lastPrinted>
  <dcterms:created xsi:type="dcterms:W3CDTF">2012-06-07T06:34:51Z</dcterms:created>
  <dcterms:modified xsi:type="dcterms:W3CDTF">2018-07-19T06:54:33Z</dcterms:modified>
</cp:coreProperties>
</file>