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3" r:id="rId2"/>
    <p:sldMasterId id="2147483765" r:id="rId3"/>
  </p:sldMasterIdLst>
  <p:notesMasterIdLst>
    <p:notesMasterId r:id="rId62"/>
  </p:notesMasterIdLst>
  <p:sldIdLst>
    <p:sldId id="257" r:id="rId4"/>
    <p:sldId id="348" r:id="rId5"/>
    <p:sldId id="349" r:id="rId6"/>
    <p:sldId id="350" r:id="rId7"/>
    <p:sldId id="351" r:id="rId8"/>
    <p:sldId id="353" r:id="rId9"/>
    <p:sldId id="354" r:id="rId10"/>
    <p:sldId id="355" r:id="rId11"/>
    <p:sldId id="356" r:id="rId12"/>
    <p:sldId id="357" r:id="rId13"/>
    <p:sldId id="358" r:id="rId14"/>
    <p:sldId id="359" r:id="rId15"/>
    <p:sldId id="259" r:id="rId16"/>
    <p:sldId id="267" r:id="rId17"/>
    <p:sldId id="298" r:id="rId18"/>
    <p:sldId id="285" r:id="rId19"/>
    <p:sldId id="287" r:id="rId20"/>
    <p:sldId id="288" r:id="rId21"/>
    <p:sldId id="289" r:id="rId22"/>
    <p:sldId id="290" r:id="rId23"/>
    <p:sldId id="291" r:id="rId24"/>
    <p:sldId id="297" r:id="rId25"/>
    <p:sldId id="303" r:id="rId26"/>
    <p:sldId id="272" r:id="rId27"/>
    <p:sldId id="305" r:id="rId28"/>
    <p:sldId id="312" r:id="rId29"/>
    <p:sldId id="304" r:id="rId30"/>
    <p:sldId id="265" r:id="rId31"/>
    <p:sldId id="313" r:id="rId32"/>
    <p:sldId id="275" r:id="rId33"/>
    <p:sldId id="360" r:id="rId34"/>
    <p:sldId id="361" r:id="rId35"/>
    <p:sldId id="362" r:id="rId36"/>
    <p:sldId id="266" r:id="rId37"/>
    <p:sldId id="261" r:id="rId38"/>
    <p:sldId id="296" r:id="rId39"/>
    <p:sldId id="284" r:id="rId40"/>
    <p:sldId id="300" r:id="rId41"/>
    <p:sldId id="283" r:id="rId42"/>
    <p:sldId id="301" r:id="rId43"/>
    <p:sldId id="302" r:id="rId44"/>
    <p:sldId id="342" r:id="rId45"/>
    <p:sldId id="286" r:id="rId46"/>
    <p:sldId id="315" r:id="rId47"/>
    <p:sldId id="319" r:id="rId48"/>
    <p:sldId id="320" r:id="rId49"/>
    <p:sldId id="321" r:id="rId50"/>
    <p:sldId id="323" r:id="rId51"/>
    <p:sldId id="324" r:id="rId52"/>
    <p:sldId id="325" r:id="rId53"/>
    <p:sldId id="326" r:id="rId54"/>
    <p:sldId id="327" r:id="rId55"/>
    <p:sldId id="328" r:id="rId56"/>
    <p:sldId id="329" r:id="rId57"/>
    <p:sldId id="331" r:id="rId58"/>
    <p:sldId id="332" r:id="rId59"/>
    <p:sldId id="333" r:id="rId60"/>
    <p:sldId id="340" r:id="rId6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4660"/>
  </p:normalViewPr>
  <p:slideViewPr>
    <p:cSldViewPr snapToGrid="0">
      <p:cViewPr varScale="1">
        <p:scale>
          <a:sx n="89" d="100"/>
          <a:sy n="89" d="100"/>
        </p:scale>
        <p:origin x="41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thomas\Desktop\FF%20Athens2011\AthensJune20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8575">
              <a:solidFill>
                <a:srgbClr val="0000CC"/>
              </a:solidFill>
            </a:ln>
          </c:spPr>
          <c:marker>
            <c:spPr>
              <a:solidFill>
                <a:srgbClr val="0000CC"/>
              </a:solidFill>
              <a:ln>
                <a:solidFill>
                  <a:srgbClr val="0000CC"/>
                </a:solidFill>
              </a:ln>
            </c:spPr>
          </c:marker>
          <c:xVal>
            <c:numRef>
              <c:f>'1ovR2 Athens'!$B$3:$B$10</c:f>
              <c:numCache>
                <c:formatCode>General</c:formatCode>
                <c:ptCount val="8"/>
                <c:pt idx="0">
                  <c:v>5</c:v>
                </c:pt>
                <c:pt idx="1">
                  <c:v>10</c:v>
                </c:pt>
                <c:pt idx="2">
                  <c:v>20</c:v>
                </c:pt>
                <c:pt idx="3">
                  <c:v>30</c:v>
                </c:pt>
                <c:pt idx="4">
                  <c:v>40</c:v>
                </c:pt>
                <c:pt idx="5">
                  <c:v>50</c:v>
                </c:pt>
                <c:pt idx="6">
                  <c:v>60</c:v>
                </c:pt>
                <c:pt idx="7">
                  <c:v>65</c:v>
                </c:pt>
              </c:numCache>
            </c:numRef>
          </c:xVal>
          <c:yVal>
            <c:numRef>
              <c:f>'1ovR2 Athens'!$C$3:$C$10</c:f>
              <c:numCache>
                <c:formatCode>General</c:formatCode>
                <c:ptCount val="8"/>
                <c:pt idx="0">
                  <c:v>98440</c:v>
                </c:pt>
                <c:pt idx="1">
                  <c:v>19160</c:v>
                </c:pt>
                <c:pt idx="2">
                  <c:v>3362</c:v>
                </c:pt>
                <c:pt idx="3">
                  <c:v>1282</c:v>
                </c:pt>
                <c:pt idx="4">
                  <c:v>586</c:v>
                </c:pt>
                <c:pt idx="5">
                  <c:v>260</c:v>
                </c:pt>
                <c:pt idx="6">
                  <c:v>146</c:v>
                </c:pt>
                <c:pt idx="7">
                  <c:v>104</c:v>
                </c:pt>
              </c:numCache>
            </c:numRef>
          </c:yVal>
          <c:smooth val="0"/>
          <c:extLst xmlns:c16r2="http://schemas.microsoft.com/office/drawing/2015/06/chart">
            <c:ext xmlns:c16="http://schemas.microsoft.com/office/drawing/2014/chart" uri="{C3380CC4-5D6E-409C-BE32-E72D297353CC}">
              <c16:uniqueId val="{00000000-87CE-48EA-9056-970FB1978C6D}"/>
            </c:ext>
          </c:extLst>
        </c:ser>
        <c:dLbls>
          <c:showLegendKey val="0"/>
          <c:showVal val="0"/>
          <c:showCatName val="0"/>
          <c:showSerName val="0"/>
          <c:showPercent val="0"/>
          <c:showBubbleSize val="0"/>
        </c:dLbls>
        <c:axId val="299238536"/>
        <c:axId val="299239712"/>
      </c:scatterChart>
      <c:valAx>
        <c:axId val="299238536"/>
        <c:scaling>
          <c:orientation val="minMax"/>
        </c:scaling>
        <c:delete val="0"/>
        <c:axPos val="b"/>
        <c:majorGridlines/>
        <c:minorGridlines/>
        <c:title>
          <c:tx>
            <c:rich>
              <a:bodyPr/>
              <a:lstStyle/>
              <a:p>
                <a:pPr>
                  <a:defRPr sz="1600"/>
                </a:pPr>
                <a:r>
                  <a:rPr lang="en-US" sz="1600"/>
                  <a:t>Distance [m]</a:t>
                </a:r>
              </a:p>
            </c:rich>
          </c:tx>
          <c:overlay val="0"/>
        </c:title>
        <c:numFmt formatCode="General" sourceLinked="1"/>
        <c:majorTickMark val="out"/>
        <c:minorTickMark val="none"/>
        <c:tickLblPos val="nextTo"/>
        <c:spPr>
          <a:ln w="15875">
            <a:solidFill>
              <a:schemeClr val="tx1"/>
            </a:solidFill>
          </a:ln>
        </c:spPr>
        <c:txPr>
          <a:bodyPr/>
          <a:lstStyle/>
          <a:p>
            <a:pPr>
              <a:defRPr sz="1600"/>
            </a:pPr>
            <a:endParaRPr lang="ru-RU"/>
          </a:p>
        </c:txPr>
        <c:crossAx val="299239712"/>
        <c:crosses val="autoZero"/>
        <c:crossBetween val="midCat"/>
      </c:valAx>
      <c:valAx>
        <c:axId val="299239712"/>
        <c:scaling>
          <c:logBase val="10"/>
          <c:orientation val="minMax"/>
          <c:max val="1000000"/>
          <c:min val="10"/>
        </c:scaling>
        <c:delete val="0"/>
        <c:axPos val="l"/>
        <c:majorGridlines/>
        <c:minorGridlines/>
        <c:title>
          <c:tx>
            <c:rich>
              <a:bodyPr/>
              <a:lstStyle/>
              <a:p>
                <a:pPr>
                  <a:defRPr sz="1800"/>
                </a:pPr>
                <a:r>
                  <a:rPr lang="en-US" sz="1800"/>
                  <a:t>Counts</a:t>
                </a:r>
                <a:r>
                  <a:rPr lang="en-US" sz="1800" baseline="0"/>
                  <a:t> per 20 sec</a:t>
                </a:r>
                <a:endParaRPr lang="en-US" sz="1800"/>
              </a:p>
            </c:rich>
          </c:tx>
          <c:overlay val="0"/>
        </c:title>
        <c:numFmt formatCode="0.0E+00" sourceLinked="0"/>
        <c:majorTickMark val="out"/>
        <c:minorTickMark val="none"/>
        <c:tickLblPos val="nextTo"/>
        <c:spPr>
          <a:ln w="15875">
            <a:solidFill>
              <a:schemeClr val="tx1"/>
            </a:solidFill>
          </a:ln>
        </c:spPr>
        <c:txPr>
          <a:bodyPr/>
          <a:lstStyle/>
          <a:p>
            <a:pPr>
              <a:defRPr sz="1600"/>
            </a:pPr>
            <a:endParaRPr lang="ru-RU"/>
          </a:p>
        </c:txPr>
        <c:crossAx val="299238536"/>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3AAC9-4154-496C-BD5D-0C877C10A3E5}" type="datetimeFigureOut">
              <a:rPr lang="ru-RU" smtClean="0"/>
              <a:t>13.04.2018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2AC817-5F7D-46EE-A534-751B740DAF32}" type="slidenum">
              <a:rPr lang="ru-RU" smtClean="0"/>
              <a:t>‹#›</a:t>
            </a:fld>
            <a:endParaRPr lang="ru-RU"/>
          </a:p>
        </p:txBody>
      </p:sp>
    </p:spTree>
    <p:extLst>
      <p:ext uri="{BB962C8B-B14F-4D97-AF65-F5344CB8AC3E}">
        <p14:creationId xmlns:p14="http://schemas.microsoft.com/office/powerpoint/2010/main" val="3484925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2</a:t>
            </a:fld>
            <a:endParaRPr lang="ru-RU"/>
          </a:p>
        </p:txBody>
      </p:sp>
    </p:spTree>
    <p:extLst>
      <p:ext uri="{BB962C8B-B14F-4D97-AF65-F5344CB8AC3E}">
        <p14:creationId xmlns:p14="http://schemas.microsoft.com/office/powerpoint/2010/main" val="4097617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11</a:t>
            </a:fld>
            <a:endParaRPr lang="ru-RU"/>
          </a:p>
        </p:txBody>
      </p:sp>
    </p:spTree>
    <p:extLst>
      <p:ext uri="{BB962C8B-B14F-4D97-AF65-F5344CB8AC3E}">
        <p14:creationId xmlns:p14="http://schemas.microsoft.com/office/powerpoint/2010/main" val="3689678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12</a:t>
            </a:fld>
            <a:endParaRPr lang="ru-RU"/>
          </a:p>
        </p:txBody>
      </p:sp>
    </p:spTree>
    <p:extLst>
      <p:ext uri="{BB962C8B-B14F-4D97-AF65-F5344CB8AC3E}">
        <p14:creationId xmlns:p14="http://schemas.microsoft.com/office/powerpoint/2010/main" val="3680700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450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1F4FA52-B8C2-4DC0-A6AB-18C495B1D79B}" type="slidenum">
              <a:rPr lang="ru-RU" altLang="en-US">
                <a:solidFill>
                  <a:prstClr val="black"/>
                </a:solidFill>
              </a:rPr>
              <a:pPr fontAlgn="base">
                <a:spcBef>
                  <a:spcPct val="0"/>
                </a:spcBef>
                <a:spcAft>
                  <a:spcPct val="0"/>
                </a:spcAft>
              </a:pPr>
              <a:t>21</a:t>
            </a:fld>
            <a:endParaRPr lang="ru-RU" altLang="en-US">
              <a:solidFill>
                <a:prstClr val="black"/>
              </a:solidFill>
            </a:endParaRPr>
          </a:p>
        </p:txBody>
      </p:sp>
    </p:spTree>
    <p:extLst>
      <p:ext uri="{BB962C8B-B14F-4D97-AF65-F5344CB8AC3E}">
        <p14:creationId xmlns:p14="http://schemas.microsoft.com/office/powerpoint/2010/main" val="2891635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42</a:t>
            </a:fld>
            <a:endParaRPr lang="ru-RU"/>
          </a:p>
        </p:txBody>
      </p:sp>
    </p:spTree>
    <p:extLst>
      <p:ext uri="{BB962C8B-B14F-4D97-AF65-F5344CB8AC3E}">
        <p14:creationId xmlns:p14="http://schemas.microsoft.com/office/powerpoint/2010/main" val="1248222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450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1F4FA52-B8C2-4DC0-A6AB-18C495B1D79B}" type="slidenum">
              <a:rPr lang="ru-RU" altLang="en-US">
                <a:solidFill>
                  <a:prstClr val="black"/>
                </a:solidFill>
              </a:rPr>
              <a:pPr fontAlgn="base">
                <a:spcBef>
                  <a:spcPct val="0"/>
                </a:spcBef>
                <a:spcAft>
                  <a:spcPct val="0"/>
                </a:spcAft>
              </a:pPr>
              <a:t>43</a:t>
            </a:fld>
            <a:endParaRPr lang="ru-RU" altLang="en-US">
              <a:solidFill>
                <a:prstClr val="black"/>
              </a:solidFill>
            </a:endParaRPr>
          </a:p>
        </p:txBody>
      </p:sp>
    </p:spTree>
    <p:extLst>
      <p:ext uri="{BB962C8B-B14F-4D97-AF65-F5344CB8AC3E}">
        <p14:creationId xmlns:p14="http://schemas.microsoft.com/office/powerpoint/2010/main" val="40496493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a:ln/>
        </p:spPr>
      </p:sp>
      <p:sp>
        <p:nvSpPr>
          <p:cNvPr id="8194" name="Notes Placeholder 2"/>
          <p:cNvSpPr>
            <a:spLocks noGrp="1"/>
          </p:cNvSpPr>
          <p:nvPr>
            <p:ph type="body" idx="1"/>
          </p:nvPr>
        </p:nvSpPr>
        <p:spPr>
          <a:noFill/>
          <a:ln/>
        </p:spPr>
        <p:txBody>
          <a:bodyPr/>
          <a:lstStyle/>
          <a:p>
            <a:endParaRPr lang="fr-FR" smtClean="0"/>
          </a:p>
        </p:txBody>
      </p:sp>
      <p:sp>
        <p:nvSpPr>
          <p:cNvPr id="8195" name="Slide Number Placeholder 3"/>
          <p:cNvSpPr>
            <a:spLocks noGrp="1"/>
          </p:cNvSpPr>
          <p:nvPr>
            <p:ph type="sldNum" sz="quarter" idx="5"/>
          </p:nvPr>
        </p:nvSpPr>
        <p:spPr>
          <a:noFill/>
        </p:spPr>
        <p:txBody>
          <a:bodyPr/>
          <a:lstStyle/>
          <a:p>
            <a:pPr defTabSz="955455"/>
            <a:fld id="{0D756EB3-DFB1-4872-B991-A1B4D9171655}" type="slidenum">
              <a:rPr lang="en-US" smtClean="0">
                <a:cs typeface="Arial" charset="0"/>
              </a:rPr>
              <a:pPr defTabSz="955455"/>
              <a:t>45</a:t>
            </a:fld>
            <a:endParaRPr lang="en-US" smtClean="0">
              <a:cs typeface="Arial" charset="0"/>
            </a:endParaRPr>
          </a:p>
        </p:txBody>
      </p:sp>
    </p:spTree>
    <p:extLst>
      <p:ext uri="{BB962C8B-B14F-4D97-AF65-F5344CB8AC3E}">
        <p14:creationId xmlns:p14="http://schemas.microsoft.com/office/powerpoint/2010/main" val="65302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E86334C5-9AAC-40F9-8DF4-6CA08BDBD064}" type="slidenum">
              <a:rPr lang="en-US" smtClean="0"/>
              <a:pPr>
                <a:defRPr/>
              </a:pPr>
              <a:t>46</a:t>
            </a:fld>
            <a:endParaRPr lang="en-US" dirty="0"/>
          </a:p>
        </p:txBody>
      </p:sp>
    </p:spTree>
    <p:extLst>
      <p:ext uri="{BB962C8B-B14F-4D97-AF65-F5344CB8AC3E}">
        <p14:creationId xmlns:p14="http://schemas.microsoft.com/office/powerpoint/2010/main" val="163251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E86334C5-9AAC-40F9-8DF4-6CA08BDBD064}" type="slidenum">
              <a:rPr lang="en-US" smtClean="0"/>
              <a:pPr>
                <a:defRPr/>
              </a:pPr>
              <a:t>47</a:t>
            </a:fld>
            <a:endParaRPr lang="en-US" dirty="0"/>
          </a:p>
        </p:txBody>
      </p:sp>
    </p:spTree>
    <p:extLst>
      <p:ext uri="{BB962C8B-B14F-4D97-AF65-F5344CB8AC3E}">
        <p14:creationId xmlns:p14="http://schemas.microsoft.com/office/powerpoint/2010/main" val="1697056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E86334C5-9AAC-40F9-8DF4-6CA08BDBD064}" type="slidenum">
              <a:rPr lang="en-US" smtClean="0"/>
              <a:pPr>
                <a:defRPr/>
              </a:pPr>
              <a:t>48</a:t>
            </a:fld>
            <a:endParaRPr lang="en-US" dirty="0"/>
          </a:p>
        </p:txBody>
      </p:sp>
    </p:spTree>
    <p:extLst>
      <p:ext uri="{BB962C8B-B14F-4D97-AF65-F5344CB8AC3E}">
        <p14:creationId xmlns:p14="http://schemas.microsoft.com/office/powerpoint/2010/main" val="4080468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6093FE-BD38-43F7-8CCA-4C5F81914A37}" type="slidenum">
              <a:rPr lang="en-US" smtClean="0">
                <a:solidFill>
                  <a:srgbClr val="000000"/>
                </a:solidFill>
              </a:rPr>
              <a:pPr>
                <a:defRPr/>
              </a:pPr>
              <a:t>50</a:t>
            </a:fld>
            <a:endParaRPr lang="en-US" dirty="0">
              <a:solidFill>
                <a:srgbClr val="000000"/>
              </a:solidFill>
            </a:endParaRPr>
          </a:p>
        </p:txBody>
      </p:sp>
    </p:spTree>
    <p:extLst>
      <p:ext uri="{BB962C8B-B14F-4D97-AF65-F5344CB8AC3E}">
        <p14:creationId xmlns:p14="http://schemas.microsoft.com/office/powerpoint/2010/main" val="4184491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3</a:t>
            </a:fld>
            <a:endParaRPr lang="ru-RU"/>
          </a:p>
        </p:txBody>
      </p:sp>
    </p:spTree>
    <p:extLst>
      <p:ext uri="{BB962C8B-B14F-4D97-AF65-F5344CB8AC3E}">
        <p14:creationId xmlns:p14="http://schemas.microsoft.com/office/powerpoint/2010/main" val="1093187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E86334C5-9AAC-40F9-8DF4-6CA08BDBD064}" type="slidenum">
              <a:rPr lang="en-US" smtClean="0"/>
              <a:pPr>
                <a:defRPr/>
              </a:pPr>
              <a:t>55</a:t>
            </a:fld>
            <a:endParaRPr lang="en-US" dirty="0"/>
          </a:p>
        </p:txBody>
      </p:sp>
    </p:spTree>
    <p:extLst>
      <p:ext uri="{BB962C8B-B14F-4D97-AF65-F5344CB8AC3E}">
        <p14:creationId xmlns:p14="http://schemas.microsoft.com/office/powerpoint/2010/main" val="19869190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E86334C5-9AAC-40F9-8DF4-6CA08BDBD064}" type="slidenum">
              <a:rPr lang="en-US" smtClean="0"/>
              <a:pPr>
                <a:defRPr/>
              </a:pPr>
              <a:t>56</a:t>
            </a:fld>
            <a:endParaRPr lang="en-US" dirty="0"/>
          </a:p>
        </p:txBody>
      </p:sp>
    </p:spTree>
    <p:extLst>
      <p:ext uri="{BB962C8B-B14F-4D97-AF65-F5344CB8AC3E}">
        <p14:creationId xmlns:p14="http://schemas.microsoft.com/office/powerpoint/2010/main" val="1792388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4</a:t>
            </a:fld>
            <a:endParaRPr lang="ru-RU"/>
          </a:p>
        </p:txBody>
      </p:sp>
    </p:spTree>
    <p:extLst>
      <p:ext uri="{BB962C8B-B14F-4D97-AF65-F5344CB8AC3E}">
        <p14:creationId xmlns:p14="http://schemas.microsoft.com/office/powerpoint/2010/main" val="3968689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5</a:t>
            </a:fld>
            <a:endParaRPr lang="ru-RU"/>
          </a:p>
        </p:txBody>
      </p:sp>
    </p:spTree>
    <p:extLst>
      <p:ext uri="{BB962C8B-B14F-4D97-AF65-F5344CB8AC3E}">
        <p14:creationId xmlns:p14="http://schemas.microsoft.com/office/powerpoint/2010/main" val="1244525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6</a:t>
            </a:fld>
            <a:endParaRPr lang="ru-RU"/>
          </a:p>
        </p:txBody>
      </p:sp>
    </p:spTree>
    <p:extLst>
      <p:ext uri="{BB962C8B-B14F-4D97-AF65-F5344CB8AC3E}">
        <p14:creationId xmlns:p14="http://schemas.microsoft.com/office/powerpoint/2010/main" val="3218540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7</a:t>
            </a:fld>
            <a:endParaRPr lang="ru-RU"/>
          </a:p>
        </p:txBody>
      </p:sp>
    </p:spTree>
    <p:extLst>
      <p:ext uri="{BB962C8B-B14F-4D97-AF65-F5344CB8AC3E}">
        <p14:creationId xmlns:p14="http://schemas.microsoft.com/office/powerpoint/2010/main" val="12646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8</a:t>
            </a:fld>
            <a:endParaRPr lang="ru-RU"/>
          </a:p>
        </p:txBody>
      </p:sp>
    </p:spTree>
    <p:extLst>
      <p:ext uri="{BB962C8B-B14F-4D97-AF65-F5344CB8AC3E}">
        <p14:creationId xmlns:p14="http://schemas.microsoft.com/office/powerpoint/2010/main" val="3761564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9</a:t>
            </a:fld>
            <a:endParaRPr lang="ru-RU"/>
          </a:p>
        </p:txBody>
      </p:sp>
    </p:spTree>
    <p:extLst>
      <p:ext uri="{BB962C8B-B14F-4D97-AF65-F5344CB8AC3E}">
        <p14:creationId xmlns:p14="http://schemas.microsoft.com/office/powerpoint/2010/main" val="4192646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F2AC817-5F7D-46EE-A534-751B740DAF32}" type="slidenum">
              <a:rPr lang="ru-RU" smtClean="0"/>
              <a:t>10</a:t>
            </a:fld>
            <a:endParaRPr lang="ru-RU"/>
          </a:p>
        </p:txBody>
      </p:sp>
    </p:spTree>
    <p:extLst>
      <p:ext uri="{BB962C8B-B14F-4D97-AF65-F5344CB8AC3E}">
        <p14:creationId xmlns:p14="http://schemas.microsoft.com/office/powerpoint/2010/main" val="209609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232664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1584790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Vertical Title 1"/>
          <p:cNvSpPr>
            <a:spLocks noGrp="1"/>
          </p:cNvSpPr>
          <p:nvPr>
            <p:ph type="title" orient="vert"/>
          </p:nvPr>
        </p:nvSpPr>
        <p:spPr>
          <a:xfrm>
            <a:off x="8839200" y="1447803"/>
            <a:ext cx="27432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3927643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p>
            <a:r>
              <a:rPr lang="ru-RU" smtClean="0"/>
              <a:t>Образец заголовка</a:t>
            </a:r>
            <a:endParaRPr lang="en-GB"/>
          </a:p>
        </p:txBody>
      </p:sp>
      <p:sp>
        <p:nvSpPr>
          <p:cNvPr id="3" name="Текст 2"/>
          <p:cNvSpPr>
            <a:spLocks noGrp="1"/>
          </p:cNvSpPr>
          <p:nvPr>
            <p:ph type="body" sz="half" idx="1"/>
          </p:nvPr>
        </p:nvSpPr>
        <p:spPr>
          <a:xfrm>
            <a:off x="609600" y="1600206"/>
            <a:ext cx="53848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4" name="Объект 3"/>
          <p:cNvSpPr>
            <a:spLocks noGrp="1"/>
          </p:cNvSpPr>
          <p:nvPr>
            <p:ph sz="quarter" idx="2"/>
          </p:nvPr>
        </p:nvSpPr>
        <p:spPr>
          <a:xfrm>
            <a:off x="6197600" y="1600200"/>
            <a:ext cx="53848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5" name="Объект 4"/>
          <p:cNvSpPr>
            <a:spLocks noGrp="1"/>
          </p:cNvSpPr>
          <p:nvPr>
            <p:ph sz="quarter" idx="3"/>
          </p:nvPr>
        </p:nvSpPr>
        <p:spPr>
          <a:xfrm>
            <a:off x="6197600" y="3938611"/>
            <a:ext cx="53848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6" name="Дата 5"/>
          <p:cNvSpPr>
            <a:spLocks noGrp="1"/>
          </p:cNvSpPr>
          <p:nvPr>
            <p:ph type="dt" sz="half" idx="10"/>
          </p:nvPr>
        </p:nvSpPr>
        <p:spPr>
          <a:xfrm>
            <a:off x="609600" y="6245225"/>
            <a:ext cx="2844800" cy="476250"/>
          </a:xfrm>
          <a:prstGeom prst="rect">
            <a:avLst/>
          </a:prstGeom>
        </p:spPr>
        <p:txBody>
          <a:bodyPr/>
          <a:lstStyle>
            <a:lvl1pPr>
              <a:defRPr/>
            </a:lvl1pPr>
          </a:lstStyle>
          <a:p>
            <a:pPr>
              <a:defRPr/>
            </a:pPr>
            <a:r>
              <a:rPr lang="ru-RU" altLang="en-US" smtClean="0">
                <a:solidFill>
                  <a:srgbClr val="073E87"/>
                </a:solidFill>
              </a:rPr>
              <a:t>01/27/2013</a:t>
            </a:r>
            <a:endParaRPr lang="en-US" altLang="en-US">
              <a:solidFill>
                <a:srgbClr val="073E87"/>
              </a:solidFill>
            </a:endParaRPr>
          </a:p>
        </p:txBody>
      </p:sp>
      <p:sp>
        <p:nvSpPr>
          <p:cNvPr id="7" name="Нижний колонтитул 6"/>
          <p:cNvSpPr>
            <a:spLocks noGrp="1"/>
          </p:cNvSpPr>
          <p:nvPr>
            <p:ph type="ftr" sz="quarter" idx="11"/>
          </p:nvPr>
        </p:nvSpPr>
        <p:spPr>
          <a:xfrm>
            <a:off x="4165600" y="6245225"/>
            <a:ext cx="3860800" cy="476250"/>
          </a:xfrm>
          <a:prstGeom prst="rect">
            <a:avLst/>
          </a:prstGeom>
        </p:spPr>
        <p:txBody>
          <a:bodyPr/>
          <a:lstStyle>
            <a:lvl1pPr>
              <a:defRPr/>
            </a:lvl1pPr>
          </a:lstStyle>
          <a:p>
            <a:pPr>
              <a:defRPr/>
            </a:pPr>
            <a:r>
              <a:rPr lang="ka-GE" altLang="en-US" smtClean="0">
                <a:solidFill>
                  <a:srgbClr val="073E87"/>
                </a:solidFill>
              </a:rPr>
              <a:t>13/04/2018, ჟენევა, ა.ღონღაძე, ი.ღონღაძე</a:t>
            </a:r>
            <a:endParaRPr lang="en-US" altLang="en-US">
              <a:solidFill>
                <a:srgbClr val="073E87"/>
              </a:solidFill>
            </a:endParaRPr>
          </a:p>
        </p:txBody>
      </p:sp>
      <p:sp>
        <p:nvSpPr>
          <p:cNvPr id="8" name="Номер слайда 7"/>
          <p:cNvSpPr>
            <a:spLocks noGrp="1"/>
          </p:cNvSpPr>
          <p:nvPr>
            <p:ph type="sldNum" sz="quarter" idx="12"/>
          </p:nvPr>
        </p:nvSpPr>
        <p:spPr>
          <a:xfrm>
            <a:off x="8737600" y="6245225"/>
            <a:ext cx="2844800" cy="476250"/>
          </a:xfrm>
          <a:prstGeom prst="rect">
            <a:avLst/>
          </a:prstGeom>
        </p:spPr>
        <p:txBody>
          <a:bodyPr/>
          <a:lstStyle>
            <a:lvl1pPr>
              <a:defRPr/>
            </a:lvl1pPr>
          </a:lstStyle>
          <a:p>
            <a:pPr>
              <a:defRPr/>
            </a:pPr>
            <a:fld id="{0C122C03-D897-49FC-91E8-91A2B94062EB}" type="slidenum">
              <a:rPr lang="en-US" altLang="en-US" smtClean="0">
                <a:solidFill>
                  <a:srgbClr val="073E87"/>
                </a:solidFill>
              </a:rPr>
              <a:pPr>
                <a:defRPr/>
              </a:pPr>
              <a:t>‹#›</a:t>
            </a:fld>
            <a:endParaRPr lang="en-US" altLang="en-US">
              <a:solidFill>
                <a:srgbClr val="073E87"/>
              </a:solidFill>
            </a:endParaRPr>
          </a:p>
        </p:txBody>
      </p:sp>
    </p:spTree>
    <p:extLst>
      <p:ext uri="{BB962C8B-B14F-4D97-AF65-F5344CB8AC3E}">
        <p14:creationId xmlns:p14="http://schemas.microsoft.com/office/powerpoint/2010/main" val="38748260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4079833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7" name="Title 6"/>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val="1561402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9" name="Freeform 14"/>
          <p:cNvSpPr>
            <a:spLocks/>
          </p:cNvSpPr>
          <p:nvPr/>
        </p:nvSpPr>
        <p:spPr bwMode="hidden">
          <a:xfrm>
            <a:off x="8063266"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0" name="Freeform 18"/>
          <p:cNvSpPr>
            <a:spLocks/>
          </p:cNvSpPr>
          <p:nvPr/>
        </p:nvSpPr>
        <p:spPr bwMode="hidden">
          <a:xfrm>
            <a:off x="3492442"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2" name="Freeform 26"/>
          <p:cNvSpPr>
            <a:spLocks/>
          </p:cNvSpPr>
          <p:nvPr/>
        </p:nvSpPr>
        <p:spPr bwMode="hidden">
          <a:xfrm>
            <a:off x="7479321" y="4074197"/>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5658510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9" name="Content Placeholder 8"/>
          <p:cNvSpPr>
            <a:spLocks noGrp="1"/>
          </p:cNvSpPr>
          <p:nvPr>
            <p:ph sz="quarter" idx="13"/>
          </p:nvPr>
        </p:nvSpPr>
        <p:spPr>
          <a:xfrm>
            <a:off x="902207"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285468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03116" y="3429023"/>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7" y="3429023"/>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8" name="Footer Placeholder 7"/>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9" name="Slide Number Placeholder 8"/>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3051058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4" name="Footer Placeholder 3"/>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Slide Number Placeholder 4"/>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5091468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Date Placeholder 1"/>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3" name="Footer Placeholder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Slide Number Placeholder 3"/>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80567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7" name="Title 6"/>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val="3738180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4" name="Text Placeholder 3"/>
          <p:cNvSpPr>
            <a:spLocks noGrp="1"/>
          </p:cNvSpPr>
          <p:nvPr>
            <p:ph type="body" sz="half" idx="2"/>
          </p:nvPr>
        </p:nvSpPr>
        <p:spPr>
          <a:xfrm>
            <a:off x="1219200" y="3581423"/>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202617"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623038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Title 1"/>
          <p:cNvSpPr>
            <a:spLocks noGrp="1"/>
          </p:cNvSpPr>
          <p:nvPr>
            <p:ph type="title"/>
          </p:nvPr>
        </p:nvSpPr>
        <p:spPr>
          <a:xfrm>
            <a:off x="6498889" y="338667"/>
            <a:ext cx="5083527"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491126"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extLst>
      <p:ext uri="{BB962C8B-B14F-4D97-AF65-F5344CB8AC3E}">
        <p14:creationId xmlns:p14="http://schemas.microsoft.com/office/powerpoint/2010/main" val="38468951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1583360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Vertical Title 1"/>
          <p:cNvSpPr>
            <a:spLocks noGrp="1"/>
          </p:cNvSpPr>
          <p:nvPr>
            <p:ph type="title" orient="vert"/>
          </p:nvPr>
        </p:nvSpPr>
        <p:spPr>
          <a:xfrm>
            <a:off x="8839200" y="1447803"/>
            <a:ext cx="27432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38870168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p>
            <a:r>
              <a:rPr lang="ru-RU" smtClean="0"/>
              <a:t>Образец заголовка</a:t>
            </a:r>
            <a:endParaRPr lang="en-GB"/>
          </a:p>
        </p:txBody>
      </p:sp>
      <p:sp>
        <p:nvSpPr>
          <p:cNvPr id="3" name="Текст 2"/>
          <p:cNvSpPr>
            <a:spLocks noGrp="1"/>
          </p:cNvSpPr>
          <p:nvPr>
            <p:ph type="body" sz="half" idx="1"/>
          </p:nvPr>
        </p:nvSpPr>
        <p:spPr>
          <a:xfrm>
            <a:off x="609600" y="1600206"/>
            <a:ext cx="53848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4" name="Объект 3"/>
          <p:cNvSpPr>
            <a:spLocks noGrp="1"/>
          </p:cNvSpPr>
          <p:nvPr>
            <p:ph sz="quarter" idx="2"/>
          </p:nvPr>
        </p:nvSpPr>
        <p:spPr>
          <a:xfrm>
            <a:off x="6197600" y="1600200"/>
            <a:ext cx="53848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5" name="Объект 4"/>
          <p:cNvSpPr>
            <a:spLocks noGrp="1"/>
          </p:cNvSpPr>
          <p:nvPr>
            <p:ph sz="quarter" idx="3"/>
          </p:nvPr>
        </p:nvSpPr>
        <p:spPr>
          <a:xfrm>
            <a:off x="6197600" y="3938611"/>
            <a:ext cx="53848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6" name="Дата 5"/>
          <p:cNvSpPr>
            <a:spLocks noGrp="1"/>
          </p:cNvSpPr>
          <p:nvPr>
            <p:ph type="dt" sz="half" idx="10"/>
          </p:nvPr>
        </p:nvSpPr>
        <p:spPr>
          <a:xfrm>
            <a:off x="609600" y="6245225"/>
            <a:ext cx="2844800" cy="476250"/>
          </a:xfrm>
          <a:prstGeom prst="rect">
            <a:avLst/>
          </a:prstGeom>
        </p:spPr>
        <p:txBody>
          <a:bodyPr/>
          <a:lstStyle>
            <a:lvl1pPr>
              <a:defRPr/>
            </a:lvl1pPr>
          </a:lstStyle>
          <a:p>
            <a:pPr>
              <a:defRPr/>
            </a:pPr>
            <a:r>
              <a:rPr lang="ru-RU" altLang="en-US" smtClean="0">
                <a:solidFill>
                  <a:srgbClr val="073E87"/>
                </a:solidFill>
              </a:rPr>
              <a:t>01/27/2013</a:t>
            </a:r>
            <a:endParaRPr lang="en-US" altLang="en-US">
              <a:solidFill>
                <a:srgbClr val="073E87"/>
              </a:solidFill>
            </a:endParaRPr>
          </a:p>
        </p:txBody>
      </p:sp>
      <p:sp>
        <p:nvSpPr>
          <p:cNvPr id="7" name="Нижний колонтитул 6"/>
          <p:cNvSpPr>
            <a:spLocks noGrp="1"/>
          </p:cNvSpPr>
          <p:nvPr>
            <p:ph type="ftr" sz="quarter" idx="11"/>
          </p:nvPr>
        </p:nvSpPr>
        <p:spPr>
          <a:xfrm>
            <a:off x="4165600" y="6245225"/>
            <a:ext cx="3860800" cy="476250"/>
          </a:xfrm>
          <a:prstGeom prst="rect">
            <a:avLst/>
          </a:prstGeom>
        </p:spPr>
        <p:txBody>
          <a:bodyPr/>
          <a:lstStyle>
            <a:lvl1pPr>
              <a:defRPr/>
            </a:lvl1pPr>
          </a:lstStyle>
          <a:p>
            <a:pPr>
              <a:defRPr/>
            </a:pPr>
            <a:r>
              <a:rPr lang="ka-GE" altLang="en-US" smtClean="0">
                <a:solidFill>
                  <a:srgbClr val="073E87"/>
                </a:solidFill>
              </a:rPr>
              <a:t>13/04/2018, ჟენევა, ა.ღონღაძე, ი.ღონღაძე</a:t>
            </a:r>
            <a:endParaRPr lang="en-US" altLang="en-US">
              <a:solidFill>
                <a:srgbClr val="073E87"/>
              </a:solidFill>
            </a:endParaRPr>
          </a:p>
        </p:txBody>
      </p:sp>
      <p:sp>
        <p:nvSpPr>
          <p:cNvPr id="8" name="Номер слайда 7"/>
          <p:cNvSpPr>
            <a:spLocks noGrp="1"/>
          </p:cNvSpPr>
          <p:nvPr>
            <p:ph type="sldNum" sz="quarter" idx="12"/>
          </p:nvPr>
        </p:nvSpPr>
        <p:spPr>
          <a:xfrm>
            <a:off x="8737600" y="6245225"/>
            <a:ext cx="2844800" cy="476250"/>
          </a:xfrm>
          <a:prstGeom prst="rect">
            <a:avLst/>
          </a:prstGeom>
        </p:spPr>
        <p:txBody>
          <a:bodyPr/>
          <a:lstStyle>
            <a:lvl1pPr>
              <a:defRPr/>
            </a:lvl1pPr>
          </a:lstStyle>
          <a:p>
            <a:pPr>
              <a:defRPr/>
            </a:pPr>
            <a:fld id="{0C122C03-D897-49FC-91E8-91A2B94062EB}" type="slidenum">
              <a:rPr lang="en-US" altLang="en-US" smtClean="0">
                <a:solidFill>
                  <a:srgbClr val="073E87"/>
                </a:solidFill>
              </a:rPr>
              <a:pPr>
                <a:defRPr/>
              </a:pPr>
              <a:t>‹#›</a:t>
            </a:fld>
            <a:endParaRPr lang="en-US" altLang="en-US">
              <a:solidFill>
                <a:srgbClr val="073E87"/>
              </a:solidFill>
            </a:endParaRPr>
          </a:p>
        </p:txBody>
      </p:sp>
    </p:spTree>
    <p:extLst>
      <p:ext uri="{BB962C8B-B14F-4D97-AF65-F5344CB8AC3E}">
        <p14:creationId xmlns:p14="http://schemas.microsoft.com/office/powerpoint/2010/main" val="10771819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16471380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7" name="Title 6"/>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val="9351727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8118967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9" name="Content Placeholder 8"/>
          <p:cNvSpPr>
            <a:spLocks noGrp="1"/>
          </p:cNvSpPr>
          <p:nvPr>
            <p:ph sz="quarter" idx="13"/>
          </p:nvPr>
        </p:nvSpPr>
        <p:spPr>
          <a:xfrm>
            <a:off x="902207"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436047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8" name="Footer Placeholder 7"/>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9" name="Slide Number Placeholder 8"/>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2695104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9" name="Freeform 14"/>
          <p:cNvSpPr>
            <a:spLocks/>
          </p:cNvSpPr>
          <p:nvPr/>
        </p:nvSpPr>
        <p:spPr bwMode="hidden">
          <a:xfrm>
            <a:off x="8063266"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0" name="Freeform 18"/>
          <p:cNvSpPr>
            <a:spLocks/>
          </p:cNvSpPr>
          <p:nvPr/>
        </p:nvSpPr>
        <p:spPr bwMode="hidden">
          <a:xfrm>
            <a:off x="3492442"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2" name="Freeform 26"/>
          <p:cNvSpPr>
            <a:spLocks/>
          </p:cNvSpPr>
          <p:nvPr/>
        </p:nvSpPr>
        <p:spPr bwMode="hidden">
          <a:xfrm>
            <a:off x="7479321" y="4074197"/>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32935299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4" name="Footer Placeholder 3"/>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Slide Number Placeholder 4"/>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41444777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3" name="Footer Placeholder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Slide Number Placeholder 3"/>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8806452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89437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extLst>
      <p:ext uri="{BB962C8B-B14F-4D97-AF65-F5344CB8AC3E}">
        <p14:creationId xmlns:p14="http://schemas.microsoft.com/office/powerpoint/2010/main" val="42926510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5874189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16298001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p>
            <a:r>
              <a:rPr lang="ru-RU" smtClean="0"/>
              <a:t>Образец заголовка</a:t>
            </a:r>
            <a:endParaRPr lang="en-GB"/>
          </a:p>
        </p:txBody>
      </p:sp>
      <p:sp>
        <p:nvSpPr>
          <p:cNvPr id="3" name="Текст 2"/>
          <p:cNvSpPr>
            <a:spLocks noGrp="1"/>
          </p:cNvSpPr>
          <p:nvPr>
            <p:ph type="body" sz="half" idx="1"/>
          </p:nvPr>
        </p:nvSpPr>
        <p:spPr>
          <a:xfrm>
            <a:off x="609600" y="1600201"/>
            <a:ext cx="53848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4" name="Объект 3"/>
          <p:cNvSpPr>
            <a:spLocks noGrp="1"/>
          </p:cNvSpPr>
          <p:nvPr>
            <p:ph sz="quarter" idx="2"/>
          </p:nvPr>
        </p:nvSpPr>
        <p:spPr>
          <a:xfrm>
            <a:off x="6197600" y="1600200"/>
            <a:ext cx="53848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5" name="Объект 4"/>
          <p:cNvSpPr>
            <a:spLocks noGrp="1"/>
          </p:cNvSpPr>
          <p:nvPr>
            <p:ph sz="quarter" idx="3"/>
          </p:nvPr>
        </p:nvSpPr>
        <p:spPr>
          <a:xfrm>
            <a:off x="6197600" y="3938589"/>
            <a:ext cx="53848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GB"/>
          </a:p>
        </p:txBody>
      </p:sp>
      <p:sp>
        <p:nvSpPr>
          <p:cNvPr id="6" name="Дата 5"/>
          <p:cNvSpPr>
            <a:spLocks noGrp="1"/>
          </p:cNvSpPr>
          <p:nvPr>
            <p:ph type="dt" sz="half" idx="10"/>
          </p:nvPr>
        </p:nvSpPr>
        <p:spPr>
          <a:xfrm>
            <a:off x="609600" y="6245225"/>
            <a:ext cx="2844800" cy="476250"/>
          </a:xfrm>
          <a:prstGeom prst="rect">
            <a:avLst/>
          </a:prstGeom>
        </p:spPr>
        <p:txBody>
          <a:bodyPr/>
          <a:lstStyle>
            <a:lvl1pPr>
              <a:defRPr/>
            </a:lvl1pPr>
          </a:lstStyle>
          <a:p>
            <a:pPr>
              <a:defRPr/>
            </a:pPr>
            <a:r>
              <a:rPr lang="ru-RU" altLang="en-US" smtClean="0">
                <a:solidFill>
                  <a:srgbClr val="073E87"/>
                </a:solidFill>
              </a:rPr>
              <a:t>01/27/2013</a:t>
            </a:r>
            <a:endParaRPr lang="en-US" altLang="en-US">
              <a:solidFill>
                <a:srgbClr val="073E87"/>
              </a:solidFill>
            </a:endParaRPr>
          </a:p>
        </p:txBody>
      </p:sp>
      <p:sp>
        <p:nvSpPr>
          <p:cNvPr id="7" name="Нижний колонтитул 6"/>
          <p:cNvSpPr>
            <a:spLocks noGrp="1"/>
          </p:cNvSpPr>
          <p:nvPr>
            <p:ph type="ftr" sz="quarter" idx="11"/>
          </p:nvPr>
        </p:nvSpPr>
        <p:spPr>
          <a:xfrm>
            <a:off x="4165600" y="6245225"/>
            <a:ext cx="3860800" cy="476250"/>
          </a:xfrm>
          <a:prstGeom prst="rect">
            <a:avLst/>
          </a:prstGeom>
        </p:spPr>
        <p:txBody>
          <a:bodyPr/>
          <a:lstStyle>
            <a:lvl1pPr>
              <a:defRPr/>
            </a:lvl1pPr>
          </a:lstStyle>
          <a:p>
            <a:pPr>
              <a:defRPr/>
            </a:pPr>
            <a:r>
              <a:rPr lang="ka-GE" altLang="en-US" smtClean="0">
                <a:solidFill>
                  <a:srgbClr val="073E87"/>
                </a:solidFill>
              </a:rPr>
              <a:t>13/04/2018, ჟენევა, ა.ღონღაძე, ი.ღონღაძე</a:t>
            </a:r>
            <a:endParaRPr lang="en-US" altLang="en-US">
              <a:solidFill>
                <a:srgbClr val="073E87"/>
              </a:solidFill>
            </a:endParaRPr>
          </a:p>
        </p:txBody>
      </p:sp>
      <p:sp>
        <p:nvSpPr>
          <p:cNvPr id="8" name="Номер слайда 7"/>
          <p:cNvSpPr>
            <a:spLocks noGrp="1"/>
          </p:cNvSpPr>
          <p:nvPr>
            <p:ph type="sldNum" sz="quarter" idx="12"/>
          </p:nvPr>
        </p:nvSpPr>
        <p:spPr>
          <a:xfrm>
            <a:off x="8737600" y="6245225"/>
            <a:ext cx="2844800" cy="476250"/>
          </a:xfrm>
          <a:prstGeom prst="rect">
            <a:avLst/>
          </a:prstGeom>
        </p:spPr>
        <p:txBody>
          <a:bodyPr/>
          <a:lstStyle>
            <a:lvl1pPr>
              <a:defRPr/>
            </a:lvl1pPr>
          </a:lstStyle>
          <a:p>
            <a:pPr>
              <a:defRPr/>
            </a:pPr>
            <a:fld id="{0C122C03-D897-49FC-91E8-91A2B94062EB}" type="slidenum">
              <a:rPr lang="en-US" altLang="en-US">
                <a:solidFill>
                  <a:srgbClr val="073E87"/>
                </a:solidFill>
              </a:rPr>
              <a:pPr>
                <a:defRPr/>
              </a:pPr>
              <a:t>‹#›</a:t>
            </a:fld>
            <a:endParaRPr lang="en-US" altLang="en-US">
              <a:solidFill>
                <a:srgbClr val="073E87"/>
              </a:solidFill>
            </a:endParaRPr>
          </a:p>
        </p:txBody>
      </p:sp>
    </p:spTree>
    <p:extLst>
      <p:ext uri="{BB962C8B-B14F-4D97-AF65-F5344CB8AC3E}">
        <p14:creationId xmlns:p14="http://schemas.microsoft.com/office/powerpoint/2010/main" val="2563119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9" name="Content Placeholder 8"/>
          <p:cNvSpPr>
            <a:spLocks noGrp="1"/>
          </p:cNvSpPr>
          <p:nvPr>
            <p:ph sz="quarter" idx="13"/>
          </p:nvPr>
        </p:nvSpPr>
        <p:spPr>
          <a:xfrm>
            <a:off x="902207"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98497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03116" y="3429023"/>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7" y="3429023"/>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8" name="Footer Placeholder 7"/>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9" name="Slide Number Placeholder 8"/>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1240970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4" name="Footer Placeholder 3"/>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Slide Number Placeholder 4"/>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541494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Date Placeholder 1"/>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3" name="Footer Placeholder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Slide Number Placeholder 3"/>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364288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4" name="Text Placeholder 3"/>
          <p:cNvSpPr>
            <a:spLocks noGrp="1"/>
          </p:cNvSpPr>
          <p:nvPr>
            <p:ph type="body" sz="half" idx="2"/>
          </p:nvPr>
        </p:nvSpPr>
        <p:spPr>
          <a:xfrm>
            <a:off x="1219200" y="3581423"/>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202617"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1602605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Title 1"/>
          <p:cNvSpPr>
            <a:spLocks noGrp="1"/>
          </p:cNvSpPr>
          <p:nvPr>
            <p:ph type="title"/>
          </p:nvPr>
        </p:nvSpPr>
        <p:spPr>
          <a:xfrm>
            <a:off x="6498889" y="338667"/>
            <a:ext cx="5083527"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491126"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r>
              <a:rPr lang="ru-RU" smtClean="0">
                <a:solidFill>
                  <a:srgbClr val="073E87"/>
                </a:solidFill>
              </a:rPr>
              <a:t>01/27/2013</a:t>
            </a:r>
            <a:endParaRPr lang="en-US">
              <a:solidFill>
                <a:srgbClr val="073E87"/>
              </a:solidFill>
            </a:endParaRPr>
          </a:p>
        </p:txBody>
      </p:sp>
      <p:sp>
        <p:nvSpPr>
          <p:cNvPr id="6" name="Footer Placeholder 5"/>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7" name="Slide Number Placeholder 6"/>
          <p:cNvSpPr>
            <a:spLocks noGrp="1"/>
          </p:cNvSpPr>
          <p:nvPr>
            <p:ph type="sldNum" sz="quarter" idx="12"/>
          </p:nvPr>
        </p:nvSpPr>
        <p:spPr/>
        <p:txBody>
          <a:bodyPr/>
          <a:lstStyle/>
          <a:p>
            <a:fld id="{27F4CA84-0803-4876-BADC-340D06D1825D}" type="slidenum">
              <a:rPr lang="en-US" smtClean="0">
                <a:solidFill>
                  <a:srgbClr val="073E87"/>
                </a:solidFill>
              </a:rPr>
              <a:pPr/>
              <a:t>‹#›</a:t>
            </a:fld>
            <a:endParaRPr lang="en-US">
              <a:solidFill>
                <a:srgbClr val="073E87"/>
              </a:solidFill>
            </a:endParaRPr>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extLst>
      <p:ext uri="{BB962C8B-B14F-4D97-AF65-F5344CB8AC3E}">
        <p14:creationId xmlns:p14="http://schemas.microsoft.com/office/powerpoint/2010/main" val="4104400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6884896" y="6250187"/>
            <a:ext cx="5048920" cy="365125"/>
          </a:xfrm>
          <a:prstGeom prst="rect">
            <a:avLst/>
          </a:prstGeom>
        </p:spPr>
        <p:txBody>
          <a:bodyPr vert="horz" lIns="91440" tIns="45720" rIns="91440" bIns="45720" rtlCol="0" anchor="ctr"/>
          <a:lstStyle>
            <a:lvl1pPr algn="r">
              <a:defRPr sz="1000">
                <a:solidFill>
                  <a:schemeClr val="tx2"/>
                </a:solidFill>
              </a:defRPr>
            </a:lvl1p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3"/>
          </p:nvPr>
        </p:nvSpPr>
        <p:spPr>
          <a:xfrm>
            <a:off x="258200" y="6250187"/>
            <a:ext cx="5048921" cy="365125"/>
          </a:xfrm>
          <a:prstGeom prst="rect">
            <a:avLst/>
          </a:prstGeom>
        </p:spPr>
        <p:txBody>
          <a:bodyPr vert="horz" lIns="91440" tIns="45720" rIns="91440" bIns="45720" rtlCol="0" anchor="ctr"/>
          <a:lstStyle>
            <a:lvl1pPr algn="l">
              <a:defRPr sz="1000">
                <a:solidFill>
                  <a:schemeClr val="tx2"/>
                </a:solidFill>
              </a:defRPr>
            </a:lvl1p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4"/>
          </p:nvPr>
        </p:nvSpPr>
        <p:spPr>
          <a:xfrm>
            <a:off x="5321452" y="6250186"/>
            <a:ext cx="1549101" cy="365125"/>
          </a:xfrm>
          <a:prstGeom prst="rect">
            <a:avLst/>
          </a:prstGeom>
        </p:spPr>
        <p:txBody>
          <a:bodyPr vert="horz" lIns="91440" tIns="45720" rIns="91440" bIns="45720" rtlCol="0" anchor="ctr"/>
          <a:lstStyle>
            <a:lvl1pPr algn="ctr">
              <a:defRPr sz="1000">
                <a:solidFill>
                  <a:schemeClr val="tx2"/>
                </a:solidFill>
              </a:defRPr>
            </a:lvl1pPr>
          </a:lstStyle>
          <a:p>
            <a:fld id="{27F4CA84-0803-4876-BADC-340D06D1825D}" type="slidenum">
              <a:rPr lang="en-US" smtClean="0">
                <a:solidFill>
                  <a:srgbClr val="073E87"/>
                </a:solidFill>
              </a:rPr>
              <a:pPr/>
              <a:t>‹#›</a:t>
            </a:fld>
            <a:endParaRPr lang="en-US">
              <a:solidFill>
                <a:srgbClr val="073E87"/>
              </a:solidFill>
            </a:endParaRPr>
          </a:p>
        </p:txBody>
      </p:sp>
      <p:sp>
        <p:nvSpPr>
          <p:cNvPr id="3" name="Text Placeholder 2"/>
          <p:cNvSpPr>
            <a:spLocks noGrp="1"/>
          </p:cNvSpPr>
          <p:nvPr>
            <p:ph type="body" idx="1"/>
          </p:nvPr>
        </p:nvSpPr>
        <p:spPr>
          <a:xfrm>
            <a:off x="1162772" y="2675467"/>
            <a:ext cx="9877777"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38756316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a:ea typeface="+mn-ea"/>
              <a:cs typeface="+mn-cs"/>
            </a:endParaRPr>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ndara"/>
                <a:ea typeface="+mn-ea"/>
                <a:cs typeface="+mn-cs"/>
              </a:endParaRPr>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6884896" y="6250187"/>
            <a:ext cx="5048920" cy="365125"/>
          </a:xfrm>
          <a:prstGeom prst="rect">
            <a:avLst/>
          </a:prstGeom>
        </p:spPr>
        <p:txBody>
          <a:bodyPr vert="horz" lIns="91440" tIns="45720" rIns="91440" bIns="45720" rtlCol="0" anchor="ctr"/>
          <a:lstStyle>
            <a:lvl1pPr algn="r">
              <a:defRPr sz="1000">
                <a:solidFill>
                  <a:schemeClr val="tx2"/>
                </a:solidFill>
              </a:defRPr>
            </a:lvl1p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3"/>
          </p:nvPr>
        </p:nvSpPr>
        <p:spPr>
          <a:xfrm>
            <a:off x="258200" y="6250187"/>
            <a:ext cx="5048921" cy="365125"/>
          </a:xfrm>
          <a:prstGeom prst="rect">
            <a:avLst/>
          </a:prstGeom>
        </p:spPr>
        <p:txBody>
          <a:bodyPr vert="horz" lIns="91440" tIns="45720" rIns="91440" bIns="45720" rtlCol="0" anchor="ctr"/>
          <a:lstStyle>
            <a:lvl1pPr algn="l">
              <a:defRPr sz="1000">
                <a:solidFill>
                  <a:schemeClr val="tx2"/>
                </a:solidFill>
              </a:defRPr>
            </a:lvl1p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4"/>
          </p:nvPr>
        </p:nvSpPr>
        <p:spPr>
          <a:xfrm>
            <a:off x="5321452" y="6250186"/>
            <a:ext cx="1549101" cy="365125"/>
          </a:xfrm>
          <a:prstGeom prst="rect">
            <a:avLst/>
          </a:prstGeom>
        </p:spPr>
        <p:txBody>
          <a:bodyPr vert="horz" lIns="91440" tIns="45720" rIns="91440" bIns="45720" rtlCol="0" anchor="ctr"/>
          <a:lstStyle>
            <a:lvl1pPr algn="ctr">
              <a:defRPr sz="1000">
                <a:solidFill>
                  <a:schemeClr val="tx2"/>
                </a:solidFill>
              </a:defRPr>
            </a:lvl1pPr>
          </a:lstStyle>
          <a:p>
            <a:fld id="{27F4CA84-0803-4876-BADC-340D06D1825D}" type="slidenum">
              <a:rPr lang="en-US" smtClean="0">
                <a:solidFill>
                  <a:srgbClr val="073E87"/>
                </a:solidFill>
              </a:rPr>
              <a:pPr/>
              <a:t>‹#›</a:t>
            </a:fld>
            <a:endParaRPr lang="en-US">
              <a:solidFill>
                <a:srgbClr val="073E87"/>
              </a:solidFill>
            </a:endParaRPr>
          </a:p>
        </p:txBody>
      </p:sp>
      <p:sp>
        <p:nvSpPr>
          <p:cNvPr id="3" name="Text Placeholder 2"/>
          <p:cNvSpPr>
            <a:spLocks noGrp="1"/>
          </p:cNvSpPr>
          <p:nvPr>
            <p:ph type="body" idx="1"/>
          </p:nvPr>
        </p:nvSpPr>
        <p:spPr>
          <a:xfrm>
            <a:off x="1162772" y="2675467"/>
            <a:ext cx="9877777"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8437711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r>
              <a:rPr lang="ru-RU" smtClean="0">
                <a:solidFill>
                  <a:srgbClr val="073E87"/>
                </a:solidFill>
              </a:rPr>
              <a:t>01/27/2013</a:t>
            </a:r>
            <a:endParaRPr lang="en-US">
              <a:solidFill>
                <a:srgbClr val="073E87"/>
              </a:solidFill>
            </a:endParaRPr>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27F4CA84-0803-4876-BADC-340D06D1825D}" type="slidenum">
              <a:rPr lang="en-US" smtClean="0">
                <a:solidFill>
                  <a:srgbClr val="073E87"/>
                </a:solidFill>
              </a:rPr>
              <a:pPr/>
              <a:t>‹#›</a:t>
            </a:fld>
            <a:endParaRPr lang="en-US">
              <a:solidFill>
                <a:srgbClr val="073E87"/>
              </a:solidFill>
            </a:endParaRPr>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087661788"/>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hf sldNum="0" hd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4.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9.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3.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14.xml"/><Relationship Id="rId5" Type="http://schemas.openxmlformats.org/officeDocument/2006/relationships/image" Target="../media/image48.png"/><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19.xml"/><Relationship Id="rId4" Type="http://schemas.openxmlformats.org/officeDocument/2006/relationships/image" Target="../media/image51.emf"/></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 Id="rId5" Type="http://schemas.openxmlformats.org/officeDocument/2006/relationships/image" Target="../media/image59.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4.xml"/><Relationship Id="rId5" Type="http://schemas.openxmlformats.org/officeDocument/2006/relationships/image" Target="../media/image63.jpeg"/><Relationship Id="rId4" Type="http://schemas.openxmlformats.org/officeDocument/2006/relationships/image" Target="../media/image62.jpeg"/></Relationships>
</file>

<file path=ppt/slides/_rels/slide3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14.xml"/><Relationship Id="rId5" Type="http://schemas.openxmlformats.org/officeDocument/2006/relationships/image" Target="../media/image67.jpeg"/><Relationship Id="rId4" Type="http://schemas.openxmlformats.org/officeDocument/2006/relationships/image" Target="../media/image66.jpeg"/></Relationships>
</file>

<file path=ppt/slides/_rels/slide3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14.xml"/><Relationship Id="rId4" Type="http://schemas.openxmlformats.org/officeDocument/2006/relationships/image" Target="../media/image7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9.xml"/><Relationship Id="rId6" Type="http://schemas.openxmlformats.org/officeDocument/2006/relationships/image" Target="../media/image77.png"/><Relationship Id="rId5" Type="http://schemas.openxmlformats.org/officeDocument/2006/relationships/image" Target="../media/image380.png"/><Relationship Id="rId4" Type="http://schemas.openxmlformats.org/officeDocument/2006/relationships/image" Target="../media/image37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6.xml"/><Relationship Id="rId4" Type="http://schemas.openxmlformats.org/officeDocument/2006/relationships/image" Target="../media/image81.png"/></Relationships>
</file>

<file path=ppt/slides/_rels/slide4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17.xml"/><Relationship Id="rId1" Type="http://schemas.openxmlformats.org/officeDocument/2006/relationships/slideLayout" Target="../slideLayouts/slideLayout14.xml"/><Relationship Id="rId5" Type="http://schemas.openxmlformats.org/officeDocument/2006/relationships/image" Target="../media/image85.jpeg"/><Relationship Id="rId4" Type="http://schemas.openxmlformats.org/officeDocument/2006/relationships/image" Target="../media/image84.jpeg"/></Relationships>
</file>

<file path=ppt/slides/_rels/slide4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6.xml"/><Relationship Id="rId4" Type="http://schemas.openxmlformats.org/officeDocument/2006/relationships/image" Target="../media/image8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14.xml"/><Relationship Id="rId4" Type="http://schemas.openxmlformats.org/officeDocument/2006/relationships/image" Target="../media/image92.jpeg"/></Relationships>
</file>

<file path=ppt/slides/_rels/slide5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jpeg"/><Relationship Id="rId1" Type="http://schemas.openxmlformats.org/officeDocument/2006/relationships/slideLayout" Target="../slideLayouts/slideLayout14.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png"/></Relationships>
</file>

<file path=ppt/slides/_rels/slide55.xml.rels><?xml version="1.0" encoding="UTF-8" standalone="yes"?>
<Relationships xmlns="http://schemas.openxmlformats.org/package/2006/relationships"><Relationship Id="rId8" Type="http://schemas.openxmlformats.org/officeDocument/2006/relationships/image" Target="../media/image103.jpeg"/><Relationship Id="rId3" Type="http://schemas.openxmlformats.org/officeDocument/2006/relationships/image" Target="../media/image98.jpeg"/><Relationship Id="rId7" Type="http://schemas.openxmlformats.org/officeDocument/2006/relationships/image" Target="../media/image102.jpeg"/><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 Id="rId9" Type="http://schemas.openxmlformats.org/officeDocument/2006/relationships/image" Target="../media/image104.png"/></Relationships>
</file>

<file path=ppt/slides/_rels/slide5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14.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5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4.xml"/><Relationship Id="rId4" Type="http://schemas.openxmlformats.org/officeDocument/2006/relationships/image" Target="../media/image1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9.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95459" y="1715600"/>
            <a:ext cx="10419009" cy="4062651"/>
          </a:xfrm>
          <a:prstGeom prst="rect">
            <a:avLst/>
          </a:prstGeom>
        </p:spPr>
        <p:txBody>
          <a:bodyPr wrap="square">
            <a:spAutoFit/>
          </a:bodyPr>
          <a:lstStyle/>
          <a:p>
            <a:pPr algn="ctr"/>
            <a:r>
              <a:rPr lang="ka-GE" sz="4000" b="1" smtClean="0">
                <a:solidFill>
                  <a:prstClr val="black"/>
                </a:solidFill>
                <a:latin typeface="Candara"/>
              </a:rPr>
              <a:t>მიკროსტრუ</a:t>
            </a:r>
            <a:r>
              <a:rPr lang="ka-GE" sz="4000" b="1">
                <a:solidFill>
                  <a:prstClr val="black"/>
                </a:solidFill>
                <a:latin typeface="Candara"/>
              </a:rPr>
              <a:t>ქ</a:t>
            </a:r>
            <a:r>
              <a:rPr lang="ka-GE" sz="4000" b="1" smtClean="0">
                <a:solidFill>
                  <a:prstClr val="black"/>
                </a:solidFill>
                <a:latin typeface="Candara"/>
              </a:rPr>
              <a:t>ტურული </a:t>
            </a:r>
            <a:r>
              <a:rPr lang="ka-GE" sz="4000" b="1" dirty="0">
                <a:solidFill>
                  <a:prstClr val="black"/>
                </a:solidFill>
                <a:latin typeface="Candara"/>
              </a:rPr>
              <a:t>გაზური კამერები და მათი გამოყენება ატლას ექსპერიმენტში   მიკრომეგას დეტექტორის მაგალითზე</a:t>
            </a:r>
            <a:r>
              <a:rPr lang="en-US" sz="3200" b="1" dirty="0" smtClean="0">
                <a:solidFill>
                  <a:prstClr val="black"/>
                </a:solidFill>
                <a:latin typeface="Candara"/>
              </a:rPr>
              <a:t> </a:t>
            </a:r>
          </a:p>
          <a:p>
            <a:pPr algn="ctr"/>
            <a:endParaRPr lang="en-US" b="1" dirty="0" smtClean="0">
              <a:solidFill>
                <a:prstClr val="black"/>
              </a:solidFill>
              <a:latin typeface="Candara"/>
            </a:endParaRPr>
          </a:p>
          <a:p>
            <a:pPr algn="ctr"/>
            <a:r>
              <a:rPr lang="ka-GE" sz="2400" b="1" u="sng" dirty="0" smtClean="0">
                <a:solidFill>
                  <a:prstClr val="black"/>
                </a:solidFill>
                <a:latin typeface="Candara"/>
              </a:rPr>
              <a:t>ალექსი ღონღაძე</a:t>
            </a:r>
            <a:r>
              <a:rPr lang="en-US" b="1" dirty="0" smtClean="0">
                <a:solidFill>
                  <a:prstClr val="black"/>
                </a:solidFill>
                <a:latin typeface="Candara"/>
              </a:rPr>
              <a:t/>
            </a:r>
            <a:br>
              <a:rPr lang="en-US" b="1" dirty="0" smtClean="0">
                <a:solidFill>
                  <a:prstClr val="black"/>
                </a:solidFill>
                <a:latin typeface="Candara"/>
              </a:rPr>
            </a:br>
            <a:r>
              <a:rPr lang="ka-GE" dirty="0" smtClean="0">
                <a:solidFill>
                  <a:prstClr val="black"/>
                </a:solidFill>
                <a:latin typeface="Candara"/>
              </a:rPr>
              <a:t>ე.ანდრონიკაშვილის ფიზიკის ინსტიტუტი, თბილისი</a:t>
            </a:r>
          </a:p>
          <a:p>
            <a:pPr algn="ctr"/>
            <a:r>
              <a:rPr lang="ka-GE" dirty="0" smtClean="0">
                <a:solidFill>
                  <a:prstClr val="black"/>
                </a:solidFill>
                <a:latin typeface="Candara"/>
              </a:rPr>
              <a:t>ბირთვული კვლევების გაერთიანებული ინსტიტუტი, </a:t>
            </a:r>
            <a:r>
              <a:rPr lang="ka-GE" dirty="0" err="1" smtClean="0">
                <a:solidFill>
                  <a:prstClr val="black"/>
                </a:solidFill>
                <a:latin typeface="Candara"/>
              </a:rPr>
              <a:t>დუბნა</a:t>
            </a:r>
            <a:endParaRPr lang="ka-GE" dirty="0" smtClean="0">
              <a:solidFill>
                <a:prstClr val="black"/>
              </a:solidFill>
              <a:latin typeface="Candara"/>
            </a:endParaRPr>
          </a:p>
          <a:p>
            <a:pPr algn="ctr"/>
            <a:r>
              <a:rPr lang="ka-GE" sz="2400" b="1" dirty="0" smtClean="0">
                <a:solidFill>
                  <a:prstClr val="black"/>
                </a:solidFill>
                <a:latin typeface="Candara"/>
              </a:rPr>
              <a:t>ირმა </a:t>
            </a:r>
            <a:r>
              <a:rPr lang="ka-GE" sz="2400" b="1" dirty="0">
                <a:solidFill>
                  <a:prstClr val="black"/>
                </a:solidFill>
                <a:latin typeface="Candara"/>
              </a:rPr>
              <a:t>ღონღაძე</a:t>
            </a:r>
            <a:r>
              <a:rPr lang="en-US" b="1" dirty="0">
                <a:solidFill>
                  <a:prstClr val="black"/>
                </a:solidFill>
              </a:rPr>
              <a:t/>
            </a:r>
            <a:br>
              <a:rPr lang="en-US" b="1" dirty="0">
                <a:solidFill>
                  <a:prstClr val="black"/>
                </a:solidFill>
              </a:rPr>
            </a:br>
            <a:r>
              <a:rPr lang="ka-GE" dirty="0" smtClean="0">
                <a:solidFill>
                  <a:prstClr val="black"/>
                </a:solidFill>
                <a:latin typeface="Candara"/>
              </a:rPr>
              <a:t>ბირთვული </a:t>
            </a:r>
            <a:r>
              <a:rPr lang="ka-GE" dirty="0">
                <a:solidFill>
                  <a:prstClr val="black"/>
                </a:solidFill>
                <a:latin typeface="Candara"/>
              </a:rPr>
              <a:t>კვლევების გაერთიანებული ინსტიტუტი, </a:t>
            </a:r>
            <a:r>
              <a:rPr lang="ka-GE" dirty="0" err="1">
                <a:solidFill>
                  <a:prstClr val="black"/>
                </a:solidFill>
                <a:latin typeface="Candara"/>
              </a:rPr>
              <a:t>დუბნა</a:t>
            </a:r>
            <a:endParaRPr lang="ka-GE" dirty="0">
              <a:solidFill>
                <a:prstClr val="black"/>
              </a:solidFill>
              <a:latin typeface="Candara"/>
            </a:endParaRPr>
          </a:p>
          <a:p>
            <a:pPr algn="ctr"/>
            <a:endParaRPr lang="en-US" dirty="0">
              <a:solidFill>
                <a:prstClr val="black"/>
              </a:solidFill>
              <a:latin typeface="Candara"/>
            </a:endParaRPr>
          </a:p>
        </p:txBody>
      </p:sp>
    </p:spTree>
    <p:extLst>
      <p:ext uri="{BB962C8B-B14F-4D97-AF65-F5344CB8AC3E}">
        <p14:creationId xmlns:p14="http://schemas.microsoft.com/office/powerpoint/2010/main" val="1891739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TextBox 3"/>
          <p:cNvSpPr txBox="1"/>
          <p:nvPr/>
        </p:nvSpPr>
        <p:spPr>
          <a:xfrm>
            <a:off x="375920" y="264160"/>
            <a:ext cx="8103500" cy="523220"/>
          </a:xfrm>
          <a:prstGeom prst="rect">
            <a:avLst/>
          </a:prstGeom>
          <a:noFill/>
        </p:spPr>
        <p:txBody>
          <a:bodyPr wrap="none" rtlCol="0">
            <a:spAutoFit/>
          </a:bodyPr>
          <a:lstStyle/>
          <a:p>
            <a:r>
              <a:rPr lang="ka-GE" sz="2800" b="1" u="sng" dirty="0" smtClean="0"/>
              <a:t>გაზური კამერების მცირე ისტორიული ექსკურსი</a:t>
            </a:r>
            <a:endParaRPr lang="ru-RU" sz="2800" b="1" u="sng" dirty="0"/>
          </a:p>
        </p:txBody>
      </p:sp>
      <p:sp>
        <p:nvSpPr>
          <p:cNvPr id="8" name="TextBox 7"/>
          <p:cNvSpPr txBox="1"/>
          <p:nvPr/>
        </p:nvSpPr>
        <p:spPr>
          <a:xfrm>
            <a:off x="741680" y="1381760"/>
            <a:ext cx="11235768" cy="2031325"/>
          </a:xfrm>
          <a:prstGeom prst="rect">
            <a:avLst/>
          </a:prstGeom>
          <a:noFill/>
        </p:spPr>
        <p:txBody>
          <a:bodyPr wrap="none" rtlCol="0">
            <a:spAutoFit/>
          </a:bodyPr>
          <a:lstStyle/>
          <a:p>
            <a:r>
              <a:rPr lang="ka-GE" dirty="0" smtClean="0"/>
              <a:t>1968 წ. - მრავალ მავთულოვანი პროპორციული კამერა, (</a:t>
            </a:r>
            <a:r>
              <a:rPr lang="en-US" dirty="0" smtClean="0"/>
              <a:t>MWPC, </a:t>
            </a:r>
            <a:r>
              <a:rPr lang="en-US" dirty="0" err="1" smtClean="0"/>
              <a:t>G.Charpak</a:t>
            </a:r>
            <a:r>
              <a:rPr lang="en-US" dirty="0" smtClean="0"/>
              <a:t>), </a:t>
            </a:r>
            <a:r>
              <a:rPr lang="ka-GE" dirty="0" smtClean="0"/>
              <a:t>ნობელის პრემია 19</a:t>
            </a:r>
            <a:r>
              <a:rPr lang="en-US" dirty="0" smtClean="0"/>
              <a:t>92</a:t>
            </a:r>
            <a:r>
              <a:rPr lang="ka-GE" dirty="0" smtClean="0"/>
              <a:t> წ.</a:t>
            </a:r>
          </a:p>
          <a:p>
            <a:r>
              <a:rPr lang="ka-GE" dirty="0" smtClean="0"/>
              <a:t>1970-ები - დრეიფული კამერა </a:t>
            </a:r>
          </a:p>
          <a:p>
            <a:endParaRPr lang="ka-GE" dirty="0"/>
          </a:p>
          <a:p>
            <a:r>
              <a:rPr lang="ka-GE" dirty="0" smtClean="0"/>
              <a:t>1986 -  მიკროზოლოვანი გაზური კამერა (</a:t>
            </a:r>
            <a:r>
              <a:rPr lang="en-US" dirty="0" smtClean="0"/>
              <a:t>MSGC, </a:t>
            </a:r>
            <a:r>
              <a:rPr lang="en-US" dirty="0" err="1" smtClean="0"/>
              <a:t>A.Oed</a:t>
            </a:r>
            <a:r>
              <a:rPr lang="en-US" dirty="0" smtClean="0"/>
              <a:t>) - </a:t>
            </a:r>
            <a:r>
              <a:rPr lang="ka-GE" dirty="0" smtClean="0"/>
              <a:t>პირველი მიკროსტრუქტურული გაზური კამერა!</a:t>
            </a:r>
          </a:p>
          <a:p>
            <a:r>
              <a:rPr lang="ka-GE" dirty="0" smtClean="0"/>
              <a:t>1996 - გაზური ელექტრონული გამამრავლებელი (</a:t>
            </a:r>
            <a:r>
              <a:rPr lang="en-US" dirty="0" smtClean="0"/>
              <a:t>GEM</a:t>
            </a:r>
            <a:r>
              <a:rPr lang="ka-GE" dirty="0" smtClean="0"/>
              <a:t>,</a:t>
            </a:r>
            <a:r>
              <a:rPr lang="en-US" dirty="0" smtClean="0"/>
              <a:t> </a:t>
            </a:r>
            <a:r>
              <a:rPr lang="en-US" dirty="0" err="1" smtClean="0"/>
              <a:t>F.Sauli</a:t>
            </a:r>
            <a:r>
              <a:rPr lang="en-US" dirty="0" smtClean="0"/>
              <a:t>)</a:t>
            </a:r>
          </a:p>
          <a:p>
            <a:r>
              <a:rPr lang="en-US" dirty="0" smtClean="0"/>
              <a:t>1996 - </a:t>
            </a:r>
            <a:r>
              <a:rPr lang="ka-GE" dirty="0" smtClean="0"/>
              <a:t>მიკრობადური გაზური მოწყობილობა (</a:t>
            </a:r>
            <a:r>
              <a:rPr lang="en-US" dirty="0" smtClean="0"/>
              <a:t>Micromegas, </a:t>
            </a:r>
            <a:r>
              <a:rPr lang="en-US" dirty="0" err="1" smtClean="0"/>
              <a:t>I.Giomataris</a:t>
            </a:r>
            <a:r>
              <a:rPr lang="en-US" dirty="0" smtClean="0"/>
              <a:t>)</a:t>
            </a:r>
            <a:r>
              <a:rPr lang="ka-GE" dirty="0" smtClean="0"/>
              <a:t> </a:t>
            </a:r>
            <a:endParaRPr lang="en-US" dirty="0" smtClean="0"/>
          </a:p>
          <a:p>
            <a:endParaRPr lang="ru-RU" dirty="0"/>
          </a:p>
        </p:txBody>
      </p:sp>
    </p:spTree>
    <p:extLst>
      <p:ext uri="{BB962C8B-B14F-4D97-AF65-F5344CB8AC3E}">
        <p14:creationId xmlns:p14="http://schemas.microsoft.com/office/powerpoint/2010/main" val="1485489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3" name="Прямоугольник 2"/>
          <p:cNvSpPr/>
          <p:nvPr/>
        </p:nvSpPr>
        <p:spPr>
          <a:xfrm>
            <a:off x="5223438" y="653534"/>
            <a:ext cx="963725" cy="461665"/>
          </a:xfrm>
          <a:prstGeom prst="rect">
            <a:avLst/>
          </a:prstGeom>
        </p:spPr>
        <p:txBody>
          <a:bodyPr wrap="none">
            <a:spAutoFit/>
          </a:bodyPr>
          <a:lstStyle/>
          <a:p>
            <a:r>
              <a:rPr lang="en-US" sz="2400" b="1" dirty="0"/>
              <a:t>MSGC</a:t>
            </a:r>
            <a:endParaRPr lang="ru-RU" sz="2400" b="1" dirty="0"/>
          </a:p>
        </p:txBody>
      </p:sp>
      <p:sp>
        <p:nvSpPr>
          <p:cNvPr id="6" name="TextBox 5"/>
          <p:cNvSpPr txBox="1"/>
          <p:nvPr/>
        </p:nvSpPr>
        <p:spPr>
          <a:xfrm>
            <a:off x="6187163" y="1087946"/>
            <a:ext cx="5883342" cy="3046988"/>
          </a:xfrm>
          <a:prstGeom prst="rect">
            <a:avLst/>
          </a:prstGeom>
          <a:noFill/>
        </p:spPr>
        <p:txBody>
          <a:bodyPr wrap="none" rtlCol="0">
            <a:spAutoFit/>
          </a:bodyPr>
          <a:lstStyle/>
          <a:p>
            <a:r>
              <a:rPr lang="ka-GE" dirty="0" smtClean="0"/>
              <a:t>მზადდება მაღალი წინაღობის მქონე საფენზე </a:t>
            </a:r>
          </a:p>
          <a:p>
            <a:r>
              <a:rPr lang="ka-GE" dirty="0" smtClean="0"/>
              <a:t>(10</a:t>
            </a:r>
            <a:r>
              <a:rPr lang="ka-GE" baseline="40000" dirty="0" smtClean="0"/>
              <a:t>9</a:t>
            </a:r>
            <a:r>
              <a:rPr lang="ka-GE" dirty="0" smtClean="0"/>
              <a:t> – 10</a:t>
            </a:r>
            <a:r>
              <a:rPr lang="ka-GE" baseline="40000" dirty="0" smtClean="0"/>
              <a:t>16  </a:t>
            </a:r>
            <a:r>
              <a:rPr lang="ka-GE" dirty="0" smtClean="0"/>
              <a:t>ომი</a:t>
            </a:r>
            <a:r>
              <a:rPr lang="ru-RU" dirty="0" smtClean="0"/>
              <a:t>х</a:t>
            </a:r>
            <a:r>
              <a:rPr lang="ka-GE" dirty="0" smtClean="0"/>
              <a:t>სმ) ფოტოლიტოგრაფიული მეთოდით.</a:t>
            </a:r>
          </a:p>
          <a:p>
            <a:endParaRPr lang="ka-GE" baseline="40000" dirty="0"/>
          </a:p>
          <a:p>
            <a:r>
              <a:rPr lang="ka-GE" dirty="0" smtClean="0"/>
              <a:t>ზოლების (ანოდი, კათოდი) ბიჯი - 100-1000 მკმ</a:t>
            </a:r>
          </a:p>
          <a:p>
            <a:r>
              <a:rPr lang="ka-GE" dirty="0" smtClean="0"/>
              <a:t>ანოდის სიგანე - 2-10 მკმ</a:t>
            </a:r>
          </a:p>
          <a:p>
            <a:r>
              <a:rPr lang="ka-GE" dirty="0" smtClean="0"/>
              <a:t>ზოლებს შორის მანძილი - 50-100 მკმ</a:t>
            </a:r>
          </a:p>
          <a:p>
            <a:endParaRPr lang="ka-GE" dirty="0"/>
          </a:p>
          <a:p>
            <a:r>
              <a:rPr lang="ka-GE" dirty="0" smtClean="0"/>
              <a:t>გაზური გაძლიერება - </a:t>
            </a:r>
            <a:r>
              <a:rPr lang="ru-RU" dirty="0" smtClean="0">
                <a:latin typeface="Sylfaen" panose="010A0502050306030303" pitchFamily="18" charset="0"/>
              </a:rPr>
              <a:t>10</a:t>
            </a:r>
            <a:r>
              <a:rPr lang="ru-RU" baseline="30000" dirty="0" smtClean="0">
                <a:latin typeface="Sylfaen" panose="010A0502050306030303" pitchFamily="18" charset="0"/>
              </a:rPr>
              <a:t>4</a:t>
            </a:r>
            <a:r>
              <a:rPr lang="ka-GE" baseline="30000" dirty="0" smtClean="0">
                <a:latin typeface="Sylfaen" panose="010A0502050306030303" pitchFamily="18" charset="0"/>
              </a:rPr>
              <a:t> </a:t>
            </a:r>
            <a:r>
              <a:rPr lang="ka-GE" dirty="0" smtClean="0">
                <a:latin typeface="Sylfaen" panose="010A0502050306030303" pitchFamily="18" charset="0"/>
              </a:rPr>
              <a:t> (</a:t>
            </a:r>
            <a:r>
              <a:rPr lang="en-US" dirty="0" err="1" smtClean="0">
                <a:latin typeface="Sylfaen" panose="010A0502050306030303" pitchFamily="18" charset="0"/>
              </a:rPr>
              <a:t>Ar</a:t>
            </a:r>
            <a:r>
              <a:rPr lang="ru-RU" dirty="0" smtClean="0">
                <a:latin typeface="Sylfaen" panose="010A0502050306030303" pitchFamily="18" charset="0"/>
              </a:rPr>
              <a:t>)</a:t>
            </a:r>
          </a:p>
          <a:p>
            <a:r>
              <a:rPr lang="ka-GE" dirty="0" smtClean="0">
                <a:latin typeface="Sylfaen" panose="010A0502050306030303" pitchFamily="18" charset="0"/>
              </a:rPr>
              <a:t>თვლის სიჩქარე - </a:t>
            </a:r>
            <a:r>
              <a:rPr lang="ru-RU" dirty="0">
                <a:latin typeface="Sylfaen" panose="010A0502050306030303" pitchFamily="18" charset="0"/>
              </a:rPr>
              <a:t>10</a:t>
            </a:r>
            <a:r>
              <a:rPr lang="ru-RU" baseline="30000" dirty="0">
                <a:latin typeface="Sylfaen" panose="010A0502050306030303" pitchFamily="18" charset="0"/>
              </a:rPr>
              <a:t>6</a:t>
            </a:r>
            <a:r>
              <a:rPr lang="ru-RU" dirty="0">
                <a:latin typeface="Sylfaen" panose="010A0502050306030303" pitchFamily="18" charset="0"/>
              </a:rPr>
              <a:t> </a:t>
            </a:r>
            <a:r>
              <a:rPr lang="ka-GE" dirty="0" smtClean="0">
                <a:latin typeface="Sylfaen" panose="010A0502050306030303" pitchFamily="18" charset="0"/>
              </a:rPr>
              <a:t>ჰერცი</a:t>
            </a:r>
            <a:r>
              <a:rPr lang="ru-RU" dirty="0" smtClean="0">
                <a:latin typeface="Sylfaen" panose="010A0502050306030303" pitchFamily="18" charset="0"/>
              </a:rPr>
              <a:t>/</a:t>
            </a:r>
            <a:r>
              <a:rPr lang="ka-GE" dirty="0" smtClean="0">
                <a:latin typeface="Sylfaen" panose="010A0502050306030303" pitchFamily="18" charset="0"/>
              </a:rPr>
              <a:t>მმ</a:t>
            </a:r>
            <a:r>
              <a:rPr lang="ru-RU" baseline="30000" dirty="0" smtClean="0">
                <a:latin typeface="Sylfaen" panose="010A0502050306030303" pitchFamily="18" charset="0"/>
              </a:rPr>
              <a:t>2 </a:t>
            </a:r>
            <a:endParaRPr lang="ka-GE" dirty="0" smtClean="0">
              <a:latin typeface="Sylfaen" panose="010A0502050306030303" pitchFamily="18" charset="0"/>
            </a:endParaRPr>
          </a:p>
          <a:p>
            <a:endParaRPr lang="ka-GE" dirty="0" smtClean="0">
              <a:latin typeface="Sylfaen" panose="010A0502050306030303" pitchFamily="18" charset="0"/>
            </a:endParaRPr>
          </a:p>
          <a:p>
            <a:endParaRPr lang="ru-RU" dirty="0"/>
          </a:p>
        </p:txBody>
      </p:sp>
      <p:pic>
        <p:nvPicPr>
          <p:cNvPr id="7" name="Рисунок 6"/>
          <p:cNvPicPr>
            <a:picLocks noChangeAspect="1"/>
          </p:cNvPicPr>
          <p:nvPr/>
        </p:nvPicPr>
        <p:blipFill>
          <a:blip r:embed="rId3"/>
          <a:stretch>
            <a:fillRect/>
          </a:stretch>
        </p:blipFill>
        <p:spPr>
          <a:xfrm>
            <a:off x="10297160" y="3904798"/>
            <a:ext cx="1371600" cy="2600325"/>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8165" y="1636725"/>
            <a:ext cx="5368855" cy="3626155"/>
          </a:xfrm>
          <a:prstGeom prst="rect">
            <a:avLst/>
          </a:prstGeom>
        </p:spPr>
      </p:pic>
      <p:sp>
        <p:nvSpPr>
          <p:cNvPr id="10" name="Прямоугольник 9"/>
          <p:cNvSpPr/>
          <p:nvPr/>
        </p:nvSpPr>
        <p:spPr>
          <a:xfrm>
            <a:off x="6037020" y="4993122"/>
            <a:ext cx="4240263" cy="646331"/>
          </a:xfrm>
          <a:prstGeom prst="rect">
            <a:avLst/>
          </a:prstGeom>
        </p:spPr>
        <p:txBody>
          <a:bodyPr wrap="none">
            <a:spAutoFit/>
          </a:bodyPr>
          <a:lstStyle/>
          <a:p>
            <a:r>
              <a:rPr lang="ka-GE" dirty="0" smtClean="0"/>
              <a:t>ფუნდამენტალური შეზღუდვები:</a:t>
            </a:r>
          </a:p>
          <a:p>
            <a:r>
              <a:rPr lang="ka-GE" dirty="0" smtClean="0"/>
              <a:t>დაბერება და </a:t>
            </a:r>
            <a:r>
              <a:rPr lang="ka-GE" dirty="0"/>
              <a:t> </a:t>
            </a:r>
            <a:r>
              <a:rPr lang="ka-GE" dirty="0" smtClean="0"/>
              <a:t>ელექტრული </a:t>
            </a:r>
            <a:r>
              <a:rPr lang="ka-GE" dirty="0"/>
              <a:t>განმუხტვა</a:t>
            </a:r>
            <a:endParaRPr lang="ru-RU" dirty="0"/>
          </a:p>
        </p:txBody>
      </p:sp>
    </p:spTree>
    <p:extLst>
      <p:ext uri="{BB962C8B-B14F-4D97-AF65-F5344CB8AC3E}">
        <p14:creationId xmlns:p14="http://schemas.microsoft.com/office/powerpoint/2010/main" val="1057685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3" name="Прямоугольник 2"/>
          <p:cNvSpPr/>
          <p:nvPr/>
        </p:nvSpPr>
        <p:spPr>
          <a:xfrm>
            <a:off x="5223438" y="653534"/>
            <a:ext cx="803425" cy="461665"/>
          </a:xfrm>
          <a:prstGeom prst="rect">
            <a:avLst/>
          </a:prstGeom>
        </p:spPr>
        <p:txBody>
          <a:bodyPr wrap="none">
            <a:spAutoFit/>
          </a:bodyPr>
          <a:lstStyle/>
          <a:p>
            <a:r>
              <a:rPr lang="en-US" sz="2400" b="1" dirty="0" smtClean="0"/>
              <a:t>GEM</a:t>
            </a:r>
            <a:endParaRPr lang="ru-RU" sz="2400" b="1" dirty="0"/>
          </a:p>
        </p:txBody>
      </p:sp>
      <p:sp>
        <p:nvSpPr>
          <p:cNvPr id="6" name="TextBox 5"/>
          <p:cNvSpPr txBox="1"/>
          <p:nvPr/>
        </p:nvSpPr>
        <p:spPr>
          <a:xfrm>
            <a:off x="5781040" y="1485278"/>
            <a:ext cx="6136639" cy="2862322"/>
          </a:xfrm>
          <a:prstGeom prst="rect">
            <a:avLst/>
          </a:prstGeom>
          <a:noFill/>
        </p:spPr>
        <p:txBody>
          <a:bodyPr wrap="square" rtlCol="0">
            <a:spAutoFit/>
          </a:bodyPr>
          <a:lstStyle/>
          <a:p>
            <a:pPr algn="just"/>
            <a:r>
              <a:rPr lang="ka-GE" dirty="0" smtClean="0"/>
              <a:t>შედგება </a:t>
            </a:r>
            <a:r>
              <a:rPr lang="ka-GE" dirty="0"/>
              <a:t>2 </a:t>
            </a:r>
            <a:r>
              <a:rPr lang="ka-GE" dirty="0" smtClean="0"/>
              <a:t>მეტალის პერფორირებული ფენისაგან (5 მკმ სპილენძის კილიტა), რომლებიც გაყოფილია 50 მკმ იზოლაციური კაპტონის ფენით</a:t>
            </a:r>
            <a:endParaRPr lang="ka-GE" dirty="0"/>
          </a:p>
          <a:p>
            <a:r>
              <a:rPr lang="ka-GE" dirty="0" smtClean="0"/>
              <a:t>გაზური გაძლიერება - </a:t>
            </a:r>
            <a:r>
              <a:rPr lang="ru-RU" dirty="0" smtClean="0">
                <a:latin typeface="Sylfaen" panose="010A0502050306030303" pitchFamily="18" charset="0"/>
              </a:rPr>
              <a:t>10</a:t>
            </a:r>
            <a:r>
              <a:rPr lang="ka-GE" baseline="30000" dirty="0" smtClean="0">
                <a:latin typeface="Sylfaen" panose="010A0502050306030303" pitchFamily="18" charset="0"/>
              </a:rPr>
              <a:t>3 </a:t>
            </a:r>
            <a:r>
              <a:rPr lang="ka-GE" dirty="0" smtClean="0">
                <a:latin typeface="Sylfaen" panose="010A0502050306030303" pitchFamily="18" charset="0"/>
              </a:rPr>
              <a:t>-მდე (ერთ საფეხურიანი </a:t>
            </a:r>
            <a:r>
              <a:rPr lang="en-US" dirty="0" smtClean="0">
                <a:latin typeface="Sylfaen" panose="010A0502050306030303" pitchFamily="18" charset="0"/>
              </a:rPr>
              <a:t>GEM</a:t>
            </a:r>
            <a:r>
              <a:rPr lang="ru-RU" dirty="0" smtClean="0">
                <a:latin typeface="Sylfaen" panose="010A0502050306030303" pitchFamily="18" charset="0"/>
              </a:rPr>
              <a:t>)</a:t>
            </a:r>
            <a:endParaRPr lang="ka-GE" dirty="0" smtClean="0">
              <a:latin typeface="Sylfaen" panose="010A0502050306030303" pitchFamily="18" charset="0"/>
            </a:endParaRPr>
          </a:p>
          <a:p>
            <a:r>
              <a:rPr lang="ka-GE" dirty="0">
                <a:latin typeface="Sylfaen" panose="010A0502050306030303" pitchFamily="18" charset="0"/>
              </a:rPr>
              <a:t> </a:t>
            </a:r>
            <a:r>
              <a:rPr lang="ka-GE" dirty="0" smtClean="0">
                <a:latin typeface="Sylfaen" panose="010A0502050306030303" pitchFamily="18" charset="0"/>
              </a:rPr>
              <a:t>                                      - </a:t>
            </a:r>
            <a:r>
              <a:rPr lang="ru-RU" dirty="0" smtClean="0">
                <a:latin typeface="Sylfaen" panose="010A0502050306030303" pitchFamily="18" charset="0"/>
              </a:rPr>
              <a:t>10</a:t>
            </a:r>
            <a:r>
              <a:rPr lang="ka-GE" baseline="30000" dirty="0" smtClean="0"/>
              <a:t>5</a:t>
            </a:r>
            <a:endParaRPr lang="ru-RU" dirty="0" smtClean="0">
              <a:latin typeface="Sylfaen" panose="010A0502050306030303" pitchFamily="18" charset="0"/>
            </a:endParaRPr>
          </a:p>
          <a:p>
            <a:r>
              <a:rPr lang="ka-GE" dirty="0" smtClean="0">
                <a:latin typeface="Sylfaen" panose="010A0502050306030303" pitchFamily="18" charset="0"/>
              </a:rPr>
              <a:t>თვლის სიჩქარე - </a:t>
            </a:r>
            <a:r>
              <a:rPr lang="ru-RU" dirty="0" smtClean="0">
                <a:latin typeface="Sylfaen" panose="010A0502050306030303" pitchFamily="18" charset="0"/>
              </a:rPr>
              <a:t>10</a:t>
            </a:r>
            <a:r>
              <a:rPr lang="ka-GE" baseline="30000" dirty="0">
                <a:latin typeface="Sylfaen" panose="010A0502050306030303" pitchFamily="18" charset="0"/>
              </a:rPr>
              <a:t>5</a:t>
            </a:r>
            <a:r>
              <a:rPr lang="ru-RU" dirty="0" smtClean="0">
                <a:latin typeface="Sylfaen" panose="010A0502050306030303" pitchFamily="18" charset="0"/>
              </a:rPr>
              <a:t> </a:t>
            </a:r>
            <a:r>
              <a:rPr lang="ka-GE" dirty="0" smtClean="0">
                <a:latin typeface="Sylfaen" panose="010A0502050306030303" pitchFamily="18" charset="0"/>
              </a:rPr>
              <a:t>ჰერცი</a:t>
            </a:r>
            <a:r>
              <a:rPr lang="ru-RU" dirty="0" smtClean="0">
                <a:latin typeface="Sylfaen" panose="010A0502050306030303" pitchFamily="18" charset="0"/>
              </a:rPr>
              <a:t>/</a:t>
            </a:r>
            <a:r>
              <a:rPr lang="ka-GE" dirty="0" smtClean="0">
                <a:latin typeface="Sylfaen" panose="010A0502050306030303" pitchFamily="18" charset="0"/>
              </a:rPr>
              <a:t>მმ</a:t>
            </a:r>
            <a:r>
              <a:rPr lang="ru-RU" baseline="30000" dirty="0" smtClean="0">
                <a:latin typeface="Sylfaen" panose="010A0502050306030303" pitchFamily="18" charset="0"/>
              </a:rPr>
              <a:t>2 </a:t>
            </a:r>
            <a:endParaRPr lang="ka-GE" baseline="30000" dirty="0" smtClean="0">
              <a:latin typeface="Sylfaen" panose="010A0502050306030303" pitchFamily="18" charset="0"/>
            </a:endParaRPr>
          </a:p>
          <a:p>
            <a:r>
              <a:rPr lang="ka-GE" dirty="0" smtClean="0">
                <a:latin typeface="Sylfaen" panose="010A0502050306030303" pitchFamily="18" charset="0"/>
              </a:rPr>
              <a:t>ენერგიის გარჩევადობა - 18</a:t>
            </a:r>
            <a:r>
              <a:rPr lang="ru-RU" dirty="0" smtClean="0">
                <a:latin typeface="Sylfaen" panose="010A0502050306030303" pitchFamily="18" charset="0"/>
              </a:rPr>
              <a:t>% </a:t>
            </a:r>
            <a:r>
              <a:rPr lang="ru-RU" dirty="0">
                <a:latin typeface="Sylfaen" panose="010A0502050306030303" pitchFamily="18" charset="0"/>
              </a:rPr>
              <a:t>FWHM </a:t>
            </a:r>
            <a:r>
              <a:rPr lang="ru-RU" dirty="0" smtClean="0">
                <a:latin typeface="Sylfaen" panose="010A0502050306030303" pitchFamily="18" charset="0"/>
              </a:rPr>
              <a:t>5,9 </a:t>
            </a:r>
            <a:r>
              <a:rPr lang="ka-GE" dirty="0" smtClean="0">
                <a:latin typeface="Sylfaen" panose="010A0502050306030303" pitchFamily="18" charset="0"/>
              </a:rPr>
              <a:t>კევ-ზე</a:t>
            </a:r>
            <a:r>
              <a:rPr lang="ru-RU" dirty="0" smtClean="0">
                <a:latin typeface="Sylfaen" panose="010A0502050306030303" pitchFamily="18" charset="0"/>
              </a:rPr>
              <a:t> </a:t>
            </a:r>
            <a:r>
              <a:rPr lang="ru-RU" dirty="0">
                <a:latin typeface="Sylfaen" panose="010A0502050306030303" pitchFamily="18" charset="0"/>
              </a:rPr>
              <a:t>(</a:t>
            </a:r>
            <a:r>
              <a:rPr lang="ru-RU" baseline="30000" dirty="0">
                <a:latin typeface="Sylfaen" panose="010A0502050306030303" pitchFamily="18" charset="0"/>
              </a:rPr>
              <a:t>55</a:t>
            </a:r>
            <a:r>
              <a:rPr lang="ru-RU" dirty="0">
                <a:latin typeface="Sylfaen" panose="010A0502050306030303" pitchFamily="18" charset="0"/>
              </a:rPr>
              <a:t>Fe)</a:t>
            </a:r>
            <a:r>
              <a:rPr lang="ka-GE" dirty="0" smtClean="0">
                <a:latin typeface="Sylfaen" panose="010A0502050306030303" pitchFamily="18" charset="0"/>
              </a:rPr>
              <a:t> </a:t>
            </a:r>
          </a:p>
          <a:p>
            <a:r>
              <a:rPr lang="ka-GE" dirty="0" smtClean="0">
                <a:latin typeface="Sylfaen" panose="010A0502050306030303" pitchFamily="18" charset="0"/>
              </a:rPr>
              <a:t>სივრცული გარჩევადობა - 50 მკმ</a:t>
            </a:r>
          </a:p>
          <a:p>
            <a:endParaRPr lang="ka-GE" dirty="0" smtClean="0">
              <a:latin typeface="Sylfaen" panose="010A0502050306030303" pitchFamily="18" charset="0"/>
            </a:endParaRPr>
          </a:p>
          <a:p>
            <a:endParaRPr lang="ru-RU" dirty="0"/>
          </a:p>
        </p:txBody>
      </p:sp>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038" y="1115199"/>
            <a:ext cx="4469244" cy="2463228"/>
          </a:xfrm>
          <a:prstGeom prst="rect">
            <a:avLst/>
          </a:prstGeom>
        </p:spPr>
      </p:pic>
      <p:pic>
        <p:nvPicPr>
          <p:cNvPr id="9" name="Рисунок 8"/>
          <p:cNvPicPr>
            <a:picLocks noChangeAspect="1"/>
          </p:cNvPicPr>
          <p:nvPr/>
        </p:nvPicPr>
        <p:blipFill>
          <a:blip r:embed="rId4"/>
          <a:stretch>
            <a:fillRect/>
          </a:stretch>
        </p:blipFill>
        <p:spPr>
          <a:xfrm>
            <a:off x="417716" y="3790444"/>
            <a:ext cx="4599565" cy="2642305"/>
          </a:xfrm>
          <a:prstGeom prst="rect">
            <a:avLst/>
          </a:prstGeom>
        </p:spPr>
      </p:pic>
      <p:pic>
        <p:nvPicPr>
          <p:cNvPr id="10" name="Рисунок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82350" y="3790444"/>
            <a:ext cx="5469570" cy="2986207"/>
          </a:xfrm>
          <a:prstGeom prst="rect">
            <a:avLst/>
          </a:prstGeom>
        </p:spPr>
      </p:pic>
    </p:spTree>
    <p:extLst>
      <p:ext uri="{BB962C8B-B14F-4D97-AF65-F5344CB8AC3E}">
        <p14:creationId xmlns:p14="http://schemas.microsoft.com/office/powerpoint/2010/main" val="42267984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Прямоугольник 3"/>
          <p:cNvSpPr/>
          <p:nvPr/>
        </p:nvSpPr>
        <p:spPr>
          <a:xfrm>
            <a:off x="4801422" y="332445"/>
            <a:ext cx="2077813" cy="461665"/>
          </a:xfrm>
          <a:prstGeom prst="rect">
            <a:avLst/>
          </a:prstGeom>
        </p:spPr>
        <p:txBody>
          <a:bodyPr wrap="none">
            <a:spAutoFit/>
          </a:bodyPr>
          <a:lstStyle/>
          <a:p>
            <a:r>
              <a:rPr lang="en-US" sz="2400" b="1" dirty="0" smtClean="0"/>
              <a:t>MICROMEGAS</a:t>
            </a:r>
            <a:endParaRPr lang="ka-GE" sz="2400" b="1" u="sng"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75956" y="894323"/>
            <a:ext cx="2285269" cy="171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519389" y="2577148"/>
            <a:ext cx="4659603" cy="307777"/>
          </a:xfrm>
          <a:prstGeom prst="rect">
            <a:avLst/>
          </a:prstGeom>
        </p:spPr>
        <p:txBody>
          <a:bodyPr wrap="square">
            <a:spAutoFit/>
          </a:bodyPr>
          <a:lstStyle/>
          <a:p>
            <a:r>
              <a:rPr lang="en-US" sz="1400" b="1" i="1" dirty="0" err="1"/>
              <a:t>G.Charpak</a:t>
            </a:r>
            <a:r>
              <a:rPr lang="en-US" sz="1400" b="1" i="1" dirty="0"/>
              <a:t>, </a:t>
            </a:r>
            <a:r>
              <a:rPr lang="en-US" sz="1400" b="1" i="1" dirty="0" err="1"/>
              <a:t>I.Giomataris</a:t>
            </a:r>
            <a:r>
              <a:rPr lang="en-US" sz="1400" b="1" i="1" dirty="0"/>
              <a:t> et al., NIM-A 376(1996) 29</a:t>
            </a:r>
            <a:endParaRPr lang="en-US" sz="1400" dirty="0"/>
          </a:p>
        </p:txBody>
      </p:sp>
      <p:pic>
        <p:nvPicPr>
          <p:cNvPr id="8" name="Рисунок 7"/>
          <p:cNvPicPr/>
          <p:nvPr/>
        </p:nvPicPr>
        <p:blipFill>
          <a:blip r:embed="rId3" cstate="email">
            <a:extLst>
              <a:ext uri="{28A0092B-C50C-407E-A947-70E740481C1C}">
                <a14:useLocalDpi xmlns:a14="http://schemas.microsoft.com/office/drawing/2010/main"/>
              </a:ext>
            </a:extLst>
          </a:blip>
          <a:stretch>
            <a:fillRect/>
          </a:stretch>
        </p:blipFill>
        <p:spPr>
          <a:xfrm>
            <a:off x="339649" y="2884914"/>
            <a:ext cx="5320937" cy="3483112"/>
          </a:xfrm>
          <a:prstGeom prst="rect">
            <a:avLst/>
          </a:prstGeom>
        </p:spPr>
      </p:pic>
      <p:sp>
        <p:nvSpPr>
          <p:cNvPr id="9" name="TextBox 8"/>
          <p:cNvSpPr txBox="1"/>
          <p:nvPr/>
        </p:nvSpPr>
        <p:spPr>
          <a:xfrm>
            <a:off x="1584972" y="6126109"/>
            <a:ext cx="4275909" cy="338554"/>
          </a:xfrm>
          <a:prstGeom prst="rect">
            <a:avLst/>
          </a:prstGeom>
          <a:noFill/>
        </p:spPr>
        <p:txBody>
          <a:bodyPr wrap="square" rtlCol="0">
            <a:spAutoFit/>
          </a:bodyPr>
          <a:lstStyle/>
          <a:p>
            <a:r>
              <a:rPr lang="ka-GE" sz="1600" i="1" dirty="0" smtClean="0"/>
              <a:t>მმ-ის სქემა და მისი </a:t>
            </a:r>
            <a:r>
              <a:rPr lang="ka-GE" sz="1600" i="1" smtClean="0"/>
              <a:t>ელექტრონული რუქა</a:t>
            </a:r>
            <a:endParaRPr lang="ru-RU" sz="1600" i="1" dirty="0"/>
          </a:p>
        </p:txBody>
      </p:sp>
      <p:sp>
        <p:nvSpPr>
          <p:cNvPr id="10" name="Прямоугольник 9"/>
          <p:cNvSpPr/>
          <p:nvPr/>
        </p:nvSpPr>
        <p:spPr>
          <a:xfrm>
            <a:off x="5840329" y="1218926"/>
            <a:ext cx="6064291" cy="2554545"/>
          </a:xfrm>
          <a:prstGeom prst="rect">
            <a:avLst/>
          </a:prstGeom>
        </p:spPr>
        <p:txBody>
          <a:bodyPr wrap="square">
            <a:spAutoFit/>
          </a:bodyPr>
          <a:lstStyle/>
          <a:p>
            <a:pPr marL="342900" indent="-342900">
              <a:spcBef>
                <a:spcPct val="0"/>
              </a:spcBef>
              <a:buFont typeface="Arial" panose="020B0604020202020204" pitchFamily="34" charset="0"/>
              <a:buChar char="•"/>
            </a:pPr>
            <a:r>
              <a:rPr lang="ka-GE" sz="2000" dirty="0" smtClean="0">
                <a:cs typeface="Times New Roman"/>
              </a:rPr>
              <a:t>პლანარული გეომეტრია</a:t>
            </a:r>
            <a:endParaRPr lang="en-US" sz="2000" dirty="0">
              <a:cs typeface="Times New Roman"/>
            </a:endParaRPr>
          </a:p>
          <a:p>
            <a:pPr marL="342900" indent="-342900">
              <a:spcBef>
                <a:spcPct val="0"/>
              </a:spcBef>
              <a:buFont typeface="Arial" panose="020B0604020202020204" pitchFamily="34" charset="0"/>
              <a:buChar char="•"/>
            </a:pPr>
            <a:r>
              <a:rPr lang="ka-GE" sz="2000" dirty="0" smtClean="0">
                <a:cs typeface="Times New Roman"/>
              </a:rPr>
              <a:t>მარტივი კომპონენტები</a:t>
            </a:r>
            <a:r>
              <a:rPr lang="en-US" sz="2000" dirty="0" smtClean="0">
                <a:cs typeface="Times New Roman"/>
              </a:rPr>
              <a:t>: </a:t>
            </a:r>
            <a:r>
              <a:rPr lang="ka-GE" sz="2000" dirty="0" smtClean="0">
                <a:cs typeface="Times New Roman"/>
              </a:rPr>
              <a:t>კათოდი</a:t>
            </a:r>
            <a:r>
              <a:rPr lang="en-US" sz="2000" dirty="0" smtClean="0">
                <a:cs typeface="Times New Roman"/>
              </a:rPr>
              <a:t>, </a:t>
            </a:r>
            <a:r>
              <a:rPr lang="ka-GE" sz="2000" dirty="0" smtClean="0">
                <a:cs typeface="Times New Roman"/>
              </a:rPr>
              <a:t>ამოკითხვის საბეჭდი დაფა, ბადე</a:t>
            </a:r>
          </a:p>
          <a:p>
            <a:pPr marL="342900" indent="-342900">
              <a:spcBef>
                <a:spcPct val="0"/>
              </a:spcBef>
              <a:buFont typeface="Arial" panose="020B0604020202020204" pitchFamily="34" charset="0"/>
              <a:buChar char="•"/>
            </a:pPr>
            <a:r>
              <a:rPr lang="ka-GE" sz="2000" dirty="0" smtClean="0">
                <a:cs typeface="Times New Roman"/>
              </a:rPr>
              <a:t>იაფი</a:t>
            </a:r>
            <a:endParaRPr lang="en-US" sz="2000" dirty="0">
              <a:cs typeface="Times New Roman"/>
            </a:endParaRPr>
          </a:p>
          <a:p>
            <a:pPr marL="342900" indent="-342900">
              <a:spcBef>
                <a:spcPct val="0"/>
              </a:spcBef>
              <a:buFont typeface="Arial" panose="020B0604020202020204" pitchFamily="34" charset="0"/>
              <a:buChar char="•"/>
            </a:pPr>
            <a:r>
              <a:rPr lang="ka-GE" sz="2000" dirty="0" smtClean="0">
                <a:cs typeface="Times New Roman"/>
              </a:rPr>
              <a:t>დიდი ფართობის დეტექტორების შექმნის შესაძლებლობა</a:t>
            </a:r>
          </a:p>
          <a:p>
            <a:pPr marL="342900" indent="-342900">
              <a:spcBef>
                <a:spcPct val="0"/>
              </a:spcBef>
              <a:buFont typeface="Arial" panose="020B0604020202020204" pitchFamily="34" charset="0"/>
              <a:buChar char="•"/>
            </a:pPr>
            <a:r>
              <a:rPr lang="ka-GE" sz="2000" dirty="0" smtClean="0">
                <a:cs typeface="Times New Roman"/>
              </a:rPr>
              <a:t>ინდუსტრიალიზაცია</a:t>
            </a:r>
            <a:r>
              <a:rPr lang="en-US" sz="2000" dirty="0" smtClean="0">
                <a:cs typeface="Times New Roman"/>
              </a:rPr>
              <a:t> (</a:t>
            </a:r>
            <a:r>
              <a:rPr lang="ka-GE" sz="2000" dirty="0" smtClean="0">
                <a:cs typeface="Times New Roman"/>
              </a:rPr>
              <a:t>სტანდარტული ფოტოლიტოგრაფია</a:t>
            </a:r>
            <a:r>
              <a:rPr lang="en-US" sz="2000" dirty="0" smtClean="0">
                <a:cs typeface="Times New Roman"/>
              </a:rPr>
              <a:t>)</a:t>
            </a:r>
          </a:p>
        </p:txBody>
      </p:sp>
      <p:pic>
        <p:nvPicPr>
          <p:cNvPr id="11" name="Рисунок 10"/>
          <p:cNvPicPr/>
          <p:nvPr/>
        </p:nvPicPr>
        <p:blipFill>
          <a:blip r:embed="rId4" cstate="email">
            <a:extLst>
              <a:ext uri="{28A0092B-C50C-407E-A947-70E740481C1C}">
                <a14:useLocalDpi xmlns:a14="http://schemas.microsoft.com/office/drawing/2010/main"/>
              </a:ext>
            </a:extLst>
          </a:blip>
          <a:stretch>
            <a:fillRect/>
          </a:stretch>
        </p:blipFill>
        <p:spPr>
          <a:xfrm>
            <a:off x="5902273" y="4376812"/>
            <a:ext cx="5940425" cy="1270000"/>
          </a:xfrm>
          <a:prstGeom prst="rect">
            <a:avLst/>
          </a:prstGeom>
        </p:spPr>
      </p:pic>
      <p:sp>
        <p:nvSpPr>
          <p:cNvPr id="5" name="Прямоугольник 4"/>
          <p:cNvSpPr/>
          <p:nvPr/>
        </p:nvSpPr>
        <p:spPr>
          <a:xfrm>
            <a:off x="4012195" y="821852"/>
            <a:ext cx="5040162" cy="369332"/>
          </a:xfrm>
          <a:prstGeom prst="rect">
            <a:avLst/>
          </a:prstGeom>
        </p:spPr>
        <p:txBody>
          <a:bodyPr wrap="none">
            <a:spAutoFit/>
          </a:bodyPr>
          <a:lstStyle/>
          <a:p>
            <a:r>
              <a:rPr lang="ka-GE" b="1" dirty="0" smtClean="0">
                <a:solidFill>
                  <a:srgbClr val="FF0000"/>
                </a:solidFill>
              </a:rPr>
              <a:t>„</a:t>
            </a:r>
            <a:r>
              <a:rPr lang="en-US" b="1" dirty="0" err="1" smtClean="0">
                <a:solidFill>
                  <a:srgbClr val="FF0000"/>
                </a:solidFill>
              </a:rPr>
              <a:t>Micromegas</a:t>
            </a:r>
            <a:r>
              <a:rPr lang="ka-GE" b="1" dirty="0" smtClean="0">
                <a:solidFill>
                  <a:srgbClr val="FF0000"/>
                </a:solidFill>
              </a:rPr>
              <a:t>“</a:t>
            </a:r>
            <a:r>
              <a:rPr lang="en-US" b="1" dirty="0" smtClean="0">
                <a:solidFill>
                  <a:srgbClr val="FF0000"/>
                </a:solidFill>
              </a:rPr>
              <a:t> </a:t>
            </a:r>
            <a:r>
              <a:rPr lang="en-US" b="1" dirty="0">
                <a:solidFill>
                  <a:srgbClr val="FF0000"/>
                </a:solidFill>
              </a:rPr>
              <a:t>(</a:t>
            </a:r>
            <a:r>
              <a:rPr lang="en-US" b="1" dirty="0" smtClean="0">
                <a:solidFill>
                  <a:srgbClr val="FF0000"/>
                </a:solidFill>
              </a:rPr>
              <a:t>MICRO-</a:t>
            </a:r>
            <a:r>
              <a:rPr lang="en-US" b="1" dirty="0" err="1" smtClean="0">
                <a:solidFill>
                  <a:srgbClr val="FF0000"/>
                </a:solidFill>
              </a:rPr>
              <a:t>MEsh</a:t>
            </a:r>
            <a:r>
              <a:rPr lang="en-US" b="1" dirty="0" smtClean="0">
                <a:solidFill>
                  <a:srgbClr val="FF0000"/>
                </a:solidFill>
              </a:rPr>
              <a:t> </a:t>
            </a:r>
            <a:r>
              <a:rPr lang="en-US" b="1" dirty="0" err="1" smtClean="0">
                <a:solidFill>
                  <a:srgbClr val="FF0000"/>
                </a:solidFill>
              </a:rPr>
              <a:t>GAseous</a:t>
            </a:r>
            <a:r>
              <a:rPr lang="en-US" b="1" dirty="0" smtClean="0">
                <a:solidFill>
                  <a:srgbClr val="FF0000"/>
                </a:solidFill>
              </a:rPr>
              <a:t> </a:t>
            </a:r>
            <a:r>
              <a:rPr lang="en-US" b="1" dirty="0">
                <a:solidFill>
                  <a:srgbClr val="FF0000"/>
                </a:solidFill>
              </a:rPr>
              <a:t>Structure)</a:t>
            </a:r>
            <a:r>
              <a:rPr lang="en-US" b="1" dirty="0">
                <a:solidFill>
                  <a:srgbClr val="000000"/>
                </a:solidFill>
                <a:latin typeface="Lora"/>
              </a:rPr>
              <a:t> </a:t>
            </a:r>
            <a:endParaRPr lang="ru-RU" b="1" dirty="0"/>
          </a:p>
        </p:txBody>
      </p:sp>
    </p:spTree>
    <p:extLst>
      <p:ext uri="{BB962C8B-B14F-4D97-AF65-F5344CB8AC3E}">
        <p14:creationId xmlns:p14="http://schemas.microsoft.com/office/powerpoint/2010/main" val="3842585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dirty="0">
              <a:solidFill>
                <a:srgbClr val="073E87"/>
              </a:solidFill>
            </a:endParaRPr>
          </a:p>
        </p:txBody>
      </p:sp>
      <p:sp>
        <p:nvSpPr>
          <p:cNvPr id="4" name="Прямоугольник 3"/>
          <p:cNvSpPr/>
          <p:nvPr/>
        </p:nvSpPr>
        <p:spPr>
          <a:xfrm>
            <a:off x="368978" y="1319762"/>
            <a:ext cx="8800807" cy="461665"/>
          </a:xfrm>
          <a:prstGeom prst="rect">
            <a:avLst/>
          </a:prstGeom>
        </p:spPr>
        <p:txBody>
          <a:bodyPr wrap="none">
            <a:spAutoFit/>
          </a:bodyPr>
          <a:lstStyle/>
          <a:p>
            <a:r>
              <a:rPr lang="ka-GE" sz="2400" b="1" dirty="0">
                <a:ea typeface="Calibri" panose="020F0502020204030204" pitchFamily="34" charset="0"/>
                <a:cs typeface="Times New Roman" panose="02020603050405020304" pitchFamily="18" charset="0"/>
              </a:rPr>
              <a:t>ვიწრო გაძლიერების/ზვავური გამრავლების </a:t>
            </a:r>
            <a:r>
              <a:rPr lang="ka-GE" sz="2400" b="1" dirty="0" smtClean="0">
                <a:ea typeface="Calibri" panose="020F0502020204030204" pitchFamily="34" charset="0"/>
                <a:cs typeface="Times New Roman" panose="02020603050405020304" pitchFamily="18" charset="0"/>
              </a:rPr>
              <a:t>არე </a:t>
            </a:r>
            <a:r>
              <a:rPr lang="ka-GE" sz="2400" b="1" dirty="0">
                <a:ea typeface="Calibri" panose="020F0502020204030204" pitchFamily="34" charset="0"/>
                <a:cs typeface="Times New Roman" panose="02020603050405020304" pitchFamily="18" charset="0"/>
              </a:rPr>
              <a:t>(50-128 </a:t>
            </a:r>
            <a:r>
              <a:rPr lang="ka-GE" sz="2400" b="1" dirty="0" smtClean="0">
                <a:ea typeface="Calibri" panose="020F0502020204030204" pitchFamily="34" charset="0"/>
                <a:cs typeface="Times New Roman" panose="02020603050405020304" pitchFamily="18" charset="0"/>
              </a:rPr>
              <a:t>მკმ): </a:t>
            </a:r>
            <a:endParaRPr lang="ru-RU" sz="2400" b="1" dirty="0"/>
          </a:p>
        </p:txBody>
      </p:sp>
      <p:sp>
        <p:nvSpPr>
          <p:cNvPr id="5" name="Прямоугольник 4"/>
          <p:cNvSpPr/>
          <p:nvPr/>
        </p:nvSpPr>
        <p:spPr>
          <a:xfrm>
            <a:off x="258185" y="309567"/>
            <a:ext cx="6970178" cy="584775"/>
          </a:xfrm>
          <a:prstGeom prst="rect">
            <a:avLst/>
          </a:prstGeom>
        </p:spPr>
        <p:txBody>
          <a:bodyPr wrap="none">
            <a:spAutoFit/>
          </a:bodyPr>
          <a:lstStyle/>
          <a:p>
            <a:r>
              <a:rPr lang="ka-GE" sz="3200" b="1" dirty="0"/>
              <a:t>„</a:t>
            </a:r>
            <a:r>
              <a:rPr lang="ka-GE" sz="3200" b="1" u="sng" dirty="0"/>
              <a:t>მიკრომეგასის“ მუშაობის პრინციპი</a:t>
            </a:r>
          </a:p>
        </p:txBody>
      </p:sp>
      <p:sp>
        <p:nvSpPr>
          <p:cNvPr id="6" name="Стрелка вправо 5"/>
          <p:cNvSpPr/>
          <p:nvPr/>
        </p:nvSpPr>
        <p:spPr>
          <a:xfrm>
            <a:off x="2074151" y="4136929"/>
            <a:ext cx="435428"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79282" y="1904890"/>
            <a:ext cx="10389327" cy="3693319"/>
          </a:xfrm>
          <a:prstGeom prst="rect">
            <a:avLst/>
          </a:prstGeom>
        </p:spPr>
        <p:txBody>
          <a:bodyPr wrap="square">
            <a:spAutoFit/>
          </a:bodyPr>
          <a:lstStyle/>
          <a:p>
            <a:r>
              <a:rPr lang="ka-GE" dirty="0" smtClean="0">
                <a:ea typeface="Calibri" panose="020F0502020204030204" pitchFamily="34" charset="0"/>
                <a:cs typeface="Times New Roman" panose="02020603050405020304" pitchFamily="18" charset="0"/>
              </a:rPr>
              <a:t>- </a:t>
            </a:r>
            <a:r>
              <a:rPr lang="ka-GE" sz="2000" dirty="0" err="1" smtClean="0">
                <a:ea typeface="Calibri" panose="020F0502020204030204" pitchFamily="34" charset="0"/>
                <a:cs typeface="Times New Roman" panose="02020603050405020304" pitchFamily="18" charset="0"/>
              </a:rPr>
              <a:t>ანოდზე</a:t>
            </a:r>
            <a:r>
              <a:rPr lang="ka-GE" sz="2000" dirty="0" smtClean="0">
                <a:ea typeface="Calibri" panose="020F0502020204030204" pitchFamily="34" charset="0"/>
                <a:cs typeface="Times New Roman" panose="02020603050405020304" pitchFamily="18" charset="0"/>
              </a:rPr>
              <a:t> </a:t>
            </a:r>
            <a:r>
              <a:rPr lang="ka-GE" sz="2000" dirty="0">
                <a:ea typeface="Calibri" panose="020F0502020204030204" pitchFamily="34" charset="0"/>
                <a:cs typeface="Times New Roman" panose="02020603050405020304" pitchFamily="18" charset="0"/>
              </a:rPr>
              <a:t>მოსული </a:t>
            </a:r>
            <a:r>
              <a:rPr lang="ka-GE" sz="2000" dirty="0">
                <a:ea typeface="Calibri" panose="020F0502020204030204" pitchFamily="34" charset="0"/>
                <a:cs typeface="Calibri" panose="020F0502020204030204" pitchFamily="34" charset="0"/>
              </a:rPr>
              <a:t>ზვავის განივკვეთი </a:t>
            </a:r>
            <a:r>
              <a:rPr lang="ka-GE" sz="2000" dirty="0" smtClean="0">
                <a:ea typeface="Calibri" panose="020F0502020204030204" pitchFamily="34" charset="0"/>
                <a:cs typeface="Calibri" panose="020F0502020204030204" pitchFamily="34" charset="0"/>
              </a:rPr>
              <a:t>მცირეა            </a:t>
            </a:r>
            <a:r>
              <a:rPr lang="ka-GE" sz="2000" dirty="0" smtClean="0"/>
              <a:t>მაღალი სივრცული გარჩევადობა (12 მკმ)</a:t>
            </a:r>
          </a:p>
          <a:p>
            <a:r>
              <a:rPr lang="ka-GE" sz="2000" dirty="0" smtClean="0"/>
              <a:t>- ელექტრონებისა </a:t>
            </a:r>
            <a:r>
              <a:rPr lang="ka-GE" sz="2000" dirty="0"/>
              <a:t>და იონების სწრაფი </a:t>
            </a:r>
            <a:r>
              <a:rPr lang="ka-GE" sz="2000" dirty="0" smtClean="0"/>
              <a:t>შეკრება (1 </a:t>
            </a:r>
            <a:r>
              <a:rPr lang="ka-GE" sz="2000" dirty="0" err="1" smtClean="0"/>
              <a:t>ნწ</a:t>
            </a:r>
            <a:r>
              <a:rPr lang="ka-GE" sz="2000" dirty="0" err="1"/>
              <a:t>მ</a:t>
            </a:r>
            <a:r>
              <a:rPr lang="ka-GE" sz="2000" dirty="0" smtClean="0"/>
              <a:t> </a:t>
            </a:r>
            <a:r>
              <a:rPr lang="ka-GE" sz="2000" dirty="0"/>
              <a:t>და 30-100 </a:t>
            </a:r>
            <a:r>
              <a:rPr lang="ka-GE" sz="2000" dirty="0" err="1" smtClean="0"/>
              <a:t>ნწ</a:t>
            </a:r>
            <a:r>
              <a:rPr lang="ka-GE" sz="2000" dirty="0" err="1"/>
              <a:t>მ</a:t>
            </a:r>
            <a:r>
              <a:rPr lang="ka-GE" sz="2000" dirty="0" smtClean="0"/>
              <a:t>)</a:t>
            </a:r>
            <a:r>
              <a:rPr lang="ka-GE" sz="2000" dirty="0" smtClean="0">
                <a:ea typeface="Calibri" panose="020F0502020204030204" pitchFamily="34" charset="0"/>
                <a:cs typeface="Calibri" panose="020F0502020204030204" pitchFamily="34" charset="0"/>
              </a:rPr>
              <a:t> </a:t>
            </a:r>
          </a:p>
          <a:p>
            <a:r>
              <a:rPr lang="en-US" sz="2000" dirty="0" smtClean="0"/>
              <a:t>-  </a:t>
            </a:r>
            <a:r>
              <a:rPr lang="ka-GE" sz="2000" dirty="0" smtClean="0"/>
              <a:t>მცირე სივრცული მუხტი           მაღალი თვლის სიჩქარე (სტაბილური მუშაობა პროტონების კონაში </a:t>
            </a:r>
            <a:r>
              <a:rPr lang="ru-RU" sz="2000" dirty="0"/>
              <a:t>2х10</a:t>
            </a:r>
            <a:r>
              <a:rPr lang="ru-RU" sz="2000" baseline="30000" dirty="0"/>
              <a:t>9</a:t>
            </a:r>
            <a:r>
              <a:rPr lang="ru-RU" sz="2000" dirty="0"/>
              <a:t> </a:t>
            </a:r>
            <a:r>
              <a:rPr lang="en-US" sz="2000" dirty="0" smtClean="0"/>
              <a:t>Hz</a:t>
            </a:r>
            <a:r>
              <a:rPr lang="ru-RU" sz="2000" dirty="0" smtClean="0"/>
              <a:t>/</a:t>
            </a:r>
            <a:r>
              <a:rPr lang="en-US" sz="2000" dirty="0" smtClean="0"/>
              <a:t>mm</a:t>
            </a:r>
            <a:r>
              <a:rPr lang="ru-RU" sz="2000" baseline="30000" dirty="0" smtClean="0"/>
              <a:t>2</a:t>
            </a:r>
            <a:r>
              <a:rPr lang="ka-GE" sz="2000" dirty="0" smtClean="0"/>
              <a:t> )</a:t>
            </a:r>
            <a:endParaRPr lang="en-US" sz="2000" dirty="0" smtClean="0"/>
          </a:p>
          <a:p>
            <a:r>
              <a:rPr lang="en-US" sz="2000" dirty="0" smtClean="0"/>
              <a:t>- </a:t>
            </a:r>
            <a:r>
              <a:rPr lang="ka-GE" sz="2000" dirty="0" smtClean="0"/>
              <a:t>ერთგვაროვანი გაძლიერების მაღალი ველი              მაღალი გაძლიერების კოეფიციენტი </a:t>
            </a:r>
            <a:r>
              <a:rPr lang="ru-RU" sz="2000" dirty="0"/>
              <a:t>(&gt;10</a:t>
            </a:r>
            <a:r>
              <a:rPr lang="ru-RU" sz="2000" baseline="30000" dirty="0"/>
              <a:t>5</a:t>
            </a:r>
            <a:r>
              <a:rPr lang="ru-RU" sz="2000" dirty="0" smtClean="0"/>
              <a:t>)</a:t>
            </a:r>
            <a:endParaRPr lang="ka-GE" sz="2000" dirty="0" smtClean="0"/>
          </a:p>
          <a:p>
            <a:r>
              <a:rPr lang="ka-GE" sz="2000" dirty="0" smtClean="0"/>
              <a:t>- </a:t>
            </a:r>
            <a:r>
              <a:rPr lang="en-US" sz="2000" dirty="0" smtClean="0"/>
              <a:t>E</a:t>
            </a:r>
            <a:r>
              <a:rPr lang="en-US" sz="2000" baseline="-25000" dirty="0" smtClean="0"/>
              <a:t>A</a:t>
            </a:r>
            <a:r>
              <a:rPr lang="en-US" sz="2000" dirty="0" smtClean="0"/>
              <a:t>/E</a:t>
            </a:r>
            <a:r>
              <a:rPr lang="en-US" sz="2000" baseline="-25000" dirty="0" smtClean="0"/>
              <a:t>d</a:t>
            </a:r>
            <a:r>
              <a:rPr lang="en-US" sz="2000" dirty="0"/>
              <a:t>&gt;&gt;</a:t>
            </a:r>
            <a:r>
              <a:rPr lang="en-US" sz="2000" dirty="0" smtClean="0"/>
              <a:t>10</a:t>
            </a:r>
            <a:r>
              <a:rPr lang="ka-GE" sz="2000" dirty="0" smtClean="0"/>
              <a:t>            ბადის ~100% ელექტრონული გამჭირვალობა </a:t>
            </a:r>
          </a:p>
          <a:p>
            <a:r>
              <a:rPr lang="ka-GE" sz="2000" dirty="0" smtClean="0"/>
              <a:t>- ენერგიის </a:t>
            </a:r>
            <a:r>
              <a:rPr lang="ka-GE" sz="2000" dirty="0"/>
              <a:t>გარჩევის მაღალი </a:t>
            </a:r>
            <a:r>
              <a:rPr lang="ka-GE" sz="2000" dirty="0" smtClean="0"/>
              <a:t>უნარიანობა (</a:t>
            </a:r>
            <a:r>
              <a:rPr lang="ru-RU" sz="2000" dirty="0"/>
              <a:t>11% FWHM </a:t>
            </a:r>
            <a:r>
              <a:rPr lang="ka-GE" sz="2000" dirty="0" smtClean="0"/>
              <a:t> </a:t>
            </a:r>
            <a:r>
              <a:rPr lang="ru-RU" sz="2000" dirty="0" smtClean="0"/>
              <a:t>5,9 </a:t>
            </a:r>
            <a:r>
              <a:rPr lang="ka-GE" dirty="0" smtClean="0"/>
              <a:t>კევ</a:t>
            </a:r>
            <a:r>
              <a:rPr lang="ru-RU" sz="2000" dirty="0" smtClean="0"/>
              <a:t> </a:t>
            </a:r>
            <a:r>
              <a:rPr lang="ru-RU" sz="2000" baseline="30000" dirty="0"/>
              <a:t>55</a:t>
            </a:r>
            <a:r>
              <a:rPr lang="en-US" sz="2000" dirty="0"/>
              <a:t>Fe</a:t>
            </a:r>
            <a:r>
              <a:rPr lang="ru-RU" sz="2000" dirty="0"/>
              <a:t>  </a:t>
            </a:r>
            <a:r>
              <a:rPr lang="ka-GE" sz="2000" dirty="0" smtClean="0"/>
              <a:t>და</a:t>
            </a:r>
            <a:r>
              <a:rPr lang="ru-RU" sz="2000" dirty="0" smtClean="0"/>
              <a:t> </a:t>
            </a:r>
            <a:r>
              <a:rPr lang="ru-RU" sz="2000" dirty="0"/>
              <a:t>1,8% </a:t>
            </a:r>
            <a:r>
              <a:rPr lang="ka-GE" sz="2000" dirty="0" smtClean="0"/>
              <a:t> </a:t>
            </a:r>
            <a:r>
              <a:rPr lang="ru-RU" sz="2000" dirty="0" smtClean="0"/>
              <a:t>5,5 </a:t>
            </a:r>
            <a:r>
              <a:rPr lang="ka-GE" sz="2000" dirty="0" smtClean="0">
                <a:solidFill>
                  <a:srgbClr val="545454"/>
                </a:solidFill>
                <a:latin typeface="arial" panose="020B0604020202020204" pitchFamily="34" charset="0"/>
              </a:rPr>
              <a:t>მევ</a:t>
            </a:r>
            <a:r>
              <a:rPr lang="ru-RU" sz="2000" dirty="0" smtClean="0"/>
              <a:t>  </a:t>
            </a:r>
            <a:r>
              <a:rPr lang="ru-RU" sz="2000" baseline="30000" dirty="0"/>
              <a:t>241</a:t>
            </a:r>
            <a:r>
              <a:rPr lang="en-US" sz="2000" dirty="0"/>
              <a:t>Am</a:t>
            </a:r>
            <a:r>
              <a:rPr lang="ka-GE" sz="2000" dirty="0" smtClean="0"/>
              <a:t>)</a:t>
            </a:r>
          </a:p>
          <a:p>
            <a:endParaRPr lang="ka-GE" dirty="0"/>
          </a:p>
          <a:p>
            <a:endParaRPr lang="ka-GE" dirty="0" smtClean="0"/>
          </a:p>
          <a:p>
            <a:r>
              <a:rPr lang="ru-RU" dirty="0" smtClean="0"/>
              <a:t> </a:t>
            </a:r>
            <a:endParaRPr lang="ru-RU" dirty="0"/>
          </a:p>
        </p:txBody>
      </p:sp>
      <p:sp>
        <p:nvSpPr>
          <p:cNvPr id="8" name="Стрелка вправо 7"/>
          <p:cNvSpPr/>
          <p:nvPr/>
        </p:nvSpPr>
        <p:spPr>
          <a:xfrm>
            <a:off x="6199167" y="3511939"/>
            <a:ext cx="435428"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8"/>
          <p:cNvSpPr/>
          <p:nvPr/>
        </p:nvSpPr>
        <p:spPr>
          <a:xfrm>
            <a:off x="3990035" y="2897888"/>
            <a:ext cx="435428"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право 9"/>
          <p:cNvSpPr/>
          <p:nvPr/>
        </p:nvSpPr>
        <p:spPr>
          <a:xfrm>
            <a:off x="6249911" y="2010190"/>
            <a:ext cx="435428"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035728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Прямоугольник 4"/>
          <p:cNvSpPr/>
          <p:nvPr/>
        </p:nvSpPr>
        <p:spPr>
          <a:xfrm>
            <a:off x="258185" y="309567"/>
            <a:ext cx="6970178" cy="584775"/>
          </a:xfrm>
          <a:prstGeom prst="rect">
            <a:avLst/>
          </a:prstGeom>
        </p:spPr>
        <p:txBody>
          <a:bodyPr wrap="none">
            <a:spAutoFit/>
          </a:bodyPr>
          <a:lstStyle/>
          <a:p>
            <a:r>
              <a:rPr lang="ka-GE" sz="3200" b="1" dirty="0"/>
              <a:t>„</a:t>
            </a:r>
            <a:r>
              <a:rPr lang="ka-GE" sz="3200" b="1" u="sng" dirty="0"/>
              <a:t>მიკრომეგასის“ მუშაობის პრინციპი</a:t>
            </a:r>
          </a:p>
        </p:txBody>
      </p:sp>
      <p:pic>
        <p:nvPicPr>
          <p:cNvPr id="11" name="Объект 5"/>
          <p:cNvPicPr>
            <a:picLocks/>
          </p:cNvPicPr>
          <p:nvPr/>
        </p:nvPicPr>
        <p:blipFill>
          <a:blip r:embed="rId2">
            <a:extLst>
              <a:ext uri="{28A0092B-C50C-407E-A947-70E740481C1C}">
                <a14:useLocalDpi xmlns:a14="http://schemas.microsoft.com/office/drawing/2010/main"/>
              </a:ext>
            </a:extLst>
          </a:blip>
          <a:stretch>
            <a:fillRect/>
          </a:stretch>
        </p:blipFill>
        <p:spPr>
          <a:xfrm>
            <a:off x="4693921" y="967781"/>
            <a:ext cx="7060043" cy="5647508"/>
          </a:xfrm>
          <a:prstGeom prst="rect">
            <a:avLst/>
          </a:prstGeom>
        </p:spPr>
      </p:pic>
      <p:pic>
        <p:nvPicPr>
          <p:cNvPr id="12" name="Объект 5"/>
          <p:cNvPicPr>
            <a:picLocks/>
          </p:cNvPicPr>
          <p:nvPr/>
        </p:nvPicPr>
        <p:blipFill>
          <a:blip r:embed="rId3" cstate="email">
            <a:extLst>
              <a:ext uri="{28A0092B-C50C-407E-A947-70E740481C1C}">
                <a14:useLocalDpi xmlns:a14="http://schemas.microsoft.com/office/drawing/2010/main"/>
              </a:ext>
            </a:extLst>
          </a:blip>
          <a:stretch>
            <a:fillRect/>
          </a:stretch>
        </p:blipFill>
        <p:spPr>
          <a:xfrm>
            <a:off x="181745" y="1397479"/>
            <a:ext cx="4512176" cy="4852685"/>
          </a:xfrm>
          <a:prstGeom prst="rect">
            <a:avLst/>
          </a:prstGeom>
        </p:spPr>
      </p:pic>
    </p:spTree>
    <p:extLst>
      <p:ext uri="{BB962C8B-B14F-4D97-AF65-F5344CB8AC3E}">
        <p14:creationId xmlns:p14="http://schemas.microsoft.com/office/powerpoint/2010/main" val="33494321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dirty="0" smtClean="0">
                <a:solidFill>
                  <a:srgbClr val="073E87"/>
                </a:solidFill>
              </a:rPr>
              <a:t>13/04/2018, ჟენევა, ა.ღონღაძე, ი.ღონღაძე</a:t>
            </a:r>
            <a:endParaRPr lang="en-US" dirty="0">
              <a:solidFill>
                <a:srgbClr val="073E87"/>
              </a:solidFill>
            </a:endParaRPr>
          </a:p>
        </p:txBody>
      </p:sp>
      <p:sp>
        <p:nvSpPr>
          <p:cNvPr id="4" name="Прямоугольник 3"/>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73332" y="2436835"/>
            <a:ext cx="3154986" cy="2494930"/>
          </a:xfrm>
          <a:prstGeom prst="rect">
            <a:avLst/>
          </a:prstGeom>
        </p:spPr>
      </p:pic>
      <p:pic>
        <p:nvPicPr>
          <p:cNvPr id="7" name="Picture 5" descr="DSC00534.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41821" y="2436835"/>
            <a:ext cx="3116694" cy="2494930"/>
          </a:xfrm>
          <a:prstGeom prst="rect">
            <a:avLst/>
          </a:prstGeom>
        </p:spPr>
      </p:pic>
      <p:pic>
        <p:nvPicPr>
          <p:cNvPr id="8" name="Рисунок 7"/>
          <p:cNvPicPr/>
          <p:nvPr/>
        </p:nvPicPr>
        <p:blipFill>
          <a:blip r:embed="rId4" cstate="email">
            <a:extLst>
              <a:ext uri="{28A0092B-C50C-407E-A947-70E740481C1C}">
                <a14:useLocalDpi xmlns:a14="http://schemas.microsoft.com/office/drawing/2010/main"/>
              </a:ext>
            </a:extLst>
          </a:blip>
          <a:stretch>
            <a:fillRect/>
          </a:stretch>
        </p:blipFill>
        <p:spPr>
          <a:xfrm>
            <a:off x="8416751" y="2422360"/>
            <a:ext cx="3164134" cy="2509405"/>
          </a:xfrm>
          <a:prstGeom prst="rect">
            <a:avLst/>
          </a:prstGeom>
        </p:spPr>
      </p:pic>
      <p:sp>
        <p:nvSpPr>
          <p:cNvPr id="10" name="TextBox 9"/>
          <p:cNvSpPr txBox="1"/>
          <p:nvPr/>
        </p:nvSpPr>
        <p:spPr>
          <a:xfrm>
            <a:off x="1632205" y="2067503"/>
            <a:ext cx="1071127" cy="369332"/>
          </a:xfrm>
          <a:prstGeom prst="rect">
            <a:avLst/>
          </a:prstGeom>
          <a:noFill/>
        </p:spPr>
        <p:txBody>
          <a:bodyPr wrap="none" rtlCol="0">
            <a:spAutoFit/>
          </a:bodyPr>
          <a:lstStyle/>
          <a:p>
            <a:r>
              <a:rPr lang="en-US" b="1" dirty="0" smtClean="0"/>
              <a:t>Bulk MM</a:t>
            </a:r>
            <a:endParaRPr lang="ru-RU" b="1" dirty="0"/>
          </a:p>
        </p:txBody>
      </p:sp>
      <p:sp>
        <p:nvSpPr>
          <p:cNvPr id="11" name="TextBox 10"/>
          <p:cNvSpPr txBox="1"/>
          <p:nvPr/>
        </p:nvSpPr>
        <p:spPr>
          <a:xfrm>
            <a:off x="5261765" y="2067503"/>
            <a:ext cx="1636987" cy="369332"/>
          </a:xfrm>
          <a:prstGeom prst="rect">
            <a:avLst/>
          </a:prstGeom>
          <a:noFill/>
        </p:spPr>
        <p:txBody>
          <a:bodyPr wrap="none" rtlCol="0">
            <a:spAutoFit/>
          </a:bodyPr>
          <a:lstStyle/>
          <a:p>
            <a:r>
              <a:rPr lang="en-US" b="1" dirty="0" err="1" smtClean="0"/>
              <a:t>Microbulk</a:t>
            </a:r>
            <a:r>
              <a:rPr lang="en-US" b="1" dirty="0" smtClean="0"/>
              <a:t> MM</a:t>
            </a:r>
            <a:endParaRPr lang="ru-RU" b="1" dirty="0"/>
          </a:p>
        </p:txBody>
      </p:sp>
      <p:sp>
        <p:nvSpPr>
          <p:cNvPr id="14" name="TextBox 13"/>
          <p:cNvSpPr txBox="1"/>
          <p:nvPr/>
        </p:nvSpPr>
        <p:spPr>
          <a:xfrm>
            <a:off x="9564783" y="2067503"/>
            <a:ext cx="792205" cy="369332"/>
          </a:xfrm>
          <a:prstGeom prst="rect">
            <a:avLst/>
          </a:prstGeom>
          <a:noFill/>
        </p:spPr>
        <p:txBody>
          <a:bodyPr wrap="none" rtlCol="0">
            <a:spAutoFit/>
          </a:bodyPr>
          <a:lstStyle/>
          <a:p>
            <a:r>
              <a:rPr lang="en-US" b="1" dirty="0" err="1" smtClean="0"/>
              <a:t>InGrid</a:t>
            </a:r>
            <a:endParaRPr lang="ru-RU" b="1" dirty="0"/>
          </a:p>
        </p:txBody>
      </p:sp>
      <p:sp>
        <p:nvSpPr>
          <p:cNvPr id="3" name="TextBox 2"/>
          <p:cNvSpPr txBox="1"/>
          <p:nvPr/>
        </p:nvSpPr>
        <p:spPr>
          <a:xfrm>
            <a:off x="3716301" y="5406310"/>
            <a:ext cx="4443845" cy="369332"/>
          </a:xfrm>
          <a:prstGeom prst="rect">
            <a:avLst/>
          </a:prstGeom>
          <a:noFill/>
        </p:spPr>
        <p:txBody>
          <a:bodyPr wrap="none" rtlCol="0">
            <a:spAutoFit/>
          </a:bodyPr>
          <a:lstStyle/>
          <a:p>
            <a:r>
              <a:rPr lang="ka-GE" dirty="0" smtClean="0"/>
              <a:t>+ </a:t>
            </a:r>
            <a:r>
              <a:rPr lang="en-US" b="1" dirty="0" smtClean="0"/>
              <a:t>Piggyback</a:t>
            </a:r>
            <a:r>
              <a:rPr lang="ka-GE" b="1" dirty="0" smtClean="0"/>
              <a:t>, </a:t>
            </a:r>
            <a:r>
              <a:rPr lang="ka-GE" dirty="0" smtClean="0"/>
              <a:t> </a:t>
            </a:r>
            <a:r>
              <a:rPr lang="en-US" b="1" dirty="0"/>
              <a:t>Floating Strip </a:t>
            </a:r>
            <a:r>
              <a:rPr lang="en-US" b="1" dirty="0" smtClean="0"/>
              <a:t>Micromegas</a:t>
            </a:r>
            <a:r>
              <a:rPr lang="ka-GE" b="1" dirty="0" smtClean="0"/>
              <a:t>, ...</a:t>
            </a:r>
            <a:endParaRPr lang="en-US" b="1" dirty="0"/>
          </a:p>
        </p:txBody>
      </p:sp>
    </p:spTree>
    <p:extLst>
      <p:ext uri="{BB962C8B-B14F-4D97-AF65-F5344CB8AC3E}">
        <p14:creationId xmlns:p14="http://schemas.microsoft.com/office/powerpoint/2010/main" val="27182971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95423" y="1311672"/>
            <a:ext cx="5178020" cy="307777"/>
          </a:xfrm>
          <a:prstGeom prst="rect">
            <a:avLst/>
          </a:prstGeom>
          <a:noFill/>
        </p:spPr>
        <p:txBody>
          <a:bodyPr wrap="none" rtlCol="0">
            <a:spAutoFit/>
          </a:bodyPr>
          <a:lstStyle/>
          <a:p>
            <a:pPr algn="ctr"/>
            <a:r>
              <a:rPr lang="en-US" sz="1400" b="1" i="1" dirty="0" smtClean="0"/>
              <a:t>(</a:t>
            </a:r>
            <a:r>
              <a:rPr lang="en-US" sz="1400" b="1" i="1" dirty="0"/>
              <a:t>I. Giomataris et al., «Micromegas in a bulk,» NIMA 560 (2006) 405)</a:t>
            </a:r>
          </a:p>
        </p:txBody>
      </p:sp>
      <p:sp>
        <p:nvSpPr>
          <p:cNvPr id="7" name="TextBox 6"/>
          <p:cNvSpPr txBox="1"/>
          <p:nvPr/>
        </p:nvSpPr>
        <p:spPr>
          <a:xfrm>
            <a:off x="2551611" y="2276883"/>
            <a:ext cx="1433373" cy="369332"/>
          </a:xfrm>
          <a:prstGeom prst="rect">
            <a:avLst/>
          </a:prstGeom>
          <a:noFill/>
        </p:spPr>
        <p:txBody>
          <a:bodyPr wrap="square" rtlCol="0">
            <a:spAutoFit/>
          </a:bodyPr>
          <a:lstStyle/>
          <a:p>
            <a:r>
              <a:rPr lang="en-US" dirty="0"/>
              <a:t>1) Gerber file</a:t>
            </a:r>
          </a:p>
        </p:txBody>
      </p:sp>
      <p:sp>
        <p:nvSpPr>
          <p:cNvPr id="8" name="Стрелка вправо 7"/>
          <p:cNvSpPr/>
          <p:nvPr/>
        </p:nvSpPr>
        <p:spPr>
          <a:xfrm>
            <a:off x="4007768" y="2420911"/>
            <a:ext cx="360040" cy="863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7796" y="2284373"/>
            <a:ext cx="1417376" cy="369332"/>
          </a:xfrm>
          <a:prstGeom prst="rect">
            <a:avLst/>
          </a:prstGeom>
          <a:noFill/>
        </p:spPr>
        <p:txBody>
          <a:bodyPr wrap="none" rtlCol="0">
            <a:spAutoFit/>
          </a:bodyPr>
          <a:lstStyle/>
          <a:p>
            <a:r>
              <a:rPr lang="en-US" dirty="0"/>
              <a:t>PCB industry</a:t>
            </a:r>
          </a:p>
        </p:txBody>
      </p:sp>
      <p:pic>
        <p:nvPicPr>
          <p:cNvPr id="10" name="Рисунок 9"/>
          <p:cNvPicPr/>
          <p:nvPr/>
        </p:nvPicPr>
        <p:blipFill>
          <a:blip r:embed="rId2" cstate="email">
            <a:extLst>
              <a:ext uri="{28A0092B-C50C-407E-A947-70E740481C1C}">
                <a14:useLocalDpi xmlns:a14="http://schemas.microsoft.com/office/drawing/2010/main"/>
              </a:ext>
            </a:extLst>
          </a:blip>
          <a:stretch>
            <a:fillRect/>
          </a:stretch>
        </p:blipFill>
        <p:spPr>
          <a:xfrm>
            <a:off x="6456041" y="1780970"/>
            <a:ext cx="3409315" cy="1012825"/>
          </a:xfrm>
          <a:prstGeom prst="rect">
            <a:avLst/>
          </a:prstGeom>
        </p:spPr>
      </p:pic>
      <p:sp>
        <p:nvSpPr>
          <p:cNvPr id="11" name="Стрелка вправо 10"/>
          <p:cNvSpPr/>
          <p:nvPr/>
        </p:nvSpPr>
        <p:spPr>
          <a:xfrm>
            <a:off x="5984431" y="2425877"/>
            <a:ext cx="360040" cy="863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61073" y="3196248"/>
            <a:ext cx="5709383" cy="923330"/>
          </a:xfrm>
          <a:prstGeom prst="rect">
            <a:avLst/>
          </a:prstGeom>
          <a:noFill/>
        </p:spPr>
        <p:txBody>
          <a:bodyPr wrap="none" rtlCol="0">
            <a:spAutoFit/>
          </a:bodyPr>
          <a:lstStyle/>
          <a:p>
            <a:pPr marL="342900" indent="-342900" algn="ctr">
              <a:buAutoNum type="arabicParenR" startAt="2"/>
            </a:pPr>
            <a:r>
              <a:rPr lang="ka-GE" dirty="0" smtClean="0"/>
              <a:t>ფოტორეზისტიული ფირით ლამინირება</a:t>
            </a:r>
          </a:p>
          <a:p>
            <a:pPr algn="ctr"/>
            <a:r>
              <a:rPr lang="en-US" dirty="0" smtClean="0"/>
              <a:t>      DuPont </a:t>
            </a:r>
            <a:r>
              <a:rPr lang="en-US" dirty="0" err="1" smtClean="0"/>
              <a:t>Pyralux</a:t>
            </a:r>
            <a:r>
              <a:rPr lang="en-US" dirty="0" smtClean="0"/>
              <a:t> </a:t>
            </a:r>
            <a:r>
              <a:rPr lang="en-US" dirty="0"/>
              <a:t>PC1000 (</a:t>
            </a:r>
            <a:r>
              <a:rPr lang="ru-RU" dirty="0"/>
              <a:t>25, 38, 51 </a:t>
            </a:r>
            <a:r>
              <a:rPr lang="ka-GE" dirty="0" smtClean="0"/>
              <a:t>და</a:t>
            </a:r>
            <a:r>
              <a:rPr lang="ru-RU" dirty="0" smtClean="0"/>
              <a:t> </a:t>
            </a:r>
            <a:r>
              <a:rPr lang="ru-RU" dirty="0"/>
              <a:t>64 </a:t>
            </a:r>
            <a:r>
              <a:rPr lang="ka-GE" dirty="0" smtClean="0"/>
              <a:t>მკმ</a:t>
            </a:r>
            <a:r>
              <a:rPr lang="en-US" dirty="0" smtClean="0"/>
              <a:t>)</a:t>
            </a:r>
            <a:endParaRPr lang="en-US" dirty="0"/>
          </a:p>
          <a:p>
            <a:endParaRPr lang="en-US" dirty="0"/>
          </a:p>
        </p:txBody>
      </p:sp>
      <p:pic>
        <p:nvPicPr>
          <p:cNvPr id="13" name="Рисунок 12"/>
          <p:cNvPicPr/>
          <p:nvPr/>
        </p:nvPicPr>
        <p:blipFill>
          <a:blip r:embed="rId3" cstate="email">
            <a:extLst>
              <a:ext uri="{28A0092B-C50C-407E-A947-70E740481C1C}">
                <a14:useLocalDpi xmlns:a14="http://schemas.microsoft.com/office/drawing/2010/main"/>
              </a:ext>
            </a:extLst>
          </a:blip>
          <a:stretch>
            <a:fillRect/>
          </a:stretch>
        </p:blipFill>
        <p:spPr>
          <a:xfrm>
            <a:off x="6744072" y="4705934"/>
            <a:ext cx="3528392" cy="1109216"/>
          </a:xfrm>
          <a:prstGeom prst="rect">
            <a:avLst/>
          </a:prstGeom>
        </p:spPr>
      </p:pic>
      <p:sp>
        <p:nvSpPr>
          <p:cNvPr id="15" name="TextBox 14"/>
          <p:cNvSpPr txBox="1"/>
          <p:nvPr/>
        </p:nvSpPr>
        <p:spPr>
          <a:xfrm>
            <a:off x="6456040" y="2844773"/>
            <a:ext cx="1947731" cy="369332"/>
          </a:xfrm>
          <a:prstGeom prst="rect">
            <a:avLst/>
          </a:prstGeom>
          <a:noFill/>
        </p:spPr>
        <p:txBody>
          <a:bodyPr wrap="square" rtlCol="0">
            <a:spAutoFit/>
          </a:bodyPr>
          <a:lstStyle/>
          <a:p>
            <a:r>
              <a:rPr lang="ru-RU" dirty="0" smtClean="0"/>
              <a:t>+</a:t>
            </a:r>
            <a:r>
              <a:rPr lang="ka-GE" dirty="0" smtClean="0"/>
              <a:t>ფოტონიღაბი</a:t>
            </a:r>
            <a:endParaRPr lang="en-US" dirty="0"/>
          </a:p>
        </p:txBody>
      </p:sp>
      <p:sp>
        <p:nvSpPr>
          <p:cNvPr id="16" name="Прямоугольник 15"/>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17" name="Прямоугольник 16"/>
          <p:cNvSpPr/>
          <p:nvPr/>
        </p:nvSpPr>
        <p:spPr>
          <a:xfrm>
            <a:off x="5478207" y="746813"/>
            <a:ext cx="1372492" cy="461665"/>
          </a:xfrm>
          <a:prstGeom prst="rect">
            <a:avLst/>
          </a:prstGeom>
        </p:spPr>
        <p:txBody>
          <a:bodyPr wrap="none">
            <a:spAutoFit/>
          </a:bodyPr>
          <a:lstStyle/>
          <a:p>
            <a:r>
              <a:rPr lang="en-US" sz="2400" b="1" dirty="0"/>
              <a:t>Bulk MM</a:t>
            </a:r>
            <a:endParaRPr lang="ru-RU" sz="2400" b="1" dirty="0"/>
          </a:p>
        </p:txBody>
      </p:sp>
      <p:pic>
        <p:nvPicPr>
          <p:cNvPr id="18" name="Picture 5" descr="DSC00534.JP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95801" y="1132117"/>
            <a:ext cx="1658675" cy="1327779"/>
          </a:xfrm>
          <a:prstGeom prst="rect">
            <a:avLst/>
          </a:prstGeom>
        </p:spPr>
      </p:pic>
      <p:pic>
        <p:nvPicPr>
          <p:cNvPr id="19" name="Picture 8" descr="SS-mesh"/>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5813" y="2759986"/>
            <a:ext cx="1742007" cy="1306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pic>
        <p:nvPicPr>
          <p:cNvPr id="20" name="Picture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860431" y="3802849"/>
            <a:ext cx="2186539" cy="2915385"/>
          </a:xfrm>
          <a:prstGeom prst="rect">
            <a:avLst/>
          </a:prstGeom>
        </p:spPr>
      </p:pic>
    </p:spTree>
    <p:extLst>
      <p:ext uri="{BB962C8B-B14F-4D97-AF65-F5344CB8AC3E}">
        <p14:creationId xmlns:p14="http://schemas.microsoft.com/office/powerpoint/2010/main" val="4224157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423592" y="1218230"/>
            <a:ext cx="7416824" cy="646331"/>
          </a:xfrm>
          <a:prstGeom prst="rect">
            <a:avLst/>
          </a:prstGeom>
        </p:spPr>
        <p:txBody>
          <a:bodyPr wrap="square">
            <a:spAutoFit/>
          </a:bodyPr>
          <a:lstStyle/>
          <a:p>
            <a:pPr algn="ctr"/>
            <a:r>
              <a:rPr lang="ru-RU" dirty="0"/>
              <a:t>3)-4) </a:t>
            </a:r>
            <a:r>
              <a:rPr lang="ka-GE" dirty="0" smtClean="0"/>
              <a:t>ჩარჩოზე დამაგრებული ბადის დადება და კიდევ ერთხელ ლამინირება ბადის შესაკავებლად</a:t>
            </a:r>
            <a:endParaRPr lang="en-US" dirty="0"/>
          </a:p>
        </p:txBody>
      </p:sp>
      <p:pic>
        <p:nvPicPr>
          <p:cNvPr id="7" name="Рисунок 6"/>
          <p:cNvPicPr/>
          <p:nvPr/>
        </p:nvPicPr>
        <p:blipFill>
          <a:blip r:embed="rId2" cstate="email">
            <a:extLst>
              <a:ext uri="{28A0092B-C50C-407E-A947-70E740481C1C}">
                <a14:useLocalDpi xmlns:a14="http://schemas.microsoft.com/office/drawing/2010/main"/>
              </a:ext>
            </a:extLst>
          </a:blip>
          <a:stretch>
            <a:fillRect/>
          </a:stretch>
        </p:blipFill>
        <p:spPr>
          <a:xfrm>
            <a:off x="2333520" y="2100819"/>
            <a:ext cx="3541391" cy="1135824"/>
          </a:xfrm>
          <a:prstGeom prst="rect">
            <a:avLst/>
          </a:prstGeom>
        </p:spPr>
      </p:pic>
      <p:pic>
        <p:nvPicPr>
          <p:cNvPr id="8" name="Рисунок 7"/>
          <p:cNvPicPr/>
          <p:nvPr/>
        </p:nvPicPr>
        <p:blipFill>
          <a:blip r:embed="rId3" cstate="email">
            <a:extLst>
              <a:ext uri="{28A0092B-C50C-407E-A947-70E740481C1C}">
                <a14:useLocalDpi xmlns:a14="http://schemas.microsoft.com/office/drawing/2010/main"/>
              </a:ext>
            </a:extLst>
          </a:blip>
          <a:stretch>
            <a:fillRect/>
          </a:stretch>
        </p:blipFill>
        <p:spPr>
          <a:xfrm>
            <a:off x="6699880" y="2100819"/>
            <a:ext cx="3312368" cy="1135824"/>
          </a:xfrm>
          <a:prstGeom prst="rect">
            <a:avLst/>
          </a:prstGeom>
        </p:spPr>
      </p:pic>
      <p:sp>
        <p:nvSpPr>
          <p:cNvPr id="11" name="Прямоугольник 10"/>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12" name="Прямоугольник 11"/>
          <p:cNvSpPr/>
          <p:nvPr/>
        </p:nvSpPr>
        <p:spPr>
          <a:xfrm>
            <a:off x="5478207" y="746813"/>
            <a:ext cx="1372492" cy="461665"/>
          </a:xfrm>
          <a:prstGeom prst="rect">
            <a:avLst/>
          </a:prstGeom>
        </p:spPr>
        <p:txBody>
          <a:bodyPr wrap="none">
            <a:spAutoFit/>
          </a:bodyPr>
          <a:lstStyle/>
          <a:p>
            <a:r>
              <a:rPr lang="en-US" sz="2400" b="1" dirty="0"/>
              <a:t>Bulk MM</a:t>
            </a:r>
            <a:endParaRPr lang="ru-RU" sz="2400" b="1" dirty="0"/>
          </a:p>
        </p:txBody>
      </p:sp>
      <p:sp>
        <p:nvSpPr>
          <p:cNvPr id="3" name="Нижний колонтитул 2"/>
          <p:cNvSpPr>
            <a:spLocks noGrp="1"/>
          </p:cNvSpPr>
          <p:nvPr>
            <p:ph type="ftr" sz="quarter" idx="11"/>
          </p:nvPr>
        </p:nvSpPr>
        <p:spPr>
          <a:xfrm>
            <a:off x="81482" y="6129418"/>
            <a:ext cx="5048921" cy="365125"/>
          </a:xfrm>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pic>
        <p:nvPicPr>
          <p:cNvPr id="2" name="Рисунок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61743" y="3299276"/>
            <a:ext cx="4005419" cy="3243353"/>
          </a:xfrm>
          <a:prstGeom prst="rect">
            <a:avLst/>
          </a:prstGeom>
        </p:spPr>
      </p:pic>
    </p:spTree>
    <p:extLst>
      <p:ext uri="{BB962C8B-B14F-4D97-AF65-F5344CB8AC3E}">
        <p14:creationId xmlns:p14="http://schemas.microsoft.com/office/powerpoint/2010/main" val="1793378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315581" y="1090997"/>
            <a:ext cx="7560840" cy="646331"/>
          </a:xfrm>
          <a:prstGeom prst="rect">
            <a:avLst/>
          </a:prstGeom>
        </p:spPr>
        <p:txBody>
          <a:bodyPr wrap="square">
            <a:spAutoFit/>
          </a:bodyPr>
          <a:lstStyle/>
          <a:p>
            <a:pPr algn="ctr"/>
            <a:r>
              <a:rPr lang="ru-RU" dirty="0"/>
              <a:t>5) </a:t>
            </a:r>
            <a:r>
              <a:rPr lang="ka-GE" dirty="0"/>
              <a:t>მიღებულ სტრუქტურაზე იდება ფოტონიღაბი</a:t>
            </a:r>
            <a:endParaRPr lang="en-US" dirty="0"/>
          </a:p>
          <a:p>
            <a:pPr algn="ctr"/>
            <a:r>
              <a:rPr lang="ka-GE" dirty="0" smtClean="0"/>
              <a:t>და ხდება ულტრაიისფრით დასხივება</a:t>
            </a:r>
            <a:endParaRPr lang="en-US" dirty="0"/>
          </a:p>
        </p:txBody>
      </p:sp>
      <p:pic>
        <p:nvPicPr>
          <p:cNvPr id="7" name="Рисунок 6"/>
          <p:cNvPicPr/>
          <p:nvPr/>
        </p:nvPicPr>
        <p:blipFill>
          <a:blip r:embed="rId2" cstate="email">
            <a:extLst>
              <a:ext uri="{28A0092B-C50C-407E-A947-70E740481C1C}">
                <a14:useLocalDpi xmlns:a14="http://schemas.microsoft.com/office/drawing/2010/main"/>
              </a:ext>
            </a:extLst>
          </a:blip>
          <a:stretch>
            <a:fillRect/>
          </a:stretch>
        </p:blipFill>
        <p:spPr>
          <a:xfrm>
            <a:off x="1555939" y="2072091"/>
            <a:ext cx="4608512" cy="2448272"/>
          </a:xfrm>
          <a:prstGeom prst="rect">
            <a:avLst/>
          </a:prstGeom>
        </p:spPr>
      </p:pic>
      <p:sp>
        <p:nvSpPr>
          <p:cNvPr id="11" name="Прямоугольник 10"/>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12" name="Прямоугольник 11"/>
          <p:cNvSpPr/>
          <p:nvPr/>
        </p:nvSpPr>
        <p:spPr>
          <a:xfrm>
            <a:off x="5478207" y="746813"/>
            <a:ext cx="1372492" cy="461665"/>
          </a:xfrm>
          <a:prstGeom prst="rect">
            <a:avLst/>
          </a:prstGeom>
        </p:spPr>
        <p:txBody>
          <a:bodyPr wrap="none">
            <a:spAutoFit/>
          </a:bodyPr>
          <a:lstStyle/>
          <a:p>
            <a:r>
              <a:rPr lang="en-US" sz="2400" b="1" dirty="0"/>
              <a:t>Bulk MM</a:t>
            </a:r>
            <a:endParaRPr lang="ru-RU" sz="2400" b="1" dirty="0"/>
          </a:p>
        </p:txBody>
      </p:sp>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pic>
        <p:nvPicPr>
          <p:cNvPr id="10"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38571" y="1998161"/>
            <a:ext cx="2700000" cy="3600000"/>
          </a:xfrm>
          <a:prstGeom prst="rect">
            <a:avLst/>
          </a:prstGeom>
        </p:spPr>
      </p:pic>
      <p:pic>
        <p:nvPicPr>
          <p:cNvPr id="13"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48232" y="4596752"/>
            <a:ext cx="2832437" cy="2124328"/>
          </a:xfrm>
          <a:prstGeom prst="rect">
            <a:avLst/>
          </a:prstGeom>
        </p:spPr>
      </p:pic>
    </p:spTree>
    <p:extLst>
      <p:ext uri="{BB962C8B-B14F-4D97-AF65-F5344CB8AC3E}">
        <p14:creationId xmlns:p14="http://schemas.microsoft.com/office/powerpoint/2010/main" val="854056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Прямоугольник 3"/>
          <p:cNvSpPr/>
          <p:nvPr/>
        </p:nvSpPr>
        <p:spPr>
          <a:xfrm>
            <a:off x="1233577" y="1038627"/>
            <a:ext cx="9583947" cy="2862322"/>
          </a:xfrm>
          <a:prstGeom prst="rect">
            <a:avLst/>
          </a:prstGeom>
        </p:spPr>
        <p:txBody>
          <a:bodyPr wrap="square">
            <a:spAutoFit/>
          </a:bodyPr>
          <a:lstStyle/>
          <a:p>
            <a:pPr algn="ctr"/>
            <a:r>
              <a:rPr lang="ka-GE" b="1" u="sng" dirty="0" smtClean="0"/>
              <a:t>ელემენტარული ნაწილაკების </a:t>
            </a:r>
            <a:r>
              <a:rPr lang="ka-GE" b="1" u="sng" dirty="0"/>
              <a:t>რეგისტრაციის </a:t>
            </a:r>
            <a:r>
              <a:rPr lang="ka-GE" b="1" u="sng" dirty="0" smtClean="0"/>
              <a:t>საერთო/ზოგადი პრინციპი:</a:t>
            </a:r>
          </a:p>
          <a:p>
            <a:pPr algn="just"/>
            <a:r>
              <a:rPr lang="ka-GE" dirty="0"/>
              <a:t>დეტექტორების ნეიტრალურ </a:t>
            </a:r>
            <a:r>
              <a:rPr lang="ka-GE" dirty="0" smtClean="0"/>
              <a:t>გარემოში </a:t>
            </a:r>
            <a:r>
              <a:rPr lang="ka-GE" dirty="0"/>
              <a:t>(</a:t>
            </a:r>
            <a:r>
              <a:rPr lang="ka-GE" dirty="0" smtClean="0"/>
              <a:t>გაზური, </a:t>
            </a:r>
            <a:r>
              <a:rPr lang="ka-GE" dirty="0"/>
              <a:t>თხევადი, </a:t>
            </a:r>
            <a:r>
              <a:rPr lang="ka-GE" dirty="0" smtClean="0"/>
              <a:t>მყარი - </a:t>
            </a:r>
            <a:r>
              <a:rPr lang="ka-GE" dirty="0"/>
              <a:t>ამორფული ან კრისტალური) </a:t>
            </a:r>
            <a:r>
              <a:rPr lang="ka-GE" dirty="0" smtClean="0"/>
              <a:t>მოძრავი დამუხტული </a:t>
            </a:r>
            <a:r>
              <a:rPr lang="ka-GE" dirty="0"/>
              <a:t>ნაწილაკი </a:t>
            </a:r>
            <a:r>
              <a:rPr lang="ka-GE" dirty="0" smtClean="0"/>
              <a:t>იწვევს გარემოს იონიზაციას, მისი ატომების აღგზნებას </a:t>
            </a:r>
            <a:r>
              <a:rPr lang="ka-GE" dirty="0"/>
              <a:t>და პოლარიზაციას. </a:t>
            </a:r>
            <a:endParaRPr lang="ka-GE" dirty="0" smtClean="0"/>
          </a:p>
          <a:p>
            <a:pPr algn="just"/>
            <a:r>
              <a:rPr lang="ka-GE" dirty="0" smtClean="0"/>
              <a:t>ამრიგად</a:t>
            </a:r>
            <a:r>
              <a:rPr lang="ka-GE" dirty="0"/>
              <a:t>, </a:t>
            </a:r>
            <a:r>
              <a:rPr lang="ka-GE" dirty="0" smtClean="0"/>
              <a:t>ნაწილაკის </a:t>
            </a:r>
            <a:r>
              <a:rPr lang="ka-GE" dirty="0"/>
              <a:t>მოძრაობის გზაზე </a:t>
            </a:r>
            <a:r>
              <a:rPr lang="ka-GE" dirty="0" smtClean="0"/>
              <a:t>ჩნდება თავისუფალი მუხტები </a:t>
            </a:r>
            <a:r>
              <a:rPr lang="ka-GE" dirty="0"/>
              <a:t>(ელექტრონები და </a:t>
            </a:r>
            <a:r>
              <a:rPr lang="ka-GE" dirty="0" smtClean="0"/>
              <a:t>იონები), </a:t>
            </a:r>
            <a:r>
              <a:rPr lang="ka-GE" dirty="0"/>
              <a:t>აღგზნებული და პოლარიზებული </a:t>
            </a:r>
            <a:r>
              <a:rPr lang="ka-GE" dirty="0" smtClean="0"/>
              <a:t>ატომები. </a:t>
            </a:r>
            <a:endParaRPr lang="en-US" dirty="0" smtClean="0"/>
          </a:p>
          <a:p>
            <a:pPr algn="just"/>
            <a:r>
              <a:rPr lang="ka-GE" dirty="0" smtClean="0"/>
              <a:t>ნეიტრალური უშუალოდ ნაწილაკები არ იწვევენ იონიზაციას </a:t>
            </a:r>
            <a:r>
              <a:rPr lang="ka-GE" dirty="0" smtClean="0">
                <a:sym typeface="Wingdings" panose="05000000000000000000" pitchFamily="2" charset="2"/>
              </a:rPr>
              <a:t> დაფიქსირება შესაძლებელია გარემოს ატომების ბირთვებთან ურთიერთქმედებით დაბადებული მეორადი დამუხტული ნაწილაკების ხარჯზე.</a:t>
            </a:r>
            <a:endParaRPr lang="ka-GE" dirty="0" smtClean="0"/>
          </a:p>
          <a:p>
            <a:endParaRPr lang="ru-RU" dirty="0"/>
          </a:p>
        </p:txBody>
      </p:sp>
    </p:spTree>
    <p:extLst>
      <p:ext uri="{BB962C8B-B14F-4D97-AF65-F5344CB8AC3E}">
        <p14:creationId xmlns:p14="http://schemas.microsoft.com/office/powerpoint/2010/main" val="19297921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919537" y="1588616"/>
            <a:ext cx="8352928" cy="646331"/>
          </a:xfrm>
          <a:prstGeom prst="rect">
            <a:avLst/>
          </a:prstGeom>
        </p:spPr>
        <p:txBody>
          <a:bodyPr wrap="square">
            <a:spAutoFit/>
          </a:bodyPr>
          <a:lstStyle/>
          <a:p>
            <a:pPr algn="just"/>
            <a:r>
              <a:rPr lang="ru-RU" dirty="0"/>
              <a:t>6) </a:t>
            </a:r>
            <a:r>
              <a:rPr lang="ka-GE" dirty="0" smtClean="0"/>
              <a:t>ქიმიური მოწამვლა </a:t>
            </a:r>
            <a:r>
              <a:rPr lang="ru-RU" dirty="0" smtClean="0"/>
              <a:t>1</a:t>
            </a:r>
            <a:r>
              <a:rPr lang="ru-RU" dirty="0"/>
              <a:t>% </a:t>
            </a:r>
            <a:r>
              <a:rPr lang="ka-GE" dirty="0" smtClean="0"/>
              <a:t>ნატრიუმის </a:t>
            </a:r>
            <a:r>
              <a:rPr lang="ka-GE" dirty="0" err="1" smtClean="0"/>
              <a:t>კარბონატის</a:t>
            </a:r>
            <a:r>
              <a:rPr lang="ka-GE" dirty="0" smtClean="0"/>
              <a:t> ხსნარით</a:t>
            </a:r>
            <a:r>
              <a:rPr lang="ru-RU" dirty="0" smtClean="0"/>
              <a:t> (Е500</a:t>
            </a:r>
            <a:r>
              <a:rPr lang="ka-GE" dirty="0" smtClean="0"/>
              <a:t> კვების მრეწველობაში</a:t>
            </a:r>
            <a:r>
              <a:rPr lang="ru-RU" dirty="0" smtClean="0"/>
              <a:t>).</a:t>
            </a:r>
            <a:endParaRPr lang="en-US" dirty="0"/>
          </a:p>
        </p:txBody>
      </p:sp>
      <p:pic>
        <p:nvPicPr>
          <p:cNvPr id="7" name="Рисунок 6"/>
          <p:cNvPicPr/>
          <p:nvPr/>
        </p:nvPicPr>
        <p:blipFill>
          <a:blip r:embed="rId2" cstate="email">
            <a:extLst>
              <a:ext uri="{28A0092B-C50C-407E-A947-70E740481C1C}">
                <a14:useLocalDpi xmlns:a14="http://schemas.microsoft.com/office/drawing/2010/main"/>
              </a:ext>
            </a:extLst>
          </a:blip>
          <a:stretch>
            <a:fillRect/>
          </a:stretch>
        </p:blipFill>
        <p:spPr>
          <a:xfrm>
            <a:off x="1792937" y="2963312"/>
            <a:ext cx="3888432" cy="2376264"/>
          </a:xfrm>
          <a:prstGeom prst="rect">
            <a:avLst/>
          </a:prstGeom>
        </p:spPr>
      </p:pic>
      <p:sp>
        <p:nvSpPr>
          <p:cNvPr id="10" name="Прямоугольник 9"/>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11" name="Прямоугольник 10"/>
          <p:cNvSpPr/>
          <p:nvPr/>
        </p:nvSpPr>
        <p:spPr>
          <a:xfrm>
            <a:off x="5478207" y="746813"/>
            <a:ext cx="1372492" cy="461665"/>
          </a:xfrm>
          <a:prstGeom prst="rect">
            <a:avLst/>
          </a:prstGeom>
        </p:spPr>
        <p:txBody>
          <a:bodyPr wrap="none">
            <a:spAutoFit/>
          </a:bodyPr>
          <a:lstStyle/>
          <a:p>
            <a:r>
              <a:rPr lang="en-US" sz="2400" b="1" dirty="0"/>
              <a:t>Bulk MM</a:t>
            </a:r>
            <a:endParaRPr lang="ru-RU" sz="2400" b="1" dirty="0"/>
          </a:p>
        </p:txBody>
      </p:sp>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pic>
        <p:nvPicPr>
          <p:cNvPr id="9"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115121" y="3099633"/>
            <a:ext cx="3738346" cy="2880000"/>
          </a:xfrm>
          <a:prstGeom prst="rect">
            <a:avLst/>
          </a:prstGeom>
        </p:spPr>
      </p:pic>
    </p:spTree>
    <p:extLst>
      <p:ext uri="{BB962C8B-B14F-4D97-AF65-F5344CB8AC3E}">
        <p14:creationId xmlns:p14="http://schemas.microsoft.com/office/powerpoint/2010/main" val="3465351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90891" y="1179589"/>
            <a:ext cx="6408712" cy="646331"/>
          </a:xfrm>
          <a:prstGeom prst="rect">
            <a:avLst/>
          </a:prstGeom>
        </p:spPr>
        <p:txBody>
          <a:bodyPr wrap="square">
            <a:spAutoFit/>
          </a:bodyPr>
          <a:lstStyle/>
          <a:p>
            <a:r>
              <a:rPr lang="ru-RU" dirty="0"/>
              <a:t>7) </a:t>
            </a:r>
            <a:r>
              <a:rPr lang="ka-GE" dirty="0" smtClean="0"/>
              <a:t>დეიონიზირებული წყლით გარეცხვა და გაშრობა საშრობ კარადაში </a:t>
            </a:r>
            <a:r>
              <a:rPr lang="ru-RU" dirty="0" smtClean="0"/>
              <a:t>(</a:t>
            </a:r>
            <a:r>
              <a:rPr lang="en-US" dirty="0"/>
              <a:t>4 </a:t>
            </a:r>
            <a:r>
              <a:rPr lang="ka-GE" dirty="0" smtClean="0"/>
              <a:t>საათი</a:t>
            </a:r>
            <a:r>
              <a:rPr lang="en-US" dirty="0" smtClean="0"/>
              <a:t> </a:t>
            </a:r>
            <a:r>
              <a:rPr lang="en-US" dirty="0"/>
              <a:t>1</a:t>
            </a:r>
            <a:r>
              <a:rPr lang="ru-RU" dirty="0"/>
              <a:t>40°С). </a:t>
            </a:r>
            <a:endParaRPr lang="en-US" dirty="0"/>
          </a:p>
        </p:txBody>
      </p:sp>
      <p:pic>
        <p:nvPicPr>
          <p:cNvPr id="5" name="Рисунок 4"/>
          <p:cNvPicPr/>
          <p:nvPr/>
        </p:nvPicPr>
        <p:blipFill>
          <a:blip r:embed="rId3" cstate="email">
            <a:extLst>
              <a:ext uri="{28A0092B-C50C-407E-A947-70E740481C1C}">
                <a14:useLocalDpi xmlns:a14="http://schemas.microsoft.com/office/drawing/2010/main"/>
              </a:ext>
            </a:extLst>
          </a:blip>
          <a:stretch>
            <a:fillRect/>
          </a:stretch>
        </p:blipFill>
        <p:spPr>
          <a:xfrm>
            <a:off x="4153987" y="1897131"/>
            <a:ext cx="3984644" cy="2252228"/>
          </a:xfrm>
          <a:prstGeom prst="rect">
            <a:avLst/>
          </a:prstGeom>
        </p:spPr>
      </p:pic>
      <p:sp>
        <p:nvSpPr>
          <p:cNvPr id="7" name="Прямоугольник 6"/>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8" name="Прямоугольник 7"/>
          <p:cNvSpPr/>
          <p:nvPr/>
        </p:nvSpPr>
        <p:spPr>
          <a:xfrm>
            <a:off x="5478207" y="746813"/>
            <a:ext cx="1372492" cy="461665"/>
          </a:xfrm>
          <a:prstGeom prst="rect">
            <a:avLst/>
          </a:prstGeom>
        </p:spPr>
        <p:txBody>
          <a:bodyPr wrap="none">
            <a:spAutoFit/>
          </a:bodyPr>
          <a:lstStyle/>
          <a:p>
            <a:r>
              <a:rPr lang="en-US" sz="2400" b="1" dirty="0"/>
              <a:t>Bulk MM</a:t>
            </a:r>
            <a:endParaRPr lang="ru-RU" sz="2400" b="1" dirty="0"/>
          </a:p>
        </p:txBody>
      </p:sp>
      <p:pic>
        <p:nvPicPr>
          <p:cNvPr id="1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91788" y="5364957"/>
            <a:ext cx="3264695" cy="9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2650" y="5364957"/>
            <a:ext cx="2272903" cy="7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302328" y="5027268"/>
            <a:ext cx="452439"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341083" y="5028897"/>
            <a:ext cx="45244"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7"/>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795707" y="5016018"/>
            <a:ext cx="991791"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8"/>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459643" y="4962354"/>
            <a:ext cx="3296840" cy="6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Прямоугольник 15"/>
          <p:cNvSpPr/>
          <p:nvPr/>
        </p:nvSpPr>
        <p:spPr>
          <a:xfrm>
            <a:off x="4486837" y="4823219"/>
            <a:ext cx="165409" cy="1524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Прямоугольник 16"/>
          <p:cNvSpPr/>
          <p:nvPr/>
        </p:nvSpPr>
        <p:spPr>
          <a:xfrm>
            <a:off x="7565577" y="4821071"/>
            <a:ext cx="165409" cy="1524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Прямоугольник 17"/>
          <p:cNvSpPr/>
          <p:nvPr/>
        </p:nvSpPr>
        <p:spPr>
          <a:xfrm>
            <a:off x="7137778" y="4254154"/>
            <a:ext cx="982961" cy="584775"/>
          </a:xfrm>
          <a:prstGeom prst="rect">
            <a:avLst/>
          </a:prstGeom>
        </p:spPr>
        <p:txBody>
          <a:bodyPr wrap="none">
            <a:spAutoFit/>
          </a:bodyPr>
          <a:lstStyle/>
          <a:p>
            <a:pPr algn="ctr"/>
            <a:r>
              <a:rPr lang="fr-FR" sz="1600" b="1" dirty="0">
                <a:solidFill>
                  <a:prstClr val="black"/>
                </a:solidFill>
                <a:effectLst>
                  <a:outerShdw blurRad="38100" dist="38100" dir="2700000" algn="tl">
                    <a:srgbClr val="FFFFFF"/>
                  </a:outerShdw>
                </a:effectLst>
                <a:latin typeface="Times New Roman" pitchFamily="18" charset="0"/>
                <a:ea typeface="ＭＳ Ｐゴシック" charset="-128"/>
              </a:rPr>
              <a:t>Mesh</a:t>
            </a:r>
            <a:r>
              <a:rPr lang="ru-RU" sz="1600" b="1" dirty="0">
                <a:solidFill>
                  <a:prstClr val="black"/>
                </a:solidFill>
                <a:effectLst>
                  <a:outerShdw blurRad="38100" dist="38100" dir="2700000" algn="tl">
                    <a:srgbClr val="FFFFFF"/>
                  </a:outerShdw>
                </a:effectLst>
                <a:latin typeface="Times New Roman" pitchFamily="18" charset="0"/>
                <a:ea typeface="ＭＳ Ｐゴシック" charset="-128"/>
              </a:rPr>
              <a:t> </a:t>
            </a:r>
            <a:r>
              <a:rPr lang="en-US" sz="1600" b="1" dirty="0">
                <a:solidFill>
                  <a:prstClr val="black"/>
                </a:solidFill>
                <a:effectLst>
                  <a:outerShdw blurRad="38100" dist="38100" dir="2700000" algn="tl">
                    <a:srgbClr val="FFFFFF"/>
                  </a:outerShdw>
                </a:effectLst>
                <a:latin typeface="Times New Roman" pitchFamily="18" charset="0"/>
                <a:ea typeface="ＭＳ Ｐゴシック" charset="-128"/>
              </a:rPr>
              <a:t>on </a:t>
            </a:r>
          </a:p>
          <a:p>
            <a:pPr algn="ctr"/>
            <a:r>
              <a:rPr lang="en-US" sz="1600" b="1" dirty="0">
                <a:solidFill>
                  <a:prstClr val="black"/>
                </a:solidFill>
                <a:effectLst>
                  <a:outerShdw blurRad="38100" dist="38100" dir="2700000" algn="tl">
                    <a:srgbClr val="FFFFFF"/>
                  </a:outerShdw>
                </a:effectLst>
                <a:latin typeface="Times New Roman" pitchFamily="18" charset="0"/>
                <a:ea typeface="ＭＳ Ｐゴシック" charset="-128"/>
              </a:rPr>
              <a:t>frame</a:t>
            </a:r>
            <a:endParaRPr lang="en-US" dirty="0"/>
          </a:p>
        </p:txBody>
      </p:sp>
      <p:pic>
        <p:nvPicPr>
          <p:cNvPr id="19" name="Picture 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88430" y="5028897"/>
            <a:ext cx="452439"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8303696" y="5381121"/>
            <a:ext cx="1577676" cy="369332"/>
          </a:xfrm>
          <a:prstGeom prst="rect">
            <a:avLst/>
          </a:prstGeom>
          <a:noFill/>
        </p:spPr>
        <p:txBody>
          <a:bodyPr wrap="none" rtlCol="0">
            <a:spAutoFit/>
          </a:bodyPr>
          <a:lstStyle/>
          <a:p>
            <a:r>
              <a:rPr lang="en-US" b="1" u="sng" dirty="0">
                <a:solidFill>
                  <a:schemeClr val="tx2"/>
                </a:solidFill>
                <a:effectLst>
                  <a:outerShdw blurRad="38100" dist="38100" dir="2700000" algn="tl">
                    <a:srgbClr val="000000">
                      <a:alpha val="43137"/>
                    </a:srgbClr>
                  </a:outerShdw>
                </a:effectLst>
              </a:rPr>
              <a:t>Floating mesh</a:t>
            </a:r>
          </a:p>
        </p:txBody>
      </p:sp>
      <p:sp>
        <p:nvSpPr>
          <p:cNvPr id="21" name="TextBox 20"/>
          <p:cNvSpPr txBox="1"/>
          <p:nvPr/>
        </p:nvSpPr>
        <p:spPr>
          <a:xfrm>
            <a:off x="8303710" y="3418843"/>
            <a:ext cx="623889" cy="369332"/>
          </a:xfrm>
          <a:prstGeom prst="rect">
            <a:avLst/>
          </a:prstGeom>
          <a:noFill/>
        </p:spPr>
        <p:txBody>
          <a:bodyPr wrap="none" rtlCol="0">
            <a:spAutoFit/>
          </a:bodyPr>
          <a:lstStyle/>
          <a:p>
            <a:r>
              <a:rPr lang="en-US" b="1" u="sng" dirty="0">
                <a:solidFill>
                  <a:schemeClr val="tx2"/>
                </a:solidFill>
                <a:effectLst>
                  <a:outerShdw blurRad="38100" dist="38100" dir="2700000" algn="tl">
                    <a:srgbClr val="000000">
                      <a:alpha val="43137"/>
                    </a:srgbClr>
                  </a:outerShdw>
                </a:effectLst>
              </a:rPr>
              <a:t>Bulk</a:t>
            </a:r>
          </a:p>
        </p:txBody>
      </p:sp>
      <p:sp>
        <p:nvSpPr>
          <p:cNvPr id="3" name="Нижний колонтитул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14289641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Прямоугольник 4"/>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8" name="TextBox 7"/>
          <p:cNvSpPr txBox="1"/>
          <p:nvPr/>
        </p:nvSpPr>
        <p:spPr>
          <a:xfrm>
            <a:off x="653164" y="1863634"/>
            <a:ext cx="6748963" cy="1938992"/>
          </a:xfrm>
          <a:prstGeom prst="rect">
            <a:avLst/>
          </a:prstGeom>
          <a:noFill/>
        </p:spPr>
        <p:txBody>
          <a:bodyPr wrap="none" rtlCol="0">
            <a:spAutoFit/>
          </a:bodyPr>
          <a:lstStyle/>
          <a:p>
            <a:pPr lvl="0"/>
            <a:r>
              <a:rPr lang="el-GR" altLang="ru-RU" sz="2400" dirty="0" smtClean="0">
                <a:solidFill>
                  <a:srgbClr val="00B050"/>
                </a:solidFill>
                <a:sym typeface="Wingdings 2" panose="05020102010507070707" pitchFamily="18" charset="2"/>
              </a:rPr>
              <a:t></a:t>
            </a:r>
            <a:r>
              <a:rPr lang="ka-GE" altLang="ru-RU" dirty="0" smtClean="0">
                <a:solidFill>
                  <a:srgbClr val="00B050"/>
                </a:solidFill>
                <a:sym typeface="Wingdings 2" panose="05020102010507070707" pitchFamily="18" charset="2"/>
              </a:rPr>
              <a:t> </a:t>
            </a:r>
            <a:r>
              <a:rPr lang="ka-GE" dirty="0" smtClean="0"/>
              <a:t>დამზადების სიმარტივე და სიიაფე</a:t>
            </a:r>
          </a:p>
          <a:p>
            <a:r>
              <a:rPr lang="el-GR" altLang="ru-RU" sz="2400" dirty="0">
                <a:solidFill>
                  <a:srgbClr val="00B05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dirty="0" smtClean="0"/>
              <a:t>დიდი ფართობის მქონე დეტექტორების შექმნის საშუალება</a:t>
            </a:r>
          </a:p>
          <a:p>
            <a:r>
              <a:rPr lang="el-GR" altLang="ru-RU" sz="2400" dirty="0">
                <a:solidFill>
                  <a:srgbClr val="00B050"/>
                </a:solidFill>
                <a:sym typeface="Wingdings 2" panose="05020102010507070707" pitchFamily="18" charset="2"/>
              </a:rPr>
              <a:t></a:t>
            </a:r>
            <a:r>
              <a:rPr lang="ka-GE" altLang="ru-RU" dirty="0" smtClean="0">
                <a:sym typeface="Wingdings 2" panose="05020102010507070707" pitchFamily="18" charset="2"/>
              </a:rPr>
              <a:t> მცირე ტევადობა და შესაბამისად მცირე ხმაური </a:t>
            </a:r>
          </a:p>
          <a:p>
            <a:r>
              <a:rPr lang="el-GR" altLang="ru-RU" sz="2400" dirty="0" smtClean="0">
                <a:solidFill>
                  <a:srgbClr val="00B050"/>
                </a:solidFill>
                <a:sym typeface="Wingdings 2" panose="05020102010507070707" pitchFamily="18" charset="2"/>
              </a:rPr>
              <a:t></a:t>
            </a:r>
            <a:r>
              <a:rPr lang="ka-GE" altLang="ru-RU" sz="2400" dirty="0" smtClean="0">
                <a:solidFill>
                  <a:srgbClr val="00B050"/>
                </a:solidFill>
                <a:sym typeface="Wingdings 2" panose="05020102010507070707" pitchFamily="18" charset="2"/>
              </a:rPr>
              <a:t> </a:t>
            </a:r>
            <a:r>
              <a:rPr lang="ka-GE" altLang="ru-RU" dirty="0" smtClean="0">
                <a:sym typeface="Wingdings 2" panose="05020102010507070707" pitchFamily="18" charset="2"/>
              </a:rPr>
              <a:t>კარგი გაზური გაძლიერება (</a:t>
            </a:r>
            <a:r>
              <a:rPr lang="ru-RU" dirty="0" smtClean="0">
                <a:latin typeface="Calibri" panose="020F0502020204030204" pitchFamily="34" charset="0"/>
                <a:ea typeface="Calibri" panose="020F0502020204030204" pitchFamily="34" charset="0"/>
                <a:cs typeface="Calibri" panose="020F0502020204030204" pitchFamily="34" charset="0"/>
              </a:rPr>
              <a:t>2 </a:t>
            </a:r>
            <a:r>
              <a:rPr lang="ru-RU" dirty="0">
                <a:latin typeface="Calibri" panose="020F0502020204030204" pitchFamily="34" charset="0"/>
                <a:ea typeface="Calibri" panose="020F0502020204030204" pitchFamily="34" charset="0"/>
                <a:cs typeface="Calibri" panose="020F0502020204030204" pitchFamily="34" charset="0"/>
              </a:rPr>
              <a:t>× 10</a:t>
            </a:r>
            <a:r>
              <a:rPr lang="ru-RU" baseline="30000" dirty="0">
                <a:latin typeface="Calibri" panose="020F0502020204030204" pitchFamily="34" charset="0"/>
                <a:ea typeface="Calibri" panose="020F0502020204030204" pitchFamily="34" charset="0"/>
                <a:cs typeface="Calibri" panose="020F0502020204030204" pitchFamily="34" charset="0"/>
              </a:rPr>
              <a:t>4</a:t>
            </a:r>
            <a:r>
              <a:rPr lang="ru-RU" dirty="0">
                <a:latin typeface="Calibri" panose="020F0502020204030204" pitchFamily="34" charset="0"/>
                <a:ea typeface="Calibri" panose="020F0502020204030204" pitchFamily="34" charset="0"/>
                <a:cs typeface="Calibri" panose="020F0502020204030204" pitchFamily="34" charset="0"/>
              </a:rPr>
              <a:t> </a:t>
            </a:r>
            <a:r>
              <a:rPr lang="ru-RU" dirty="0" smtClean="0">
                <a:latin typeface="Calibri" panose="020F0502020204030204" pitchFamily="34" charset="0"/>
                <a:ea typeface="Calibri" panose="020F0502020204030204" pitchFamily="34" charset="0"/>
                <a:cs typeface="Calibri" panose="020F0502020204030204" pitchFamily="34" charset="0"/>
              </a:rPr>
              <a:t>Ar </a:t>
            </a:r>
            <a:r>
              <a:rPr lang="ru-RU" dirty="0">
                <a:latin typeface="Calibri" panose="020F0502020204030204" pitchFamily="34" charset="0"/>
                <a:ea typeface="Calibri" panose="020F0502020204030204" pitchFamily="34" charset="0"/>
                <a:cs typeface="Calibri" panose="020F0502020204030204" pitchFamily="34" charset="0"/>
              </a:rPr>
              <a:t>+5% </a:t>
            </a:r>
            <a:r>
              <a:rPr lang="ru-RU" dirty="0" smtClean="0">
                <a:latin typeface="Calibri" panose="020F0502020204030204" pitchFamily="34" charset="0"/>
                <a:ea typeface="Calibri" panose="020F0502020204030204" pitchFamily="34" charset="0"/>
                <a:cs typeface="Calibri" panose="020F0502020204030204" pitchFamily="34" charset="0"/>
              </a:rPr>
              <a:t>iC</a:t>
            </a:r>
            <a:r>
              <a:rPr lang="ru-RU" baseline="-25000" dirty="0" smtClean="0">
                <a:latin typeface="Calibri" panose="020F0502020204030204" pitchFamily="34" charset="0"/>
                <a:ea typeface="Calibri" panose="020F0502020204030204" pitchFamily="34" charset="0"/>
                <a:cs typeface="Calibri" panose="020F0502020204030204" pitchFamily="34" charset="0"/>
              </a:rPr>
              <a:t>4</a:t>
            </a:r>
            <a:r>
              <a:rPr lang="ru-RU" dirty="0" smtClean="0">
                <a:latin typeface="Calibri" panose="020F0502020204030204" pitchFamily="34" charset="0"/>
                <a:ea typeface="Calibri" panose="020F0502020204030204" pitchFamily="34" charset="0"/>
                <a:cs typeface="Calibri" panose="020F0502020204030204" pitchFamily="34" charset="0"/>
              </a:rPr>
              <a:t>H</a:t>
            </a:r>
            <a:r>
              <a:rPr lang="ru-RU" baseline="-25000" dirty="0" smtClean="0">
                <a:latin typeface="Calibri" panose="020F0502020204030204" pitchFamily="34" charset="0"/>
                <a:ea typeface="Calibri" panose="020F0502020204030204" pitchFamily="34" charset="0"/>
                <a:cs typeface="Calibri" panose="020F0502020204030204" pitchFamily="34" charset="0"/>
              </a:rPr>
              <a:t>10</a:t>
            </a:r>
            <a:r>
              <a:rPr lang="ka-GE" baseline="-25000" dirty="0">
                <a:latin typeface="Calibri" panose="020F0502020204030204" pitchFamily="34" charset="0"/>
                <a:ea typeface="Calibri" panose="020F0502020204030204" pitchFamily="34" charset="0"/>
                <a:cs typeface="Calibri" panose="020F0502020204030204" pitchFamily="34" charset="0"/>
              </a:rPr>
              <a:t> </a:t>
            </a:r>
            <a:r>
              <a:rPr lang="ka-GE" dirty="0" smtClean="0"/>
              <a:t>)</a:t>
            </a:r>
          </a:p>
          <a:p>
            <a:r>
              <a:rPr lang="el-GR" altLang="ru-RU" sz="2400" dirty="0" smtClean="0">
                <a:solidFill>
                  <a:srgbClr val="00B050"/>
                </a:solidFill>
                <a:sym typeface="Wingdings 2" panose="05020102010507070707" pitchFamily="18" charset="2"/>
              </a:rPr>
              <a:t></a:t>
            </a:r>
            <a:r>
              <a:rPr lang="ka-GE" altLang="ru-RU" dirty="0" smtClean="0">
                <a:solidFill>
                  <a:srgbClr val="00B050"/>
                </a:solidFill>
                <a:sym typeface="Wingdings 2" panose="05020102010507070707" pitchFamily="18" charset="2"/>
              </a:rPr>
              <a:t> </a:t>
            </a:r>
            <a:r>
              <a:rPr lang="ka-GE" altLang="ru-RU" dirty="0" smtClean="0">
                <a:sym typeface="Wingdings 2" panose="05020102010507070707" pitchFamily="18" charset="2"/>
              </a:rPr>
              <a:t>მისაღები ენერგიის გარჩევადობა (</a:t>
            </a:r>
            <a:r>
              <a:rPr lang="ru-RU" dirty="0">
                <a:latin typeface="Calibri" panose="020F0502020204030204" pitchFamily="34" charset="0"/>
                <a:ea typeface="Calibri" panose="020F0502020204030204" pitchFamily="34" charset="0"/>
                <a:cs typeface="Calibri" panose="020F0502020204030204" pitchFamily="34" charset="0"/>
              </a:rPr>
              <a:t>18% FWHM </a:t>
            </a:r>
            <a:r>
              <a:rPr lang="ru-RU" dirty="0" smtClean="0">
                <a:latin typeface="Calibri" panose="020F0502020204030204" pitchFamily="34" charset="0"/>
                <a:ea typeface="Calibri" panose="020F0502020204030204" pitchFamily="34" charset="0"/>
                <a:cs typeface="Calibri" panose="020F0502020204030204" pitchFamily="34" charset="0"/>
              </a:rPr>
              <a:t>5,9 </a:t>
            </a:r>
            <a:r>
              <a:rPr lang="ka-GE" dirty="0" err="1" smtClean="0">
                <a:latin typeface="Calibri" panose="020F0502020204030204" pitchFamily="34" charset="0"/>
                <a:ea typeface="Calibri" panose="020F0502020204030204" pitchFamily="34" charset="0"/>
                <a:cs typeface="Calibri" panose="020F0502020204030204" pitchFamily="34" charset="0"/>
              </a:rPr>
              <a:t>კ.ე.ვ</a:t>
            </a:r>
            <a:r>
              <a:rPr lang="ka-GE" dirty="0" smtClean="0">
                <a:latin typeface="Calibri" panose="020F0502020204030204" pitchFamily="34" charset="0"/>
                <a:ea typeface="Calibri" panose="020F0502020204030204" pitchFamily="34" charset="0"/>
                <a:cs typeface="Calibri" panose="020F0502020204030204" pitchFamily="34" charset="0"/>
              </a:rPr>
              <a:t>. </a:t>
            </a:r>
            <a:r>
              <a:rPr lang="ru-RU" baseline="30000" dirty="0"/>
              <a:t>55</a:t>
            </a:r>
            <a:r>
              <a:rPr lang="en-US" dirty="0"/>
              <a:t>Fe</a:t>
            </a:r>
            <a:r>
              <a:rPr lang="ru-RU" dirty="0"/>
              <a:t> </a:t>
            </a:r>
            <a:r>
              <a:rPr lang="ka-GE" altLang="ru-RU" dirty="0" smtClean="0">
                <a:sym typeface="Wingdings 2" panose="05020102010507070707" pitchFamily="18" charset="2"/>
              </a:rPr>
              <a:t>)</a:t>
            </a:r>
            <a:endParaRPr lang="ru-RU" dirty="0"/>
          </a:p>
        </p:txBody>
      </p:sp>
      <p:sp>
        <p:nvSpPr>
          <p:cNvPr id="9" name="Прямоугольник 8"/>
          <p:cNvSpPr/>
          <p:nvPr/>
        </p:nvSpPr>
        <p:spPr>
          <a:xfrm>
            <a:off x="5478207" y="746813"/>
            <a:ext cx="1372492" cy="461665"/>
          </a:xfrm>
          <a:prstGeom prst="rect">
            <a:avLst/>
          </a:prstGeom>
        </p:spPr>
        <p:txBody>
          <a:bodyPr wrap="none">
            <a:spAutoFit/>
          </a:bodyPr>
          <a:lstStyle/>
          <a:p>
            <a:r>
              <a:rPr lang="en-US" sz="2400" b="1" dirty="0"/>
              <a:t>Bulk MM</a:t>
            </a:r>
            <a:endParaRPr lang="ru-RU" sz="2400" b="1" dirty="0"/>
          </a:p>
        </p:txBody>
      </p:sp>
      <p:sp>
        <p:nvSpPr>
          <p:cNvPr id="10" name="TextBox 9"/>
          <p:cNvSpPr txBox="1"/>
          <p:nvPr/>
        </p:nvSpPr>
        <p:spPr>
          <a:xfrm>
            <a:off x="4321760" y="4457799"/>
            <a:ext cx="6839301" cy="1107996"/>
          </a:xfrm>
          <a:prstGeom prst="rect">
            <a:avLst/>
          </a:prstGeom>
          <a:noFill/>
        </p:spPr>
        <p:txBody>
          <a:bodyPr wrap="square" rtlCol="0">
            <a:spAutoFit/>
          </a:bodyPr>
          <a:lstStyle/>
          <a:p>
            <a:r>
              <a:rPr lang="ka-GE" dirty="0" smtClean="0"/>
              <a:t> </a:t>
            </a:r>
            <a:r>
              <a:rPr lang="el-GR" altLang="ru-RU" sz="2400" dirty="0">
                <a:solidFill>
                  <a:srgbClr val="FF000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dirty="0" smtClean="0"/>
              <a:t>სიგნალის მატების </a:t>
            </a:r>
            <a:r>
              <a:rPr lang="ka-GE" dirty="0"/>
              <a:t>დიდი დრო</a:t>
            </a:r>
            <a:r>
              <a:rPr lang="ru-RU" dirty="0" smtClean="0">
                <a:latin typeface="Calibri" panose="020F0502020204030204" pitchFamily="34" charset="0"/>
                <a:ea typeface="Calibri" panose="020F0502020204030204" pitchFamily="34" charset="0"/>
                <a:cs typeface="Calibri" panose="020F0502020204030204" pitchFamily="34" charset="0"/>
              </a:rPr>
              <a:t> </a:t>
            </a:r>
            <a:r>
              <a:rPr lang="ka-GE" dirty="0" smtClean="0">
                <a:latin typeface="Calibri" panose="020F0502020204030204" pitchFamily="34" charset="0"/>
                <a:ea typeface="Calibri" panose="020F0502020204030204" pitchFamily="34" charset="0"/>
                <a:cs typeface="Calibri" panose="020F0502020204030204" pitchFamily="34" charset="0"/>
              </a:rPr>
              <a:t>(</a:t>
            </a:r>
            <a:r>
              <a:rPr lang="ru-RU" dirty="0" smtClean="0">
                <a:latin typeface="Calibri" panose="020F0502020204030204" pitchFamily="34" charset="0"/>
                <a:ea typeface="Calibri" panose="020F0502020204030204" pitchFamily="34" charset="0"/>
                <a:cs typeface="Calibri" panose="020F0502020204030204" pitchFamily="34" charset="0"/>
              </a:rPr>
              <a:t>60 </a:t>
            </a:r>
            <a:r>
              <a:rPr lang="ka-GE" dirty="0" err="1" smtClean="0">
                <a:latin typeface="Calibri" panose="020F0502020204030204" pitchFamily="34" charset="0"/>
                <a:ea typeface="Calibri" panose="020F0502020204030204" pitchFamily="34" charset="0"/>
                <a:cs typeface="Calibri" panose="020F0502020204030204" pitchFamily="34" charset="0"/>
              </a:rPr>
              <a:t>ნწმ</a:t>
            </a:r>
            <a:r>
              <a:rPr lang="ru-RU" dirty="0" smtClean="0">
                <a:latin typeface="Calibri" panose="020F0502020204030204" pitchFamily="34" charset="0"/>
                <a:ea typeface="Calibri" panose="020F0502020204030204" pitchFamily="34" charset="0"/>
                <a:cs typeface="Calibri" panose="020F0502020204030204" pitchFamily="34" charset="0"/>
              </a:rPr>
              <a:t> 75 </a:t>
            </a:r>
            <a:r>
              <a:rPr lang="ka-GE" dirty="0" smtClean="0">
                <a:latin typeface="Calibri" panose="020F0502020204030204" pitchFamily="34" charset="0"/>
                <a:ea typeface="Calibri" panose="020F0502020204030204" pitchFamily="34" charset="0"/>
                <a:cs typeface="Calibri" panose="020F0502020204030204" pitchFamily="34" charset="0"/>
              </a:rPr>
              <a:t>მკმ</a:t>
            </a:r>
            <a:r>
              <a:rPr lang="ru-RU" dirty="0" smtClean="0">
                <a:latin typeface="Calibri" panose="020F0502020204030204" pitchFamily="34" charset="0"/>
                <a:ea typeface="Calibri" panose="020F0502020204030204" pitchFamily="34" charset="0"/>
                <a:cs typeface="Calibri" panose="020F0502020204030204" pitchFamily="34" charset="0"/>
              </a:rPr>
              <a:t> </a:t>
            </a:r>
            <a:r>
              <a:rPr lang="ka-GE" dirty="0" smtClean="0">
                <a:latin typeface="Calibri" panose="020F0502020204030204" pitchFamily="34" charset="0"/>
                <a:ea typeface="Calibri" panose="020F0502020204030204" pitchFamily="34" charset="0"/>
                <a:cs typeface="Calibri" panose="020F0502020204030204" pitchFamily="34" charset="0"/>
              </a:rPr>
              <a:t>და</a:t>
            </a:r>
            <a:r>
              <a:rPr lang="ru-RU" dirty="0" smtClean="0">
                <a:latin typeface="Calibri" panose="020F0502020204030204" pitchFamily="34" charset="0"/>
                <a:ea typeface="Calibri" panose="020F0502020204030204" pitchFamily="34" charset="0"/>
                <a:cs typeface="Calibri" panose="020F0502020204030204" pitchFamily="34" charset="0"/>
              </a:rPr>
              <a:t> </a:t>
            </a:r>
            <a:r>
              <a:rPr lang="ru-RU" dirty="0">
                <a:latin typeface="Calibri" panose="020F0502020204030204" pitchFamily="34" charset="0"/>
                <a:ea typeface="Calibri" panose="020F0502020204030204" pitchFamily="34" charset="0"/>
                <a:cs typeface="Calibri" panose="020F0502020204030204" pitchFamily="34" charset="0"/>
              </a:rPr>
              <a:t>150 </a:t>
            </a:r>
            <a:r>
              <a:rPr lang="ka-GE" dirty="0" err="1">
                <a:latin typeface="Calibri" panose="020F0502020204030204" pitchFamily="34" charset="0"/>
                <a:ea typeface="Calibri" panose="020F0502020204030204" pitchFamily="34" charset="0"/>
                <a:cs typeface="Calibri" panose="020F0502020204030204" pitchFamily="34" charset="0"/>
              </a:rPr>
              <a:t>ნწმ</a:t>
            </a:r>
            <a:r>
              <a:rPr lang="ru-RU" dirty="0" smtClean="0">
                <a:latin typeface="Calibri" panose="020F0502020204030204" pitchFamily="34" charset="0"/>
                <a:ea typeface="Calibri" panose="020F0502020204030204" pitchFamily="34" charset="0"/>
                <a:cs typeface="Calibri" panose="020F0502020204030204" pitchFamily="34" charset="0"/>
              </a:rPr>
              <a:t> 150 </a:t>
            </a:r>
            <a:r>
              <a:rPr lang="ka-GE" dirty="0" smtClean="0">
                <a:latin typeface="Calibri" panose="020F0502020204030204" pitchFamily="34" charset="0"/>
                <a:ea typeface="Calibri" panose="020F0502020204030204" pitchFamily="34" charset="0"/>
                <a:cs typeface="Calibri" panose="020F0502020204030204" pitchFamily="34" charset="0"/>
              </a:rPr>
              <a:t>მკმ გა</a:t>
            </a:r>
            <a:r>
              <a:rPr lang="ka-GE" dirty="0" smtClean="0"/>
              <a:t>ძლიერების არეებისათვის/</a:t>
            </a:r>
            <a:r>
              <a:rPr lang="ka-GE" dirty="0" err="1" smtClean="0"/>
              <a:t>ღრეჩოებისთვის</a:t>
            </a:r>
            <a:r>
              <a:rPr lang="ka-GE" dirty="0" smtClean="0"/>
              <a:t>)</a:t>
            </a:r>
          </a:p>
          <a:p>
            <a:r>
              <a:rPr lang="el-GR" altLang="ru-RU" sz="2400" dirty="0">
                <a:solidFill>
                  <a:srgbClr val="FF000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dirty="0" smtClean="0"/>
              <a:t>გარემოს წნევისადმი მაღალი მგრძნობიარობა  </a:t>
            </a:r>
            <a:endParaRPr lang="ru-RU" dirty="0"/>
          </a:p>
        </p:txBody>
      </p:sp>
    </p:spTree>
    <p:extLst>
      <p:ext uri="{BB962C8B-B14F-4D97-AF65-F5344CB8AC3E}">
        <p14:creationId xmlns:p14="http://schemas.microsoft.com/office/powerpoint/2010/main" val="31755850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3"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pic>
        <p:nvPicPr>
          <p:cNvPr id="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432739" y="2431473"/>
            <a:ext cx="1905000" cy="1135529"/>
          </a:xfrm>
          <a:prstGeom prst="rect">
            <a:avLst/>
          </a:prstGeom>
          <a:noFill/>
          <a:ln w="9525">
            <a:noFill/>
            <a:miter lim="800000"/>
            <a:headEnd/>
            <a:tailEnd/>
          </a:ln>
        </p:spPr>
      </p:pic>
      <p:sp>
        <p:nvSpPr>
          <p:cNvPr id="6" name="TextBox 5"/>
          <p:cNvSpPr txBox="1"/>
          <p:nvPr/>
        </p:nvSpPr>
        <p:spPr>
          <a:xfrm>
            <a:off x="9514034" y="3729448"/>
            <a:ext cx="1685077" cy="307777"/>
          </a:xfrm>
          <a:prstGeom prst="rect">
            <a:avLst/>
          </a:prstGeom>
          <a:solidFill>
            <a:schemeClr val="tx2">
              <a:lumMod val="20000"/>
              <a:lumOff val="80000"/>
              <a:alpha val="54000"/>
            </a:schemeClr>
          </a:solidFill>
        </p:spPr>
        <p:txBody>
          <a:bodyPr wrap="none">
            <a:spAutoFit/>
          </a:bodyPr>
          <a:lstStyle/>
          <a:p>
            <a:pPr>
              <a:defRPr/>
            </a:pPr>
            <a:r>
              <a:rPr lang="en-US" sz="1400" b="1" dirty="0">
                <a:solidFill>
                  <a:srgbClr val="0070C0"/>
                </a:solidFill>
              </a:rPr>
              <a:t>200 vertices in 2022</a:t>
            </a:r>
          </a:p>
        </p:txBody>
      </p:sp>
      <p:pic>
        <p:nvPicPr>
          <p:cNvPr id="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72720" y="4323750"/>
            <a:ext cx="2486025" cy="1784350"/>
          </a:xfrm>
          <a:prstGeom prst="rect">
            <a:avLst/>
          </a:prstGeom>
          <a:noFill/>
          <a:ln w="9525">
            <a:noFill/>
            <a:miter lim="800000"/>
            <a:headEnd/>
            <a:tailEnd/>
          </a:ln>
        </p:spPr>
      </p:pic>
      <p:sp>
        <p:nvSpPr>
          <p:cNvPr id="8" name="TextBox 7"/>
          <p:cNvSpPr txBox="1"/>
          <p:nvPr/>
        </p:nvSpPr>
        <p:spPr>
          <a:xfrm>
            <a:off x="9435154" y="1962729"/>
            <a:ext cx="1804597" cy="369332"/>
          </a:xfrm>
          <a:prstGeom prst="rect">
            <a:avLst/>
          </a:prstGeom>
          <a:noFill/>
        </p:spPr>
        <p:txBody>
          <a:bodyPr wrap="none" rtlCol="0">
            <a:spAutoFit/>
          </a:bodyPr>
          <a:lstStyle/>
          <a:p>
            <a:r>
              <a:rPr lang="en-US" dirty="0">
                <a:solidFill>
                  <a:schemeClr val="tx2"/>
                </a:solidFill>
              </a:rPr>
              <a:t>pile-up in ATLAS:</a:t>
            </a:r>
          </a:p>
        </p:txBody>
      </p:sp>
      <p:sp>
        <p:nvSpPr>
          <p:cNvPr id="10" name="TextBox 9"/>
          <p:cNvSpPr txBox="1"/>
          <p:nvPr/>
        </p:nvSpPr>
        <p:spPr>
          <a:xfrm>
            <a:off x="3148931" y="894246"/>
            <a:ext cx="5822428" cy="461665"/>
          </a:xfrm>
          <a:prstGeom prst="rect">
            <a:avLst/>
          </a:prstGeom>
          <a:noFill/>
        </p:spPr>
        <p:txBody>
          <a:bodyPr wrap="none" rtlCol="0">
            <a:spAutoFit/>
          </a:bodyPr>
          <a:lstStyle/>
          <a:p>
            <a:r>
              <a:rPr lang="ka-GE" sz="2400" b="1" dirty="0" smtClean="0"/>
              <a:t>დაკ-ის განათებულობის გაზრდის გეგმა</a:t>
            </a:r>
            <a:endParaRPr lang="en-US" sz="2400" b="1" dirty="0"/>
          </a:p>
        </p:txBody>
      </p:sp>
      <p:pic>
        <p:nvPicPr>
          <p:cNvPr id="11" name="Рисунок 10"/>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636" y="2070032"/>
            <a:ext cx="8965725" cy="3735545"/>
          </a:xfrm>
          <a:prstGeom prst="rect">
            <a:avLst/>
          </a:prstGeom>
          <a:noFill/>
          <a:ln>
            <a:noFill/>
          </a:ln>
        </p:spPr>
      </p:pic>
    </p:spTree>
    <p:extLst>
      <p:ext uri="{BB962C8B-B14F-4D97-AF65-F5344CB8AC3E}">
        <p14:creationId xmlns:p14="http://schemas.microsoft.com/office/powerpoint/2010/main" val="22083500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9"/>
          <p:cNvPicPr/>
          <p:nvPr/>
        </p:nvPicPr>
        <p:blipFill>
          <a:blip r:embed="rId2" cstate="print">
            <a:extLst>
              <a:ext uri="{28A0092B-C50C-407E-A947-70E740481C1C}">
                <a14:useLocalDpi xmlns:a14="http://schemas.microsoft.com/office/drawing/2010/main"/>
              </a:ext>
            </a:extLst>
          </a:blip>
          <a:stretch>
            <a:fillRect/>
          </a:stretch>
        </p:blipFill>
        <p:spPr>
          <a:xfrm>
            <a:off x="4866640" y="1831478"/>
            <a:ext cx="7061200" cy="4599805"/>
          </a:xfrm>
          <a:prstGeom prst="rect">
            <a:avLst/>
          </a:prstGeom>
        </p:spPr>
      </p:pic>
      <p:sp>
        <p:nvSpPr>
          <p:cNvPr id="8" name="Rectangle 7"/>
          <p:cNvSpPr/>
          <p:nvPr/>
        </p:nvSpPr>
        <p:spPr>
          <a:xfrm>
            <a:off x="378500" y="1185155"/>
            <a:ext cx="7800301" cy="646331"/>
          </a:xfrm>
          <a:prstGeom prst="rect">
            <a:avLst/>
          </a:prstGeom>
        </p:spPr>
        <p:txBody>
          <a:bodyPr wrap="square">
            <a:spAutoFit/>
          </a:bodyPr>
          <a:lstStyle/>
          <a:p>
            <a:r>
              <a:rPr lang="en-US" dirty="0" smtClean="0">
                <a:latin typeface="Sylfaen" pitchFamily="18" charset="0"/>
                <a:ea typeface="Tahoma" panose="020B0604030504040204" pitchFamily="34" charset="0"/>
                <a:cs typeface="Tahoma" panose="020B0604030504040204" pitchFamily="34" charset="0"/>
              </a:rPr>
              <a:t>- MDT</a:t>
            </a:r>
            <a:r>
              <a:rPr lang="ka-GE" dirty="0" smtClean="0">
                <a:latin typeface="Sylfaen" pitchFamily="18" charset="0"/>
                <a:ea typeface="Tahoma" panose="020B0604030504040204" pitchFamily="34" charset="0"/>
                <a:cs typeface="Tahoma" panose="020B0604030504040204" pitchFamily="34" charset="0"/>
              </a:rPr>
              <a:t>-ს მახასიათებლების დეგრადაცია</a:t>
            </a:r>
            <a:endParaRPr lang="en-US" dirty="0">
              <a:latin typeface="Sylfaen" pitchFamily="18" charset="0"/>
              <a:ea typeface="Tahoma" panose="020B0604030504040204" pitchFamily="34" charset="0"/>
              <a:cs typeface="Tahoma" panose="020B0604030504040204" pitchFamily="34" charset="0"/>
            </a:endParaRPr>
          </a:p>
          <a:p>
            <a:r>
              <a:rPr lang="en-US" dirty="0">
                <a:latin typeface="Sylfaen" pitchFamily="18" charset="0"/>
                <a:ea typeface="Tahoma" panose="020B0604030504040204" pitchFamily="34" charset="0"/>
                <a:cs typeface="Tahoma" panose="020B0604030504040204" pitchFamily="34" charset="0"/>
              </a:rPr>
              <a:t>- </a:t>
            </a:r>
            <a:r>
              <a:rPr lang="ka-GE" dirty="0" smtClean="0">
                <a:latin typeface="Sylfaen" pitchFamily="18" charset="0"/>
                <a:ea typeface="Tahoma" panose="020B0604030504040204" pitchFamily="34" charset="0"/>
                <a:cs typeface="Tahoma" panose="020B0604030504040204" pitchFamily="34" charset="0"/>
              </a:rPr>
              <a:t>ყალბი ტრიგერების დიდი რაოდენობა (90% 2012-ის მონაცემებში)</a:t>
            </a:r>
            <a:endParaRPr lang="en-US" sz="1200" dirty="0">
              <a:latin typeface="Sylfaen" pitchFamily="18" charset="0"/>
              <a:ea typeface="Tahoma" panose="020B0604030504040204" pitchFamily="34" charset="0"/>
              <a:cs typeface="Tahoma" panose="020B0604030504040204" pitchFamily="34" charset="0"/>
            </a:endParaRPr>
          </a:p>
        </p:txBody>
      </p:sp>
      <p:pic>
        <p:nvPicPr>
          <p:cNvPr id="9" name="Рисунок 11"/>
          <p:cNvPicPr/>
          <p:nvPr/>
        </p:nvPicPr>
        <p:blipFill>
          <a:blip r:embed="rId3" cstate="email">
            <a:extLst>
              <a:ext uri="{28A0092B-C50C-407E-A947-70E740481C1C}">
                <a14:useLocalDpi xmlns:a14="http://schemas.microsoft.com/office/drawing/2010/main"/>
              </a:ext>
            </a:extLst>
          </a:blip>
          <a:stretch>
            <a:fillRect/>
          </a:stretch>
        </p:blipFill>
        <p:spPr>
          <a:xfrm>
            <a:off x="319145" y="1833265"/>
            <a:ext cx="3594203" cy="2286000"/>
          </a:xfrm>
          <a:prstGeom prst="rect">
            <a:avLst/>
          </a:prstGeom>
        </p:spPr>
      </p:pic>
      <p:pic>
        <p:nvPicPr>
          <p:cNvPr id="14" name="Picture 13"/>
          <p:cNvPicPr/>
          <p:nvPr/>
        </p:nvPicPr>
        <p:blipFill>
          <a:blip r:embed="rId4" cstate="email">
            <a:extLst>
              <a:ext uri="{28A0092B-C50C-407E-A947-70E740481C1C}">
                <a14:useLocalDpi xmlns:a14="http://schemas.microsoft.com/office/drawing/2010/main"/>
              </a:ext>
            </a:extLst>
          </a:blip>
          <a:srcRect/>
          <a:stretch>
            <a:fillRect/>
          </a:stretch>
        </p:blipFill>
        <p:spPr bwMode="auto">
          <a:xfrm>
            <a:off x="8955680" y="4249387"/>
            <a:ext cx="3083920" cy="1982772"/>
          </a:xfrm>
          <a:prstGeom prst="rect">
            <a:avLst/>
          </a:prstGeom>
          <a:noFill/>
          <a:ln w="9525">
            <a:noFill/>
            <a:miter lim="800000"/>
            <a:headEnd/>
            <a:tailEnd/>
          </a:ln>
        </p:spPr>
      </p:pic>
      <p:pic>
        <p:nvPicPr>
          <p:cNvPr id="36892" name="Picture 2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9319" y="4159927"/>
            <a:ext cx="3572431" cy="2444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sp>
        <p:nvSpPr>
          <p:cNvPr id="3" name="Прямоугольник 2"/>
          <p:cNvSpPr/>
          <p:nvPr/>
        </p:nvSpPr>
        <p:spPr>
          <a:xfrm>
            <a:off x="3198875" y="777859"/>
            <a:ext cx="5604419" cy="461665"/>
          </a:xfrm>
          <a:prstGeom prst="rect">
            <a:avLst/>
          </a:prstGeom>
        </p:spPr>
        <p:txBody>
          <a:bodyPr wrap="none">
            <a:spAutoFit/>
          </a:bodyPr>
          <a:lstStyle/>
          <a:p>
            <a:r>
              <a:rPr lang="ka-GE" sz="2400" b="1" dirty="0"/>
              <a:t>მცირე </a:t>
            </a:r>
            <a:r>
              <a:rPr lang="ka-GE" sz="2400" b="1" dirty="0" smtClean="0"/>
              <a:t>ბორბლების შეცვლის მიზეზები</a:t>
            </a:r>
            <a:endParaRPr lang="ru-RU" sz="2400" dirty="0"/>
          </a:p>
        </p:txBody>
      </p:sp>
    </p:spTree>
    <p:extLst>
      <p:ext uri="{BB962C8B-B14F-4D97-AF65-F5344CB8AC3E}">
        <p14:creationId xmlns:p14="http://schemas.microsoft.com/office/powerpoint/2010/main" val="5323292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descr="120521_Sectors.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84879" y="4673399"/>
            <a:ext cx="2850443" cy="2081897"/>
          </a:xfrm>
          <a:prstGeom prst="rect">
            <a:avLst/>
          </a:prstGeom>
          <a:noFill/>
          <a:ln w="9525">
            <a:noFill/>
            <a:miter lim="800000"/>
            <a:headEnd/>
            <a:tailEnd/>
          </a:ln>
        </p:spPr>
      </p:pic>
      <p:grpSp>
        <p:nvGrpSpPr>
          <p:cNvPr id="9" name="Group 17"/>
          <p:cNvGrpSpPr>
            <a:grpSpLocks/>
          </p:cNvGrpSpPr>
          <p:nvPr/>
        </p:nvGrpSpPr>
        <p:grpSpPr bwMode="auto">
          <a:xfrm>
            <a:off x="309769" y="849067"/>
            <a:ext cx="2369014" cy="2385656"/>
            <a:chOff x="560639" y="1952260"/>
            <a:chExt cx="3893038" cy="4846698"/>
          </a:xfrm>
        </p:grpSpPr>
        <p:pic>
          <p:nvPicPr>
            <p:cNvPr id="10" name="Picture 4" descr="0710007_03.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560639" y="1952260"/>
              <a:ext cx="3893038" cy="4846698"/>
            </a:xfrm>
            <a:prstGeom prst="rect">
              <a:avLst/>
            </a:prstGeom>
            <a:noFill/>
            <a:ln w="9525">
              <a:noFill/>
              <a:miter lim="800000"/>
              <a:headEnd/>
              <a:tailEnd/>
            </a:ln>
          </p:spPr>
        </p:pic>
        <p:cxnSp>
          <p:nvCxnSpPr>
            <p:cNvPr id="11" name="Straight Arrow Connector 10"/>
            <p:cNvCxnSpPr>
              <a:cxnSpLocks noChangeShapeType="1"/>
            </p:cNvCxnSpPr>
            <p:nvPr/>
          </p:nvCxnSpPr>
          <p:spPr bwMode="auto">
            <a:xfrm flipV="1">
              <a:off x="1598028" y="2106727"/>
              <a:ext cx="740145" cy="398615"/>
            </a:xfrm>
            <a:prstGeom prst="straightConnector1">
              <a:avLst/>
            </a:prstGeom>
            <a:noFill/>
            <a:ln w="25400">
              <a:solidFill>
                <a:schemeClr val="tx1"/>
              </a:solidFill>
              <a:round/>
              <a:headEnd type="triangle" w="med" len="med"/>
              <a:tailEnd type="triangle" w="med" len="med"/>
            </a:ln>
            <a:effectLst>
              <a:outerShdw dist="20000" dir="5400000" rotWithShape="0">
                <a:srgbClr val="808080">
                  <a:alpha val="37999"/>
                </a:srgbClr>
              </a:outerShdw>
            </a:effectLst>
          </p:spPr>
        </p:cxnSp>
        <p:sp>
          <p:nvSpPr>
            <p:cNvPr id="12" name="TextBox 14"/>
            <p:cNvSpPr txBox="1">
              <a:spLocks noChangeArrowheads="1"/>
            </p:cNvSpPr>
            <p:nvPr/>
          </p:nvSpPr>
          <p:spPr bwMode="auto">
            <a:xfrm rot="19627185">
              <a:off x="1673056" y="2127845"/>
              <a:ext cx="817580" cy="506679"/>
            </a:xfrm>
            <a:prstGeom prst="rect">
              <a:avLst/>
            </a:prstGeom>
            <a:noFill/>
            <a:ln w="9525">
              <a:noFill/>
              <a:miter lim="800000"/>
              <a:headEnd/>
              <a:tailEnd/>
            </a:ln>
          </p:spPr>
          <p:txBody>
            <a:bodyPr wrap="none">
              <a:spAutoFit/>
            </a:bodyPr>
            <a:lstStyle/>
            <a:p>
              <a:pPr defTabSz="457200"/>
              <a:r>
                <a:rPr lang="en-US" sz="1400">
                  <a:solidFill>
                    <a:srgbClr val="000000"/>
                  </a:solidFill>
                  <a:latin typeface="Calibri" pitchFamily="34" charset="0"/>
                </a:rPr>
                <a:t>2.4 m</a:t>
              </a:r>
            </a:p>
          </p:txBody>
        </p:sp>
      </p:grpSp>
      <p:sp>
        <p:nvSpPr>
          <p:cNvPr id="15"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sp>
        <p:nvSpPr>
          <p:cNvPr id="16" name="Content Placeholder 2"/>
          <p:cNvSpPr txBox="1">
            <a:spLocks/>
          </p:cNvSpPr>
          <p:nvPr/>
        </p:nvSpPr>
        <p:spPr>
          <a:xfrm>
            <a:off x="3142445" y="722403"/>
            <a:ext cx="8470435" cy="4248841"/>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Clr>
                <a:srgbClr val="FF6600"/>
              </a:buClr>
              <a:buFont typeface="Arial"/>
              <a:buNone/>
              <a:defRPr/>
            </a:pPr>
            <a:r>
              <a:rPr lang="ka-GE" sz="2000" b="1" u="sng" dirty="0" smtClean="0">
                <a:ea typeface="ＭＳ Ｐゴシック" charset="0"/>
              </a:rPr>
              <a:t>კოლაბორაციის 2012 წლის გადაწყვეტილება:</a:t>
            </a:r>
          </a:p>
          <a:p>
            <a:pPr marL="0" indent="0" fontAlgn="auto">
              <a:spcAft>
                <a:spcPts val="0"/>
              </a:spcAft>
              <a:buClr>
                <a:srgbClr val="FF6600"/>
              </a:buClr>
              <a:buFont typeface="Arial"/>
              <a:buNone/>
              <a:defRPr/>
            </a:pPr>
            <a:r>
              <a:rPr lang="ka-GE" sz="1400" dirty="0" smtClean="0">
                <a:solidFill>
                  <a:prstClr val="black"/>
                </a:solidFill>
                <a:ea typeface="ＭＳ Ｐゴシック" charset="0"/>
              </a:rPr>
              <a:t>„მბ“-ის „ამბ“-ით შეცვლა. </a:t>
            </a:r>
            <a:endParaRPr lang="ka-GE" sz="1400" dirty="0">
              <a:solidFill>
                <a:prstClr val="black"/>
              </a:solidFill>
              <a:ea typeface="ＭＳ Ｐゴシック" charset="0"/>
            </a:endParaRPr>
          </a:p>
          <a:p>
            <a:pPr marL="0" indent="0" fontAlgn="auto">
              <a:spcAft>
                <a:spcPts val="0"/>
              </a:spcAft>
              <a:buClr>
                <a:srgbClr val="FF6600"/>
              </a:buClr>
              <a:buFont typeface="Arial"/>
              <a:buNone/>
              <a:defRPr/>
            </a:pPr>
            <a:r>
              <a:rPr lang="ka-GE" sz="1400" dirty="0" smtClean="0">
                <a:solidFill>
                  <a:prstClr val="black"/>
                </a:solidFill>
                <a:ea typeface="ＭＳ Ｐゴシック" charset="0"/>
              </a:rPr>
              <a:t>„ამბ“ გაწყობა</a:t>
            </a:r>
            <a:r>
              <a:rPr lang="en-US" sz="1400" dirty="0" smtClean="0">
                <a:solidFill>
                  <a:prstClr val="black"/>
                </a:solidFill>
                <a:ea typeface="ＭＳ Ｐゴシック" charset="0"/>
              </a:rPr>
              <a:t> </a:t>
            </a:r>
            <a:r>
              <a:rPr lang="en-US" sz="1400" dirty="0" err="1" smtClean="0">
                <a:solidFill>
                  <a:prstClr val="black"/>
                </a:solidFill>
                <a:ea typeface="ＭＳ Ｐゴシック" charset="0"/>
              </a:rPr>
              <a:t>sTGC</a:t>
            </a:r>
            <a:r>
              <a:rPr lang="en-US" sz="1400" dirty="0" smtClean="0">
                <a:solidFill>
                  <a:prstClr val="black"/>
                </a:solidFill>
                <a:ea typeface="ＭＳ Ｐゴシック" charset="0"/>
              </a:rPr>
              <a:t> &amp;</a:t>
            </a:r>
            <a:r>
              <a:rPr lang="ka-GE" sz="1400" dirty="0" smtClean="0">
                <a:solidFill>
                  <a:prstClr val="black"/>
                </a:solidFill>
                <a:ea typeface="ＭＳ Ｐゴシック" charset="0"/>
              </a:rPr>
              <a:t>მიკრომეგას კამერებით</a:t>
            </a:r>
            <a:endParaRPr lang="en-US" sz="1400" dirty="0" smtClean="0">
              <a:solidFill>
                <a:prstClr val="black"/>
              </a:solidFill>
              <a:ea typeface="ＭＳ Ｐゴシック" charset="0"/>
            </a:endParaRPr>
          </a:p>
          <a:p>
            <a:pPr marL="0" indent="0" fontAlgn="auto">
              <a:spcAft>
                <a:spcPts val="0"/>
              </a:spcAft>
              <a:buClr>
                <a:srgbClr val="FF6600"/>
              </a:buClr>
              <a:buNone/>
              <a:defRPr/>
            </a:pPr>
            <a:r>
              <a:rPr lang="ka-GE" sz="1400" b="1" dirty="0" smtClean="0">
                <a:solidFill>
                  <a:prstClr val="black"/>
                </a:solidFill>
                <a:ea typeface="ＭＳ Ｐゴシック" charset="0"/>
              </a:rPr>
              <a:t>1) </a:t>
            </a:r>
            <a:r>
              <a:rPr lang="en-US" sz="1400" b="1" dirty="0" err="1" smtClean="0">
                <a:solidFill>
                  <a:prstClr val="black"/>
                </a:solidFill>
                <a:ea typeface="ＭＳ Ｐゴシック" charset="0"/>
              </a:rPr>
              <a:t>sTGC</a:t>
            </a:r>
            <a:r>
              <a:rPr lang="en-US" sz="1400" b="1" dirty="0" smtClean="0">
                <a:solidFill>
                  <a:prstClr val="black"/>
                </a:solidFill>
                <a:ea typeface="ＭＳ Ｐゴシック" charset="0"/>
              </a:rPr>
              <a:t> </a:t>
            </a:r>
            <a:r>
              <a:rPr lang="ka-GE" sz="1400" b="1" dirty="0" smtClean="0">
                <a:solidFill>
                  <a:prstClr val="black"/>
                </a:solidFill>
                <a:ea typeface="ＭＳ Ｐゴシック" charset="0"/>
              </a:rPr>
              <a:t>როგორც მთავარი ტრიგერული კამერები:</a:t>
            </a:r>
          </a:p>
          <a:p>
            <a:pPr fontAlgn="auto">
              <a:spcAft>
                <a:spcPts val="0"/>
              </a:spcAft>
              <a:buClr>
                <a:srgbClr val="FF6600"/>
              </a:buClr>
              <a:buFontTx/>
              <a:buChar char="-"/>
              <a:defRPr/>
            </a:pPr>
            <a:r>
              <a:rPr lang="ka-GE" sz="1400" dirty="0" smtClean="0">
                <a:ea typeface="ＭＳ Ｐゴシック" charset="0"/>
              </a:rPr>
              <a:t>გარეთა ფენა </a:t>
            </a:r>
            <a:r>
              <a:rPr lang="ka-GE" sz="1400" dirty="0" smtClean="0">
                <a:ea typeface="ＭＳ Ｐゴシック" charset="0"/>
                <a:sym typeface="Wingdings" pitchFamily="2" charset="2"/>
              </a:rPr>
              <a:t> დიდი მკლავი</a:t>
            </a:r>
            <a:endParaRPr lang="ka-GE" sz="1400" dirty="0" smtClean="0">
              <a:ea typeface="ＭＳ Ｐゴシック" charset="0"/>
            </a:endParaRPr>
          </a:p>
          <a:p>
            <a:pPr fontAlgn="auto">
              <a:spcAft>
                <a:spcPts val="0"/>
              </a:spcAft>
              <a:buClr>
                <a:srgbClr val="FF6600"/>
              </a:buClr>
              <a:buFontTx/>
              <a:buChar char="-"/>
              <a:defRPr/>
            </a:pPr>
            <a:r>
              <a:rPr lang="ka-GE" sz="1400" dirty="0" smtClean="0">
                <a:ea typeface="ＭＳ Ｐゴシック" charset="0"/>
              </a:rPr>
              <a:t>ტრეკის კუთხური გარჩევადობა</a:t>
            </a:r>
            <a:r>
              <a:rPr lang="en-US" sz="1400" dirty="0" smtClean="0">
                <a:ea typeface="ＭＳ Ｐゴシック" charset="0"/>
              </a:rPr>
              <a:t> </a:t>
            </a:r>
            <a:r>
              <a:rPr lang="en-US" sz="1400" dirty="0">
                <a:ea typeface="ＭＳ Ｐゴシック" charset="0"/>
              </a:rPr>
              <a:t>&lt; 1 </a:t>
            </a:r>
            <a:r>
              <a:rPr lang="en-US" sz="1400" dirty="0" err="1" smtClean="0">
                <a:ea typeface="ＭＳ Ｐゴシック" charset="0"/>
              </a:rPr>
              <a:t>mrad</a:t>
            </a:r>
            <a:endParaRPr lang="ka-GE" sz="1400" dirty="0" smtClean="0">
              <a:ea typeface="ＭＳ Ｐゴシック" charset="0"/>
            </a:endParaRPr>
          </a:p>
          <a:p>
            <a:pPr fontAlgn="auto">
              <a:spcAft>
                <a:spcPts val="0"/>
              </a:spcAft>
              <a:buClr>
                <a:srgbClr val="FF6600"/>
              </a:buClr>
              <a:buFontTx/>
              <a:buChar char="-"/>
              <a:defRPr/>
            </a:pPr>
            <a:r>
              <a:rPr lang="ka-GE" sz="1400" dirty="0" smtClean="0">
                <a:ea typeface="ＭＳ Ｐゴシック" charset="0"/>
              </a:rPr>
              <a:t>კარგი სივრცული გარჩევადობა</a:t>
            </a:r>
            <a:r>
              <a:rPr lang="ka-GE" sz="1400" dirty="0">
                <a:ea typeface="ＭＳ Ｐゴシック" charset="0"/>
              </a:rPr>
              <a:t>. </a:t>
            </a:r>
            <a:r>
              <a:rPr lang="ka-GE" sz="1400" dirty="0" smtClean="0">
                <a:ea typeface="ＭＳ Ｐゴシック" charset="0"/>
              </a:rPr>
              <a:t>წვლილი ტრეკის </a:t>
            </a:r>
            <a:r>
              <a:rPr lang="ka-GE" sz="1400" dirty="0"/>
              <a:t>ოფლაინ </a:t>
            </a:r>
            <a:r>
              <a:rPr lang="ka-GE" sz="1400" dirty="0" smtClean="0"/>
              <a:t>აღდგენაში.</a:t>
            </a:r>
            <a:endParaRPr lang="ka-GE" sz="1400" dirty="0" smtClean="0">
              <a:ea typeface="ＭＳ Ｐゴシック" charset="0"/>
            </a:endParaRPr>
          </a:p>
          <a:p>
            <a:pPr marL="0" indent="0" fontAlgn="auto">
              <a:spcAft>
                <a:spcPts val="0"/>
              </a:spcAft>
              <a:buClr>
                <a:srgbClr val="FF6600"/>
              </a:buClr>
              <a:buNone/>
              <a:defRPr/>
            </a:pPr>
            <a:r>
              <a:rPr lang="ka-GE" sz="1400" b="1" dirty="0" smtClean="0">
                <a:solidFill>
                  <a:prstClr val="black"/>
                </a:solidFill>
                <a:ea typeface="ＭＳ Ｐゴシック" charset="0"/>
              </a:rPr>
              <a:t>2) მმ როგორც მთავარი კოორდინატული კამერები:</a:t>
            </a:r>
          </a:p>
          <a:p>
            <a:pPr fontAlgn="auto">
              <a:spcAft>
                <a:spcPts val="0"/>
              </a:spcAft>
              <a:buClr>
                <a:srgbClr val="FF6600"/>
              </a:buClr>
              <a:buFontTx/>
              <a:buChar char="-"/>
              <a:defRPr/>
            </a:pPr>
            <a:r>
              <a:rPr lang="ka-GE" sz="1400" dirty="0" smtClean="0">
                <a:solidFill>
                  <a:prstClr val="black"/>
                </a:solidFill>
                <a:ea typeface="ＭＳ Ｐゴシック" charset="0"/>
              </a:rPr>
              <a:t>4</a:t>
            </a:r>
            <a:r>
              <a:rPr lang="en-US" sz="1400" dirty="0" smtClean="0">
                <a:solidFill>
                  <a:prstClr val="black"/>
                </a:solidFill>
                <a:ea typeface="ＭＳ Ｐゴシック" charset="0"/>
              </a:rPr>
              <a:t>50 </a:t>
            </a:r>
            <a:r>
              <a:rPr lang="ka-GE" sz="1400" dirty="0" smtClean="0">
                <a:solidFill>
                  <a:prstClr val="black"/>
                </a:solidFill>
                <a:ea typeface="ＭＳ Ｐゴシック" charset="0"/>
              </a:rPr>
              <a:t>მკმ ბიჯი </a:t>
            </a:r>
            <a:r>
              <a:rPr lang="en-US" sz="1400" dirty="0" smtClean="0">
                <a:solidFill>
                  <a:prstClr val="black"/>
                </a:solidFill>
                <a:ea typeface="ＭＳ Ｐゴシック" charset="0"/>
              </a:rPr>
              <a:t>– </a:t>
            </a:r>
            <a:r>
              <a:rPr lang="ka-GE" sz="1400" dirty="0" smtClean="0">
                <a:solidFill>
                  <a:prstClr val="black"/>
                </a:solidFill>
                <a:ea typeface="ＭＳ Ｐゴシック" charset="0"/>
              </a:rPr>
              <a:t>ძალიან კარგი სივრცული გარჩევადობა ტრეკის კუთხის მიუხედავად (100 მკმ), ტრეკის დაცალკევების შესანიშნავი შესაძლებლობის უნარი</a:t>
            </a:r>
          </a:p>
          <a:p>
            <a:pPr fontAlgn="auto">
              <a:spcAft>
                <a:spcPts val="0"/>
              </a:spcAft>
              <a:buClr>
                <a:srgbClr val="FF6600"/>
              </a:buClr>
              <a:buFontTx/>
              <a:buChar char="-"/>
              <a:defRPr/>
            </a:pPr>
            <a:r>
              <a:rPr lang="ka-GE" sz="1400" dirty="0" smtClean="0">
                <a:solidFill>
                  <a:prstClr val="black"/>
                </a:solidFill>
                <a:ea typeface="ＭＳ Ｐゴシック" charset="0"/>
              </a:rPr>
              <a:t>დამატებითი ტრიგერის შესაძლებლობა</a:t>
            </a:r>
            <a:endParaRPr lang="ka-GE" sz="1400" dirty="0">
              <a:solidFill>
                <a:prstClr val="black"/>
              </a:solidFill>
              <a:ea typeface="ＭＳ Ｐゴシック" charset="0"/>
            </a:endParaRPr>
          </a:p>
          <a:p>
            <a:pPr marL="0" indent="0" fontAlgn="auto">
              <a:spcAft>
                <a:spcPts val="0"/>
              </a:spcAft>
              <a:buClr>
                <a:srgbClr val="FF6600"/>
              </a:buClr>
              <a:buNone/>
              <a:defRPr/>
            </a:pPr>
            <a:r>
              <a:rPr lang="ka-GE" sz="1400" dirty="0" smtClean="0">
                <a:solidFill>
                  <a:prstClr val="black"/>
                </a:solidFill>
                <a:ea typeface="ＭＳ Ｐゴシック" charset="0"/>
              </a:rPr>
              <a:t>ყოველი მმ-ის სოლი შედგება ერთმანეთისგან 10 სმ დაშორებულ 2 მულტიშრეში (კვადრუპლეტი) განლაგებულ 8 აქტიური ფენისაგან. </a:t>
            </a:r>
            <a:endParaRPr lang="en-US" sz="1400" dirty="0" smtClean="0">
              <a:solidFill>
                <a:prstClr val="black"/>
              </a:solidFill>
              <a:ea typeface="ＭＳ Ｐゴシック" charset="0"/>
            </a:endParaRPr>
          </a:p>
          <a:p>
            <a:pPr lvl="1" fontAlgn="auto">
              <a:spcAft>
                <a:spcPts val="0"/>
              </a:spcAft>
              <a:buClr>
                <a:srgbClr val="FF6600"/>
              </a:buClr>
              <a:buFont typeface="Symbol" charset="0"/>
              <a:buChar char=""/>
              <a:defRPr/>
            </a:pPr>
            <a:r>
              <a:rPr lang="ka-GE" sz="1400" dirty="0" smtClean="0">
                <a:solidFill>
                  <a:prstClr val="black"/>
                </a:solidFill>
                <a:ea typeface="ＭＳ Ｐゴシック" charset="0"/>
              </a:rPr>
              <a:t>&gt;</a:t>
            </a:r>
            <a:r>
              <a:rPr lang="en-US" sz="1400" dirty="0" smtClean="0">
                <a:solidFill>
                  <a:prstClr val="black"/>
                </a:solidFill>
                <a:ea typeface="ＭＳ Ｐゴシック" charset="0"/>
              </a:rPr>
              <a:t>2M </a:t>
            </a:r>
            <a:r>
              <a:rPr lang="ka-GE" sz="1400" dirty="0" smtClean="0">
                <a:solidFill>
                  <a:prstClr val="black"/>
                </a:solidFill>
                <a:ea typeface="ＭＳ Ｐゴシック" charset="0"/>
              </a:rPr>
              <a:t>მონაცემთა ამოკითხვის არხი</a:t>
            </a:r>
            <a:endParaRPr lang="en-US" sz="1400" dirty="0" smtClean="0">
              <a:solidFill>
                <a:prstClr val="black"/>
              </a:solidFill>
              <a:ea typeface="ＭＳ Ｐゴシック" charset="0"/>
            </a:endParaRPr>
          </a:p>
          <a:p>
            <a:pPr lvl="1" fontAlgn="auto">
              <a:spcAft>
                <a:spcPts val="0"/>
              </a:spcAft>
              <a:buClr>
                <a:srgbClr val="FF6600"/>
              </a:buClr>
              <a:buFont typeface="Symbol" charset="0"/>
              <a:buChar char=""/>
              <a:defRPr/>
            </a:pPr>
            <a:r>
              <a:rPr lang="ka-GE" sz="1400" dirty="0" smtClean="0">
                <a:solidFill>
                  <a:prstClr val="black"/>
                </a:solidFill>
                <a:ea typeface="ＭＳ Ｐゴシック" charset="0"/>
              </a:rPr>
              <a:t>მთლიანობაში </a:t>
            </a:r>
            <a:r>
              <a:rPr lang="en-US" sz="1400" dirty="0" smtClean="0">
                <a:solidFill>
                  <a:prstClr val="black"/>
                </a:solidFill>
                <a:ea typeface="ＭＳ Ｐゴシック" charset="0"/>
              </a:rPr>
              <a:t>~1300 </a:t>
            </a:r>
            <a:r>
              <a:rPr lang="ka-GE" sz="1400" dirty="0" smtClean="0">
                <a:solidFill>
                  <a:prstClr val="black"/>
                </a:solidFill>
                <a:ea typeface="ＭＳ Ｐゴシック" charset="0"/>
              </a:rPr>
              <a:t>მ</a:t>
            </a:r>
            <a:r>
              <a:rPr lang="en-US" sz="1400" baseline="30000" dirty="0" smtClean="0">
                <a:solidFill>
                  <a:prstClr val="black"/>
                </a:solidFill>
                <a:ea typeface="ＭＳ Ｐゴシック" charset="0"/>
              </a:rPr>
              <a:t>2</a:t>
            </a:r>
            <a:endParaRPr lang="en-US" sz="1400" dirty="0" smtClean="0">
              <a:solidFill>
                <a:prstClr val="black"/>
              </a:solidFill>
              <a:ea typeface="ＭＳ Ｐゴシック" charset="0"/>
            </a:endParaRPr>
          </a:p>
        </p:txBody>
      </p:sp>
      <p:pic>
        <p:nvPicPr>
          <p:cNvPr id="1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697068" y="4832756"/>
            <a:ext cx="2032039" cy="1763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pic>
        <p:nvPicPr>
          <p:cNvPr id="13" name="Рисунок 1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09769" y="3282215"/>
            <a:ext cx="2369014" cy="3565034"/>
          </a:xfrm>
          <a:prstGeom prst="rect">
            <a:avLst/>
          </a:prstGeom>
        </p:spPr>
      </p:pic>
    </p:spTree>
    <p:extLst>
      <p:ext uri="{BB962C8B-B14F-4D97-AF65-F5344CB8AC3E}">
        <p14:creationId xmlns:p14="http://schemas.microsoft.com/office/powerpoint/2010/main" val="19012736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sp>
        <p:nvSpPr>
          <p:cNvPr id="16" name="Content Placeholder 2"/>
          <p:cNvSpPr txBox="1">
            <a:spLocks/>
          </p:cNvSpPr>
          <p:nvPr/>
        </p:nvSpPr>
        <p:spPr>
          <a:xfrm>
            <a:off x="2525184" y="794869"/>
            <a:ext cx="5521536" cy="385036"/>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Clr>
                <a:srgbClr val="FF6600"/>
              </a:buClr>
              <a:buFont typeface="Arial"/>
              <a:buNone/>
              <a:defRPr/>
            </a:pPr>
            <a:r>
              <a:rPr lang="ka-GE" sz="2400" b="1" dirty="0" smtClean="0">
                <a:ea typeface="ＭＳ Ｐゴシック" charset="0"/>
              </a:rPr>
              <a:t>„ამბ“ -ს სპეციფიკაცია და მოთხოვნები</a:t>
            </a:r>
          </a:p>
          <a:p>
            <a:pPr marL="0" indent="0" fontAlgn="auto">
              <a:spcAft>
                <a:spcPts val="0"/>
              </a:spcAft>
              <a:buClr>
                <a:srgbClr val="FF6600"/>
              </a:buClr>
              <a:buFont typeface="Arial"/>
              <a:buNone/>
              <a:defRPr/>
            </a:pPr>
            <a:endParaRPr lang="en-US" sz="1400" dirty="0" smtClean="0">
              <a:solidFill>
                <a:prstClr val="black"/>
              </a:solidFill>
              <a:ea typeface="ＭＳ Ｐゴシック" charset="0"/>
            </a:endParaRPr>
          </a:p>
        </p:txBody>
      </p:sp>
      <p:sp>
        <p:nvSpPr>
          <p:cNvPr id="2" name="Прямоугольник 1"/>
          <p:cNvSpPr/>
          <p:nvPr/>
        </p:nvSpPr>
        <p:spPr>
          <a:xfrm>
            <a:off x="731520" y="1436195"/>
            <a:ext cx="8666480" cy="1477328"/>
          </a:xfrm>
          <a:prstGeom prst="rect">
            <a:avLst/>
          </a:prstGeom>
          <a:solidFill>
            <a:schemeClr val="bg2"/>
          </a:solidFill>
        </p:spPr>
        <p:txBody>
          <a:bodyPr wrap="square">
            <a:spAutoFit/>
          </a:bodyPr>
          <a:lstStyle/>
          <a:p>
            <a:r>
              <a:rPr lang="ka-GE" dirty="0"/>
              <a:t>თავსებადობა </a:t>
            </a:r>
            <a:r>
              <a:rPr lang="ka-GE" dirty="0" smtClean="0"/>
              <a:t>არსებული კოორდინატული დეტეტორებისა და </a:t>
            </a:r>
            <a:r>
              <a:rPr lang="en-US" dirty="0" err="1" smtClean="0"/>
              <a:t>endcap</a:t>
            </a:r>
            <a:r>
              <a:rPr lang="ka-GE" dirty="0" smtClean="0"/>
              <a:t>-ის ელაიმენტის სისტემებთან</a:t>
            </a:r>
            <a:r>
              <a:rPr lang="en-US" dirty="0" smtClean="0"/>
              <a:t> </a:t>
            </a:r>
            <a:endParaRPr lang="ka-GE" dirty="0" smtClean="0"/>
          </a:p>
          <a:p>
            <a:r>
              <a:rPr lang="en-US" dirty="0" smtClean="0">
                <a:sym typeface="Wingdings" panose="05000000000000000000" pitchFamily="2" charset="2"/>
              </a:rPr>
              <a:t> </a:t>
            </a:r>
            <a:r>
              <a:rPr lang="ka-GE" dirty="0" smtClean="0">
                <a:sym typeface="Wingdings" panose="05000000000000000000" pitchFamily="2" charset="2"/>
              </a:rPr>
              <a:t>პრეციზიული კოორდინატების (სტრიპების) პარალელულობა </a:t>
            </a:r>
            <a:r>
              <a:rPr lang="en-US" dirty="0" smtClean="0">
                <a:sym typeface="Wingdings" panose="05000000000000000000" pitchFamily="2" charset="2"/>
              </a:rPr>
              <a:t>EM </a:t>
            </a:r>
            <a:r>
              <a:rPr lang="ka-GE" dirty="0" smtClean="0">
                <a:sym typeface="Wingdings" panose="05000000000000000000" pitchFamily="2" charset="2"/>
              </a:rPr>
              <a:t>და</a:t>
            </a:r>
            <a:r>
              <a:rPr lang="en-US" dirty="0" smtClean="0">
                <a:sym typeface="Wingdings" panose="05000000000000000000" pitchFamily="2" charset="2"/>
              </a:rPr>
              <a:t> EO </a:t>
            </a:r>
            <a:r>
              <a:rPr lang="ka-GE" dirty="0" smtClean="0">
                <a:sym typeface="Wingdings" panose="05000000000000000000" pitchFamily="2" charset="2"/>
              </a:rPr>
              <a:t>სადგურების დრეიფულ მილებთან </a:t>
            </a:r>
            <a:r>
              <a:rPr lang="en-US" dirty="0">
                <a:sym typeface="Wingdings" panose="05000000000000000000" pitchFamily="2" charset="2"/>
              </a:rPr>
              <a:t>2 </a:t>
            </a:r>
            <a:r>
              <a:rPr lang="en-US" dirty="0" err="1" smtClean="0">
                <a:sym typeface="Wingdings" panose="05000000000000000000" pitchFamily="2" charset="2"/>
              </a:rPr>
              <a:t>mrad</a:t>
            </a:r>
            <a:r>
              <a:rPr lang="ka-GE" dirty="0" smtClean="0">
                <a:sym typeface="Wingdings" panose="05000000000000000000" pitchFamily="2" charset="2"/>
              </a:rPr>
              <a:t> ფარგლებში</a:t>
            </a:r>
            <a:endParaRPr lang="en-US" dirty="0" smtClean="0"/>
          </a:p>
          <a:p>
            <a:r>
              <a:rPr lang="en-US" dirty="0" smtClean="0">
                <a:sym typeface="Wingdings" panose="05000000000000000000" pitchFamily="2" charset="2"/>
              </a:rPr>
              <a:t> </a:t>
            </a:r>
            <a:r>
              <a:rPr lang="ka-GE" dirty="0" smtClean="0">
                <a:sym typeface="Wingdings" panose="05000000000000000000" pitchFamily="2" charset="2"/>
              </a:rPr>
              <a:t>ისეთივე სეგმენტაცია 16 სექტორად, როგორც არსებული „მბ“</a:t>
            </a:r>
            <a:endParaRPr lang="en-US" dirty="0">
              <a:sym typeface="Symbol" panose="05050102010706020507" pitchFamily="18" charset="2"/>
            </a:endParaRPr>
          </a:p>
        </p:txBody>
      </p:sp>
      <p:sp>
        <p:nvSpPr>
          <p:cNvPr id="3" name="Прямоугольник 2"/>
          <p:cNvSpPr/>
          <p:nvPr/>
        </p:nvSpPr>
        <p:spPr>
          <a:xfrm>
            <a:off x="1442720" y="3375362"/>
            <a:ext cx="10373360" cy="2308324"/>
          </a:xfrm>
          <a:prstGeom prst="rect">
            <a:avLst/>
          </a:prstGeom>
          <a:solidFill>
            <a:schemeClr val="bg2">
              <a:lumMod val="75000"/>
            </a:schemeClr>
          </a:solidFill>
        </p:spPr>
        <p:txBody>
          <a:bodyPr wrap="square">
            <a:spAutoFit/>
          </a:bodyPr>
          <a:lstStyle/>
          <a:p>
            <a:pPr marL="342900" indent="-342900" defTabSz="457200">
              <a:spcBef>
                <a:spcPct val="0"/>
              </a:spcBef>
              <a:buFont typeface="Arial" panose="020B0604020202020204" pitchFamily="34" charset="0"/>
              <a:buChar char="•"/>
            </a:pPr>
            <a:r>
              <a:rPr lang="ka-GE" dirty="0" smtClean="0">
                <a:solidFill>
                  <a:prstClr val="black"/>
                </a:solidFill>
                <a:cs typeface="Times New Roman"/>
              </a:rPr>
              <a:t>მომენტის გარჩევადობა</a:t>
            </a:r>
            <a:r>
              <a:rPr lang="en-US" dirty="0" smtClean="0">
                <a:solidFill>
                  <a:prstClr val="black"/>
                </a:solidFill>
                <a:cs typeface="Times New Roman"/>
              </a:rPr>
              <a:t>:</a:t>
            </a:r>
            <a:r>
              <a:rPr lang="en-US" dirty="0">
                <a:solidFill>
                  <a:prstClr val="black"/>
                </a:solidFill>
                <a:cs typeface="Times New Roman"/>
              </a:rPr>
              <a:t>				</a:t>
            </a:r>
            <a:r>
              <a:rPr lang="ka-GE" dirty="0" smtClean="0">
                <a:solidFill>
                  <a:prstClr val="black"/>
                </a:solidFill>
                <a:cs typeface="Times New Roman"/>
              </a:rPr>
              <a:t>	    უკეთესი ვიდრე </a:t>
            </a:r>
            <a:r>
              <a:rPr lang="en-US" dirty="0" smtClean="0">
                <a:solidFill>
                  <a:prstClr val="black"/>
                </a:solidFill>
                <a:cs typeface="Times New Roman"/>
              </a:rPr>
              <a:t>15 </a:t>
            </a:r>
            <a:r>
              <a:rPr lang="en-US" dirty="0">
                <a:solidFill>
                  <a:prstClr val="black"/>
                </a:solidFill>
                <a:cs typeface="Times New Roman"/>
              </a:rPr>
              <a:t>% </a:t>
            </a:r>
            <a:r>
              <a:rPr lang="ka-GE" dirty="0" smtClean="0">
                <a:solidFill>
                  <a:prstClr val="black"/>
                </a:solidFill>
                <a:cs typeface="Times New Roman"/>
              </a:rPr>
              <a:t>  </a:t>
            </a:r>
            <a:r>
              <a:rPr lang="en-US" dirty="0" err="1" smtClean="0">
                <a:solidFill>
                  <a:prstClr val="black"/>
                </a:solidFill>
                <a:cs typeface="Times New Roman"/>
              </a:rPr>
              <a:t>p</a:t>
            </a:r>
            <a:r>
              <a:rPr lang="en-US" baseline="-25000" dirty="0" err="1" smtClean="0">
                <a:solidFill>
                  <a:prstClr val="black"/>
                </a:solidFill>
                <a:cs typeface="Times New Roman"/>
              </a:rPr>
              <a:t>t</a:t>
            </a:r>
            <a:r>
              <a:rPr lang="en-US" dirty="0" smtClean="0">
                <a:solidFill>
                  <a:prstClr val="black"/>
                </a:solidFill>
                <a:cs typeface="Times New Roman"/>
              </a:rPr>
              <a:t> </a:t>
            </a:r>
            <a:r>
              <a:rPr lang="en-US" dirty="0">
                <a:solidFill>
                  <a:prstClr val="black"/>
                </a:solidFill>
                <a:cs typeface="Times New Roman"/>
              </a:rPr>
              <a:t>= 1 </a:t>
            </a:r>
            <a:r>
              <a:rPr lang="en-US" dirty="0" err="1">
                <a:solidFill>
                  <a:prstClr val="black"/>
                </a:solidFill>
                <a:cs typeface="Times New Roman"/>
              </a:rPr>
              <a:t>TeV</a:t>
            </a:r>
            <a:endParaRPr lang="en-US" dirty="0">
              <a:solidFill>
                <a:prstClr val="black"/>
              </a:solidFill>
              <a:cs typeface="Times New Roman"/>
            </a:endParaRPr>
          </a:p>
          <a:p>
            <a:pPr marL="342900" indent="-342900" defTabSz="457200">
              <a:spcBef>
                <a:spcPct val="0"/>
              </a:spcBef>
              <a:buFont typeface="Arial" panose="020B0604020202020204" pitchFamily="34" charset="0"/>
              <a:buChar char="•"/>
            </a:pPr>
            <a:r>
              <a:rPr lang="ka-GE" dirty="0" smtClean="0"/>
              <a:t>ცალკეული</a:t>
            </a:r>
            <a:r>
              <a:rPr lang="en-US" dirty="0" smtClean="0">
                <a:solidFill>
                  <a:prstClr val="black"/>
                </a:solidFill>
                <a:cs typeface="Times New Roman"/>
              </a:rPr>
              <a:t> </a:t>
            </a:r>
            <a:r>
              <a:rPr lang="ka-GE" dirty="0" smtClean="0">
                <a:solidFill>
                  <a:prstClr val="black"/>
                </a:solidFill>
                <a:cs typeface="Times New Roman"/>
              </a:rPr>
              <a:t>სიბრტყის </a:t>
            </a:r>
            <a:r>
              <a:rPr lang="ka-GE" dirty="0">
                <a:solidFill>
                  <a:prstClr val="black"/>
                </a:solidFill>
                <a:cs typeface="Times New Roman"/>
              </a:rPr>
              <a:t>გარჩევადობა </a:t>
            </a:r>
            <a:r>
              <a:rPr lang="en-US" dirty="0" smtClean="0">
                <a:solidFill>
                  <a:prstClr val="black"/>
                </a:solidFill>
                <a:cs typeface="Times New Roman"/>
              </a:rPr>
              <a:t>:</a:t>
            </a:r>
            <a:r>
              <a:rPr lang="en-US" dirty="0">
                <a:solidFill>
                  <a:prstClr val="black"/>
                </a:solidFill>
                <a:cs typeface="Times New Roman"/>
              </a:rPr>
              <a:t>	</a:t>
            </a:r>
            <a:r>
              <a:rPr lang="ka-GE" dirty="0" smtClean="0">
                <a:solidFill>
                  <a:prstClr val="black"/>
                </a:solidFill>
                <a:cs typeface="Times New Roman"/>
              </a:rPr>
              <a:t>	    </a:t>
            </a:r>
            <a:r>
              <a:rPr lang="en-US" dirty="0" smtClean="0">
                <a:solidFill>
                  <a:prstClr val="black"/>
                </a:solidFill>
                <a:cs typeface="Times New Roman"/>
              </a:rPr>
              <a:t>100</a:t>
            </a:r>
            <a:r>
              <a:rPr lang="ka-GE" dirty="0" smtClean="0">
                <a:solidFill>
                  <a:prstClr val="black"/>
                </a:solidFill>
                <a:cs typeface="Times New Roman"/>
              </a:rPr>
              <a:t> მკმ</a:t>
            </a:r>
            <a:r>
              <a:rPr lang="en-US" dirty="0" smtClean="0">
                <a:solidFill>
                  <a:prstClr val="black"/>
                </a:solidFill>
                <a:cs typeface="Times New Roman"/>
              </a:rPr>
              <a:t>, </a:t>
            </a:r>
            <a:r>
              <a:rPr lang="ka-GE" dirty="0">
                <a:solidFill>
                  <a:prstClr val="black"/>
                </a:solidFill>
                <a:ea typeface="ＭＳ Ｐゴシック" charset="0"/>
              </a:rPr>
              <a:t>ტრეკის კუთხის მიუხედავად </a:t>
            </a:r>
            <a:endParaRPr lang="ka-GE" dirty="0" smtClean="0">
              <a:solidFill>
                <a:prstClr val="black"/>
              </a:solidFill>
              <a:ea typeface="ＭＳ Ｐゴシック" charset="0"/>
            </a:endParaRPr>
          </a:p>
          <a:p>
            <a:pPr marL="342900" indent="-342900" defTabSz="457200">
              <a:spcBef>
                <a:spcPct val="0"/>
              </a:spcBef>
              <a:buFont typeface="Arial" panose="020B0604020202020204" pitchFamily="34" charset="0"/>
              <a:buChar char="•"/>
            </a:pPr>
            <a:r>
              <a:rPr lang="ka-GE" dirty="0" smtClean="0">
                <a:solidFill>
                  <a:prstClr val="black"/>
                </a:solidFill>
                <a:cs typeface="Times New Roman"/>
              </a:rPr>
              <a:t>ტრეკის სეგმენტის რეკონსტრუცია</a:t>
            </a:r>
            <a:r>
              <a:rPr lang="en-US" dirty="0" smtClean="0">
                <a:solidFill>
                  <a:prstClr val="black"/>
                </a:solidFill>
                <a:cs typeface="Times New Roman"/>
              </a:rPr>
              <a:t>:</a:t>
            </a:r>
            <a:r>
              <a:rPr lang="en-US" dirty="0">
                <a:solidFill>
                  <a:prstClr val="black"/>
                </a:solidFill>
                <a:cs typeface="Times New Roman"/>
              </a:rPr>
              <a:t>		</a:t>
            </a:r>
            <a:r>
              <a:rPr lang="ka-GE" dirty="0" smtClean="0">
                <a:solidFill>
                  <a:prstClr val="black"/>
                </a:solidFill>
                <a:cs typeface="Times New Roman"/>
              </a:rPr>
              <a:t>	    </a:t>
            </a:r>
            <a:r>
              <a:rPr lang="en-US" dirty="0" smtClean="0">
                <a:solidFill>
                  <a:prstClr val="black"/>
                </a:solidFill>
                <a:cs typeface="Times New Roman"/>
              </a:rPr>
              <a:t>50 </a:t>
            </a:r>
            <a:r>
              <a:rPr lang="ka-GE" dirty="0" smtClean="0">
                <a:solidFill>
                  <a:prstClr val="black"/>
                </a:solidFill>
                <a:cs typeface="Times New Roman"/>
              </a:rPr>
              <a:t>მკმ</a:t>
            </a:r>
            <a:r>
              <a:rPr lang="en-US" dirty="0" smtClean="0">
                <a:solidFill>
                  <a:prstClr val="black"/>
                </a:solidFill>
                <a:cs typeface="Times New Roman"/>
              </a:rPr>
              <a:t> </a:t>
            </a:r>
            <a:endParaRPr lang="en-US" dirty="0">
              <a:solidFill>
                <a:prstClr val="black"/>
              </a:solidFill>
              <a:cs typeface="Times New Roman"/>
            </a:endParaRPr>
          </a:p>
          <a:p>
            <a:pPr marL="342900" indent="-342900" defTabSz="457200">
              <a:spcBef>
                <a:spcPct val="0"/>
              </a:spcBef>
              <a:buFont typeface="Arial" panose="020B0604020202020204" pitchFamily="34" charset="0"/>
              <a:buChar char="•"/>
            </a:pPr>
            <a:r>
              <a:rPr lang="ka-GE" dirty="0">
                <a:solidFill>
                  <a:prstClr val="black"/>
                </a:solidFill>
                <a:cs typeface="Times New Roman"/>
              </a:rPr>
              <a:t>ტრეკის სეგმენტის </a:t>
            </a:r>
            <a:r>
              <a:rPr lang="ka-GE" dirty="0" smtClean="0"/>
              <a:t>ეფექტურობა </a:t>
            </a:r>
            <a:r>
              <a:rPr lang="en-US" dirty="0" smtClean="0">
                <a:solidFill>
                  <a:prstClr val="black"/>
                </a:solidFill>
                <a:cs typeface="Times New Roman"/>
              </a:rPr>
              <a:t>:</a:t>
            </a:r>
            <a:r>
              <a:rPr lang="en-US" dirty="0">
                <a:solidFill>
                  <a:prstClr val="black"/>
                </a:solidFill>
                <a:cs typeface="Times New Roman"/>
              </a:rPr>
              <a:t>		</a:t>
            </a:r>
            <a:r>
              <a:rPr lang="ka-GE" dirty="0" smtClean="0">
                <a:solidFill>
                  <a:prstClr val="black"/>
                </a:solidFill>
                <a:cs typeface="Times New Roman"/>
              </a:rPr>
              <a:t>	     </a:t>
            </a:r>
            <a:r>
              <a:rPr lang="en-US" dirty="0" smtClean="0">
                <a:solidFill>
                  <a:prstClr val="black"/>
                </a:solidFill>
                <a:cs typeface="Times New Roman"/>
              </a:rPr>
              <a:t>&gt;= </a:t>
            </a:r>
            <a:r>
              <a:rPr lang="en-US" dirty="0">
                <a:solidFill>
                  <a:prstClr val="black"/>
                </a:solidFill>
                <a:cs typeface="Times New Roman"/>
              </a:rPr>
              <a:t>97% @ </a:t>
            </a:r>
            <a:r>
              <a:rPr lang="en-US" dirty="0" err="1">
                <a:solidFill>
                  <a:prstClr val="black"/>
                </a:solidFill>
                <a:cs typeface="Times New Roman"/>
              </a:rPr>
              <a:t>p</a:t>
            </a:r>
            <a:r>
              <a:rPr lang="en-US" baseline="-25000" dirty="0" err="1">
                <a:solidFill>
                  <a:prstClr val="black"/>
                </a:solidFill>
                <a:cs typeface="Times New Roman"/>
              </a:rPr>
              <a:t>t</a:t>
            </a:r>
            <a:r>
              <a:rPr lang="en-US" dirty="0">
                <a:solidFill>
                  <a:prstClr val="black"/>
                </a:solidFill>
                <a:cs typeface="Times New Roman"/>
              </a:rPr>
              <a:t> &gt; 10 </a:t>
            </a:r>
            <a:r>
              <a:rPr lang="en-US" dirty="0" err="1">
                <a:solidFill>
                  <a:prstClr val="black"/>
                </a:solidFill>
                <a:cs typeface="Times New Roman"/>
              </a:rPr>
              <a:t>GeV</a:t>
            </a:r>
            <a:endParaRPr lang="en-US" dirty="0">
              <a:solidFill>
                <a:prstClr val="black"/>
              </a:solidFill>
              <a:cs typeface="Times New Roman"/>
            </a:endParaRPr>
          </a:p>
          <a:p>
            <a:pPr marL="342900" indent="-342900" defTabSz="457200">
              <a:spcBef>
                <a:spcPct val="0"/>
              </a:spcBef>
              <a:buFont typeface="Arial" panose="020B0604020202020204" pitchFamily="34" charset="0"/>
              <a:buChar char="•"/>
            </a:pPr>
            <a:r>
              <a:rPr lang="ka-GE" dirty="0" smtClean="0">
                <a:solidFill>
                  <a:prstClr val="black"/>
                </a:solidFill>
                <a:cs typeface="Times New Roman"/>
              </a:rPr>
              <a:t>კუთხური გარჩევადობა ონლაინში</a:t>
            </a:r>
            <a:r>
              <a:rPr lang="en-US" dirty="0" smtClean="0">
                <a:solidFill>
                  <a:prstClr val="black"/>
                </a:solidFill>
                <a:cs typeface="Times New Roman"/>
              </a:rPr>
              <a:t> (</a:t>
            </a:r>
            <a:r>
              <a:rPr lang="ka-GE" dirty="0" smtClean="0">
                <a:solidFill>
                  <a:prstClr val="black"/>
                </a:solidFill>
                <a:cs typeface="Times New Roman"/>
              </a:rPr>
              <a:t>ტრიგ.</a:t>
            </a:r>
            <a:r>
              <a:rPr lang="en-US" dirty="0" smtClean="0">
                <a:solidFill>
                  <a:prstClr val="black"/>
                </a:solidFill>
                <a:cs typeface="Times New Roman"/>
              </a:rPr>
              <a:t>):</a:t>
            </a:r>
            <a:r>
              <a:rPr lang="en-US" dirty="0">
                <a:solidFill>
                  <a:prstClr val="black"/>
                </a:solidFill>
                <a:cs typeface="Times New Roman"/>
              </a:rPr>
              <a:t>	</a:t>
            </a:r>
            <a:r>
              <a:rPr lang="ka-GE" dirty="0" smtClean="0">
                <a:solidFill>
                  <a:prstClr val="black"/>
                </a:solidFill>
                <a:cs typeface="Times New Roman"/>
              </a:rPr>
              <a:t>     </a:t>
            </a:r>
            <a:r>
              <a:rPr lang="en-US" dirty="0" smtClean="0">
                <a:solidFill>
                  <a:prstClr val="black"/>
                </a:solidFill>
                <a:cs typeface="Times New Roman"/>
              </a:rPr>
              <a:t>&lt;= </a:t>
            </a:r>
            <a:r>
              <a:rPr lang="en-US" dirty="0">
                <a:solidFill>
                  <a:prstClr val="black"/>
                </a:solidFill>
                <a:cs typeface="Times New Roman"/>
              </a:rPr>
              <a:t>1 </a:t>
            </a:r>
            <a:r>
              <a:rPr lang="en-US" dirty="0" err="1">
                <a:solidFill>
                  <a:prstClr val="black"/>
                </a:solidFill>
                <a:cs typeface="Times New Roman"/>
              </a:rPr>
              <a:t>mrad</a:t>
            </a:r>
            <a:endParaRPr lang="en-US" dirty="0">
              <a:solidFill>
                <a:prstClr val="black"/>
              </a:solidFill>
              <a:cs typeface="Times New Roman"/>
            </a:endParaRPr>
          </a:p>
          <a:p>
            <a:pPr marL="342900" indent="-342900" defTabSz="457200">
              <a:spcBef>
                <a:spcPct val="0"/>
              </a:spcBef>
              <a:buFont typeface="Arial" panose="020B0604020202020204" pitchFamily="34" charset="0"/>
              <a:buChar char="•"/>
            </a:pPr>
            <a:r>
              <a:rPr lang="ka-GE" dirty="0" smtClean="0">
                <a:solidFill>
                  <a:prstClr val="black"/>
                </a:solidFill>
                <a:cs typeface="Times New Roman"/>
              </a:rPr>
              <a:t>მე-</a:t>
            </a:r>
            <a:r>
              <a:rPr lang="en-US" dirty="0" smtClean="0">
                <a:solidFill>
                  <a:prstClr val="black"/>
                </a:solidFill>
                <a:cs typeface="Times New Roman"/>
              </a:rPr>
              <a:t>2</a:t>
            </a:r>
            <a:r>
              <a:rPr lang="ka-GE" dirty="0" smtClean="0">
                <a:solidFill>
                  <a:prstClr val="black"/>
                </a:solidFill>
                <a:cs typeface="Times New Roman"/>
              </a:rPr>
              <a:t> კოორდინატის სივრცული </a:t>
            </a:r>
            <a:r>
              <a:rPr lang="ka-GE" dirty="0">
                <a:solidFill>
                  <a:prstClr val="black"/>
                </a:solidFill>
                <a:cs typeface="Times New Roman"/>
              </a:rPr>
              <a:t>გარჩევადობა </a:t>
            </a:r>
            <a:r>
              <a:rPr lang="en-US" dirty="0" smtClean="0">
                <a:solidFill>
                  <a:prstClr val="black"/>
                </a:solidFill>
                <a:cs typeface="Times New Roman"/>
              </a:rPr>
              <a:t>:</a:t>
            </a:r>
            <a:r>
              <a:rPr lang="ka-GE" dirty="0" smtClean="0">
                <a:solidFill>
                  <a:prstClr val="black"/>
                </a:solidFill>
                <a:cs typeface="Times New Roman"/>
              </a:rPr>
              <a:t>   </a:t>
            </a:r>
            <a:r>
              <a:rPr lang="en-US" dirty="0" smtClean="0">
                <a:solidFill>
                  <a:prstClr val="black"/>
                </a:solidFill>
                <a:cs typeface="Times New Roman"/>
              </a:rPr>
              <a:t>~</a:t>
            </a:r>
            <a:r>
              <a:rPr lang="ka-GE" dirty="0" smtClean="0">
                <a:solidFill>
                  <a:prstClr val="black"/>
                </a:solidFill>
                <a:cs typeface="Times New Roman"/>
              </a:rPr>
              <a:t>სმ</a:t>
            </a:r>
            <a:r>
              <a:rPr lang="en-US" dirty="0" smtClean="0">
                <a:solidFill>
                  <a:prstClr val="black"/>
                </a:solidFill>
                <a:cs typeface="Times New Roman"/>
              </a:rPr>
              <a:t>, </a:t>
            </a:r>
            <a:r>
              <a:rPr lang="ka-GE" dirty="0" smtClean="0">
                <a:solidFill>
                  <a:prstClr val="black"/>
                </a:solidFill>
                <a:cs typeface="Times New Roman"/>
              </a:rPr>
              <a:t>სტერეო სტრიპებიდან </a:t>
            </a:r>
            <a:endParaRPr lang="en-US" dirty="0">
              <a:solidFill>
                <a:prstClr val="black"/>
              </a:solidFill>
              <a:cs typeface="Times New Roman"/>
            </a:endParaRPr>
          </a:p>
          <a:p>
            <a:pPr marL="342900" indent="-342900" defTabSz="457200">
              <a:spcBef>
                <a:spcPct val="0"/>
              </a:spcBef>
              <a:buFont typeface="Arial" panose="020B0604020202020204" pitchFamily="34" charset="0"/>
              <a:buChar char="•"/>
            </a:pPr>
            <a:r>
              <a:rPr lang="ka-GE" dirty="0" smtClean="0">
                <a:solidFill>
                  <a:prstClr val="black"/>
                </a:solidFill>
                <a:cs typeface="Times New Roman"/>
              </a:rPr>
              <a:t>დატვირთვა</a:t>
            </a:r>
            <a:r>
              <a:rPr lang="en-US" dirty="0" smtClean="0">
                <a:solidFill>
                  <a:prstClr val="black"/>
                </a:solidFill>
                <a:cs typeface="Times New Roman"/>
              </a:rPr>
              <a:t>:</a:t>
            </a:r>
            <a:r>
              <a:rPr lang="en-US" dirty="0">
                <a:solidFill>
                  <a:prstClr val="black"/>
                </a:solidFill>
                <a:cs typeface="Times New Roman"/>
              </a:rPr>
              <a:t>						</a:t>
            </a:r>
            <a:r>
              <a:rPr lang="ka-GE" dirty="0" smtClean="0">
                <a:solidFill>
                  <a:prstClr val="black"/>
                </a:solidFill>
                <a:cs typeface="Times New Roman"/>
              </a:rPr>
              <a:t>                     </a:t>
            </a:r>
            <a:r>
              <a:rPr lang="en-US" dirty="0" smtClean="0">
                <a:solidFill>
                  <a:prstClr val="black"/>
                </a:solidFill>
                <a:cs typeface="Times New Roman"/>
              </a:rPr>
              <a:t>15 </a:t>
            </a:r>
            <a:r>
              <a:rPr lang="en-US" dirty="0">
                <a:solidFill>
                  <a:prstClr val="black"/>
                </a:solidFill>
                <a:cs typeface="Times New Roman"/>
              </a:rPr>
              <a:t>kHz/cm</a:t>
            </a:r>
            <a:r>
              <a:rPr lang="en-US" baseline="30000" dirty="0">
                <a:solidFill>
                  <a:prstClr val="black"/>
                </a:solidFill>
                <a:cs typeface="Times New Roman"/>
              </a:rPr>
              <a:t>2 </a:t>
            </a:r>
            <a:endParaRPr lang="ka-GE" baseline="30000" dirty="0" smtClean="0">
              <a:solidFill>
                <a:prstClr val="black"/>
              </a:solidFill>
              <a:cs typeface="Times New Roman"/>
            </a:endParaRPr>
          </a:p>
          <a:p>
            <a:pPr marL="342900" indent="-342900" defTabSz="457200">
              <a:spcBef>
                <a:spcPct val="0"/>
              </a:spcBef>
              <a:buFont typeface="Arial" panose="020B0604020202020204" pitchFamily="34" charset="0"/>
              <a:buChar char="•"/>
            </a:pPr>
            <a:r>
              <a:rPr lang="ka-GE" dirty="0" smtClean="0">
                <a:solidFill>
                  <a:prstClr val="black"/>
                </a:solidFill>
                <a:cs typeface="Times New Roman"/>
              </a:rPr>
              <a:t>აკუმულირებული მუხტი </a:t>
            </a:r>
            <a:r>
              <a:rPr lang="en-US" dirty="0" smtClean="0">
                <a:solidFill>
                  <a:prstClr val="black"/>
                </a:solidFill>
                <a:cs typeface="Times New Roman"/>
              </a:rPr>
              <a:t>:</a:t>
            </a:r>
            <a:r>
              <a:rPr lang="en-US" dirty="0">
                <a:solidFill>
                  <a:prstClr val="black"/>
                </a:solidFill>
                <a:cs typeface="Times New Roman"/>
              </a:rPr>
              <a:t>	</a:t>
            </a:r>
            <a:r>
              <a:rPr lang="ka-GE" dirty="0" smtClean="0">
                <a:solidFill>
                  <a:prstClr val="black"/>
                </a:solidFill>
                <a:cs typeface="Times New Roman"/>
              </a:rPr>
              <a:t>                                     </a:t>
            </a:r>
            <a:r>
              <a:rPr lang="en-US" dirty="0" smtClean="0">
                <a:solidFill>
                  <a:prstClr val="black"/>
                </a:solidFill>
                <a:cs typeface="Times New Roman"/>
              </a:rPr>
              <a:t>1 </a:t>
            </a:r>
            <a:r>
              <a:rPr lang="en-US" dirty="0">
                <a:solidFill>
                  <a:prstClr val="black"/>
                </a:solidFill>
                <a:cs typeface="Times New Roman"/>
              </a:rPr>
              <a:t>C/cm</a:t>
            </a:r>
            <a:r>
              <a:rPr lang="en-US" baseline="30000" dirty="0">
                <a:solidFill>
                  <a:prstClr val="black"/>
                </a:solidFill>
                <a:cs typeface="Times New Roman"/>
              </a:rPr>
              <a:t>2  </a:t>
            </a:r>
            <a:r>
              <a:rPr lang="en-US" dirty="0">
                <a:solidFill>
                  <a:prstClr val="black"/>
                </a:solidFill>
                <a:cs typeface="Times New Roman"/>
              </a:rPr>
              <a:t>(3000 fb</a:t>
            </a:r>
            <a:r>
              <a:rPr lang="en-US" baseline="30000" dirty="0">
                <a:solidFill>
                  <a:prstClr val="black"/>
                </a:solidFill>
                <a:cs typeface="Times New Roman"/>
              </a:rPr>
              <a:t>-1</a:t>
            </a:r>
            <a:r>
              <a:rPr lang="en-US" dirty="0">
                <a:solidFill>
                  <a:prstClr val="black"/>
                </a:solidFill>
                <a:cs typeface="Times New Roman"/>
              </a:rPr>
              <a:t> </a:t>
            </a:r>
            <a:r>
              <a:rPr lang="ka-GE" dirty="0" smtClean="0">
                <a:solidFill>
                  <a:prstClr val="black"/>
                </a:solidFill>
                <a:cs typeface="Times New Roman"/>
              </a:rPr>
              <a:t>დეგრადაციის გარეშე</a:t>
            </a:r>
            <a:r>
              <a:rPr lang="en-US" dirty="0" smtClean="0">
                <a:solidFill>
                  <a:prstClr val="black"/>
                </a:solidFill>
                <a:cs typeface="Times New Roman"/>
              </a:rPr>
              <a:t>)</a:t>
            </a:r>
            <a:endParaRPr lang="en-US" dirty="0">
              <a:solidFill>
                <a:prstClr val="black"/>
              </a:solidFill>
              <a:cs typeface="Times New Roman"/>
            </a:endParaRPr>
          </a:p>
        </p:txBody>
      </p:sp>
      <p:sp>
        <p:nvSpPr>
          <p:cNvPr id="4" name="Нижний колонтитул 3"/>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36142500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90" y="949732"/>
            <a:ext cx="4226353" cy="3384524"/>
          </a:xfrm>
          <a:prstGeom prst="rect">
            <a:avLst/>
          </a:prstGeom>
        </p:spPr>
      </p:pic>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3"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sp>
        <p:nvSpPr>
          <p:cNvPr id="4" name="Прямоугольник 3"/>
          <p:cNvSpPr/>
          <p:nvPr/>
        </p:nvSpPr>
        <p:spPr>
          <a:xfrm>
            <a:off x="5110000" y="834471"/>
            <a:ext cx="1654620" cy="461665"/>
          </a:xfrm>
          <a:prstGeom prst="rect">
            <a:avLst/>
          </a:prstGeom>
        </p:spPr>
        <p:txBody>
          <a:bodyPr wrap="none">
            <a:spAutoFit/>
          </a:bodyPr>
          <a:lstStyle/>
          <a:p>
            <a:r>
              <a:rPr lang="ka-GE" sz="2400" b="1" dirty="0"/>
              <a:t>განლაგება</a:t>
            </a:r>
            <a:endParaRPr lang="ru-RU" sz="2400" b="1" dirty="0"/>
          </a:p>
        </p:txBody>
      </p:sp>
      <p:sp>
        <p:nvSpPr>
          <p:cNvPr id="6" name="TextBox 5"/>
          <p:cNvSpPr txBox="1"/>
          <p:nvPr/>
        </p:nvSpPr>
        <p:spPr>
          <a:xfrm>
            <a:off x="4299868" y="1433356"/>
            <a:ext cx="3962853" cy="923330"/>
          </a:xfrm>
          <a:prstGeom prst="rect">
            <a:avLst/>
          </a:prstGeom>
          <a:solidFill>
            <a:srgbClr val="FFFFFF"/>
          </a:solidFill>
          <a:ln>
            <a:solidFill>
              <a:schemeClr val="bg1"/>
            </a:solidFill>
          </a:ln>
        </p:spPr>
        <p:txBody>
          <a:bodyPr wrap="square" rtlCol="0" anchor="t" anchorCtr="0">
            <a:spAutoFit/>
          </a:bodyPr>
          <a:lstStyle/>
          <a:p>
            <a:pPr defTabSz="457200">
              <a:spcBef>
                <a:spcPct val="0"/>
              </a:spcBef>
            </a:pPr>
            <a:r>
              <a:rPr lang="en-US" dirty="0" smtClean="0">
                <a:solidFill>
                  <a:prstClr val="black"/>
                </a:solidFill>
                <a:latin typeface="Sylfaen" pitchFamily="18" charset="0"/>
                <a:cs typeface="Times New Roman"/>
              </a:rPr>
              <a:t>IP </a:t>
            </a:r>
            <a:r>
              <a:rPr lang="ka-GE" dirty="0" smtClean="0">
                <a:solidFill>
                  <a:prstClr val="black"/>
                </a:solidFill>
                <a:latin typeface="Sylfaen" pitchFamily="18" charset="0"/>
                <a:cs typeface="Times New Roman"/>
              </a:rPr>
              <a:t>მხარე</a:t>
            </a:r>
            <a:r>
              <a:rPr lang="en-US" dirty="0" smtClean="0">
                <a:solidFill>
                  <a:prstClr val="black"/>
                </a:solidFill>
                <a:latin typeface="Sylfaen" pitchFamily="18" charset="0"/>
                <a:cs typeface="Times New Roman"/>
              </a:rPr>
              <a:t>: </a:t>
            </a:r>
            <a:r>
              <a:rPr lang="ka-GE" dirty="0" smtClean="0">
                <a:solidFill>
                  <a:prstClr val="black"/>
                </a:solidFill>
                <a:latin typeface="Sylfaen" pitchFamily="18" charset="0"/>
                <a:cs typeface="Times New Roman"/>
              </a:rPr>
              <a:t>მცირე სექტორები</a:t>
            </a:r>
            <a:r>
              <a:rPr lang="en-US" dirty="0" smtClean="0">
                <a:solidFill>
                  <a:prstClr val="black"/>
                </a:solidFill>
                <a:latin typeface="Sylfaen" pitchFamily="18" charset="0"/>
                <a:cs typeface="Times New Roman"/>
              </a:rPr>
              <a:t>, </a:t>
            </a:r>
            <a:r>
              <a:rPr lang="ka-GE" dirty="0" smtClean="0">
                <a:solidFill>
                  <a:prstClr val="black"/>
                </a:solidFill>
                <a:latin typeface="Sylfaen" pitchFamily="18" charset="0"/>
                <a:cs typeface="Times New Roman"/>
              </a:rPr>
              <a:t>გადაფარვის არე </a:t>
            </a:r>
            <a:r>
              <a:rPr lang="en-US" dirty="0" smtClean="0">
                <a:solidFill>
                  <a:prstClr val="black"/>
                </a:solidFill>
                <a:latin typeface="Sylfaen" pitchFamily="18" charset="0"/>
                <a:cs typeface="Times New Roman"/>
              </a:rPr>
              <a:t>r = 90 </a:t>
            </a:r>
            <a:r>
              <a:rPr lang="ka-GE" dirty="0" smtClean="0">
                <a:solidFill>
                  <a:prstClr val="black"/>
                </a:solidFill>
                <a:latin typeface="Sylfaen" pitchFamily="18" charset="0"/>
                <a:cs typeface="Times New Roman"/>
              </a:rPr>
              <a:t>სმ-დან </a:t>
            </a:r>
            <a:r>
              <a:rPr lang="en-US" dirty="0" smtClean="0">
                <a:solidFill>
                  <a:prstClr val="black"/>
                </a:solidFill>
                <a:latin typeface="Sylfaen" pitchFamily="18" charset="0"/>
                <a:cs typeface="Times New Roman"/>
              </a:rPr>
              <a:t>445 </a:t>
            </a:r>
            <a:r>
              <a:rPr lang="ka-GE" dirty="0" smtClean="0">
                <a:solidFill>
                  <a:prstClr val="black"/>
                </a:solidFill>
                <a:latin typeface="Sylfaen" pitchFamily="18" charset="0"/>
                <a:cs typeface="Times New Roman"/>
              </a:rPr>
              <a:t>სმ-მდე</a:t>
            </a:r>
            <a:endParaRPr lang="en-US" dirty="0" smtClean="0">
              <a:solidFill>
                <a:prstClr val="black"/>
              </a:solidFill>
              <a:latin typeface="Sylfaen" pitchFamily="18" charset="0"/>
              <a:cs typeface="Times New Roman"/>
            </a:endParaRPr>
          </a:p>
        </p:txBody>
      </p:sp>
      <p:cxnSp>
        <p:nvCxnSpPr>
          <p:cNvPr id="7" name="Straight Arrow Connector 13"/>
          <p:cNvCxnSpPr/>
          <p:nvPr/>
        </p:nvCxnSpPr>
        <p:spPr>
          <a:xfrm flipH="1">
            <a:off x="4280185" y="2340242"/>
            <a:ext cx="680875" cy="3017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8"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05107" y="1458468"/>
            <a:ext cx="3939340" cy="3154680"/>
          </a:xfrm>
          <a:prstGeom prst="rect">
            <a:avLst/>
          </a:prstGeom>
        </p:spPr>
      </p:pic>
      <p:sp>
        <p:nvSpPr>
          <p:cNvPr id="9" name="TextBox 8"/>
          <p:cNvSpPr txBox="1"/>
          <p:nvPr/>
        </p:nvSpPr>
        <p:spPr>
          <a:xfrm>
            <a:off x="4846476" y="2468462"/>
            <a:ext cx="3553813" cy="923330"/>
          </a:xfrm>
          <a:prstGeom prst="rect">
            <a:avLst/>
          </a:prstGeom>
          <a:solidFill>
            <a:srgbClr val="FFFFFF"/>
          </a:solidFill>
          <a:ln>
            <a:solidFill>
              <a:schemeClr val="bg1"/>
            </a:solidFill>
          </a:ln>
        </p:spPr>
        <p:txBody>
          <a:bodyPr wrap="square" rtlCol="0" anchor="t" anchorCtr="0">
            <a:spAutoFit/>
          </a:bodyPr>
          <a:lstStyle/>
          <a:p>
            <a:pPr defTabSz="457200">
              <a:spcBef>
                <a:spcPct val="0"/>
              </a:spcBef>
            </a:pPr>
            <a:r>
              <a:rPr lang="en-US" dirty="0" smtClean="0">
                <a:solidFill>
                  <a:prstClr val="black"/>
                </a:solidFill>
                <a:cs typeface="Times New Roman"/>
              </a:rPr>
              <a:t>IP </a:t>
            </a:r>
            <a:r>
              <a:rPr lang="ka-GE" dirty="0" smtClean="0">
                <a:solidFill>
                  <a:prstClr val="black"/>
                </a:solidFill>
                <a:cs typeface="Times New Roman"/>
              </a:rPr>
              <a:t>საწ.მხარე</a:t>
            </a:r>
            <a:r>
              <a:rPr lang="en-US" dirty="0" smtClean="0">
                <a:solidFill>
                  <a:prstClr val="black"/>
                </a:solidFill>
                <a:cs typeface="Times New Roman"/>
              </a:rPr>
              <a:t>: </a:t>
            </a:r>
            <a:r>
              <a:rPr lang="ka-GE" dirty="0" smtClean="0">
                <a:solidFill>
                  <a:prstClr val="black"/>
                </a:solidFill>
                <a:cs typeface="Times New Roman"/>
              </a:rPr>
              <a:t>დიდი სექტორები</a:t>
            </a:r>
            <a:r>
              <a:rPr lang="en-US" dirty="0" smtClean="0">
                <a:solidFill>
                  <a:prstClr val="black"/>
                </a:solidFill>
                <a:cs typeface="Times New Roman"/>
              </a:rPr>
              <a:t>, </a:t>
            </a:r>
            <a:r>
              <a:rPr lang="ka-GE" dirty="0">
                <a:solidFill>
                  <a:prstClr val="black"/>
                </a:solidFill>
                <a:latin typeface="Sylfaen" pitchFamily="18" charset="0"/>
                <a:cs typeface="Times New Roman"/>
              </a:rPr>
              <a:t>გადაფარვის არე </a:t>
            </a:r>
            <a:r>
              <a:rPr lang="en-US" dirty="0" smtClean="0">
                <a:solidFill>
                  <a:prstClr val="black"/>
                </a:solidFill>
                <a:cs typeface="Times New Roman"/>
              </a:rPr>
              <a:t>r = 92 </a:t>
            </a:r>
            <a:r>
              <a:rPr lang="ka-GE" dirty="0">
                <a:solidFill>
                  <a:prstClr val="black"/>
                </a:solidFill>
                <a:latin typeface="Sylfaen" pitchFamily="18" charset="0"/>
                <a:cs typeface="Times New Roman"/>
              </a:rPr>
              <a:t>სმ-დან </a:t>
            </a:r>
            <a:r>
              <a:rPr lang="en-US" dirty="0" smtClean="0">
                <a:solidFill>
                  <a:prstClr val="black"/>
                </a:solidFill>
                <a:cs typeface="Times New Roman"/>
              </a:rPr>
              <a:t>465 </a:t>
            </a:r>
            <a:r>
              <a:rPr lang="ka-GE" dirty="0">
                <a:solidFill>
                  <a:prstClr val="black"/>
                </a:solidFill>
                <a:latin typeface="Sylfaen" pitchFamily="18" charset="0"/>
                <a:cs typeface="Times New Roman"/>
              </a:rPr>
              <a:t>სმ-მდე</a:t>
            </a:r>
            <a:endParaRPr lang="en-US" dirty="0">
              <a:solidFill>
                <a:prstClr val="black"/>
              </a:solidFill>
              <a:latin typeface="Sylfaen" pitchFamily="18" charset="0"/>
              <a:cs typeface="Times New Roman"/>
            </a:endParaRPr>
          </a:p>
        </p:txBody>
      </p:sp>
      <p:cxnSp>
        <p:nvCxnSpPr>
          <p:cNvPr id="10" name="Straight Arrow Connector 15"/>
          <p:cNvCxnSpPr/>
          <p:nvPr/>
        </p:nvCxnSpPr>
        <p:spPr>
          <a:xfrm>
            <a:off x="7354992" y="3053563"/>
            <a:ext cx="902208" cy="19434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1" name="Picture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4422003" y="3551243"/>
            <a:ext cx="2213363" cy="4065423"/>
          </a:xfrm>
          <a:prstGeom prst="rect">
            <a:avLst/>
          </a:prstGeom>
        </p:spPr>
      </p:pic>
      <p:cxnSp>
        <p:nvCxnSpPr>
          <p:cNvPr id="12" name="Straight Arrow Connector 27"/>
          <p:cNvCxnSpPr/>
          <p:nvPr/>
        </p:nvCxnSpPr>
        <p:spPr>
          <a:xfrm>
            <a:off x="2814326" y="4020519"/>
            <a:ext cx="773087" cy="115077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31"/>
          <p:cNvCxnSpPr/>
          <p:nvPr/>
        </p:nvCxnSpPr>
        <p:spPr>
          <a:xfrm flipH="1">
            <a:off x="7354992" y="4020519"/>
            <a:ext cx="2987893" cy="164496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Oval 16"/>
          <p:cNvSpPr/>
          <p:nvPr/>
        </p:nvSpPr>
        <p:spPr>
          <a:xfrm rot="1939534">
            <a:off x="2177549" y="3164949"/>
            <a:ext cx="1924459" cy="257619"/>
          </a:xfrm>
          <a:prstGeom prst="ellipse">
            <a:avLst/>
          </a:prstGeom>
          <a:noFill/>
          <a:ln w="28575">
            <a:solidFill>
              <a:srgbClr val="FF3399"/>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7" name="TextBox 16"/>
          <p:cNvSpPr txBox="1"/>
          <p:nvPr/>
        </p:nvSpPr>
        <p:spPr>
          <a:xfrm>
            <a:off x="7684407" y="5691246"/>
            <a:ext cx="4343760" cy="923330"/>
          </a:xfrm>
          <a:prstGeom prst="rect">
            <a:avLst/>
          </a:prstGeom>
          <a:noFill/>
          <a:ln>
            <a:solidFill>
              <a:srgbClr val="FF0000"/>
            </a:solidFill>
          </a:ln>
        </p:spPr>
        <p:txBody>
          <a:bodyPr wrap="square" rtlCol="0" anchor="t" anchorCtr="0">
            <a:spAutoFit/>
          </a:bodyPr>
          <a:lstStyle/>
          <a:p>
            <a:pPr defTabSz="457200">
              <a:spcBef>
                <a:spcPct val="0"/>
              </a:spcBef>
            </a:pPr>
            <a:r>
              <a:rPr lang="ka-GE" dirty="0" smtClean="0">
                <a:solidFill>
                  <a:prstClr val="black"/>
                </a:solidFill>
                <a:cs typeface="Times New Roman"/>
              </a:rPr>
              <a:t>სექტორები</a:t>
            </a:r>
            <a:r>
              <a:rPr lang="en-US" dirty="0" smtClean="0">
                <a:solidFill>
                  <a:prstClr val="black"/>
                </a:solidFill>
                <a:cs typeface="Times New Roman"/>
              </a:rPr>
              <a:t>: Package of </a:t>
            </a:r>
            <a:r>
              <a:rPr lang="en-US" dirty="0" err="1" smtClean="0">
                <a:solidFill>
                  <a:prstClr val="black"/>
                </a:solidFill>
                <a:cs typeface="Times New Roman"/>
              </a:rPr>
              <a:t>sTGC</a:t>
            </a:r>
            <a:r>
              <a:rPr lang="en-US" dirty="0" smtClean="0">
                <a:solidFill>
                  <a:prstClr val="black"/>
                </a:solidFill>
                <a:cs typeface="Times New Roman"/>
              </a:rPr>
              <a:t> and </a:t>
            </a:r>
            <a:r>
              <a:rPr lang="en-US" dirty="0" err="1" smtClean="0">
                <a:solidFill>
                  <a:prstClr val="black"/>
                </a:solidFill>
                <a:cs typeface="Times New Roman"/>
              </a:rPr>
              <a:t>MicroMegas</a:t>
            </a:r>
            <a:r>
              <a:rPr lang="en-US" dirty="0" smtClean="0">
                <a:solidFill>
                  <a:prstClr val="black"/>
                </a:solidFill>
                <a:cs typeface="Times New Roman"/>
              </a:rPr>
              <a:t> “wedges” + central spacer frame</a:t>
            </a:r>
          </a:p>
        </p:txBody>
      </p:sp>
      <p:sp>
        <p:nvSpPr>
          <p:cNvPr id="18" name="TextBox 17"/>
          <p:cNvSpPr txBox="1"/>
          <p:nvPr/>
        </p:nvSpPr>
        <p:spPr>
          <a:xfrm>
            <a:off x="3990033" y="3697345"/>
            <a:ext cx="4323488" cy="646331"/>
          </a:xfrm>
          <a:prstGeom prst="rect">
            <a:avLst/>
          </a:prstGeom>
          <a:solidFill>
            <a:srgbClr val="FFFFFF"/>
          </a:solidFill>
          <a:ln>
            <a:solidFill>
              <a:srgbClr val="C00000"/>
            </a:solidFill>
          </a:ln>
        </p:spPr>
        <p:txBody>
          <a:bodyPr wrap="square" rtlCol="0" anchor="t" anchorCtr="0">
            <a:spAutoFit/>
          </a:bodyPr>
          <a:lstStyle/>
          <a:p>
            <a:pPr defTabSz="457200">
              <a:spcBef>
                <a:spcPct val="0"/>
              </a:spcBef>
            </a:pPr>
            <a:r>
              <a:rPr lang="ka-GE" dirty="0" smtClean="0">
                <a:cs typeface="Times New Roman"/>
              </a:rPr>
              <a:t>გადაფარვა დიდ და მცირე სექტორებს შორის</a:t>
            </a:r>
            <a:endParaRPr lang="en-US" dirty="0" smtClean="0">
              <a:cs typeface="Times New Roman"/>
            </a:endParaRPr>
          </a:p>
        </p:txBody>
      </p:sp>
    </p:spTree>
    <p:extLst>
      <p:ext uri="{BB962C8B-B14F-4D97-AF65-F5344CB8AC3E}">
        <p14:creationId xmlns:p14="http://schemas.microsoft.com/office/powerpoint/2010/main" val="33300361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sp>
        <p:nvSpPr>
          <p:cNvPr id="6" name="Прямоугольник 5"/>
          <p:cNvSpPr/>
          <p:nvPr/>
        </p:nvSpPr>
        <p:spPr>
          <a:xfrm>
            <a:off x="2478560" y="834471"/>
            <a:ext cx="7007046" cy="461665"/>
          </a:xfrm>
          <a:prstGeom prst="rect">
            <a:avLst/>
          </a:prstGeom>
        </p:spPr>
        <p:txBody>
          <a:bodyPr wrap="none">
            <a:spAutoFit/>
          </a:bodyPr>
          <a:lstStyle/>
          <a:p>
            <a:r>
              <a:rPr lang="ka-GE" sz="2400" b="1" dirty="0" smtClean="0"/>
              <a:t>მმ-ის მახასიათებლები და სამუშაო პარამეტრები</a:t>
            </a:r>
            <a:endParaRPr lang="ru-RU" sz="2400" b="1" dirty="0"/>
          </a:p>
        </p:txBody>
      </p:sp>
      <p:sp>
        <p:nvSpPr>
          <p:cNvPr id="7" name="TextBox 6"/>
          <p:cNvSpPr txBox="1"/>
          <p:nvPr/>
        </p:nvSpPr>
        <p:spPr>
          <a:xfrm>
            <a:off x="244360" y="1315653"/>
            <a:ext cx="6185197" cy="3970318"/>
          </a:xfrm>
          <a:prstGeom prst="rect">
            <a:avLst/>
          </a:prstGeom>
          <a:noFill/>
          <a:ln>
            <a:noFill/>
          </a:ln>
        </p:spPr>
        <p:txBody>
          <a:bodyPr wrap="square" rtlCol="0" anchor="t" anchorCtr="0">
            <a:spAutoFit/>
          </a:bodyPr>
          <a:lstStyle/>
          <a:p>
            <a:pPr marL="285750" indent="-285750" defTabSz="457200">
              <a:spcBef>
                <a:spcPct val="0"/>
              </a:spcBef>
              <a:buFont typeface="Arial" panose="020B0604020202020204" pitchFamily="34" charset="0"/>
              <a:buChar char="•"/>
            </a:pPr>
            <a:r>
              <a:rPr lang="ka-GE" dirty="0">
                <a:solidFill>
                  <a:prstClr val="black"/>
                </a:solidFill>
                <a:cs typeface="Times New Roman"/>
              </a:rPr>
              <a:t>ბადე: უჟანგავი </a:t>
            </a:r>
            <a:r>
              <a:rPr lang="ka-GE" dirty="0" smtClean="0">
                <a:solidFill>
                  <a:prstClr val="black"/>
                </a:solidFill>
                <a:cs typeface="Times New Roman"/>
              </a:rPr>
              <a:t>ფოლადი, 325 </a:t>
            </a:r>
            <a:r>
              <a:rPr lang="en-US" dirty="0" smtClean="0"/>
              <a:t>lines </a:t>
            </a:r>
            <a:r>
              <a:rPr lang="en-US" dirty="0"/>
              <a:t>/ inch</a:t>
            </a:r>
            <a:endParaRPr lang="ka-GE" dirty="0">
              <a:solidFill>
                <a:prstClr val="black"/>
              </a:solidFill>
              <a:cs typeface="Times New Roman"/>
            </a:endParaRPr>
          </a:p>
          <a:p>
            <a:pPr marL="285750" indent="-285750" defTabSz="457200">
              <a:spcBef>
                <a:spcPct val="0"/>
              </a:spcBef>
              <a:buFont typeface="Arial" panose="020B0604020202020204" pitchFamily="34" charset="0"/>
              <a:buChar char="•"/>
            </a:pPr>
            <a:r>
              <a:rPr lang="ka-GE" dirty="0" smtClean="0">
                <a:solidFill>
                  <a:prstClr val="black"/>
                </a:solidFill>
                <a:cs typeface="Times New Roman"/>
              </a:rPr>
              <a:t>სამუშაო გაზი</a:t>
            </a:r>
            <a:r>
              <a:rPr lang="en-US" dirty="0" smtClean="0">
                <a:solidFill>
                  <a:prstClr val="black"/>
                </a:solidFill>
                <a:cs typeface="Times New Roman"/>
              </a:rPr>
              <a:t>: Ar:CO</a:t>
            </a:r>
            <a:r>
              <a:rPr lang="en-US" baseline="-25000" dirty="0" smtClean="0">
                <a:solidFill>
                  <a:prstClr val="black"/>
                </a:solidFill>
                <a:cs typeface="Times New Roman"/>
              </a:rPr>
              <a:t>2</a:t>
            </a:r>
            <a:r>
              <a:rPr lang="en-US" dirty="0" smtClean="0">
                <a:solidFill>
                  <a:prstClr val="black"/>
                </a:solidFill>
                <a:cs typeface="Times New Roman"/>
              </a:rPr>
              <a:t> </a:t>
            </a:r>
            <a:r>
              <a:rPr lang="ka-GE" dirty="0" smtClean="0">
                <a:solidFill>
                  <a:prstClr val="black"/>
                </a:solidFill>
                <a:cs typeface="Times New Roman"/>
              </a:rPr>
              <a:t> (93:7)</a:t>
            </a:r>
          </a:p>
          <a:p>
            <a:pPr marL="285750" indent="-285750" defTabSz="457200">
              <a:spcBef>
                <a:spcPct val="0"/>
              </a:spcBef>
              <a:buFont typeface="Arial" panose="020B0604020202020204" pitchFamily="34" charset="0"/>
              <a:buChar char="•"/>
            </a:pPr>
            <a:r>
              <a:rPr lang="ka-GE" dirty="0" smtClean="0"/>
              <a:t>გაძლიერების არე: 128 მკმ,</a:t>
            </a:r>
            <a:endParaRPr lang="en-US" dirty="0" smtClean="0">
              <a:solidFill>
                <a:prstClr val="black"/>
              </a:solidFill>
              <a:cs typeface="Times New Roman"/>
            </a:endParaRPr>
          </a:p>
          <a:p>
            <a:pPr marL="285750" indent="-285750" defTabSz="457200">
              <a:spcBef>
                <a:spcPct val="0"/>
              </a:spcBef>
              <a:buFont typeface="Arial" panose="020B0604020202020204" pitchFamily="34" charset="0"/>
              <a:buChar char="•"/>
            </a:pPr>
            <a:r>
              <a:rPr lang="ka-GE" dirty="0" smtClean="0">
                <a:solidFill>
                  <a:prstClr val="black"/>
                </a:solidFill>
                <a:cs typeface="Times New Roman"/>
              </a:rPr>
              <a:t>იონიზაციის/დრეიფული არე</a:t>
            </a:r>
            <a:r>
              <a:rPr lang="en-US" dirty="0" smtClean="0">
                <a:solidFill>
                  <a:prstClr val="black"/>
                </a:solidFill>
                <a:cs typeface="Times New Roman"/>
              </a:rPr>
              <a:t>: 5 </a:t>
            </a:r>
            <a:r>
              <a:rPr lang="ka-GE" dirty="0" smtClean="0">
                <a:solidFill>
                  <a:prstClr val="black"/>
                </a:solidFill>
                <a:cs typeface="Times New Roman"/>
              </a:rPr>
              <a:t>მმ</a:t>
            </a:r>
          </a:p>
          <a:p>
            <a:pPr marL="285750" indent="-285750" defTabSz="457200">
              <a:spcBef>
                <a:spcPct val="0"/>
              </a:spcBef>
              <a:buFont typeface="Arial" panose="020B0604020202020204" pitchFamily="34" charset="0"/>
              <a:buChar char="•"/>
            </a:pPr>
            <a:r>
              <a:rPr lang="ka-GE" dirty="0" smtClean="0"/>
              <a:t>გაძლიერების ველი: 40 კვ/სმ</a:t>
            </a:r>
          </a:p>
          <a:p>
            <a:pPr marL="285750" indent="-285750" defTabSz="457200">
              <a:spcBef>
                <a:spcPct val="0"/>
              </a:spcBef>
              <a:buFont typeface="Arial" panose="020B0604020202020204" pitchFamily="34" charset="0"/>
              <a:buChar char="•"/>
            </a:pPr>
            <a:r>
              <a:rPr lang="ka-GE" dirty="0" smtClean="0">
                <a:solidFill>
                  <a:prstClr val="black"/>
                </a:solidFill>
                <a:cs typeface="Times New Roman"/>
              </a:rPr>
              <a:t>დრეიფული ველი: 600 ვ/სმ</a:t>
            </a:r>
          </a:p>
          <a:p>
            <a:pPr marL="285750" indent="-285750" defTabSz="457200">
              <a:spcBef>
                <a:spcPct val="0"/>
              </a:spcBef>
              <a:buFont typeface="Arial" panose="020B0604020202020204" pitchFamily="34" charset="0"/>
              <a:buChar char="•"/>
            </a:pPr>
            <a:r>
              <a:rPr lang="ka-GE" dirty="0" smtClean="0">
                <a:solidFill>
                  <a:prstClr val="black"/>
                </a:solidFill>
                <a:cs typeface="Times New Roman"/>
              </a:rPr>
              <a:t>სტრიპების ბიჯი: 0,425-0,445 მმ</a:t>
            </a:r>
          </a:p>
          <a:p>
            <a:pPr marL="285750" indent="-285750" defTabSz="457200">
              <a:spcBef>
                <a:spcPct val="0"/>
              </a:spcBef>
              <a:buFont typeface="Arial" panose="020B0604020202020204" pitchFamily="34" charset="0"/>
              <a:buChar char="•"/>
            </a:pPr>
            <a:r>
              <a:rPr lang="ka-GE" dirty="0" smtClean="0">
                <a:solidFill>
                  <a:prstClr val="black"/>
                </a:solidFill>
                <a:cs typeface="Times New Roman"/>
              </a:rPr>
              <a:t>რეზისტიული სტრიპები: 20-30 მომი/სმ</a:t>
            </a:r>
            <a:endParaRPr lang="en-US" dirty="0" smtClean="0">
              <a:solidFill>
                <a:prstClr val="black"/>
              </a:solidFill>
              <a:cs typeface="Times New Roman"/>
            </a:endParaRPr>
          </a:p>
          <a:p>
            <a:pPr marL="285750" indent="-285750" defTabSz="457200">
              <a:spcBef>
                <a:spcPct val="0"/>
              </a:spcBef>
              <a:buFont typeface="Arial" panose="020B0604020202020204" pitchFamily="34" charset="0"/>
              <a:buChar char="•"/>
            </a:pPr>
            <a:r>
              <a:rPr lang="en-US" dirty="0" smtClean="0">
                <a:solidFill>
                  <a:prstClr val="black"/>
                </a:solidFill>
                <a:cs typeface="Times New Roman"/>
              </a:rPr>
              <a:t>HV (</a:t>
            </a:r>
            <a:r>
              <a:rPr lang="ka-GE" dirty="0" smtClean="0">
                <a:solidFill>
                  <a:prstClr val="black"/>
                </a:solidFill>
                <a:cs typeface="Times New Roman"/>
              </a:rPr>
              <a:t>რეზისტიული სტრიპები</a:t>
            </a:r>
            <a:r>
              <a:rPr lang="en-US" dirty="0" smtClean="0">
                <a:solidFill>
                  <a:prstClr val="black"/>
                </a:solidFill>
                <a:cs typeface="Times New Roman"/>
              </a:rPr>
              <a:t>):  550</a:t>
            </a:r>
            <a:r>
              <a:rPr lang="ka-GE" dirty="0" smtClean="0">
                <a:solidFill>
                  <a:prstClr val="black"/>
                </a:solidFill>
                <a:cs typeface="Times New Roman"/>
              </a:rPr>
              <a:t> ვ </a:t>
            </a:r>
            <a:r>
              <a:rPr lang="en-US" dirty="0" smtClean="0">
                <a:solidFill>
                  <a:prstClr val="black"/>
                </a:solidFill>
                <a:cs typeface="Times New Roman"/>
              </a:rPr>
              <a:t>(</a:t>
            </a:r>
            <a:r>
              <a:rPr lang="ka-GE" dirty="0" smtClean="0">
                <a:solidFill>
                  <a:prstClr val="black"/>
                </a:solidFill>
                <a:cs typeface="Times New Roman"/>
              </a:rPr>
              <a:t>ბადე </a:t>
            </a:r>
            <a:r>
              <a:rPr lang="en-US" dirty="0" smtClean="0">
                <a:solidFill>
                  <a:prstClr val="black"/>
                </a:solidFill>
                <a:cs typeface="Times New Roman"/>
              </a:rPr>
              <a:t>GND)</a:t>
            </a:r>
            <a:endParaRPr lang="en-US" dirty="0">
              <a:solidFill>
                <a:prstClr val="black"/>
              </a:solidFill>
              <a:cs typeface="Times New Roman"/>
            </a:endParaRPr>
          </a:p>
          <a:p>
            <a:pPr defTabSz="457200">
              <a:spcBef>
                <a:spcPct val="0"/>
              </a:spcBef>
            </a:pPr>
            <a:endParaRPr lang="ka-GE" dirty="0" smtClean="0">
              <a:solidFill>
                <a:prstClr val="black"/>
              </a:solidFill>
              <a:cs typeface="Times New Roman"/>
            </a:endParaRPr>
          </a:p>
          <a:p>
            <a:pPr defTabSz="457200">
              <a:spcBef>
                <a:spcPct val="0"/>
              </a:spcBef>
            </a:pPr>
            <a:r>
              <a:rPr lang="ka-GE" dirty="0" smtClean="0">
                <a:solidFill>
                  <a:prstClr val="black"/>
                </a:solidFill>
                <a:cs typeface="Times New Roman"/>
              </a:rPr>
              <a:t>კვადრუპლეტისთვის</a:t>
            </a:r>
            <a:r>
              <a:rPr lang="en-US" dirty="0" smtClean="0">
                <a:solidFill>
                  <a:prstClr val="black"/>
                </a:solidFill>
                <a:cs typeface="Times New Roman"/>
              </a:rPr>
              <a:t>:</a:t>
            </a:r>
          </a:p>
          <a:p>
            <a:pPr marL="285750" indent="-285750" defTabSz="457200">
              <a:spcBef>
                <a:spcPct val="0"/>
              </a:spcBef>
              <a:buFont typeface="Arial" panose="020B0604020202020204" pitchFamily="34" charset="0"/>
              <a:buChar char="•"/>
            </a:pPr>
            <a:r>
              <a:rPr lang="en-US" dirty="0" smtClean="0">
                <a:solidFill>
                  <a:prstClr val="black"/>
                </a:solidFill>
                <a:cs typeface="Times New Roman"/>
              </a:rPr>
              <a:t>2 </a:t>
            </a:r>
            <a:r>
              <a:rPr lang="ka-GE" dirty="0" smtClean="0">
                <a:solidFill>
                  <a:prstClr val="black"/>
                </a:solidFill>
                <a:cs typeface="Times New Roman"/>
              </a:rPr>
              <a:t>შრე ეტა სტრიპები</a:t>
            </a:r>
          </a:p>
          <a:p>
            <a:pPr marL="285750" indent="-285750" defTabSz="457200">
              <a:spcBef>
                <a:spcPct val="0"/>
              </a:spcBef>
              <a:buFont typeface="Arial" panose="020B0604020202020204" pitchFamily="34" charset="0"/>
              <a:buChar char="•"/>
            </a:pPr>
            <a:r>
              <a:rPr lang="en-US" dirty="0" smtClean="0">
                <a:solidFill>
                  <a:prstClr val="black"/>
                </a:solidFill>
                <a:cs typeface="Times New Roman"/>
              </a:rPr>
              <a:t>2 </a:t>
            </a:r>
            <a:r>
              <a:rPr lang="ka-GE" dirty="0">
                <a:solidFill>
                  <a:prstClr val="black"/>
                </a:solidFill>
                <a:cs typeface="Times New Roman"/>
              </a:rPr>
              <a:t>შრე </a:t>
            </a:r>
            <a:r>
              <a:rPr lang="ka-GE" dirty="0" smtClean="0">
                <a:solidFill>
                  <a:prstClr val="black"/>
                </a:solidFill>
                <a:cs typeface="Times New Roman"/>
              </a:rPr>
              <a:t>სტერეო სტრიპები </a:t>
            </a:r>
            <a:r>
              <a:rPr lang="en-US" dirty="0" smtClean="0">
                <a:solidFill>
                  <a:prstClr val="black"/>
                </a:solidFill>
                <a:cs typeface="Times New Roman"/>
              </a:rPr>
              <a:t>(</a:t>
            </a:r>
            <a:r>
              <a:rPr lang="ru-RU" dirty="0">
                <a:solidFill>
                  <a:srgbClr val="000000"/>
                </a:solidFill>
                <a:latin typeface="Calibri"/>
                <a:ea typeface="Times New Roman"/>
                <a:cs typeface="Times New Roman"/>
              </a:rPr>
              <a:t>± </a:t>
            </a:r>
            <a:r>
              <a:rPr lang="en-US" dirty="0" smtClean="0">
                <a:solidFill>
                  <a:prstClr val="black"/>
                </a:solidFill>
                <a:cs typeface="Times New Roman"/>
              </a:rPr>
              <a:t>1.5°)</a:t>
            </a:r>
            <a:endParaRPr lang="ka-GE" dirty="0" smtClean="0">
              <a:solidFill>
                <a:prstClr val="black"/>
              </a:solidFill>
              <a:cs typeface="Times New Roman"/>
            </a:endParaRPr>
          </a:p>
          <a:p>
            <a:pPr marL="285750" indent="-285750" defTabSz="457200">
              <a:spcBef>
                <a:spcPct val="0"/>
              </a:spcBef>
              <a:buFont typeface="Arial" panose="020B0604020202020204" pitchFamily="34" charset="0"/>
              <a:buChar char="•"/>
            </a:pPr>
            <a:r>
              <a:rPr lang="ka-GE" dirty="0" smtClean="0">
                <a:solidFill>
                  <a:prstClr val="black"/>
                </a:solidFill>
                <a:cs typeface="Times New Roman"/>
              </a:rPr>
              <a:t>მექანიკური სიზუსტე: 40 მკმ</a:t>
            </a:r>
            <a:endParaRPr lang="en-US" dirty="0" smtClean="0">
              <a:solidFill>
                <a:prstClr val="black"/>
              </a:solidFill>
              <a:cs typeface="Times New Roman"/>
            </a:endParaRPr>
          </a:p>
        </p:txBody>
      </p:sp>
      <p:pic>
        <p:nvPicPr>
          <p:cNvPr id="8" name="Рисунок 7"/>
          <p:cNvPicPr/>
          <p:nvPr/>
        </p:nvPicPr>
        <p:blipFill>
          <a:blip r:embed="rId2" cstate="email">
            <a:extLst>
              <a:ext uri="{28A0092B-C50C-407E-A947-70E740481C1C}">
                <a14:useLocalDpi xmlns:a14="http://schemas.microsoft.com/office/drawing/2010/main"/>
              </a:ext>
            </a:extLst>
          </a:blip>
          <a:stretch>
            <a:fillRect/>
          </a:stretch>
        </p:blipFill>
        <p:spPr>
          <a:xfrm>
            <a:off x="6429557" y="1315656"/>
            <a:ext cx="4360363" cy="2508275"/>
          </a:xfrm>
          <a:prstGeom prst="rect">
            <a:avLst/>
          </a:prstGeom>
        </p:spPr>
      </p:pic>
      <p:pic>
        <p:nvPicPr>
          <p:cNvPr id="9" name="Рисунок 8"/>
          <p:cNvPicPr/>
          <p:nvPr/>
        </p:nvPicPr>
        <p:blipFill>
          <a:blip r:embed="rId3" cstate="email">
            <a:extLst>
              <a:ext uri="{28A0092B-C50C-407E-A947-70E740481C1C}">
                <a14:useLocalDpi xmlns:a14="http://schemas.microsoft.com/office/drawing/2010/main"/>
              </a:ext>
            </a:extLst>
          </a:blip>
          <a:stretch>
            <a:fillRect/>
          </a:stretch>
        </p:blipFill>
        <p:spPr>
          <a:xfrm>
            <a:off x="6551477" y="3866222"/>
            <a:ext cx="4136843" cy="2839492"/>
          </a:xfrm>
          <a:prstGeom prst="rect">
            <a:avLst/>
          </a:prstGeom>
        </p:spPr>
      </p:pic>
    </p:spTree>
    <p:extLst>
      <p:ext uri="{BB962C8B-B14F-4D97-AF65-F5344CB8AC3E}">
        <p14:creationId xmlns:p14="http://schemas.microsoft.com/office/powerpoint/2010/main" val="12323947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sp>
        <p:nvSpPr>
          <p:cNvPr id="6" name="Прямоугольник 5"/>
          <p:cNvSpPr/>
          <p:nvPr/>
        </p:nvSpPr>
        <p:spPr>
          <a:xfrm>
            <a:off x="4199544" y="845982"/>
            <a:ext cx="3441968" cy="461665"/>
          </a:xfrm>
          <a:prstGeom prst="rect">
            <a:avLst/>
          </a:prstGeom>
        </p:spPr>
        <p:txBody>
          <a:bodyPr wrap="none">
            <a:spAutoFit/>
          </a:bodyPr>
          <a:lstStyle/>
          <a:p>
            <a:r>
              <a:rPr lang="ka-GE" sz="2400" b="1" dirty="0" smtClean="0"/>
              <a:t>ბკგი-ის ვალდებულება</a:t>
            </a:r>
            <a:endParaRPr lang="ru-RU" sz="2400" b="1" dirty="0"/>
          </a:p>
        </p:txBody>
      </p:sp>
      <p:pic>
        <p:nvPicPr>
          <p:cNvPr id="10"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142678" y="1428340"/>
            <a:ext cx="3870522" cy="4342539"/>
          </a:xfrm>
          <a:prstGeom prst="rect">
            <a:avLst/>
          </a:prstGeom>
          <a:noFill/>
          <a:ln>
            <a:noFill/>
          </a:ln>
          <a:effectLst>
            <a:outerShdw sx="1000" sy="1000" algn="ctr" rotWithShape="0">
              <a:srgbClr val="00000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Рисунок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89848" y="1361465"/>
            <a:ext cx="4101113" cy="4409415"/>
          </a:xfrm>
          <a:prstGeom prst="rect">
            <a:avLst/>
          </a:prstGeom>
        </p:spPr>
      </p:pic>
      <p:sp>
        <p:nvSpPr>
          <p:cNvPr id="12" name="Полилиния 11"/>
          <p:cNvSpPr/>
          <p:nvPr/>
        </p:nvSpPr>
        <p:spPr>
          <a:xfrm>
            <a:off x="4957601" y="1891481"/>
            <a:ext cx="2438879" cy="1296549"/>
          </a:xfrm>
          <a:custGeom>
            <a:avLst/>
            <a:gdLst>
              <a:gd name="connsiteX0" fmla="*/ 0 w 2538153"/>
              <a:gd name="connsiteY0" fmla="*/ 11083 h 1557251"/>
              <a:gd name="connsiteX1" fmla="*/ 2538153 w 2538153"/>
              <a:gd name="connsiteY1" fmla="*/ 0 h 1557251"/>
              <a:gd name="connsiteX2" fmla="*/ 2443942 w 2538153"/>
              <a:gd name="connsiteY2" fmla="*/ 1540625 h 1557251"/>
              <a:gd name="connsiteX3" fmla="*/ 110836 w 2538153"/>
              <a:gd name="connsiteY3" fmla="*/ 1557251 h 1557251"/>
              <a:gd name="connsiteX4" fmla="*/ 0 w 2538153"/>
              <a:gd name="connsiteY4" fmla="*/ 11083 h 155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153" h="1557251">
                <a:moveTo>
                  <a:pt x="0" y="11083"/>
                </a:moveTo>
                <a:lnTo>
                  <a:pt x="2538153" y="0"/>
                </a:lnTo>
                <a:lnTo>
                  <a:pt x="2443942" y="1540625"/>
                </a:lnTo>
                <a:lnTo>
                  <a:pt x="110836" y="1557251"/>
                </a:lnTo>
                <a:lnTo>
                  <a:pt x="0" y="11083"/>
                </a:lnTo>
                <a:close/>
              </a:path>
            </a:pathLst>
          </a:custGeom>
          <a:solidFill>
            <a:srgbClr val="FF0000">
              <a:alpha val="14000"/>
            </a:srgbClr>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Прямоугольник 2"/>
          <p:cNvSpPr/>
          <p:nvPr/>
        </p:nvSpPr>
        <p:spPr>
          <a:xfrm>
            <a:off x="8636000" y="1891481"/>
            <a:ext cx="3434080" cy="1323439"/>
          </a:xfrm>
          <a:prstGeom prst="rect">
            <a:avLst/>
          </a:prstGeom>
        </p:spPr>
        <p:txBody>
          <a:bodyPr wrap="square">
            <a:spAutoFit/>
          </a:bodyPr>
          <a:lstStyle/>
          <a:p>
            <a:pPr marL="285750" indent="-285750">
              <a:buFontTx/>
              <a:buChar char="-"/>
            </a:pPr>
            <a:r>
              <a:rPr lang="ka-GE" sz="1600" dirty="0" smtClean="0"/>
              <a:t>ყველა 64 </a:t>
            </a:r>
            <a:r>
              <a:rPr lang="en-US" sz="1600" dirty="0" smtClean="0"/>
              <a:t>RO</a:t>
            </a:r>
            <a:r>
              <a:rPr lang="ka-GE" sz="1600" dirty="0" smtClean="0"/>
              <a:t> მოდულის დამზადება და ტესტირება</a:t>
            </a:r>
          </a:p>
          <a:p>
            <a:pPr marL="285750" indent="-285750">
              <a:buFontTx/>
              <a:buChar char="-"/>
            </a:pPr>
            <a:r>
              <a:rPr lang="ka-GE" sz="1600" dirty="0" smtClean="0"/>
              <a:t>ყველა 32 კვადრუპლეტის აწყობა და ტესტირება</a:t>
            </a:r>
            <a:endParaRPr lang="ru-RU" sz="1600" dirty="0"/>
          </a:p>
          <a:p>
            <a:r>
              <a:rPr lang="ru-RU" sz="1600" dirty="0"/>
              <a:t> </a:t>
            </a:r>
          </a:p>
        </p:txBody>
      </p:sp>
      <p:sp>
        <p:nvSpPr>
          <p:cNvPr id="4" name="Прямоугольник 3"/>
          <p:cNvSpPr/>
          <p:nvPr/>
        </p:nvSpPr>
        <p:spPr>
          <a:xfrm>
            <a:off x="9175397" y="3244334"/>
            <a:ext cx="2228495" cy="369332"/>
          </a:xfrm>
          <a:prstGeom prst="rect">
            <a:avLst/>
          </a:prstGeom>
        </p:spPr>
        <p:txBody>
          <a:bodyPr wrap="none">
            <a:spAutoFit/>
          </a:bodyPr>
          <a:lstStyle/>
          <a:p>
            <a:r>
              <a:rPr lang="en-US" b="1" dirty="0" err="1">
                <a:latin typeface="Sylfaen" pitchFamily="18" charset="0"/>
              </a:rPr>
              <a:t>AUTh</a:t>
            </a:r>
            <a:r>
              <a:rPr lang="en-US" b="1" dirty="0">
                <a:latin typeface="Sylfaen" pitchFamily="18" charset="0"/>
              </a:rPr>
              <a:t>, Thessaloniki </a:t>
            </a:r>
            <a:r>
              <a:rPr lang="en-US" b="1" dirty="0" smtClean="0">
                <a:latin typeface="Sylfaen" pitchFamily="18" charset="0"/>
              </a:rPr>
              <a:t>:</a:t>
            </a:r>
          </a:p>
        </p:txBody>
      </p:sp>
      <p:sp>
        <p:nvSpPr>
          <p:cNvPr id="13" name="TextBox 12"/>
          <p:cNvSpPr txBox="1"/>
          <p:nvPr/>
        </p:nvSpPr>
        <p:spPr>
          <a:xfrm>
            <a:off x="9326880" y="1584960"/>
            <a:ext cx="1479892" cy="369332"/>
          </a:xfrm>
          <a:prstGeom prst="rect">
            <a:avLst/>
          </a:prstGeom>
          <a:noFill/>
        </p:spPr>
        <p:txBody>
          <a:bodyPr wrap="none" rtlCol="0">
            <a:spAutoFit/>
          </a:bodyPr>
          <a:lstStyle/>
          <a:p>
            <a:r>
              <a:rPr lang="en-US" b="1" dirty="0" smtClean="0">
                <a:latin typeface="Sylfaen" pitchFamily="18" charset="0"/>
              </a:rPr>
              <a:t>JINR, </a:t>
            </a:r>
            <a:r>
              <a:rPr lang="en-US" b="1" dirty="0" err="1" smtClean="0">
                <a:latin typeface="Sylfaen" pitchFamily="18" charset="0"/>
              </a:rPr>
              <a:t>Dubna</a:t>
            </a:r>
            <a:r>
              <a:rPr lang="en-US" b="1" dirty="0" smtClean="0">
                <a:latin typeface="Sylfaen" pitchFamily="18" charset="0"/>
              </a:rPr>
              <a:t>:</a:t>
            </a:r>
            <a:endParaRPr lang="ru-RU" b="1" dirty="0">
              <a:latin typeface="Sylfaen" pitchFamily="18" charset="0"/>
            </a:endParaRPr>
          </a:p>
        </p:txBody>
      </p:sp>
      <p:sp>
        <p:nvSpPr>
          <p:cNvPr id="15" name="TextBox 14"/>
          <p:cNvSpPr txBox="1"/>
          <p:nvPr/>
        </p:nvSpPr>
        <p:spPr>
          <a:xfrm>
            <a:off x="8833296" y="3613666"/>
            <a:ext cx="3236784" cy="584775"/>
          </a:xfrm>
          <a:prstGeom prst="rect">
            <a:avLst/>
          </a:prstGeom>
          <a:noFill/>
        </p:spPr>
        <p:txBody>
          <a:bodyPr wrap="none" rtlCol="0">
            <a:spAutoFit/>
          </a:bodyPr>
          <a:lstStyle/>
          <a:p>
            <a:r>
              <a:rPr lang="ka-GE" sz="1600" dirty="0" smtClean="0"/>
              <a:t>ყველა 96 დრეიფული მოდულის</a:t>
            </a:r>
          </a:p>
          <a:p>
            <a:r>
              <a:rPr lang="ka-GE" sz="1600" dirty="0" smtClean="0"/>
              <a:t>დამზადება და ტესტირება</a:t>
            </a:r>
            <a:endParaRPr lang="ru-RU" sz="1600" dirty="0"/>
          </a:p>
        </p:txBody>
      </p:sp>
      <p:sp>
        <p:nvSpPr>
          <p:cNvPr id="8" name="TextBox 7"/>
          <p:cNvSpPr txBox="1"/>
          <p:nvPr/>
        </p:nvSpPr>
        <p:spPr>
          <a:xfrm>
            <a:off x="3721994" y="6027313"/>
            <a:ext cx="7920758" cy="646331"/>
          </a:xfrm>
          <a:prstGeom prst="rect">
            <a:avLst/>
          </a:prstGeom>
          <a:noFill/>
        </p:spPr>
        <p:txBody>
          <a:bodyPr wrap="none" rtlCol="0">
            <a:spAutoFit/>
          </a:bodyPr>
          <a:lstStyle/>
          <a:p>
            <a:r>
              <a:rPr lang="ka-GE" dirty="0" smtClean="0"/>
              <a:t>რეკორდული ზომები მიკროსტრუკტურულ გაზურ დეტეკტორებს შორის</a:t>
            </a:r>
          </a:p>
          <a:p>
            <a:r>
              <a:rPr lang="ka-GE" dirty="0" smtClean="0"/>
              <a:t>(მაგ. </a:t>
            </a:r>
            <a:r>
              <a:rPr lang="en-US" dirty="0" smtClean="0"/>
              <a:t>GEM-</a:t>
            </a:r>
            <a:r>
              <a:rPr lang="ka-GE" dirty="0" smtClean="0"/>
              <a:t>ის მაქსიმალური ზომა 100</a:t>
            </a:r>
            <a:r>
              <a:rPr lang="en-US" dirty="0" smtClean="0"/>
              <a:t>x</a:t>
            </a:r>
            <a:r>
              <a:rPr lang="en-US" dirty="0" smtClean="0">
                <a:latin typeface="Sylfaen" panose="010A0502050306030303" pitchFamily="18" charset="0"/>
              </a:rPr>
              <a:t>70</a:t>
            </a:r>
            <a:r>
              <a:rPr lang="en-US" dirty="0" smtClean="0"/>
              <a:t> </a:t>
            </a:r>
            <a:r>
              <a:rPr lang="ka-GE" dirty="0" smtClean="0"/>
              <a:t>სმ)</a:t>
            </a:r>
            <a:endParaRPr lang="ru-RU" dirty="0"/>
          </a:p>
        </p:txBody>
      </p:sp>
    </p:spTree>
    <p:extLst>
      <p:ext uri="{BB962C8B-B14F-4D97-AF65-F5344CB8AC3E}">
        <p14:creationId xmlns:p14="http://schemas.microsoft.com/office/powerpoint/2010/main" val="3210261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Прямоугольник 3"/>
          <p:cNvSpPr/>
          <p:nvPr/>
        </p:nvSpPr>
        <p:spPr>
          <a:xfrm>
            <a:off x="1233577" y="1038627"/>
            <a:ext cx="9583947" cy="3416320"/>
          </a:xfrm>
          <a:prstGeom prst="rect">
            <a:avLst/>
          </a:prstGeom>
        </p:spPr>
        <p:txBody>
          <a:bodyPr wrap="square">
            <a:spAutoFit/>
          </a:bodyPr>
          <a:lstStyle/>
          <a:p>
            <a:pPr algn="ctr"/>
            <a:r>
              <a:rPr lang="ka-GE" b="1" u="sng" dirty="0" smtClean="0"/>
              <a:t>ელემენტარული ნაწილაკების </a:t>
            </a:r>
            <a:r>
              <a:rPr lang="ka-GE" b="1" u="sng" dirty="0"/>
              <a:t>რეგისტრაციის </a:t>
            </a:r>
            <a:r>
              <a:rPr lang="ka-GE" b="1" u="sng" dirty="0" smtClean="0"/>
              <a:t>საერთო/ზოგადი პრინციპი:</a:t>
            </a:r>
          </a:p>
          <a:p>
            <a:pPr algn="just"/>
            <a:r>
              <a:rPr lang="ka-GE" dirty="0"/>
              <a:t>დეტექტორების ნეიტრალურ </a:t>
            </a:r>
            <a:r>
              <a:rPr lang="ka-GE" dirty="0" smtClean="0"/>
              <a:t>გარემოში </a:t>
            </a:r>
            <a:r>
              <a:rPr lang="ka-GE" dirty="0"/>
              <a:t>(</a:t>
            </a:r>
            <a:r>
              <a:rPr lang="ka-GE" dirty="0" smtClean="0"/>
              <a:t>გაზური, </a:t>
            </a:r>
            <a:r>
              <a:rPr lang="ka-GE" dirty="0"/>
              <a:t>თხევადი, </a:t>
            </a:r>
            <a:r>
              <a:rPr lang="ka-GE" dirty="0" smtClean="0"/>
              <a:t>მყარი - </a:t>
            </a:r>
            <a:r>
              <a:rPr lang="ka-GE" dirty="0"/>
              <a:t>ამორფული ან კრისტალური) </a:t>
            </a:r>
            <a:r>
              <a:rPr lang="ka-GE" dirty="0" smtClean="0"/>
              <a:t>მოძრავი დამუხტული </a:t>
            </a:r>
            <a:r>
              <a:rPr lang="ka-GE" dirty="0"/>
              <a:t>ნაწილაკი </a:t>
            </a:r>
            <a:r>
              <a:rPr lang="ka-GE" dirty="0" smtClean="0"/>
              <a:t>იწვევს გარემოს იონიზაციას, მისი ატომების აღგზნებას </a:t>
            </a:r>
            <a:r>
              <a:rPr lang="ka-GE" dirty="0"/>
              <a:t>და პოლარიზაციას. </a:t>
            </a:r>
            <a:endParaRPr lang="ka-GE" dirty="0" smtClean="0"/>
          </a:p>
          <a:p>
            <a:pPr algn="just"/>
            <a:r>
              <a:rPr lang="ka-GE" dirty="0" smtClean="0"/>
              <a:t>ამრიგად</a:t>
            </a:r>
            <a:r>
              <a:rPr lang="ka-GE" dirty="0"/>
              <a:t>, </a:t>
            </a:r>
            <a:r>
              <a:rPr lang="ka-GE" dirty="0" smtClean="0"/>
              <a:t>ნაწილაკის </a:t>
            </a:r>
            <a:r>
              <a:rPr lang="ka-GE" dirty="0"/>
              <a:t>მოძრაობის გზაზე </a:t>
            </a:r>
            <a:r>
              <a:rPr lang="ka-GE" dirty="0" smtClean="0"/>
              <a:t>ჩნდება თავისუფალი მუხტები </a:t>
            </a:r>
            <a:r>
              <a:rPr lang="ka-GE" dirty="0"/>
              <a:t>(ელექტრონები და </a:t>
            </a:r>
            <a:r>
              <a:rPr lang="ka-GE" dirty="0" smtClean="0"/>
              <a:t>იონები), </a:t>
            </a:r>
            <a:r>
              <a:rPr lang="ka-GE" dirty="0"/>
              <a:t>აღგზნებული და პოლარიზებული </a:t>
            </a:r>
            <a:r>
              <a:rPr lang="ka-GE" dirty="0" smtClean="0"/>
              <a:t>ატომები. </a:t>
            </a:r>
            <a:endParaRPr lang="en-US" dirty="0" smtClean="0"/>
          </a:p>
          <a:p>
            <a:pPr algn="just"/>
            <a:r>
              <a:rPr lang="ka-GE" dirty="0" smtClean="0"/>
              <a:t>ნეიტრალური უშუალოდ ნაწილაკები არ იწვევენ იონიზაციას </a:t>
            </a:r>
            <a:r>
              <a:rPr lang="ka-GE" dirty="0" smtClean="0">
                <a:sym typeface="Wingdings" panose="05000000000000000000" pitchFamily="2" charset="2"/>
              </a:rPr>
              <a:t> დაფიქსირება შესაძლებელია გარემოს ატომების ბირთვებთან ურთიერთქმედებით დაბადებული მეორადი დამუხტული ნაწილაკების ხარჯზე.</a:t>
            </a:r>
            <a:endParaRPr lang="ka-GE" dirty="0" smtClean="0"/>
          </a:p>
          <a:p>
            <a:pPr algn="just"/>
            <a:r>
              <a:rPr lang="ka-GE" dirty="0" smtClean="0"/>
              <a:t>იმ </a:t>
            </a:r>
            <a:r>
              <a:rPr lang="ka-GE" dirty="0"/>
              <a:t>შემთხვევაში, თუ </a:t>
            </a:r>
            <a:r>
              <a:rPr lang="ka-GE" dirty="0" smtClean="0"/>
              <a:t>დეტექტორს მოვათავსებთ ელექტრულ ველში, </a:t>
            </a:r>
            <a:r>
              <a:rPr lang="ka-GE" dirty="0"/>
              <a:t>მაშინ </a:t>
            </a:r>
            <a:r>
              <a:rPr lang="ka-GE" dirty="0" smtClean="0"/>
              <a:t>აღიძვრება დენი რომელიც ფიქსირედება </a:t>
            </a:r>
            <a:r>
              <a:rPr lang="ka-GE" dirty="0"/>
              <a:t>მოკლე ელექტრული </a:t>
            </a:r>
            <a:r>
              <a:rPr lang="ka-GE" dirty="0" smtClean="0"/>
              <a:t>იმპულსის </a:t>
            </a:r>
            <a:r>
              <a:rPr lang="ka-GE" dirty="0"/>
              <a:t>სახით.</a:t>
            </a:r>
            <a:endParaRPr lang="ka-GE" dirty="0" smtClean="0"/>
          </a:p>
          <a:p>
            <a:endParaRPr lang="ru-RU" dirty="0"/>
          </a:p>
        </p:txBody>
      </p:sp>
      <p:sp>
        <p:nvSpPr>
          <p:cNvPr id="5" name="Прямоугольник 4"/>
          <p:cNvSpPr/>
          <p:nvPr/>
        </p:nvSpPr>
        <p:spPr>
          <a:xfrm>
            <a:off x="3683479" y="4991884"/>
            <a:ext cx="2277374" cy="733245"/>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7" name="Прямая соединительная линия 6"/>
          <p:cNvCxnSpPr/>
          <p:nvPr/>
        </p:nvCxnSpPr>
        <p:spPr>
          <a:xfrm flipV="1">
            <a:off x="4822166" y="4670430"/>
            <a:ext cx="0" cy="3670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4822166" y="4670430"/>
            <a:ext cx="2320314"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6349042" y="4592796"/>
            <a:ext cx="569343" cy="1607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flipV="1">
            <a:off x="3891280" y="5037508"/>
            <a:ext cx="1833880" cy="5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flipV="1">
            <a:off x="3891280" y="5677588"/>
            <a:ext cx="1833880" cy="5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7137400" y="4592796"/>
            <a:ext cx="0" cy="160727"/>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flipH="1">
            <a:off x="7233920" y="4478708"/>
            <a:ext cx="5080" cy="375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7249447" y="4670430"/>
            <a:ext cx="20799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7457440" y="4673159"/>
            <a:ext cx="5080" cy="496429"/>
          </a:xfrm>
          <a:prstGeom prst="line">
            <a:avLst/>
          </a:prstGeom>
        </p:spPr>
        <p:style>
          <a:lnRef idx="1">
            <a:schemeClr val="accent1"/>
          </a:lnRef>
          <a:fillRef idx="0">
            <a:schemeClr val="accent1"/>
          </a:fillRef>
          <a:effectRef idx="0">
            <a:schemeClr val="accent1"/>
          </a:effectRef>
          <a:fontRef idx="minor">
            <a:schemeClr val="tx1"/>
          </a:fontRef>
        </p:style>
      </p:cxnSp>
      <p:sp>
        <p:nvSpPr>
          <p:cNvPr id="27" name="Овал 26"/>
          <p:cNvSpPr/>
          <p:nvPr/>
        </p:nvSpPr>
        <p:spPr>
          <a:xfrm>
            <a:off x="7315776" y="5179748"/>
            <a:ext cx="294639" cy="2701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9" name="Прямая соединительная линия 28"/>
          <p:cNvCxnSpPr/>
          <p:nvPr/>
        </p:nvCxnSpPr>
        <p:spPr>
          <a:xfrm>
            <a:off x="4822166" y="5677588"/>
            <a:ext cx="0" cy="333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flipV="1">
            <a:off x="4822166" y="6010836"/>
            <a:ext cx="2635274" cy="12192"/>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p:cNvCxnSpPr>
            <a:stCxn id="27" idx="4"/>
          </p:cNvCxnSpPr>
          <p:nvPr/>
        </p:nvCxnSpPr>
        <p:spPr>
          <a:xfrm flipH="1">
            <a:off x="7457440" y="5449928"/>
            <a:ext cx="5656" cy="5609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Прямая со стрелкой 38"/>
          <p:cNvCxnSpPr/>
          <p:nvPr/>
        </p:nvCxnSpPr>
        <p:spPr>
          <a:xfrm flipV="1">
            <a:off x="7249447" y="5169588"/>
            <a:ext cx="468089" cy="280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099539" y="5090302"/>
            <a:ext cx="149907" cy="369332"/>
          </a:xfrm>
          <a:prstGeom prst="rect">
            <a:avLst/>
          </a:prstGeom>
          <a:noFill/>
        </p:spPr>
        <p:txBody>
          <a:bodyPr wrap="square" rtlCol="0">
            <a:spAutoFit/>
          </a:bodyPr>
          <a:lstStyle/>
          <a:p>
            <a:r>
              <a:rPr lang="en-US" dirty="0" smtClean="0"/>
              <a:t>I</a:t>
            </a:r>
            <a:endParaRPr lang="ru-RU" dirty="0"/>
          </a:p>
        </p:txBody>
      </p:sp>
      <p:sp>
        <p:nvSpPr>
          <p:cNvPr id="41" name="TextBox 40"/>
          <p:cNvSpPr txBox="1"/>
          <p:nvPr/>
        </p:nvSpPr>
        <p:spPr>
          <a:xfrm>
            <a:off x="6486144" y="4701569"/>
            <a:ext cx="324128" cy="369332"/>
          </a:xfrm>
          <a:prstGeom prst="rect">
            <a:avLst/>
          </a:prstGeom>
          <a:noFill/>
        </p:spPr>
        <p:txBody>
          <a:bodyPr wrap="none" rtlCol="0">
            <a:spAutoFit/>
          </a:bodyPr>
          <a:lstStyle/>
          <a:p>
            <a:r>
              <a:rPr lang="en-US" dirty="0" smtClean="0"/>
              <a:t>R</a:t>
            </a:r>
            <a:endParaRPr lang="ru-RU" dirty="0"/>
          </a:p>
        </p:txBody>
      </p:sp>
      <p:sp>
        <p:nvSpPr>
          <p:cNvPr id="43" name="Полилиния 42"/>
          <p:cNvSpPr/>
          <p:nvPr/>
        </p:nvSpPr>
        <p:spPr>
          <a:xfrm>
            <a:off x="7726680" y="4909777"/>
            <a:ext cx="358140" cy="842690"/>
          </a:xfrm>
          <a:custGeom>
            <a:avLst/>
            <a:gdLst>
              <a:gd name="connsiteX0" fmla="*/ 0 w 358140"/>
              <a:gd name="connsiteY0" fmla="*/ 396971 h 842690"/>
              <a:gd name="connsiteX1" fmla="*/ 91440 w 358140"/>
              <a:gd name="connsiteY1" fmla="*/ 404591 h 842690"/>
              <a:gd name="connsiteX2" fmla="*/ 175260 w 358140"/>
              <a:gd name="connsiteY2" fmla="*/ 838931 h 842690"/>
              <a:gd name="connsiteX3" fmla="*/ 281940 w 358140"/>
              <a:gd name="connsiteY3" fmla="*/ 122651 h 842690"/>
              <a:gd name="connsiteX4" fmla="*/ 358140 w 358140"/>
              <a:gd name="connsiteY4" fmla="*/ 731 h 842690"/>
              <a:gd name="connsiteX5" fmla="*/ 358140 w 358140"/>
              <a:gd name="connsiteY5" fmla="*/ 731 h 842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40" h="842690">
                <a:moveTo>
                  <a:pt x="0" y="396971"/>
                </a:moveTo>
                <a:cubicBezTo>
                  <a:pt x="31115" y="363951"/>
                  <a:pt x="62230" y="330931"/>
                  <a:pt x="91440" y="404591"/>
                </a:cubicBezTo>
                <a:cubicBezTo>
                  <a:pt x="120650" y="478251"/>
                  <a:pt x="143510" y="885921"/>
                  <a:pt x="175260" y="838931"/>
                </a:cubicBezTo>
                <a:cubicBezTo>
                  <a:pt x="207010" y="791941"/>
                  <a:pt x="251460" y="262351"/>
                  <a:pt x="281940" y="122651"/>
                </a:cubicBezTo>
                <a:cubicBezTo>
                  <a:pt x="312420" y="-17049"/>
                  <a:pt x="358140" y="731"/>
                  <a:pt x="358140" y="731"/>
                </a:cubicBezTo>
                <a:lnTo>
                  <a:pt x="358140" y="73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TextBox 43"/>
          <p:cNvSpPr txBox="1"/>
          <p:nvPr/>
        </p:nvSpPr>
        <p:spPr>
          <a:xfrm>
            <a:off x="6943344" y="4312084"/>
            <a:ext cx="301686" cy="369332"/>
          </a:xfrm>
          <a:prstGeom prst="rect">
            <a:avLst/>
          </a:prstGeom>
          <a:noFill/>
        </p:spPr>
        <p:txBody>
          <a:bodyPr wrap="none" rtlCol="0">
            <a:spAutoFit/>
          </a:bodyPr>
          <a:lstStyle/>
          <a:p>
            <a:r>
              <a:rPr lang="en-US" dirty="0" smtClean="0"/>
              <a:t>+</a:t>
            </a:r>
            <a:endParaRPr lang="ru-RU" dirty="0"/>
          </a:p>
        </p:txBody>
      </p:sp>
      <p:sp>
        <p:nvSpPr>
          <p:cNvPr id="45" name="TextBox 44"/>
          <p:cNvSpPr txBox="1"/>
          <p:nvPr/>
        </p:nvSpPr>
        <p:spPr>
          <a:xfrm>
            <a:off x="7185881" y="4320508"/>
            <a:ext cx="242374" cy="369332"/>
          </a:xfrm>
          <a:prstGeom prst="rect">
            <a:avLst/>
          </a:prstGeom>
          <a:noFill/>
        </p:spPr>
        <p:txBody>
          <a:bodyPr wrap="none" rtlCol="0">
            <a:spAutoFit/>
          </a:bodyPr>
          <a:lstStyle/>
          <a:p>
            <a:r>
              <a:rPr lang="en-US" dirty="0" smtClean="0"/>
              <a:t>-</a:t>
            </a:r>
            <a:endParaRPr lang="ru-RU" dirty="0"/>
          </a:p>
        </p:txBody>
      </p:sp>
      <p:cxnSp>
        <p:nvCxnSpPr>
          <p:cNvPr id="47" name="Прямая со стрелкой 46"/>
          <p:cNvCxnSpPr/>
          <p:nvPr/>
        </p:nvCxnSpPr>
        <p:spPr>
          <a:xfrm>
            <a:off x="3891280" y="4592796"/>
            <a:ext cx="783567" cy="16075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Плюс 5"/>
          <p:cNvSpPr/>
          <p:nvPr/>
        </p:nvSpPr>
        <p:spPr>
          <a:xfrm>
            <a:off x="4191000" y="5078148"/>
            <a:ext cx="147320" cy="13584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люс 27"/>
          <p:cNvSpPr/>
          <p:nvPr/>
        </p:nvSpPr>
        <p:spPr>
          <a:xfrm>
            <a:off x="4277360" y="5230548"/>
            <a:ext cx="147320" cy="13584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люс 29"/>
          <p:cNvSpPr/>
          <p:nvPr/>
        </p:nvSpPr>
        <p:spPr>
          <a:xfrm>
            <a:off x="4343400" y="5403268"/>
            <a:ext cx="147320" cy="13584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Минус 7"/>
          <p:cNvSpPr/>
          <p:nvPr/>
        </p:nvSpPr>
        <p:spPr>
          <a:xfrm>
            <a:off x="4018279" y="5103548"/>
            <a:ext cx="91727" cy="762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Минус 30"/>
          <p:cNvSpPr/>
          <p:nvPr/>
        </p:nvSpPr>
        <p:spPr>
          <a:xfrm>
            <a:off x="4074159" y="5266108"/>
            <a:ext cx="91727" cy="762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Минус 31"/>
          <p:cNvSpPr/>
          <p:nvPr/>
        </p:nvSpPr>
        <p:spPr>
          <a:xfrm>
            <a:off x="4170679" y="5433748"/>
            <a:ext cx="91727" cy="762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321796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8"/>
          <p:cNvPicPr/>
          <p:nvPr/>
        </p:nvPicPr>
        <p:blipFill>
          <a:blip r:embed="rId2" cstate="email">
            <a:extLst>
              <a:ext uri="{28A0092B-C50C-407E-A947-70E740481C1C}">
                <a14:useLocalDpi xmlns:a14="http://schemas.microsoft.com/office/drawing/2010/main"/>
              </a:ext>
            </a:extLst>
          </a:blip>
          <a:stretch>
            <a:fillRect/>
          </a:stretch>
        </p:blipFill>
        <p:spPr>
          <a:xfrm>
            <a:off x="6808929" y="1610757"/>
            <a:ext cx="3505200" cy="2339975"/>
          </a:xfrm>
          <a:prstGeom prst="rect">
            <a:avLst/>
          </a:prstGeom>
        </p:spPr>
      </p:pic>
      <p:pic>
        <p:nvPicPr>
          <p:cNvPr id="6" name="Рисунок 36"/>
          <p:cNvPicPr/>
          <p:nvPr/>
        </p:nvPicPr>
        <p:blipFill>
          <a:blip r:embed="rId3" cstate="email">
            <a:extLst>
              <a:ext uri="{28A0092B-C50C-407E-A947-70E740481C1C}">
                <a14:useLocalDpi xmlns:a14="http://schemas.microsoft.com/office/drawing/2010/main"/>
              </a:ext>
            </a:extLst>
          </a:blip>
          <a:stretch>
            <a:fillRect/>
          </a:stretch>
        </p:blipFill>
        <p:spPr>
          <a:xfrm>
            <a:off x="1267946" y="1574028"/>
            <a:ext cx="3200400" cy="2562225"/>
          </a:xfrm>
          <a:prstGeom prst="rect">
            <a:avLst/>
          </a:prstGeom>
        </p:spPr>
      </p:pic>
      <p:pic>
        <p:nvPicPr>
          <p:cNvPr id="7" name="Рисунок 35"/>
          <p:cNvPicPr/>
          <p:nvPr/>
        </p:nvPicPr>
        <p:blipFill>
          <a:blip r:embed="rId4" cstate="email">
            <a:extLst>
              <a:ext uri="{28A0092B-C50C-407E-A947-70E740481C1C}">
                <a14:useLocalDpi xmlns:a14="http://schemas.microsoft.com/office/drawing/2010/main"/>
              </a:ext>
            </a:extLst>
          </a:blip>
          <a:srcRect/>
          <a:stretch>
            <a:fillRect/>
          </a:stretch>
        </p:blipFill>
        <p:spPr bwMode="auto">
          <a:xfrm>
            <a:off x="1850804" y="4262120"/>
            <a:ext cx="1931859" cy="2362200"/>
          </a:xfrm>
          <a:prstGeom prst="rect">
            <a:avLst/>
          </a:prstGeom>
          <a:noFill/>
        </p:spPr>
      </p:pic>
      <p:pic>
        <p:nvPicPr>
          <p:cNvPr id="8" name="Рисунок 47"/>
          <p:cNvPicPr/>
          <p:nvPr/>
        </p:nvPicPr>
        <p:blipFill>
          <a:blip r:embed="rId5" cstate="email">
            <a:extLst>
              <a:ext uri="{28A0092B-C50C-407E-A947-70E740481C1C}">
                <a14:useLocalDpi xmlns:a14="http://schemas.microsoft.com/office/drawing/2010/main"/>
              </a:ext>
            </a:extLst>
          </a:blip>
          <a:stretch>
            <a:fillRect/>
          </a:stretch>
        </p:blipFill>
        <p:spPr>
          <a:xfrm>
            <a:off x="7702174" y="4419600"/>
            <a:ext cx="1789029" cy="2362200"/>
          </a:xfrm>
          <a:prstGeom prst="rect">
            <a:avLst/>
          </a:prstGeom>
        </p:spPr>
      </p:pic>
      <p:sp>
        <p:nvSpPr>
          <p:cNvPr id="9" name="TextBox 8"/>
          <p:cNvSpPr txBox="1"/>
          <p:nvPr/>
        </p:nvSpPr>
        <p:spPr>
          <a:xfrm>
            <a:off x="1195252" y="1204696"/>
            <a:ext cx="3345788" cy="369332"/>
          </a:xfrm>
          <a:prstGeom prst="rect">
            <a:avLst/>
          </a:prstGeom>
          <a:noFill/>
        </p:spPr>
        <p:txBody>
          <a:bodyPr wrap="none" rtlCol="0">
            <a:spAutoFit/>
          </a:bodyPr>
          <a:lstStyle/>
          <a:p>
            <a:r>
              <a:rPr lang="ka-GE" b="1" u="sng" dirty="0" smtClean="0"/>
              <a:t>ვაკუუმური მაგიდა </a:t>
            </a:r>
            <a:r>
              <a:rPr lang="ru-RU" b="1" u="sng" dirty="0" smtClean="0"/>
              <a:t>(</a:t>
            </a:r>
            <a:r>
              <a:rPr lang="en-US" b="1" u="sng" dirty="0" err="1"/>
              <a:t>Stiffback</a:t>
            </a:r>
            <a:r>
              <a:rPr lang="ru-RU" b="1" u="sng" dirty="0"/>
              <a:t>)</a:t>
            </a:r>
          </a:p>
        </p:txBody>
      </p:sp>
      <p:sp>
        <p:nvSpPr>
          <p:cNvPr id="10" name="TextBox 9"/>
          <p:cNvSpPr txBox="1"/>
          <p:nvPr/>
        </p:nvSpPr>
        <p:spPr>
          <a:xfrm>
            <a:off x="6792116" y="1204696"/>
            <a:ext cx="3486852" cy="369332"/>
          </a:xfrm>
          <a:prstGeom prst="rect">
            <a:avLst/>
          </a:prstGeom>
          <a:noFill/>
        </p:spPr>
        <p:txBody>
          <a:bodyPr wrap="none" rtlCol="0">
            <a:spAutoFit/>
          </a:bodyPr>
          <a:lstStyle/>
          <a:p>
            <a:r>
              <a:rPr lang="ka-GE" b="1" u="sng" dirty="0" smtClean="0"/>
              <a:t>აწყობის პრინციპიალური სქემა</a:t>
            </a:r>
            <a:endParaRPr lang="ru-RU" b="1" u="sng" dirty="0"/>
          </a:p>
        </p:txBody>
      </p:sp>
      <p:sp>
        <p:nvSpPr>
          <p:cNvPr id="11" name="TextBox 10"/>
          <p:cNvSpPr txBox="1"/>
          <p:nvPr/>
        </p:nvSpPr>
        <p:spPr>
          <a:xfrm>
            <a:off x="6968679" y="3950732"/>
            <a:ext cx="3256020" cy="369332"/>
          </a:xfrm>
          <a:prstGeom prst="rect">
            <a:avLst/>
          </a:prstGeom>
          <a:noFill/>
        </p:spPr>
        <p:txBody>
          <a:bodyPr wrap="none" rtlCol="0">
            <a:spAutoFit/>
          </a:bodyPr>
          <a:lstStyle/>
          <a:p>
            <a:r>
              <a:rPr lang="ka-GE" b="1" u="sng" dirty="0" smtClean="0"/>
              <a:t>კვადრუპლეტის პროტოტიპი</a:t>
            </a:r>
            <a:endParaRPr lang="ru-RU" b="1" u="sng" dirty="0"/>
          </a:p>
        </p:txBody>
      </p:sp>
      <p:sp>
        <p:nvSpPr>
          <p:cNvPr id="3" name="Нижний колонтитул 2"/>
          <p:cNvSpPr>
            <a:spLocks noGrp="1"/>
          </p:cNvSpPr>
          <p:nvPr>
            <p:ph type="ftr" sz="quarter" idx="11"/>
          </p:nvPr>
        </p:nvSpPr>
        <p:spPr/>
        <p:txBody>
          <a:bodyPr/>
          <a:lstStyle/>
          <a:p>
            <a:pPr>
              <a:defRPr/>
            </a:pPr>
            <a:r>
              <a:rPr lang="ka-GE" smtClean="0"/>
              <a:t>13/04/2018, ჟენევა, ა.ღონღაძე, ი.ღონღაძე</a:t>
            </a:r>
            <a:endParaRPr lang="en-US"/>
          </a:p>
        </p:txBody>
      </p:sp>
      <p:sp>
        <p:nvSpPr>
          <p:cNvPr id="13" name="Rectangle 2"/>
          <p:cNvSpPr/>
          <p:nvPr/>
        </p:nvSpPr>
        <p:spPr>
          <a:xfrm>
            <a:off x="258186" y="249696"/>
            <a:ext cx="9496510" cy="584775"/>
          </a:xfrm>
          <a:prstGeom prst="rect">
            <a:avLst/>
          </a:prstGeom>
        </p:spPr>
        <p:txBody>
          <a:bodyPr wrap="none">
            <a:spAutoFit/>
          </a:bodyPr>
          <a:lstStyle/>
          <a:p>
            <a:r>
              <a:rPr lang="ka-GE" sz="3200" b="1" u="sng" dirty="0"/>
              <a:t>„ატლასის“ განახლება - „ახალი მცირე ბორბლები“</a:t>
            </a:r>
          </a:p>
        </p:txBody>
      </p:sp>
      <p:sp>
        <p:nvSpPr>
          <p:cNvPr id="14" name="Прямоугольник 13"/>
          <p:cNvSpPr/>
          <p:nvPr/>
        </p:nvSpPr>
        <p:spPr>
          <a:xfrm>
            <a:off x="3850160" y="743031"/>
            <a:ext cx="3395481" cy="461665"/>
          </a:xfrm>
          <a:prstGeom prst="rect">
            <a:avLst/>
          </a:prstGeom>
        </p:spPr>
        <p:txBody>
          <a:bodyPr wrap="none">
            <a:spAutoFit/>
          </a:bodyPr>
          <a:lstStyle/>
          <a:p>
            <a:r>
              <a:rPr lang="ka-GE" sz="2400" b="1" dirty="0" smtClean="0"/>
              <a:t>ტექნიკური დეტალები</a:t>
            </a:r>
            <a:endParaRPr lang="ru-RU" sz="2400" b="1" dirty="0"/>
          </a:p>
        </p:txBody>
      </p:sp>
    </p:spTree>
    <p:extLst>
      <p:ext uri="{BB962C8B-B14F-4D97-AF65-F5344CB8AC3E}">
        <p14:creationId xmlns:p14="http://schemas.microsoft.com/office/powerpoint/2010/main" val="14042459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a:xfrm>
            <a:off x="959240" y="6250187"/>
            <a:ext cx="5048921" cy="365125"/>
          </a:xfrm>
        </p:spPr>
        <p:txBody>
          <a:bodyPr/>
          <a:lstStyle/>
          <a:p>
            <a:pPr>
              <a:defRPr/>
            </a:pPr>
            <a:r>
              <a:rPr lang="ka-GE" smtClean="0"/>
              <a:t>13/04/2018, ჟენევა, ა.ღონღაძე, ი.ღონღაძე</a:t>
            </a:r>
            <a:endParaRPr lang="en-US"/>
          </a:p>
        </p:txBody>
      </p:sp>
      <p:sp>
        <p:nvSpPr>
          <p:cNvPr id="13" name="Rectangle 2"/>
          <p:cNvSpPr/>
          <p:nvPr/>
        </p:nvSpPr>
        <p:spPr>
          <a:xfrm>
            <a:off x="258186" y="249696"/>
            <a:ext cx="7614585" cy="584775"/>
          </a:xfrm>
          <a:prstGeom prst="rect">
            <a:avLst/>
          </a:prstGeom>
        </p:spPr>
        <p:txBody>
          <a:bodyPr wrap="none">
            <a:spAutoFit/>
          </a:bodyPr>
          <a:lstStyle/>
          <a:p>
            <a:r>
              <a:rPr lang="ka-GE" sz="3200" b="1" u="sng" dirty="0" smtClean="0"/>
              <a:t>წარმოების ზოგიერთი ეტაპები დუბნაში</a:t>
            </a:r>
            <a:endParaRPr lang="ka-GE" sz="3200" b="1" u="sng"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0160" y="926680"/>
            <a:ext cx="4561840" cy="2783069"/>
          </a:xfrm>
          <a:prstGeom prst="rect">
            <a:avLst/>
          </a:prstGeom>
        </p:spPr>
      </p:pic>
      <p:pic>
        <p:nvPicPr>
          <p:cNvPr id="16" name="Рисунок 1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280159" y="3801957"/>
            <a:ext cx="4990201" cy="2639483"/>
          </a:xfrm>
          <a:prstGeom prst="rect">
            <a:avLst/>
          </a:prstGeom>
        </p:spPr>
      </p:pic>
      <p:pic>
        <p:nvPicPr>
          <p:cNvPr id="17" name="Рисунок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74546" y="926680"/>
            <a:ext cx="4956150" cy="2783069"/>
          </a:xfrm>
          <a:prstGeom prst="rect">
            <a:avLst/>
          </a:prstGeom>
        </p:spPr>
      </p:pic>
      <p:pic>
        <p:nvPicPr>
          <p:cNvPr id="18" name="Рисунок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431280" y="3801956"/>
            <a:ext cx="4599416" cy="2965511"/>
          </a:xfrm>
          <a:prstGeom prst="rect">
            <a:avLst/>
          </a:prstGeom>
        </p:spPr>
      </p:pic>
    </p:spTree>
    <p:extLst>
      <p:ext uri="{BB962C8B-B14F-4D97-AF65-F5344CB8AC3E}">
        <p14:creationId xmlns:p14="http://schemas.microsoft.com/office/powerpoint/2010/main" val="22047174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a:lstStyle/>
          <a:p>
            <a:pPr>
              <a:defRPr/>
            </a:pPr>
            <a:r>
              <a:rPr lang="ka-GE" smtClean="0"/>
              <a:t>13/04/2018, ჟენევა, ა.ღონღაძე, ი.ღონღაძე</a:t>
            </a:r>
            <a:endParaRPr lang="en-US"/>
          </a:p>
        </p:txBody>
      </p:sp>
      <p:sp>
        <p:nvSpPr>
          <p:cNvPr id="13" name="Rectangle 2"/>
          <p:cNvSpPr/>
          <p:nvPr/>
        </p:nvSpPr>
        <p:spPr>
          <a:xfrm>
            <a:off x="258186" y="249696"/>
            <a:ext cx="7614585" cy="584775"/>
          </a:xfrm>
          <a:prstGeom prst="rect">
            <a:avLst/>
          </a:prstGeom>
        </p:spPr>
        <p:txBody>
          <a:bodyPr wrap="none">
            <a:spAutoFit/>
          </a:bodyPr>
          <a:lstStyle/>
          <a:p>
            <a:r>
              <a:rPr lang="ka-GE" sz="3200" b="1" u="sng" dirty="0" smtClean="0"/>
              <a:t>წარმოების ზოგიერთი ეტაპები დუბნაში</a:t>
            </a:r>
            <a:endParaRPr lang="ka-GE" sz="3200" b="1" u="sng"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3920" y="1030599"/>
            <a:ext cx="4866640" cy="2732805"/>
          </a:xfrm>
          <a:prstGeom prst="rect">
            <a:avLst/>
          </a:prstGeom>
        </p:spPr>
      </p:pic>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68720" y="996485"/>
            <a:ext cx="4399280" cy="2757921"/>
          </a:xfrm>
          <a:prstGeom prst="rect">
            <a:avLst/>
          </a:prstGeom>
        </p:spPr>
      </p:pic>
      <p:pic>
        <p:nvPicPr>
          <p:cNvPr id="6" name="Рисунок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83920" y="3916420"/>
            <a:ext cx="5516880" cy="2860906"/>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95440" y="3916420"/>
            <a:ext cx="3718560" cy="2788920"/>
          </a:xfrm>
          <a:prstGeom prst="rect">
            <a:avLst/>
          </a:prstGeom>
        </p:spPr>
      </p:pic>
    </p:spTree>
    <p:extLst>
      <p:ext uri="{BB962C8B-B14F-4D97-AF65-F5344CB8AC3E}">
        <p14:creationId xmlns:p14="http://schemas.microsoft.com/office/powerpoint/2010/main" val="39556085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a:lstStyle/>
          <a:p>
            <a:pPr>
              <a:defRPr/>
            </a:pPr>
            <a:r>
              <a:rPr lang="ka-GE" smtClean="0"/>
              <a:t>13/04/2018, ჟენევა, ა.ღონღაძე, ი.ღონღაძე</a:t>
            </a:r>
            <a:endParaRPr lang="en-US"/>
          </a:p>
        </p:txBody>
      </p:sp>
      <p:sp>
        <p:nvSpPr>
          <p:cNvPr id="13" name="Rectangle 2"/>
          <p:cNvSpPr/>
          <p:nvPr/>
        </p:nvSpPr>
        <p:spPr>
          <a:xfrm>
            <a:off x="258186" y="249696"/>
            <a:ext cx="7614585" cy="584775"/>
          </a:xfrm>
          <a:prstGeom prst="rect">
            <a:avLst/>
          </a:prstGeom>
        </p:spPr>
        <p:txBody>
          <a:bodyPr wrap="none">
            <a:spAutoFit/>
          </a:bodyPr>
          <a:lstStyle/>
          <a:p>
            <a:r>
              <a:rPr lang="ka-GE" sz="3200" b="1" u="sng" dirty="0" smtClean="0"/>
              <a:t>წარმოების ზოგიერთი ეტაპები დუბნაში</a:t>
            </a:r>
            <a:endParaRPr lang="ka-GE" sz="3200" b="1" u="sng" dirty="0"/>
          </a:p>
        </p:txBody>
      </p:sp>
      <p:pic>
        <p:nvPicPr>
          <p:cNvPr id="12"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90320" y="941467"/>
            <a:ext cx="2562721" cy="4961429"/>
          </a:xfrm>
          <a:prstGeom prst="rect">
            <a:avLst/>
          </a:prstGeom>
        </p:spPr>
      </p:pic>
      <p:pic>
        <p:nvPicPr>
          <p:cNvPr id="1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16014" y="921147"/>
            <a:ext cx="3044997" cy="4961429"/>
          </a:xfrm>
          <a:prstGeom prst="rect">
            <a:avLst/>
          </a:prstGeom>
        </p:spPr>
      </p:pic>
      <p:pic>
        <p:nvPicPr>
          <p:cNvPr id="1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69326" y="921147"/>
            <a:ext cx="3055724" cy="4958943"/>
          </a:xfrm>
          <a:prstGeom prst="rect">
            <a:avLst/>
          </a:prstGeom>
        </p:spPr>
      </p:pic>
    </p:spTree>
    <p:extLst>
      <p:ext uri="{BB962C8B-B14F-4D97-AF65-F5344CB8AC3E}">
        <p14:creationId xmlns:p14="http://schemas.microsoft.com/office/powerpoint/2010/main" val="3296750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3" name="TextBox 2"/>
          <p:cNvSpPr txBox="1"/>
          <p:nvPr/>
        </p:nvSpPr>
        <p:spPr>
          <a:xfrm>
            <a:off x="3181082" y="2962141"/>
            <a:ext cx="5876930" cy="923330"/>
          </a:xfrm>
          <a:prstGeom prst="rect">
            <a:avLst/>
          </a:prstGeom>
          <a:noFill/>
        </p:spPr>
        <p:txBody>
          <a:bodyPr wrap="none" rtlCol="0">
            <a:spAutoFit/>
          </a:bodyPr>
          <a:lstStyle/>
          <a:p>
            <a:pPr algn="ctr"/>
            <a:r>
              <a:rPr lang="ka-GE" sz="5400" b="1" dirty="0" smtClean="0"/>
              <a:t>დიდი მადლობა!!!</a:t>
            </a:r>
            <a:endParaRPr lang="en-US" sz="5400" b="1" dirty="0"/>
          </a:p>
        </p:txBody>
      </p:sp>
    </p:spTree>
    <p:extLst>
      <p:ext uri="{BB962C8B-B14F-4D97-AF65-F5344CB8AC3E}">
        <p14:creationId xmlns:p14="http://schemas.microsoft.com/office/powerpoint/2010/main" val="5340867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Прямоугольник 3"/>
          <p:cNvSpPr/>
          <p:nvPr/>
        </p:nvSpPr>
        <p:spPr>
          <a:xfrm>
            <a:off x="4787789" y="3075057"/>
            <a:ext cx="3790155" cy="707886"/>
          </a:xfrm>
          <a:prstGeom prst="rect">
            <a:avLst/>
          </a:prstGeom>
        </p:spPr>
        <p:txBody>
          <a:bodyPr wrap="square">
            <a:spAutoFit/>
          </a:bodyPr>
          <a:lstStyle/>
          <a:p>
            <a:pPr lvl="0">
              <a:spcBef>
                <a:spcPct val="20000"/>
              </a:spcBef>
              <a:buClr>
                <a:srgbClr val="31B6FD"/>
              </a:buClr>
              <a:buSzPct val="100000"/>
            </a:pPr>
            <a:r>
              <a:rPr lang="en-US" sz="4000" i="1" dirty="0">
                <a:solidFill>
                  <a:srgbClr val="073E87"/>
                </a:solidFill>
              </a:rPr>
              <a:t>Extra Slides</a:t>
            </a:r>
          </a:p>
        </p:txBody>
      </p:sp>
    </p:spTree>
    <p:extLst>
      <p:ext uri="{BB962C8B-B14F-4D97-AF65-F5344CB8AC3E}">
        <p14:creationId xmlns:p14="http://schemas.microsoft.com/office/powerpoint/2010/main" val="37310544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Прямоугольник 3"/>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5" name="TextBox 4"/>
          <p:cNvSpPr txBox="1"/>
          <p:nvPr/>
        </p:nvSpPr>
        <p:spPr>
          <a:xfrm>
            <a:off x="4892695" y="830164"/>
            <a:ext cx="2130711" cy="461665"/>
          </a:xfrm>
          <a:prstGeom prst="rect">
            <a:avLst/>
          </a:prstGeom>
          <a:noFill/>
        </p:spPr>
        <p:txBody>
          <a:bodyPr wrap="none" rtlCol="0">
            <a:spAutoFit/>
          </a:bodyPr>
          <a:lstStyle/>
          <a:p>
            <a:r>
              <a:rPr lang="en-US" sz="2400" b="1" dirty="0" err="1" smtClean="0"/>
              <a:t>Microbulk</a:t>
            </a:r>
            <a:r>
              <a:rPr lang="en-US" sz="2400" b="1" dirty="0" smtClean="0"/>
              <a:t> MM</a:t>
            </a:r>
            <a:endParaRPr lang="ru-RU" sz="2400" b="1" dirty="0"/>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392" y="1396106"/>
            <a:ext cx="1923757" cy="1521287"/>
          </a:xfrm>
          <a:prstGeom prst="rect">
            <a:avLst/>
          </a:prstGeom>
        </p:spPr>
      </p:pic>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82645" y="2057425"/>
            <a:ext cx="8766808" cy="3731075"/>
          </a:xfrm>
          <a:prstGeom prst="rect">
            <a:avLst/>
          </a:prstGeom>
        </p:spPr>
      </p:pic>
    </p:spTree>
    <p:extLst>
      <p:ext uri="{BB962C8B-B14F-4D97-AF65-F5344CB8AC3E}">
        <p14:creationId xmlns:p14="http://schemas.microsoft.com/office/powerpoint/2010/main" val="41071867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Прямоугольник 4"/>
          <p:cNvSpPr/>
          <p:nvPr/>
        </p:nvSpPr>
        <p:spPr>
          <a:xfrm>
            <a:off x="258185" y="245389"/>
            <a:ext cx="4695516" cy="584775"/>
          </a:xfrm>
          <a:prstGeom prst="rect">
            <a:avLst/>
          </a:prstGeom>
        </p:spPr>
        <p:txBody>
          <a:bodyPr wrap="none">
            <a:spAutoFit/>
          </a:bodyPr>
          <a:lstStyle/>
          <a:p>
            <a:pPr lvl="0"/>
            <a:r>
              <a:rPr lang="ka-GE" sz="3200" b="1" u="sng" dirty="0">
                <a:solidFill>
                  <a:prstClr val="black"/>
                </a:solidFill>
              </a:rPr>
              <a:t>„მიკრომეგასის“ </a:t>
            </a:r>
            <a:r>
              <a:rPr lang="ka-GE" sz="3200" b="1" u="sng" dirty="0" smtClean="0">
                <a:solidFill>
                  <a:prstClr val="black"/>
                </a:solidFill>
              </a:rPr>
              <a:t>ტიპები</a:t>
            </a:r>
            <a:r>
              <a:rPr lang="en-US" sz="3200" b="1" u="sng" dirty="0" smtClean="0">
                <a:solidFill>
                  <a:prstClr val="black"/>
                </a:solidFill>
              </a:rPr>
              <a:t>:</a:t>
            </a:r>
            <a:endParaRPr lang="ka-GE" sz="3200" b="1" u="sng" dirty="0">
              <a:solidFill>
                <a:prstClr val="black"/>
              </a:solidFill>
            </a:endParaRPr>
          </a:p>
        </p:txBody>
      </p:sp>
      <p:sp>
        <p:nvSpPr>
          <p:cNvPr id="6" name="TextBox 5"/>
          <p:cNvSpPr txBox="1"/>
          <p:nvPr/>
        </p:nvSpPr>
        <p:spPr>
          <a:xfrm>
            <a:off x="4892695" y="830164"/>
            <a:ext cx="2130711" cy="461665"/>
          </a:xfrm>
          <a:prstGeom prst="rect">
            <a:avLst/>
          </a:prstGeom>
          <a:noFill/>
        </p:spPr>
        <p:txBody>
          <a:bodyPr wrap="none" rtlCol="0">
            <a:spAutoFit/>
          </a:bodyPr>
          <a:lstStyle/>
          <a:p>
            <a:r>
              <a:rPr lang="en-US" sz="2400" b="1" dirty="0" err="1" smtClean="0"/>
              <a:t>Microbulk</a:t>
            </a:r>
            <a:r>
              <a:rPr lang="en-US" sz="2400" b="1" dirty="0" smtClean="0"/>
              <a:t> MM</a:t>
            </a:r>
            <a:endParaRPr lang="ru-RU" sz="2400" b="1" dirty="0"/>
          </a:p>
        </p:txBody>
      </p:sp>
      <p:sp>
        <p:nvSpPr>
          <p:cNvPr id="8" name="TextBox 7"/>
          <p:cNvSpPr txBox="1"/>
          <p:nvPr/>
        </p:nvSpPr>
        <p:spPr>
          <a:xfrm>
            <a:off x="653164" y="1863634"/>
            <a:ext cx="10594567" cy="1477328"/>
          </a:xfrm>
          <a:prstGeom prst="rect">
            <a:avLst/>
          </a:prstGeom>
          <a:noFill/>
        </p:spPr>
        <p:txBody>
          <a:bodyPr wrap="none" rtlCol="0">
            <a:spAutoFit/>
          </a:bodyPr>
          <a:lstStyle/>
          <a:p>
            <a:pPr lvl="0"/>
            <a:r>
              <a:rPr lang="el-GR" altLang="ru-RU" sz="2400" dirty="0" smtClean="0">
                <a:solidFill>
                  <a:srgbClr val="00B050"/>
                </a:solidFill>
                <a:sym typeface="Wingdings 2" panose="05020102010507070707" pitchFamily="18" charset="2"/>
              </a:rPr>
              <a:t></a:t>
            </a:r>
            <a:r>
              <a:rPr lang="ka-GE" altLang="ru-RU" dirty="0" smtClean="0">
                <a:solidFill>
                  <a:srgbClr val="00B050"/>
                </a:solidFill>
                <a:sym typeface="Wingdings 2" panose="05020102010507070707" pitchFamily="18" charset="2"/>
              </a:rPr>
              <a:t> </a:t>
            </a:r>
            <a:r>
              <a:rPr lang="ka-GE" dirty="0" smtClean="0">
                <a:latin typeface="Calibri" panose="020F0502020204030204" pitchFamily="34" charset="0"/>
                <a:ea typeface="Calibri" panose="020F0502020204030204" pitchFamily="34" charset="0"/>
                <a:cs typeface="Calibri" panose="020F0502020204030204" pitchFamily="34" charset="0"/>
              </a:rPr>
              <a:t>გა</a:t>
            </a:r>
            <a:r>
              <a:rPr lang="ka-GE" dirty="0" smtClean="0"/>
              <a:t>ძლიერების ღრეჩოს მაღალი ერთგვაროვნება. ამის გამო </a:t>
            </a:r>
            <a:r>
              <a:rPr lang="en-US" dirty="0" smtClean="0"/>
              <a:t>MPGD</a:t>
            </a:r>
            <a:r>
              <a:rPr lang="ka-GE" dirty="0" smtClean="0"/>
              <a:t> დეტექტორებს შორის </a:t>
            </a:r>
            <a:r>
              <a:rPr lang="ka-GE" altLang="ru-RU" dirty="0" smtClean="0">
                <a:sym typeface="Wingdings 2" panose="05020102010507070707" pitchFamily="18" charset="2"/>
              </a:rPr>
              <a:t>ენერგიის </a:t>
            </a:r>
          </a:p>
          <a:p>
            <a:pPr lvl="0"/>
            <a:r>
              <a:rPr lang="ka-GE" dirty="0" smtClean="0"/>
              <a:t>რეკორდული </a:t>
            </a:r>
            <a:r>
              <a:rPr lang="ka-GE" altLang="ru-RU" dirty="0" smtClean="0">
                <a:sym typeface="Wingdings 2" panose="05020102010507070707" pitchFamily="18" charset="2"/>
              </a:rPr>
              <a:t>გარჩევადობა </a:t>
            </a:r>
            <a:r>
              <a:rPr lang="ka-GE" dirty="0" smtClean="0"/>
              <a:t>(</a:t>
            </a:r>
            <a:r>
              <a:rPr lang="ru-RU" dirty="0"/>
              <a:t>11% FWHM </a:t>
            </a:r>
            <a:r>
              <a:rPr lang="ka-GE" dirty="0"/>
              <a:t> </a:t>
            </a:r>
            <a:r>
              <a:rPr lang="ru-RU" dirty="0"/>
              <a:t>5,9 </a:t>
            </a:r>
            <a:r>
              <a:rPr lang="ka-GE" dirty="0" err="1"/>
              <a:t>კ.ე.ვ</a:t>
            </a:r>
            <a:r>
              <a:rPr lang="ka-GE" dirty="0"/>
              <a:t>.</a:t>
            </a:r>
            <a:r>
              <a:rPr lang="ru-RU" dirty="0"/>
              <a:t> </a:t>
            </a:r>
            <a:r>
              <a:rPr lang="ru-RU" baseline="30000" dirty="0"/>
              <a:t>55</a:t>
            </a:r>
            <a:r>
              <a:rPr lang="en-US" dirty="0"/>
              <a:t>Fe</a:t>
            </a:r>
            <a:r>
              <a:rPr lang="ru-RU" dirty="0"/>
              <a:t>  </a:t>
            </a:r>
            <a:r>
              <a:rPr lang="ka-GE" dirty="0"/>
              <a:t>და</a:t>
            </a:r>
            <a:r>
              <a:rPr lang="ru-RU" dirty="0"/>
              <a:t> 1,8% </a:t>
            </a:r>
            <a:r>
              <a:rPr lang="ka-GE" dirty="0"/>
              <a:t> </a:t>
            </a:r>
            <a:r>
              <a:rPr lang="ru-RU" dirty="0"/>
              <a:t>5,5 </a:t>
            </a:r>
            <a:r>
              <a:rPr lang="ka-GE" dirty="0" err="1">
                <a:solidFill>
                  <a:srgbClr val="545454"/>
                </a:solidFill>
                <a:latin typeface="arial" panose="020B0604020202020204" pitchFamily="34" charset="0"/>
              </a:rPr>
              <a:t>მ.ე.ვ</a:t>
            </a:r>
            <a:r>
              <a:rPr lang="ru-RU" dirty="0"/>
              <a:t>  </a:t>
            </a:r>
            <a:r>
              <a:rPr lang="ru-RU" baseline="30000" dirty="0"/>
              <a:t>241</a:t>
            </a:r>
            <a:r>
              <a:rPr lang="en-US" dirty="0" smtClean="0"/>
              <a:t>Am</a:t>
            </a:r>
            <a:r>
              <a:rPr lang="ka-GE" dirty="0" smtClean="0"/>
              <a:t> </a:t>
            </a:r>
            <a:r>
              <a:rPr lang="ru-RU" dirty="0">
                <a:latin typeface="Calibri" panose="020F0502020204030204" pitchFamily="34" charset="0"/>
                <a:ea typeface="Calibri" panose="020F0502020204030204" pitchFamily="34" charset="0"/>
                <a:cs typeface="Calibri" panose="020F0502020204030204" pitchFamily="34" charset="0"/>
              </a:rPr>
              <a:t>Ar +5% iC</a:t>
            </a:r>
            <a:r>
              <a:rPr lang="ru-RU" baseline="-25000" dirty="0">
                <a:latin typeface="Calibri" panose="020F0502020204030204" pitchFamily="34" charset="0"/>
                <a:ea typeface="Calibri" panose="020F0502020204030204" pitchFamily="34" charset="0"/>
                <a:cs typeface="Calibri" panose="020F0502020204030204" pitchFamily="34" charset="0"/>
              </a:rPr>
              <a:t>4</a:t>
            </a:r>
            <a:r>
              <a:rPr lang="ru-RU" dirty="0">
                <a:latin typeface="Calibri" panose="020F0502020204030204" pitchFamily="34" charset="0"/>
                <a:ea typeface="Calibri" panose="020F0502020204030204" pitchFamily="34" charset="0"/>
                <a:cs typeface="Calibri" panose="020F0502020204030204" pitchFamily="34" charset="0"/>
              </a:rPr>
              <a:t>H</a:t>
            </a:r>
            <a:r>
              <a:rPr lang="ru-RU" baseline="-25000" dirty="0">
                <a:latin typeface="Calibri" panose="020F0502020204030204" pitchFamily="34" charset="0"/>
                <a:ea typeface="Calibri" panose="020F0502020204030204" pitchFamily="34" charset="0"/>
                <a:cs typeface="Calibri" panose="020F0502020204030204" pitchFamily="34" charset="0"/>
              </a:rPr>
              <a:t>10</a:t>
            </a:r>
            <a:r>
              <a:rPr lang="ka-GE" baseline="-25000" dirty="0">
                <a:latin typeface="Calibri" panose="020F0502020204030204" pitchFamily="34" charset="0"/>
                <a:ea typeface="Calibri" panose="020F0502020204030204" pitchFamily="34" charset="0"/>
                <a:cs typeface="Calibri" panose="020F0502020204030204" pitchFamily="34" charset="0"/>
              </a:rPr>
              <a:t> </a:t>
            </a:r>
            <a:r>
              <a:rPr lang="ka-GE" dirty="0" smtClean="0"/>
              <a:t>)</a:t>
            </a:r>
          </a:p>
          <a:p>
            <a:r>
              <a:rPr lang="el-GR" altLang="ru-RU" sz="2400" dirty="0">
                <a:solidFill>
                  <a:srgbClr val="00B05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dirty="0" smtClean="0"/>
              <a:t>მასალების მცირე რაოდენობა</a:t>
            </a:r>
          </a:p>
          <a:p>
            <a:r>
              <a:rPr lang="el-GR" altLang="ru-RU" sz="2400" dirty="0">
                <a:solidFill>
                  <a:srgbClr val="00B050"/>
                </a:solidFill>
                <a:sym typeface="Wingdings 2" panose="05020102010507070707" pitchFamily="18" charset="2"/>
              </a:rPr>
              <a:t></a:t>
            </a:r>
            <a:r>
              <a:rPr lang="ka-GE" altLang="ru-RU" dirty="0">
                <a:sym typeface="Wingdings 2" panose="05020102010507070707" pitchFamily="18" charset="2"/>
              </a:rPr>
              <a:t> </a:t>
            </a:r>
            <a:r>
              <a:rPr lang="ka-GE" altLang="ru-RU" dirty="0" smtClean="0">
                <a:sym typeface="Wingdings 2" panose="05020102010507070707" pitchFamily="18" charset="2"/>
              </a:rPr>
              <a:t>ხანგამძლე სტაბილურობა</a:t>
            </a:r>
          </a:p>
        </p:txBody>
      </p:sp>
      <p:sp>
        <p:nvSpPr>
          <p:cNvPr id="9" name="TextBox 8"/>
          <p:cNvSpPr txBox="1"/>
          <p:nvPr/>
        </p:nvSpPr>
        <p:spPr>
          <a:xfrm>
            <a:off x="4321760" y="4457799"/>
            <a:ext cx="6839301" cy="1200329"/>
          </a:xfrm>
          <a:prstGeom prst="rect">
            <a:avLst/>
          </a:prstGeom>
          <a:noFill/>
        </p:spPr>
        <p:txBody>
          <a:bodyPr wrap="square" rtlCol="0">
            <a:spAutoFit/>
          </a:bodyPr>
          <a:lstStyle/>
          <a:p>
            <a:r>
              <a:rPr lang="ka-GE" dirty="0" smtClean="0"/>
              <a:t> </a:t>
            </a:r>
            <a:r>
              <a:rPr lang="el-GR" altLang="ru-RU" sz="2400" dirty="0">
                <a:solidFill>
                  <a:srgbClr val="FF000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altLang="ru-RU" dirty="0" smtClean="0">
                <a:sym typeface="Wingdings 2" panose="05020102010507070707" pitchFamily="18" charset="2"/>
              </a:rPr>
              <a:t>შედარებით მაღალი </a:t>
            </a:r>
            <a:r>
              <a:rPr lang="ka-GE" altLang="ru-RU" dirty="0">
                <a:sym typeface="Wingdings 2" panose="05020102010507070707" pitchFamily="18" charset="2"/>
              </a:rPr>
              <a:t>ტევადობა და შესაბამისად </a:t>
            </a:r>
            <a:r>
              <a:rPr lang="ka-GE" altLang="ru-RU" dirty="0" smtClean="0">
                <a:sym typeface="Wingdings 2" panose="05020102010507070707" pitchFamily="18" charset="2"/>
              </a:rPr>
              <a:t>მეტი </a:t>
            </a:r>
            <a:r>
              <a:rPr lang="ka-GE" altLang="ru-RU" dirty="0">
                <a:sym typeface="Wingdings 2" panose="05020102010507070707" pitchFamily="18" charset="2"/>
              </a:rPr>
              <a:t>ხმაური </a:t>
            </a:r>
            <a:endParaRPr lang="ka-GE" dirty="0" smtClean="0"/>
          </a:p>
          <a:p>
            <a:r>
              <a:rPr lang="el-GR" altLang="ru-RU" sz="2400" dirty="0" smtClean="0">
                <a:solidFill>
                  <a:srgbClr val="FF0000"/>
                </a:solidFill>
                <a:sym typeface="Wingdings 2" panose="05020102010507070707" pitchFamily="18" charset="2"/>
              </a:rPr>
              <a:t></a:t>
            </a:r>
            <a:r>
              <a:rPr lang="el-GR" altLang="ru-RU" dirty="0" smtClean="0">
                <a:solidFill>
                  <a:srgbClr val="00B050"/>
                </a:solidFill>
                <a:sym typeface="Wingdings 2" panose="05020102010507070707" pitchFamily="18" charset="2"/>
              </a:rPr>
              <a:t> </a:t>
            </a:r>
            <a:r>
              <a:rPr lang="ka-GE" dirty="0" smtClean="0"/>
              <a:t>სიმყიფე</a:t>
            </a:r>
          </a:p>
          <a:p>
            <a:r>
              <a:rPr lang="el-GR" altLang="ru-RU" sz="2400" dirty="0">
                <a:solidFill>
                  <a:srgbClr val="FF0000"/>
                </a:solidFill>
                <a:sym typeface="Wingdings 2" panose="05020102010507070707" pitchFamily="18" charset="2"/>
              </a:rPr>
              <a:t></a:t>
            </a:r>
            <a:r>
              <a:rPr lang="el-GR" altLang="ru-RU" dirty="0">
                <a:solidFill>
                  <a:srgbClr val="FF0000"/>
                </a:solidFill>
                <a:sym typeface="Wingdings 2" panose="05020102010507070707" pitchFamily="18" charset="2"/>
              </a:rPr>
              <a:t> </a:t>
            </a:r>
            <a:r>
              <a:rPr lang="ka-GE" altLang="ru-RU" dirty="0" smtClean="0">
                <a:sym typeface="Wingdings 2" panose="05020102010507070707" pitchFamily="18" charset="2"/>
              </a:rPr>
              <a:t>გაძნელებული</a:t>
            </a:r>
            <a:r>
              <a:rPr lang="ka-GE" altLang="ru-RU" dirty="0" smtClean="0">
                <a:solidFill>
                  <a:srgbClr val="FF0000"/>
                </a:solidFill>
                <a:sym typeface="Wingdings 2" panose="05020102010507070707" pitchFamily="18" charset="2"/>
              </a:rPr>
              <a:t> </a:t>
            </a:r>
            <a:r>
              <a:rPr lang="ka-GE" dirty="0" smtClean="0"/>
              <a:t>ტექნიკური </a:t>
            </a:r>
            <a:r>
              <a:rPr lang="ka-GE" dirty="0"/>
              <a:t>მომსახურება</a:t>
            </a:r>
            <a:endParaRPr lang="ru-RU" dirty="0"/>
          </a:p>
        </p:txBody>
      </p:sp>
    </p:spTree>
    <p:extLst>
      <p:ext uri="{BB962C8B-B14F-4D97-AF65-F5344CB8AC3E}">
        <p14:creationId xmlns:p14="http://schemas.microsoft.com/office/powerpoint/2010/main" val="40768907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Прямоугольник 3"/>
          <p:cNvSpPr/>
          <p:nvPr/>
        </p:nvSpPr>
        <p:spPr>
          <a:xfrm>
            <a:off x="258198" y="245389"/>
            <a:ext cx="4591321" cy="584775"/>
          </a:xfrm>
          <a:prstGeom prst="rect">
            <a:avLst/>
          </a:prstGeom>
        </p:spPr>
        <p:txBody>
          <a:bodyPr wrap="none">
            <a:spAutoFit/>
          </a:bodyPr>
          <a:lstStyle/>
          <a:p>
            <a:pPr lvl="0"/>
            <a:r>
              <a:rPr lang="ka-GE" sz="3200" b="1" u="sng" dirty="0">
                <a:solidFill>
                  <a:prstClr val="black"/>
                </a:solidFill>
              </a:rPr>
              <a:t>„მიკრომეგასის“ ტიპები</a:t>
            </a:r>
          </a:p>
        </p:txBody>
      </p:sp>
      <p:pic>
        <p:nvPicPr>
          <p:cNvPr id="5" name="Рисунок 4"/>
          <p:cNvPicPr/>
          <p:nvPr/>
        </p:nvPicPr>
        <p:blipFill>
          <a:blip r:embed="rId2" cstate="email">
            <a:extLst>
              <a:ext uri="{28A0092B-C50C-407E-A947-70E740481C1C}">
                <a14:useLocalDpi xmlns:a14="http://schemas.microsoft.com/office/drawing/2010/main"/>
              </a:ext>
            </a:extLst>
          </a:blip>
          <a:stretch>
            <a:fillRect/>
          </a:stretch>
        </p:blipFill>
        <p:spPr>
          <a:xfrm>
            <a:off x="393175" y="1395590"/>
            <a:ext cx="3809934" cy="3487826"/>
          </a:xfrm>
          <a:prstGeom prst="rect">
            <a:avLst/>
          </a:prstGeom>
        </p:spPr>
      </p:pic>
      <p:pic>
        <p:nvPicPr>
          <p:cNvPr id="6" name="Рисунок 5"/>
          <p:cNvPicPr/>
          <p:nvPr/>
        </p:nvPicPr>
        <p:blipFill>
          <a:blip r:embed="rId3"/>
          <a:stretch>
            <a:fillRect/>
          </a:stretch>
        </p:blipFill>
        <p:spPr>
          <a:xfrm>
            <a:off x="4514457" y="1395590"/>
            <a:ext cx="2867025" cy="5219700"/>
          </a:xfrm>
          <a:prstGeom prst="rect">
            <a:avLst/>
          </a:prstGeom>
        </p:spPr>
      </p:pic>
      <p:sp>
        <p:nvSpPr>
          <p:cNvPr id="8" name="TextBox 7"/>
          <p:cNvSpPr txBox="1"/>
          <p:nvPr/>
        </p:nvSpPr>
        <p:spPr>
          <a:xfrm>
            <a:off x="5202433" y="830164"/>
            <a:ext cx="997389" cy="461665"/>
          </a:xfrm>
          <a:prstGeom prst="rect">
            <a:avLst/>
          </a:prstGeom>
          <a:noFill/>
        </p:spPr>
        <p:txBody>
          <a:bodyPr wrap="none" rtlCol="0">
            <a:spAutoFit/>
          </a:bodyPr>
          <a:lstStyle/>
          <a:p>
            <a:r>
              <a:rPr lang="en-US" sz="2400" b="1" dirty="0" err="1" smtClean="0"/>
              <a:t>InGrid</a:t>
            </a:r>
            <a:endParaRPr lang="ru-RU" sz="2400" b="1" dirty="0"/>
          </a:p>
        </p:txBody>
      </p:sp>
      <p:sp>
        <p:nvSpPr>
          <p:cNvPr id="10" name="TextBox 9"/>
          <p:cNvSpPr txBox="1"/>
          <p:nvPr/>
        </p:nvSpPr>
        <p:spPr>
          <a:xfrm>
            <a:off x="7553741" y="1994263"/>
            <a:ext cx="1818126" cy="338554"/>
          </a:xfrm>
          <a:prstGeom prst="rect">
            <a:avLst/>
          </a:prstGeom>
          <a:noFill/>
        </p:spPr>
        <p:txBody>
          <a:bodyPr wrap="none" rtlCol="0">
            <a:spAutoFit/>
          </a:bodyPr>
          <a:lstStyle/>
          <a:p>
            <a:r>
              <a:rPr lang="ka-GE" sz="1600" dirty="0" smtClean="0"/>
              <a:t>საფენის დაჟანგვა</a:t>
            </a:r>
            <a:endParaRPr lang="ru-RU" sz="1600" dirty="0"/>
          </a:p>
        </p:txBody>
      </p:sp>
      <p:sp>
        <p:nvSpPr>
          <p:cNvPr id="11" name="TextBox 10"/>
          <p:cNvSpPr txBox="1"/>
          <p:nvPr/>
        </p:nvSpPr>
        <p:spPr>
          <a:xfrm>
            <a:off x="7553743" y="2933905"/>
            <a:ext cx="3789820" cy="338554"/>
          </a:xfrm>
          <a:prstGeom prst="rect">
            <a:avLst/>
          </a:prstGeom>
          <a:noFill/>
        </p:spPr>
        <p:txBody>
          <a:bodyPr wrap="none" rtlCol="0">
            <a:spAutoFit/>
          </a:bodyPr>
          <a:lstStyle/>
          <a:p>
            <a:r>
              <a:rPr lang="ka-GE" sz="1600" dirty="0" smtClean="0"/>
              <a:t>ანოდის</a:t>
            </a:r>
            <a:r>
              <a:rPr lang="ka-GE" sz="1600" dirty="0"/>
              <a:t> </a:t>
            </a:r>
            <a:r>
              <a:rPr lang="ka-GE" sz="1600" dirty="0" smtClean="0"/>
              <a:t>დალექვა და სტრუქტურირება</a:t>
            </a:r>
            <a:endParaRPr lang="ru-RU" sz="1600" dirty="0"/>
          </a:p>
        </p:txBody>
      </p:sp>
      <p:sp>
        <p:nvSpPr>
          <p:cNvPr id="12" name="TextBox 11"/>
          <p:cNvSpPr txBox="1"/>
          <p:nvPr/>
        </p:nvSpPr>
        <p:spPr>
          <a:xfrm>
            <a:off x="7528919" y="3816215"/>
            <a:ext cx="4108817" cy="615553"/>
          </a:xfrm>
          <a:prstGeom prst="rect">
            <a:avLst/>
          </a:prstGeom>
          <a:noFill/>
        </p:spPr>
        <p:txBody>
          <a:bodyPr wrap="none" rtlCol="0">
            <a:spAutoFit/>
          </a:bodyPr>
          <a:lstStyle/>
          <a:p>
            <a:r>
              <a:rPr lang="ka-GE" sz="1600" dirty="0" smtClean="0"/>
              <a:t>ნეგატიური ფოტორეზისტის დალექვა და </a:t>
            </a:r>
          </a:p>
          <a:p>
            <a:r>
              <a:rPr lang="ka-GE" sz="1600" dirty="0" smtClean="0"/>
              <a:t>დასხივება</a:t>
            </a:r>
            <a:r>
              <a:rPr lang="ka-GE" dirty="0" smtClean="0"/>
              <a:t> </a:t>
            </a:r>
            <a:endParaRPr lang="ru-RU" dirty="0"/>
          </a:p>
        </p:txBody>
      </p:sp>
      <p:sp>
        <p:nvSpPr>
          <p:cNvPr id="13" name="TextBox 12"/>
          <p:cNvSpPr txBox="1"/>
          <p:nvPr/>
        </p:nvSpPr>
        <p:spPr>
          <a:xfrm>
            <a:off x="7528928" y="4825193"/>
            <a:ext cx="3900427" cy="584775"/>
          </a:xfrm>
          <a:prstGeom prst="rect">
            <a:avLst/>
          </a:prstGeom>
          <a:noFill/>
        </p:spPr>
        <p:txBody>
          <a:bodyPr wrap="none" rtlCol="0">
            <a:spAutoFit/>
          </a:bodyPr>
          <a:lstStyle/>
          <a:p>
            <a:r>
              <a:rPr lang="ka-GE" sz="1600" dirty="0" smtClean="0"/>
              <a:t>ბადის მასალის (ალუმინი) დალექვა და </a:t>
            </a:r>
          </a:p>
          <a:p>
            <a:r>
              <a:rPr lang="ka-GE" sz="1600" dirty="0" smtClean="0"/>
              <a:t>სტრუქტურირება</a:t>
            </a:r>
            <a:endParaRPr lang="ru-RU" sz="1600" dirty="0"/>
          </a:p>
        </p:txBody>
      </p:sp>
      <p:sp>
        <p:nvSpPr>
          <p:cNvPr id="14" name="TextBox 13"/>
          <p:cNvSpPr txBox="1"/>
          <p:nvPr/>
        </p:nvSpPr>
        <p:spPr>
          <a:xfrm>
            <a:off x="7553755" y="6094184"/>
            <a:ext cx="2757487" cy="338554"/>
          </a:xfrm>
          <a:prstGeom prst="rect">
            <a:avLst/>
          </a:prstGeom>
          <a:noFill/>
        </p:spPr>
        <p:txBody>
          <a:bodyPr wrap="square" rtlCol="0">
            <a:spAutoFit/>
          </a:bodyPr>
          <a:lstStyle/>
          <a:p>
            <a:r>
              <a:rPr lang="ka-GE" sz="1600" dirty="0" smtClean="0"/>
              <a:t>ფოტორეზისტის მოცილება</a:t>
            </a:r>
            <a:endParaRPr lang="ru-RU" sz="1600" dirty="0"/>
          </a:p>
        </p:txBody>
      </p:sp>
    </p:spTree>
    <p:extLst>
      <p:ext uri="{BB962C8B-B14F-4D97-AF65-F5344CB8AC3E}">
        <p14:creationId xmlns:p14="http://schemas.microsoft.com/office/powerpoint/2010/main" val="17084720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Прямоугольник 4"/>
          <p:cNvSpPr/>
          <p:nvPr/>
        </p:nvSpPr>
        <p:spPr>
          <a:xfrm>
            <a:off x="258198" y="245389"/>
            <a:ext cx="4591321" cy="584775"/>
          </a:xfrm>
          <a:prstGeom prst="rect">
            <a:avLst/>
          </a:prstGeom>
        </p:spPr>
        <p:txBody>
          <a:bodyPr wrap="none">
            <a:spAutoFit/>
          </a:bodyPr>
          <a:lstStyle/>
          <a:p>
            <a:pPr lvl="0"/>
            <a:r>
              <a:rPr lang="ka-GE" sz="3200" b="1" u="sng" dirty="0">
                <a:solidFill>
                  <a:prstClr val="black"/>
                </a:solidFill>
              </a:rPr>
              <a:t>„მიკრომეგასის“ ტიპები</a:t>
            </a:r>
          </a:p>
        </p:txBody>
      </p:sp>
      <p:sp>
        <p:nvSpPr>
          <p:cNvPr id="6" name="TextBox 5"/>
          <p:cNvSpPr txBox="1"/>
          <p:nvPr/>
        </p:nvSpPr>
        <p:spPr>
          <a:xfrm>
            <a:off x="5202433" y="830164"/>
            <a:ext cx="997389" cy="461665"/>
          </a:xfrm>
          <a:prstGeom prst="rect">
            <a:avLst/>
          </a:prstGeom>
          <a:noFill/>
        </p:spPr>
        <p:txBody>
          <a:bodyPr wrap="none" rtlCol="0">
            <a:spAutoFit/>
          </a:bodyPr>
          <a:lstStyle/>
          <a:p>
            <a:r>
              <a:rPr lang="en-US" sz="2400" b="1" dirty="0" err="1" smtClean="0"/>
              <a:t>InGrid</a:t>
            </a:r>
            <a:endParaRPr lang="ru-RU" sz="2400" b="1" dirty="0"/>
          </a:p>
        </p:txBody>
      </p:sp>
      <p:sp>
        <p:nvSpPr>
          <p:cNvPr id="8" name="TextBox 7"/>
          <p:cNvSpPr txBox="1"/>
          <p:nvPr/>
        </p:nvSpPr>
        <p:spPr>
          <a:xfrm>
            <a:off x="653157" y="1863645"/>
            <a:ext cx="11364687" cy="2585323"/>
          </a:xfrm>
          <a:prstGeom prst="rect">
            <a:avLst/>
          </a:prstGeom>
          <a:noFill/>
        </p:spPr>
        <p:txBody>
          <a:bodyPr wrap="square" rtlCol="0">
            <a:spAutoFit/>
          </a:bodyPr>
          <a:lstStyle/>
          <a:p>
            <a:pPr lvl="0"/>
            <a:r>
              <a:rPr lang="el-GR" altLang="ru-RU" sz="2400" dirty="0" smtClean="0">
                <a:solidFill>
                  <a:srgbClr val="00B050"/>
                </a:solidFill>
                <a:sym typeface="Wingdings 2" panose="05020102010507070707" pitchFamily="18" charset="2"/>
              </a:rPr>
              <a:t></a:t>
            </a:r>
            <a:r>
              <a:rPr lang="ka-GE" altLang="ru-RU" dirty="0" smtClean="0">
                <a:solidFill>
                  <a:srgbClr val="00B050"/>
                </a:solidFill>
                <a:sym typeface="Wingdings 2" panose="05020102010507070707" pitchFamily="18" charset="2"/>
              </a:rPr>
              <a:t> </a:t>
            </a:r>
            <a:r>
              <a:rPr lang="ka-GE" dirty="0" smtClean="0">
                <a:latin typeface="Calibri" panose="020F0502020204030204" pitchFamily="34" charset="0"/>
                <a:ea typeface="Calibri" panose="020F0502020204030204" pitchFamily="34" charset="0"/>
                <a:cs typeface="Calibri" panose="020F0502020204030204" pitchFamily="34" charset="0"/>
              </a:rPr>
              <a:t>ცალმაგი ელექტრონების მაღალი მგრძნობიარობა</a:t>
            </a:r>
            <a:endParaRPr lang="ka-GE" dirty="0" smtClean="0"/>
          </a:p>
          <a:p>
            <a:r>
              <a:rPr lang="el-GR" altLang="ru-RU" sz="2400" dirty="0">
                <a:solidFill>
                  <a:srgbClr val="00B05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dirty="0" smtClean="0"/>
              <a:t>ნაწილაკის ტრეკის აღდგენის მაღალი ეფექტურობა (</a:t>
            </a:r>
            <a:r>
              <a:rPr lang="ka-GE" altLang="ru-RU" dirty="0">
                <a:sym typeface="Wingdings 2" panose="05020102010507070707" pitchFamily="18" charset="2"/>
              </a:rPr>
              <a:t>მაღალი სივრცული და კუთხური </a:t>
            </a:r>
            <a:r>
              <a:rPr lang="ka-GE" altLang="ru-RU" dirty="0" smtClean="0">
                <a:sym typeface="Wingdings 2" panose="05020102010507070707" pitchFamily="18" charset="2"/>
              </a:rPr>
              <a:t>გარჩევადობა</a:t>
            </a:r>
            <a:r>
              <a:rPr lang="ka-GE" dirty="0" smtClean="0"/>
              <a:t>) </a:t>
            </a:r>
          </a:p>
          <a:p>
            <a:r>
              <a:rPr lang="el-GR" altLang="ru-RU" sz="2400" dirty="0" smtClean="0">
                <a:solidFill>
                  <a:srgbClr val="00B050"/>
                </a:solidFill>
                <a:sym typeface="Wingdings 2" panose="05020102010507070707" pitchFamily="18" charset="2"/>
              </a:rPr>
              <a:t></a:t>
            </a:r>
            <a:r>
              <a:rPr lang="ka-GE" altLang="ru-RU" dirty="0" smtClean="0">
                <a:sym typeface="Wingdings 2" panose="05020102010507070707" pitchFamily="18" charset="2"/>
              </a:rPr>
              <a:t> ენერგიის </a:t>
            </a:r>
            <a:r>
              <a:rPr lang="ka-GE" altLang="ru-RU" dirty="0">
                <a:sym typeface="Wingdings 2" panose="05020102010507070707" pitchFamily="18" charset="2"/>
              </a:rPr>
              <a:t>მაღალი </a:t>
            </a:r>
            <a:r>
              <a:rPr lang="ka-GE" altLang="ru-RU" dirty="0" smtClean="0">
                <a:sym typeface="Wingdings 2" panose="05020102010507070707" pitchFamily="18" charset="2"/>
              </a:rPr>
              <a:t>გარჩევადობა</a:t>
            </a:r>
          </a:p>
          <a:p>
            <a:r>
              <a:rPr lang="el-GR" altLang="ru-RU" sz="2400" dirty="0" smtClean="0">
                <a:solidFill>
                  <a:srgbClr val="00B050"/>
                </a:solidFill>
                <a:sym typeface="Wingdings 2" panose="05020102010507070707" pitchFamily="18" charset="2"/>
              </a:rPr>
              <a:t></a:t>
            </a:r>
            <a:r>
              <a:rPr lang="ka-GE" altLang="ru-RU" dirty="0" smtClean="0">
                <a:sym typeface="Wingdings 2" panose="05020102010507070707" pitchFamily="18" charset="2"/>
              </a:rPr>
              <a:t> ძალიან </a:t>
            </a:r>
            <a:r>
              <a:rPr lang="ka-GE" altLang="ru-RU" dirty="0">
                <a:sym typeface="Wingdings 2" panose="05020102010507070707" pitchFamily="18" charset="2"/>
              </a:rPr>
              <a:t>მაღალი </a:t>
            </a:r>
            <a:r>
              <a:rPr lang="ka-GE" altLang="ru-RU" dirty="0" smtClean="0">
                <a:sym typeface="Wingdings 2" panose="05020102010507070707" pitchFamily="18" charset="2"/>
              </a:rPr>
              <a:t>რადიაციული მედეგობა</a:t>
            </a:r>
          </a:p>
          <a:p>
            <a:pPr algn="ctr"/>
            <a:r>
              <a:rPr lang="ka-GE" altLang="ru-RU" sz="2400" b="1" dirty="0" smtClean="0">
                <a:solidFill>
                  <a:srgbClr val="FF0000"/>
                </a:solidFill>
                <a:sym typeface="Wingdings 2" panose="05020102010507070707" pitchFamily="18" charset="2"/>
              </a:rPr>
              <a:t>შეთავაზებულია „ატლასის“ კოორდინატული დეტექტორების მოდერნიზაციისათვის სუპერ-და</a:t>
            </a:r>
            <a:r>
              <a:rPr lang="ka-GE" altLang="ru-RU" sz="2400" b="1" dirty="0">
                <a:solidFill>
                  <a:srgbClr val="FF0000"/>
                </a:solidFill>
                <a:sym typeface="Wingdings 2" panose="05020102010507070707" pitchFamily="18" charset="2"/>
              </a:rPr>
              <a:t>კ</a:t>
            </a:r>
            <a:r>
              <a:rPr lang="ka-GE" altLang="ru-RU" sz="2400" b="1" dirty="0" smtClean="0">
                <a:solidFill>
                  <a:srgbClr val="FF0000"/>
                </a:solidFill>
                <a:sym typeface="Wingdings 2" panose="05020102010507070707" pitchFamily="18" charset="2"/>
              </a:rPr>
              <a:t>-ზე!</a:t>
            </a:r>
            <a:endParaRPr lang="ka-GE" altLang="ru-RU" sz="2400" b="1" dirty="0">
              <a:solidFill>
                <a:srgbClr val="FF0000"/>
              </a:solidFill>
              <a:sym typeface="Wingdings 2" panose="05020102010507070707" pitchFamily="18" charset="2"/>
            </a:endParaRPr>
          </a:p>
          <a:p>
            <a:endParaRPr lang="ka-GE" altLang="ru-RU" dirty="0" smtClean="0">
              <a:sym typeface="Wingdings 2" panose="05020102010507070707" pitchFamily="18" charset="2"/>
            </a:endParaRPr>
          </a:p>
        </p:txBody>
      </p:sp>
      <p:sp>
        <p:nvSpPr>
          <p:cNvPr id="9" name="TextBox 8"/>
          <p:cNvSpPr txBox="1"/>
          <p:nvPr/>
        </p:nvSpPr>
        <p:spPr>
          <a:xfrm>
            <a:off x="4626560" y="4448979"/>
            <a:ext cx="6839301" cy="2400657"/>
          </a:xfrm>
          <a:prstGeom prst="rect">
            <a:avLst/>
          </a:prstGeom>
          <a:noFill/>
        </p:spPr>
        <p:txBody>
          <a:bodyPr wrap="square" rtlCol="0">
            <a:spAutoFit/>
          </a:bodyPr>
          <a:lstStyle/>
          <a:p>
            <a:r>
              <a:rPr lang="ka-GE" dirty="0" smtClean="0"/>
              <a:t> </a:t>
            </a:r>
            <a:r>
              <a:rPr lang="el-GR" altLang="ru-RU" sz="2400" dirty="0">
                <a:solidFill>
                  <a:srgbClr val="FF000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altLang="ru-RU" dirty="0" smtClean="0">
                <a:sym typeface="Wingdings 2" panose="05020102010507070707" pitchFamily="18" charset="2"/>
              </a:rPr>
              <a:t>სიძვირე</a:t>
            </a:r>
            <a:endParaRPr lang="ka-GE" dirty="0" smtClean="0"/>
          </a:p>
          <a:p>
            <a:r>
              <a:rPr lang="el-GR" altLang="ru-RU" sz="2400" dirty="0" smtClean="0">
                <a:solidFill>
                  <a:srgbClr val="FF0000"/>
                </a:solidFill>
                <a:sym typeface="Wingdings 2" panose="05020102010507070707" pitchFamily="18" charset="2"/>
              </a:rPr>
              <a:t></a:t>
            </a:r>
            <a:r>
              <a:rPr lang="el-GR" altLang="ru-RU" dirty="0" smtClean="0">
                <a:solidFill>
                  <a:srgbClr val="00B050"/>
                </a:solidFill>
                <a:sym typeface="Wingdings 2" panose="05020102010507070707" pitchFamily="18" charset="2"/>
              </a:rPr>
              <a:t> </a:t>
            </a:r>
            <a:r>
              <a:rPr lang="ka-GE" dirty="0" smtClean="0"/>
              <a:t>სიმყიფე</a:t>
            </a:r>
          </a:p>
          <a:p>
            <a:r>
              <a:rPr lang="el-GR" altLang="ru-RU" sz="2400" dirty="0" smtClean="0">
                <a:solidFill>
                  <a:srgbClr val="FF0000"/>
                </a:solidFill>
                <a:sym typeface="Wingdings 2" panose="05020102010507070707" pitchFamily="18" charset="2"/>
              </a:rPr>
              <a:t></a:t>
            </a:r>
            <a:r>
              <a:rPr lang="el-GR" altLang="ru-RU" dirty="0" smtClean="0">
                <a:solidFill>
                  <a:srgbClr val="00B050"/>
                </a:solidFill>
                <a:sym typeface="Wingdings 2" panose="05020102010507070707" pitchFamily="18" charset="2"/>
              </a:rPr>
              <a:t> </a:t>
            </a:r>
            <a:r>
              <a:rPr lang="ka-GE" altLang="ru-RU" dirty="0" smtClean="0">
                <a:sym typeface="Wingdings 2" panose="05020102010507070707" pitchFamily="18" charset="2"/>
              </a:rPr>
              <a:t>დიდი ფართობის დეტექტორების შექმნის შეუძლებლობა</a:t>
            </a:r>
          </a:p>
          <a:p>
            <a:r>
              <a:rPr lang="el-GR" altLang="ru-RU" sz="2400" dirty="0">
                <a:solidFill>
                  <a:srgbClr val="FF000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altLang="ru-RU" dirty="0" smtClean="0">
                <a:sym typeface="Wingdings 2" panose="05020102010507070707" pitchFamily="18" charset="2"/>
              </a:rPr>
              <a:t>განმუხტვის დამანგრეველი შედეგები (კაჟბადის ნიტრიტის </a:t>
            </a:r>
            <a:r>
              <a:rPr lang="ru-RU" dirty="0" smtClean="0"/>
              <a:t>Si</a:t>
            </a:r>
            <a:r>
              <a:rPr lang="ru-RU" baseline="-25000" dirty="0" smtClean="0"/>
              <a:t>3</a:t>
            </a:r>
            <a:r>
              <a:rPr lang="ru-RU" dirty="0" smtClean="0"/>
              <a:t>N</a:t>
            </a:r>
            <a:r>
              <a:rPr lang="ru-RU" baseline="-25000" dirty="0" smtClean="0"/>
              <a:t>4</a:t>
            </a:r>
            <a:r>
              <a:rPr lang="ka-GE" baseline="-25000" dirty="0" smtClean="0"/>
              <a:t> </a:t>
            </a:r>
            <a:r>
              <a:rPr lang="ka-GE" altLang="ru-RU" dirty="0" smtClean="0">
                <a:sym typeface="Wingdings 2" panose="05020102010507070707" pitchFamily="18" charset="2"/>
              </a:rPr>
              <a:t> თხელი ფენა </a:t>
            </a:r>
            <a:r>
              <a:rPr lang="ru-RU" dirty="0" err="1"/>
              <a:t>Timepix</a:t>
            </a:r>
            <a:r>
              <a:rPr lang="ru-RU" dirty="0"/>
              <a:t> </a:t>
            </a:r>
            <a:r>
              <a:rPr lang="ru-RU" dirty="0" smtClean="0"/>
              <a:t>ASIC</a:t>
            </a:r>
            <a:r>
              <a:rPr lang="ka-GE" dirty="0" smtClean="0"/>
              <a:t>-ზე?!)</a:t>
            </a:r>
            <a:endParaRPr lang="ka-GE" dirty="0"/>
          </a:p>
          <a:p>
            <a:endParaRPr lang="ka-GE" dirty="0"/>
          </a:p>
          <a:p>
            <a:endParaRPr lang="ru-RU" dirty="0"/>
          </a:p>
        </p:txBody>
      </p:sp>
    </p:spTree>
    <p:extLst>
      <p:ext uri="{BB962C8B-B14F-4D97-AF65-F5344CB8AC3E}">
        <p14:creationId xmlns:p14="http://schemas.microsoft.com/office/powerpoint/2010/main" val="4587230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TextBox 4"/>
          <p:cNvSpPr txBox="1"/>
          <p:nvPr/>
        </p:nvSpPr>
        <p:spPr>
          <a:xfrm>
            <a:off x="3535680" y="955040"/>
            <a:ext cx="4966424" cy="369332"/>
          </a:xfrm>
          <a:prstGeom prst="rect">
            <a:avLst/>
          </a:prstGeom>
          <a:noFill/>
          <a:ln w="25400">
            <a:solidFill>
              <a:schemeClr val="accent1">
                <a:shade val="50000"/>
                <a:shade val="75000"/>
                <a:lumMod val="80000"/>
              </a:schemeClr>
            </a:solidFill>
          </a:ln>
        </p:spPr>
        <p:txBody>
          <a:bodyPr wrap="none" rtlCol="0">
            <a:spAutoFit/>
          </a:bodyPr>
          <a:lstStyle/>
          <a:p>
            <a:r>
              <a:rPr lang="ka-GE" dirty="0" smtClean="0"/>
              <a:t>ელემენტარული ნაწილაკების დეტექტორები</a:t>
            </a:r>
            <a:endParaRPr lang="ru-RU" dirty="0"/>
          </a:p>
        </p:txBody>
      </p:sp>
      <p:sp>
        <p:nvSpPr>
          <p:cNvPr id="6" name="TextBox 5"/>
          <p:cNvSpPr txBox="1"/>
          <p:nvPr/>
        </p:nvSpPr>
        <p:spPr>
          <a:xfrm>
            <a:off x="2782660" y="1971040"/>
            <a:ext cx="2853666"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ტრეკული დეტექტორები</a:t>
            </a:r>
            <a:endParaRPr lang="ru-RU" dirty="0"/>
          </a:p>
        </p:txBody>
      </p:sp>
      <p:sp>
        <p:nvSpPr>
          <p:cNvPr id="7" name="TextBox 6"/>
          <p:cNvSpPr txBox="1"/>
          <p:nvPr/>
        </p:nvSpPr>
        <p:spPr>
          <a:xfrm>
            <a:off x="7122160" y="1971040"/>
            <a:ext cx="1972015"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კალორიმეტრები</a:t>
            </a:r>
            <a:endParaRPr lang="ru-RU" dirty="0"/>
          </a:p>
        </p:txBody>
      </p:sp>
      <p:cxnSp>
        <p:nvCxnSpPr>
          <p:cNvPr id="11" name="Прямая со стрелкой 10"/>
          <p:cNvCxnSpPr>
            <a:stCxn id="5" idx="2"/>
            <a:endCxn id="6" idx="0"/>
          </p:cNvCxnSpPr>
          <p:nvPr/>
        </p:nvCxnSpPr>
        <p:spPr>
          <a:xfrm flipH="1">
            <a:off x="4209493" y="1324372"/>
            <a:ext cx="1809399" cy="646668"/>
          </a:xfrm>
          <a:prstGeom prst="straightConnector1">
            <a:avLst/>
          </a:prstGeom>
          <a:ln w="19050">
            <a:solidFill>
              <a:srgbClr val="FF0000"/>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a:stCxn id="5" idx="2"/>
            <a:endCxn id="7" idx="0"/>
          </p:cNvCxnSpPr>
          <p:nvPr/>
        </p:nvCxnSpPr>
        <p:spPr>
          <a:xfrm>
            <a:off x="6018892" y="1324372"/>
            <a:ext cx="2089276" cy="646668"/>
          </a:xfrm>
          <a:prstGeom prst="straightConnector1">
            <a:avLst/>
          </a:prstGeom>
          <a:ln w="19050">
            <a:solidFill>
              <a:srgbClr val="FF0000"/>
            </a:solidFill>
            <a:tailEnd type="stealth"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58376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3" name="Прямоугольник 2"/>
          <p:cNvSpPr/>
          <p:nvPr/>
        </p:nvSpPr>
        <p:spPr>
          <a:xfrm>
            <a:off x="258198" y="245389"/>
            <a:ext cx="4591321" cy="584775"/>
          </a:xfrm>
          <a:prstGeom prst="rect">
            <a:avLst/>
          </a:prstGeom>
        </p:spPr>
        <p:txBody>
          <a:bodyPr wrap="none">
            <a:spAutoFit/>
          </a:bodyPr>
          <a:lstStyle/>
          <a:p>
            <a:pPr lvl="0"/>
            <a:r>
              <a:rPr lang="ka-GE" sz="3200" b="1" u="sng" dirty="0">
                <a:solidFill>
                  <a:prstClr val="black"/>
                </a:solidFill>
              </a:rPr>
              <a:t>„მიკრომეგასის“ ტიპები</a:t>
            </a:r>
          </a:p>
        </p:txBody>
      </p:sp>
      <p:sp>
        <p:nvSpPr>
          <p:cNvPr id="4" name="TextBox 3"/>
          <p:cNvSpPr txBox="1"/>
          <p:nvPr/>
        </p:nvSpPr>
        <p:spPr>
          <a:xfrm>
            <a:off x="4847903" y="830164"/>
            <a:ext cx="1540806" cy="461665"/>
          </a:xfrm>
          <a:prstGeom prst="rect">
            <a:avLst/>
          </a:prstGeom>
          <a:noFill/>
        </p:spPr>
        <p:txBody>
          <a:bodyPr wrap="none" rtlCol="0">
            <a:spAutoFit/>
          </a:bodyPr>
          <a:lstStyle/>
          <a:p>
            <a:r>
              <a:rPr lang="en-US" sz="2400" b="1" dirty="0" smtClean="0"/>
              <a:t>Piggyback</a:t>
            </a:r>
            <a:endParaRPr lang="ru-RU" sz="2400" b="1" dirty="0"/>
          </a:p>
        </p:txBody>
      </p:sp>
      <p:pic>
        <p:nvPicPr>
          <p:cNvPr id="5" name="Рисунок 4"/>
          <p:cNvPicPr/>
          <p:nvPr/>
        </p:nvPicPr>
        <p:blipFill rotWithShape="1">
          <a:blip r:embed="rId2" cstate="email">
            <a:extLst>
              <a:ext uri="{28A0092B-C50C-407E-A947-70E740481C1C}">
                <a14:useLocalDpi xmlns:a14="http://schemas.microsoft.com/office/drawing/2010/main"/>
              </a:ext>
            </a:extLst>
          </a:blip>
          <a:srcRect/>
          <a:stretch/>
        </p:blipFill>
        <p:spPr bwMode="auto">
          <a:xfrm>
            <a:off x="283289" y="1034044"/>
            <a:ext cx="2063931" cy="1629728"/>
          </a:xfrm>
          <a:prstGeom prst="rect">
            <a:avLst/>
          </a:prstGeom>
          <a:ln>
            <a:noFill/>
          </a:ln>
          <a:extLst>
            <a:ext uri="{53640926-AAD7-44D8-BBD7-CCE9431645EC}">
              <a14:shadowObscured xmlns:a14="http://schemas.microsoft.com/office/drawing/2010/main"/>
            </a:ext>
          </a:extLst>
        </p:spPr>
      </p:pic>
      <p:pic>
        <p:nvPicPr>
          <p:cNvPr id="6" name="Рисунок 5"/>
          <p:cNvPicPr/>
          <p:nvPr/>
        </p:nvPicPr>
        <p:blipFill>
          <a:blip r:embed="rId3" cstate="email">
            <a:extLst>
              <a:ext uri="{28A0092B-C50C-407E-A947-70E740481C1C}">
                <a14:useLocalDpi xmlns:a14="http://schemas.microsoft.com/office/drawing/2010/main"/>
              </a:ext>
            </a:extLst>
          </a:blip>
          <a:stretch>
            <a:fillRect/>
          </a:stretch>
        </p:blipFill>
        <p:spPr>
          <a:xfrm>
            <a:off x="2569029" y="2072681"/>
            <a:ext cx="3882243" cy="2041894"/>
          </a:xfrm>
          <a:prstGeom prst="rect">
            <a:avLst/>
          </a:prstGeom>
        </p:spPr>
      </p:pic>
      <p:sp>
        <p:nvSpPr>
          <p:cNvPr id="7" name="TextBox 6"/>
          <p:cNvSpPr txBox="1"/>
          <p:nvPr/>
        </p:nvSpPr>
        <p:spPr>
          <a:xfrm>
            <a:off x="2782666" y="1470723"/>
            <a:ext cx="8685391" cy="923330"/>
          </a:xfrm>
          <a:prstGeom prst="rect">
            <a:avLst/>
          </a:prstGeom>
          <a:noFill/>
        </p:spPr>
        <p:txBody>
          <a:bodyPr wrap="none" rtlCol="0">
            <a:spAutoFit/>
          </a:bodyPr>
          <a:lstStyle/>
          <a:p>
            <a:r>
              <a:rPr lang="ka-GE" b="1" dirty="0" smtClean="0"/>
              <a:t>იდეა: </a:t>
            </a:r>
            <a:r>
              <a:rPr lang="ka-GE" dirty="0" err="1" smtClean="0"/>
              <a:t>მმ</a:t>
            </a:r>
            <a:r>
              <a:rPr lang="ka-GE" dirty="0" smtClean="0"/>
              <a:t>-ის მადეტექტირებელი (გაზური მოცულობა) და წამკითხავი ნაწილების </a:t>
            </a:r>
          </a:p>
          <a:p>
            <a:r>
              <a:rPr lang="ka-GE" dirty="0" smtClean="0"/>
              <a:t>ერთმანეთისგან დაცილება ანუ სიგნალის გადაცემა </a:t>
            </a:r>
            <a:r>
              <a:rPr lang="ka-GE" dirty="0" err="1" smtClean="0"/>
              <a:t>ტევადობითი</a:t>
            </a:r>
            <a:r>
              <a:rPr lang="ka-GE" dirty="0" smtClean="0"/>
              <a:t> კავშირით</a:t>
            </a:r>
          </a:p>
          <a:p>
            <a:r>
              <a:rPr lang="ka-GE" dirty="0" smtClean="0"/>
              <a:t> </a:t>
            </a:r>
            <a:endParaRPr lang="ru-RU" dirty="0"/>
          </a:p>
        </p:txBody>
      </p:sp>
      <p:sp>
        <p:nvSpPr>
          <p:cNvPr id="8" name="Стрелка вправо 7"/>
          <p:cNvSpPr/>
          <p:nvPr/>
        </p:nvSpPr>
        <p:spPr>
          <a:xfrm>
            <a:off x="7664803" y="2548378"/>
            <a:ext cx="435428"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a14="http://schemas.microsoft.com/office/drawing/2010/main">
        <mc:Choice Requires="a14">
          <p:sp>
            <p:nvSpPr>
              <p:cNvPr id="9" name="Прямоугольник 8"/>
              <p:cNvSpPr/>
              <p:nvPr/>
            </p:nvSpPr>
            <p:spPr>
              <a:xfrm>
                <a:off x="6439211" y="2340000"/>
                <a:ext cx="1225592" cy="61273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ru-RU" i="1">
                              <a:latin typeface="Cambria Math" panose="02040503050406030204" pitchFamily="18" charset="0"/>
                            </a:rPr>
                          </m:ctrlPr>
                        </m:sSubPr>
                        <m:e>
                          <m:r>
                            <a:rPr lang="ru-RU" i="1">
                              <a:latin typeface="Cambria Math" panose="02040503050406030204" pitchFamily="18" charset="0"/>
                            </a:rPr>
                            <m:t>𝑡</m:t>
                          </m:r>
                        </m:e>
                        <m:sub>
                          <m:r>
                            <a:rPr lang="ru-RU" i="0">
                              <a:latin typeface="Cambria Math" panose="02040503050406030204" pitchFamily="18" charset="0"/>
                            </a:rPr>
                            <m:t>2</m:t>
                          </m:r>
                        </m:sub>
                      </m:sSub>
                      <m:r>
                        <a:rPr lang="ru-RU" i="0">
                          <a:latin typeface="Cambria Math" panose="02040503050406030204" pitchFamily="18" charset="0"/>
                        </a:rPr>
                        <m:t>≪</m:t>
                      </m:r>
                      <m:sSub>
                        <m:sSubPr>
                          <m:ctrlPr>
                            <a:rPr lang="ru-RU" i="1">
                              <a:latin typeface="Cambria Math" panose="02040503050406030204" pitchFamily="18" charset="0"/>
                            </a:rPr>
                          </m:ctrlPr>
                        </m:sSubPr>
                        <m:e>
                          <m:r>
                            <a:rPr lang="ru-RU" i="1">
                              <a:latin typeface="Cambria Math" panose="02040503050406030204" pitchFamily="18" charset="0"/>
                            </a:rPr>
                            <m:t>𝑡</m:t>
                          </m:r>
                        </m:e>
                        <m:sub>
                          <m:r>
                            <a:rPr lang="ru-RU" i="0">
                              <a:latin typeface="Cambria Math" panose="02040503050406030204" pitchFamily="18" charset="0"/>
                            </a:rPr>
                            <m:t>1</m:t>
                          </m:r>
                        </m:sub>
                      </m:sSub>
                      <m:f>
                        <m:fPr>
                          <m:ctrlPr>
                            <a:rPr lang="ru-RU" i="1">
                              <a:latin typeface="Cambria Math" panose="02040503050406030204" pitchFamily="18" charset="0"/>
                            </a:rPr>
                          </m:ctrlPr>
                        </m:fPr>
                        <m:num>
                          <m:r>
                            <a:rPr lang="ru-RU" i="1">
                              <a:latin typeface="Cambria Math" panose="02040503050406030204" pitchFamily="18" charset="0"/>
                            </a:rPr>
                            <m:t>𝜀</m:t>
                          </m:r>
                          <m:r>
                            <a:rPr lang="ru-RU" i="0">
                              <a:latin typeface="Cambria Math" panose="02040503050406030204" pitchFamily="18" charset="0"/>
                            </a:rPr>
                            <m:t>2</m:t>
                          </m:r>
                        </m:num>
                        <m:den>
                          <m:r>
                            <a:rPr lang="ru-RU" i="1">
                              <a:latin typeface="Cambria Math" panose="02040503050406030204" pitchFamily="18" charset="0"/>
                            </a:rPr>
                            <m:t>𝜀</m:t>
                          </m:r>
                          <m:r>
                            <a:rPr lang="ru-RU" i="0">
                              <a:latin typeface="Cambria Math" panose="02040503050406030204" pitchFamily="18" charset="0"/>
                            </a:rPr>
                            <m:t>1</m:t>
                          </m:r>
                        </m:den>
                      </m:f>
                    </m:oMath>
                  </m:oMathPara>
                </a14:m>
                <a:endParaRPr lang="ru-RU" dirty="0"/>
              </a:p>
            </p:txBody>
          </p:sp>
        </mc:Choice>
        <mc:Fallback xmlns="">
          <p:sp>
            <p:nvSpPr>
              <p:cNvPr id="9" name="Прямоугольник 8"/>
              <p:cNvSpPr>
                <a:spLocks noRot="1" noChangeAspect="1" noMove="1" noResize="1" noEditPoints="1" noAdjustHandles="1" noChangeArrowheads="1" noChangeShapeType="1" noTextEdit="1"/>
              </p:cNvSpPr>
              <p:nvPr/>
            </p:nvSpPr>
            <p:spPr>
              <a:xfrm>
                <a:off x="6439210" y="2339989"/>
                <a:ext cx="1225592" cy="612732"/>
              </a:xfrm>
              <a:prstGeom prst="rect">
                <a:avLst/>
              </a:prstGeom>
              <a:blipFill>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8177340" y="2488721"/>
                <a:ext cx="1931234" cy="369332"/>
              </a:xfrm>
              <a:prstGeom prst="rect">
                <a:avLst/>
              </a:prstGeom>
              <a:noFill/>
            </p:spPr>
            <p:txBody>
              <a:bodyPr wrap="none" rtlCol="0">
                <a:spAutoFit/>
              </a:bodyPr>
              <a:lstStyle/>
              <a:p>
                <a:r>
                  <a:rPr lang="ka-GE" dirty="0" smtClean="0"/>
                  <a:t>კერამიკა </a:t>
                </a:r>
                <a:r>
                  <a:rPr lang="ru-RU" dirty="0">
                    <a:latin typeface="Calibri" panose="020F0502020204030204" pitchFamily="34" charset="0"/>
                    <a:ea typeface="Times New Roman" panose="02020603050405020304" pitchFamily="18" charset="0"/>
                    <a:cs typeface="Calibri" panose="020F0502020204030204" pitchFamily="34" charset="0"/>
                  </a:rPr>
                  <a:t>(</a:t>
                </a:r>
                <a14:m>
                  <m:oMath xmlns:m="http://schemas.openxmlformats.org/officeDocument/2006/math">
                    <m:r>
                      <a:rPr lang="ru-RU" i="1">
                        <a:latin typeface="Cambria Math" panose="02040503050406030204" pitchFamily="18" charset="0"/>
                      </a:rPr>
                      <m:t>𝜀</m:t>
                    </m:r>
                    <m:r>
                      <a:rPr lang="ru-RU" i="1">
                        <a:latin typeface="Cambria Math" panose="02040503050406030204" pitchFamily="18" charset="0"/>
                      </a:rPr>
                      <m:t> </m:t>
                    </m:r>
                  </m:oMath>
                </a14:m>
                <a:r>
                  <a:rPr lang="ru-RU" dirty="0">
                    <a:latin typeface="Sylfaen" panose="010A0502050306030303" pitchFamily="18" charset="0"/>
                    <a:ea typeface="Times New Roman" panose="02020603050405020304" pitchFamily="18" charset="0"/>
                    <a:cs typeface="Calibri" panose="020F0502020204030204" pitchFamily="34" charset="0"/>
                  </a:rPr>
                  <a:t>&gt;&gt;</a:t>
                </a:r>
                <a:r>
                  <a:rPr lang="ru-RU" dirty="0">
                    <a:latin typeface="Calibri" panose="020F0502020204030204" pitchFamily="34" charset="0"/>
                    <a:ea typeface="Times New Roman" panose="02020603050405020304" pitchFamily="18" charset="0"/>
                    <a:cs typeface="Calibri" panose="020F0502020204030204" pitchFamily="34" charset="0"/>
                  </a:rPr>
                  <a:t>10)</a:t>
                </a:r>
                <a:endParaRPr lang="ru-RU" dirty="0"/>
              </a:p>
            </p:txBody>
          </p:sp>
        </mc:Choice>
        <mc:Fallback xmlns="">
          <p:sp>
            <p:nvSpPr>
              <p:cNvPr id="10" name="TextBox 9"/>
              <p:cNvSpPr txBox="1">
                <a:spLocks noRot="1" noChangeAspect="1" noMove="1" noResize="1" noEditPoints="1" noAdjustHandles="1" noChangeArrowheads="1" noChangeShapeType="1" noTextEdit="1"/>
              </p:cNvSpPr>
              <p:nvPr/>
            </p:nvSpPr>
            <p:spPr>
              <a:xfrm>
                <a:off x="8177340" y="2488721"/>
                <a:ext cx="1931234" cy="369332"/>
              </a:xfrm>
              <a:prstGeom prst="rect">
                <a:avLst/>
              </a:prstGeom>
              <a:blipFill>
                <a:blip r:embed="rId5"/>
                <a:stretch>
                  <a:fillRect l="-2524" t="-8197" r="-2524" b="-26230"/>
                </a:stretch>
              </a:blipFill>
            </p:spPr>
            <p:txBody>
              <a:bodyPr/>
              <a:lstStyle/>
              <a:p>
                <a:r>
                  <a:rPr lang="ru-RU">
                    <a:noFill/>
                  </a:rPr>
                  <a:t> </a:t>
                </a:r>
              </a:p>
            </p:txBody>
          </p:sp>
        </mc:Fallback>
      </mc:AlternateContent>
      <p:sp>
        <p:nvSpPr>
          <p:cNvPr id="11" name="TextBox 10"/>
          <p:cNvSpPr txBox="1"/>
          <p:nvPr/>
        </p:nvSpPr>
        <p:spPr>
          <a:xfrm>
            <a:off x="6439223" y="3047389"/>
            <a:ext cx="5306309" cy="923330"/>
          </a:xfrm>
          <a:prstGeom prst="rect">
            <a:avLst/>
          </a:prstGeom>
          <a:noFill/>
        </p:spPr>
        <p:txBody>
          <a:bodyPr wrap="square" rtlCol="0">
            <a:spAutoFit/>
          </a:bodyPr>
          <a:lstStyle/>
          <a:p>
            <a:pPr algn="ctr"/>
            <a:r>
              <a:rPr lang="ka-GE" b="1" u="sng" dirty="0" smtClean="0">
                <a:solidFill>
                  <a:srgbClr val="FF0000"/>
                </a:solidFill>
              </a:rPr>
              <a:t>პირველი </a:t>
            </a:r>
            <a:r>
              <a:rPr lang="en-US" b="1" u="sng" dirty="0" smtClean="0">
                <a:solidFill>
                  <a:srgbClr val="FF0000"/>
                </a:solidFill>
              </a:rPr>
              <a:t>Piggyback</a:t>
            </a:r>
            <a:r>
              <a:rPr lang="ka-GE" b="1" u="sng" dirty="0" smtClean="0">
                <a:solidFill>
                  <a:srgbClr val="FF0000"/>
                </a:solidFill>
              </a:rPr>
              <a:t>:</a:t>
            </a:r>
            <a:endParaRPr lang="ru-RU" b="1" u="sng" dirty="0">
              <a:solidFill>
                <a:srgbClr val="FF0000"/>
              </a:solidFill>
            </a:endParaRPr>
          </a:p>
          <a:p>
            <a:r>
              <a:rPr lang="ka-GE" dirty="0" smtClean="0"/>
              <a:t>300 მკმ სისქის თიხამიწა (ალუმინის ჟანგი), </a:t>
            </a:r>
          </a:p>
          <a:p>
            <a:r>
              <a:rPr lang="ka-GE" dirty="0" smtClean="0"/>
              <a:t>რეზისტიული შრე - რუტენიუმის ოქსიდი (</a:t>
            </a:r>
            <a:r>
              <a:rPr lang="en-US" dirty="0"/>
              <a:t>RuO2</a:t>
            </a:r>
            <a:r>
              <a:rPr lang="ka-GE" dirty="0" smtClean="0"/>
              <a:t>)</a:t>
            </a:r>
            <a:endParaRPr lang="ru-RU" dirty="0"/>
          </a:p>
        </p:txBody>
      </p:sp>
      <p:pic>
        <p:nvPicPr>
          <p:cNvPr id="12" name="Рисунок 11"/>
          <p:cNvPicPr/>
          <p:nvPr/>
        </p:nvPicPr>
        <p:blipFill>
          <a:blip r:embed="rId6" cstate="email">
            <a:extLst>
              <a:ext uri="{28A0092B-C50C-407E-A947-70E740481C1C}">
                <a14:useLocalDpi xmlns:a14="http://schemas.microsoft.com/office/drawing/2010/main"/>
              </a:ext>
            </a:extLst>
          </a:blip>
          <a:stretch>
            <a:fillRect/>
          </a:stretch>
        </p:blipFill>
        <p:spPr>
          <a:xfrm>
            <a:off x="2569031" y="4114575"/>
            <a:ext cx="3713028" cy="2669402"/>
          </a:xfrm>
          <a:prstGeom prst="rect">
            <a:avLst/>
          </a:prstGeom>
        </p:spPr>
      </p:pic>
      <p:sp>
        <p:nvSpPr>
          <p:cNvPr id="13" name="TextBox 12"/>
          <p:cNvSpPr txBox="1"/>
          <p:nvPr/>
        </p:nvSpPr>
        <p:spPr>
          <a:xfrm>
            <a:off x="3156873" y="4300193"/>
            <a:ext cx="1919115" cy="307777"/>
          </a:xfrm>
          <a:prstGeom prst="rect">
            <a:avLst/>
          </a:prstGeom>
          <a:noFill/>
        </p:spPr>
        <p:txBody>
          <a:bodyPr wrap="none" rtlCol="0">
            <a:spAutoFit/>
          </a:bodyPr>
          <a:lstStyle/>
          <a:p>
            <a:r>
              <a:rPr lang="ru-RU" sz="1400" b="1" i="1" dirty="0" smtClean="0"/>
              <a:t>Ne+5%C</a:t>
            </a:r>
            <a:r>
              <a:rPr lang="ru-RU" sz="1400" b="1" i="1" baseline="-25000" dirty="0" smtClean="0"/>
              <a:t>2</a:t>
            </a:r>
            <a:r>
              <a:rPr lang="ru-RU" sz="1400" b="1" i="1" dirty="0" smtClean="0"/>
              <a:t>H</a:t>
            </a:r>
            <a:r>
              <a:rPr lang="ru-RU" sz="1400" b="1" i="1" baseline="-25000" dirty="0" smtClean="0"/>
              <a:t>6</a:t>
            </a:r>
            <a:r>
              <a:rPr lang="ka-GE" sz="1400" b="1" i="1" dirty="0" smtClean="0"/>
              <a:t>, </a:t>
            </a:r>
            <a:r>
              <a:rPr lang="ru-RU" sz="1400" b="1" i="1" dirty="0" smtClean="0"/>
              <a:t>Ar+5%iC</a:t>
            </a:r>
            <a:r>
              <a:rPr lang="ru-RU" sz="1400" b="1" i="1" baseline="-25000" dirty="0" smtClean="0"/>
              <a:t>4</a:t>
            </a:r>
            <a:r>
              <a:rPr lang="ru-RU" sz="1400" b="1" i="1" dirty="0" smtClean="0"/>
              <a:t>H</a:t>
            </a:r>
            <a:r>
              <a:rPr lang="ru-RU" sz="1400" b="1" i="1" baseline="-25000" dirty="0" smtClean="0"/>
              <a:t>10</a:t>
            </a:r>
            <a:endParaRPr lang="ru-RU" sz="1400" b="1" dirty="0"/>
          </a:p>
        </p:txBody>
      </p:sp>
      <p:sp>
        <p:nvSpPr>
          <p:cNvPr id="14" name="TextBox 13"/>
          <p:cNvSpPr txBox="1"/>
          <p:nvPr/>
        </p:nvSpPr>
        <p:spPr>
          <a:xfrm>
            <a:off x="6165671" y="4983863"/>
            <a:ext cx="5251268" cy="646331"/>
          </a:xfrm>
          <a:prstGeom prst="rect">
            <a:avLst/>
          </a:prstGeom>
          <a:noFill/>
        </p:spPr>
        <p:txBody>
          <a:bodyPr wrap="square" rtlCol="0">
            <a:spAutoFit/>
          </a:bodyPr>
          <a:lstStyle/>
          <a:p>
            <a:pPr lvl="0"/>
            <a:r>
              <a:rPr lang="ka-GE" altLang="ru-RU" dirty="0">
                <a:sym typeface="Wingdings 2" panose="05020102010507070707" pitchFamily="18" charset="2"/>
              </a:rPr>
              <a:t>ენერგიის </a:t>
            </a:r>
            <a:r>
              <a:rPr lang="ka-GE" altLang="ru-RU" dirty="0" smtClean="0">
                <a:sym typeface="Wingdings 2" panose="05020102010507070707" pitchFamily="18" charset="2"/>
              </a:rPr>
              <a:t>გარჩევადობა </a:t>
            </a:r>
            <a:r>
              <a:rPr lang="ru-RU" dirty="0"/>
              <a:t>21% </a:t>
            </a:r>
            <a:r>
              <a:rPr lang="ru-RU" dirty="0" smtClean="0"/>
              <a:t>FWHM</a:t>
            </a:r>
            <a:r>
              <a:rPr lang="ka-GE" dirty="0" smtClean="0"/>
              <a:t> </a:t>
            </a:r>
            <a:r>
              <a:rPr lang="ru-RU" dirty="0"/>
              <a:t>5,9 </a:t>
            </a:r>
            <a:r>
              <a:rPr lang="ka-GE" dirty="0" err="1"/>
              <a:t>კ.ე.ვ</a:t>
            </a:r>
            <a:r>
              <a:rPr lang="ka-GE" dirty="0"/>
              <a:t>.</a:t>
            </a:r>
            <a:r>
              <a:rPr lang="ru-RU" dirty="0"/>
              <a:t> </a:t>
            </a:r>
            <a:r>
              <a:rPr lang="ru-RU" baseline="30000" dirty="0"/>
              <a:t>55</a:t>
            </a:r>
            <a:r>
              <a:rPr lang="en-US" dirty="0" smtClean="0"/>
              <a:t>Fe</a:t>
            </a:r>
            <a:endParaRPr lang="ka-GE" dirty="0" smtClean="0"/>
          </a:p>
          <a:p>
            <a:pPr lvl="0"/>
            <a:r>
              <a:rPr lang="en-US" dirty="0" smtClean="0"/>
              <a:t>Bulk</a:t>
            </a:r>
            <a:r>
              <a:rPr lang="ru-RU" dirty="0" smtClean="0"/>
              <a:t>-</a:t>
            </a:r>
            <a:r>
              <a:rPr lang="ka-GE" dirty="0" smtClean="0"/>
              <a:t>თან შედარებით მცირე გაზური გაძლიერება</a:t>
            </a:r>
            <a:r>
              <a:rPr lang="ru-RU" dirty="0" smtClean="0"/>
              <a:t> </a:t>
            </a:r>
            <a:endParaRPr lang="ru-RU" dirty="0"/>
          </a:p>
        </p:txBody>
      </p:sp>
    </p:spTree>
    <p:extLst>
      <p:ext uri="{BB962C8B-B14F-4D97-AF65-F5344CB8AC3E}">
        <p14:creationId xmlns:p14="http://schemas.microsoft.com/office/powerpoint/2010/main" val="2323142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3" name="Прямоугольник 2"/>
          <p:cNvSpPr/>
          <p:nvPr/>
        </p:nvSpPr>
        <p:spPr>
          <a:xfrm>
            <a:off x="258198" y="245389"/>
            <a:ext cx="4591321" cy="584775"/>
          </a:xfrm>
          <a:prstGeom prst="rect">
            <a:avLst/>
          </a:prstGeom>
        </p:spPr>
        <p:txBody>
          <a:bodyPr wrap="none">
            <a:spAutoFit/>
          </a:bodyPr>
          <a:lstStyle/>
          <a:p>
            <a:pPr lvl="0"/>
            <a:r>
              <a:rPr lang="ka-GE" sz="3200" b="1" u="sng" dirty="0">
                <a:solidFill>
                  <a:prstClr val="black"/>
                </a:solidFill>
              </a:rPr>
              <a:t>„მიკრომეგასის“ ტიპები</a:t>
            </a:r>
          </a:p>
        </p:txBody>
      </p:sp>
      <p:sp>
        <p:nvSpPr>
          <p:cNvPr id="4" name="TextBox 3"/>
          <p:cNvSpPr txBox="1"/>
          <p:nvPr/>
        </p:nvSpPr>
        <p:spPr>
          <a:xfrm>
            <a:off x="4847903" y="830164"/>
            <a:ext cx="1540806" cy="461665"/>
          </a:xfrm>
          <a:prstGeom prst="rect">
            <a:avLst/>
          </a:prstGeom>
          <a:noFill/>
        </p:spPr>
        <p:txBody>
          <a:bodyPr wrap="none" rtlCol="0">
            <a:spAutoFit/>
          </a:bodyPr>
          <a:lstStyle/>
          <a:p>
            <a:r>
              <a:rPr lang="en-US" sz="2400" b="1" dirty="0" smtClean="0"/>
              <a:t>Piggyback</a:t>
            </a:r>
            <a:endParaRPr lang="ru-RU" sz="2400" b="1" dirty="0"/>
          </a:p>
        </p:txBody>
      </p:sp>
      <p:sp>
        <p:nvSpPr>
          <p:cNvPr id="5" name="TextBox 4"/>
          <p:cNvSpPr txBox="1"/>
          <p:nvPr/>
        </p:nvSpPr>
        <p:spPr>
          <a:xfrm>
            <a:off x="191603" y="1414939"/>
            <a:ext cx="11364687" cy="1846659"/>
          </a:xfrm>
          <a:prstGeom prst="rect">
            <a:avLst/>
          </a:prstGeom>
          <a:noFill/>
        </p:spPr>
        <p:txBody>
          <a:bodyPr wrap="square" rtlCol="0">
            <a:spAutoFit/>
          </a:bodyPr>
          <a:lstStyle/>
          <a:p>
            <a:pPr lvl="0"/>
            <a:r>
              <a:rPr lang="el-GR" altLang="ru-RU" sz="2400" dirty="0" smtClean="0">
                <a:solidFill>
                  <a:srgbClr val="00B050"/>
                </a:solidFill>
                <a:sym typeface="Wingdings 2" panose="05020102010507070707" pitchFamily="18" charset="2"/>
              </a:rPr>
              <a:t></a:t>
            </a:r>
            <a:r>
              <a:rPr lang="ka-GE" altLang="ru-RU" dirty="0" smtClean="0">
                <a:solidFill>
                  <a:srgbClr val="00B050"/>
                </a:solidFill>
                <a:sym typeface="Wingdings 2" panose="05020102010507070707" pitchFamily="18" charset="2"/>
              </a:rPr>
              <a:t> </a:t>
            </a:r>
            <a:r>
              <a:rPr lang="ka-GE" dirty="0" smtClean="0">
                <a:solidFill>
                  <a:prstClr val="black"/>
                </a:solidFill>
              </a:rPr>
              <a:t>დეტექტორის გაზური მოცულობისა და </a:t>
            </a:r>
            <a:r>
              <a:rPr lang="ka-GE" dirty="0">
                <a:solidFill>
                  <a:prstClr val="black"/>
                </a:solidFill>
              </a:rPr>
              <a:t>წამკითხავი ნაწილების </a:t>
            </a:r>
            <a:r>
              <a:rPr lang="ka-GE" dirty="0" smtClean="0">
                <a:solidFill>
                  <a:prstClr val="black"/>
                </a:solidFill>
              </a:rPr>
              <a:t>ერთმანეთისგან </a:t>
            </a:r>
            <a:r>
              <a:rPr lang="ka-GE" dirty="0">
                <a:solidFill>
                  <a:prstClr val="black"/>
                </a:solidFill>
              </a:rPr>
              <a:t>დაცილება </a:t>
            </a:r>
            <a:endParaRPr lang="ka-GE" dirty="0" smtClean="0">
              <a:solidFill>
                <a:prstClr val="black"/>
              </a:solidFill>
            </a:endParaRPr>
          </a:p>
          <a:p>
            <a:pPr lvl="0"/>
            <a:r>
              <a:rPr lang="el-GR" altLang="ru-RU" sz="2400" dirty="0" smtClean="0">
                <a:solidFill>
                  <a:srgbClr val="00B050"/>
                </a:solidFill>
                <a:sym typeface="Wingdings 2" panose="05020102010507070707" pitchFamily="18" charset="2"/>
              </a:rPr>
              <a:t></a:t>
            </a:r>
            <a:r>
              <a:rPr lang="el-GR" altLang="ru-RU" dirty="0" smtClean="0">
                <a:solidFill>
                  <a:srgbClr val="00B050"/>
                </a:solidFill>
                <a:sym typeface="Wingdings 2" panose="05020102010507070707" pitchFamily="18" charset="2"/>
              </a:rPr>
              <a:t> </a:t>
            </a:r>
            <a:r>
              <a:rPr lang="ka-GE" dirty="0" smtClean="0"/>
              <a:t>ელექტრონიკის გამოცვლის შესაძლებლობა დეტექტორის გამორთვის გარეშე</a:t>
            </a:r>
          </a:p>
          <a:p>
            <a:r>
              <a:rPr lang="el-GR" altLang="ru-RU" sz="2400" dirty="0" smtClean="0">
                <a:solidFill>
                  <a:srgbClr val="00B050"/>
                </a:solidFill>
                <a:sym typeface="Wingdings 2" panose="05020102010507070707" pitchFamily="18" charset="2"/>
              </a:rPr>
              <a:t></a:t>
            </a:r>
            <a:r>
              <a:rPr lang="ka-GE" altLang="ru-RU" dirty="0" smtClean="0">
                <a:sym typeface="Wingdings 2" panose="05020102010507070707" pitchFamily="18" charset="2"/>
              </a:rPr>
              <a:t> ელექტრონიკის დაცვა გარღვევისგან</a:t>
            </a:r>
          </a:p>
          <a:p>
            <a:r>
              <a:rPr lang="el-GR" altLang="ru-RU" sz="2400" dirty="0" smtClean="0">
                <a:solidFill>
                  <a:srgbClr val="00B050"/>
                </a:solidFill>
                <a:sym typeface="Wingdings 2" panose="05020102010507070707" pitchFamily="18" charset="2"/>
              </a:rPr>
              <a:t></a:t>
            </a:r>
            <a:r>
              <a:rPr lang="ka-GE" altLang="ru-RU" dirty="0" smtClean="0">
                <a:sym typeface="Wingdings 2" panose="05020102010507070707" pitchFamily="18" charset="2"/>
              </a:rPr>
              <a:t> შესანიშნავი დეგაზაციის თვისებები  -  დეტექტორის ჰერმეტიზაციის შესაძლებლობა  </a:t>
            </a:r>
          </a:p>
          <a:p>
            <a:endParaRPr lang="ka-GE" altLang="ru-RU" dirty="0" smtClean="0">
              <a:sym typeface="Wingdings 2" panose="05020102010507070707" pitchFamily="18" charset="2"/>
            </a:endParaRPr>
          </a:p>
        </p:txBody>
      </p:sp>
      <p:sp>
        <p:nvSpPr>
          <p:cNvPr id="6" name="TextBox 5"/>
          <p:cNvSpPr txBox="1"/>
          <p:nvPr/>
        </p:nvSpPr>
        <p:spPr>
          <a:xfrm>
            <a:off x="4871944" y="3555542"/>
            <a:ext cx="6839301" cy="2123658"/>
          </a:xfrm>
          <a:prstGeom prst="rect">
            <a:avLst/>
          </a:prstGeom>
          <a:noFill/>
        </p:spPr>
        <p:txBody>
          <a:bodyPr wrap="square" rtlCol="0">
            <a:spAutoFit/>
          </a:bodyPr>
          <a:lstStyle/>
          <a:p>
            <a:r>
              <a:rPr lang="ka-GE" dirty="0" smtClean="0"/>
              <a:t> </a:t>
            </a:r>
            <a:r>
              <a:rPr lang="el-GR" altLang="ru-RU" sz="2400" dirty="0">
                <a:solidFill>
                  <a:srgbClr val="FF0000"/>
                </a:solidFill>
                <a:sym typeface="Wingdings 2" panose="05020102010507070707" pitchFamily="18" charset="2"/>
              </a:rPr>
              <a:t></a:t>
            </a:r>
            <a:r>
              <a:rPr lang="el-GR" altLang="ru-RU" dirty="0">
                <a:solidFill>
                  <a:srgbClr val="00B050"/>
                </a:solidFill>
                <a:sym typeface="Wingdings 2" panose="05020102010507070707" pitchFamily="18" charset="2"/>
              </a:rPr>
              <a:t> </a:t>
            </a:r>
            <a:r>
              <a:rPr lang="ka-GE" dirty="0"/>
              <a:t>სიმყიფე</a:t>
            </a:r>
          </a:p>
          <a:p>
            <a:r>
              <a:rPr lang="el-GR" altLang="ru-RU" sz="2400" dirty="0" smtClean="0">
                <a:solidFill>
                  <a:srgbClr val="FF0000"/>
                </a:solidFill>
                <a:sym typeface="Wingdings 2" panose="05020102010507070707" pitchFamily="18" charset="2"/>
              </a:rPr>
              <a:t></a:t>
            </a:r>
            <a:r>
              <a:rPr lang="el-GR" altLang="ru-RU" dirty="0" smtClean="0">
                <a:solidFill>
                  <a:srgbClr val="00B050"/>
                </a:solidFill>
                <a:sym typeface="Wingdings 2" panose="05020102010507070707" pitchFamily="18" charset="2"/>
              </a:rPr>
              <a:t> </a:t>
            </a:r>
            <a:r>
              <a:rPr lang="ka-GE" altLang="ru-RU" dirty="0" smtClean="0">
                <a:sym typeface="Wingdings 2" panose="05020102010507070707" pitchFamily="18" charset="2"/>
              </a:rPr>
              <a:t>დიდი ფართობის დეტექტორების შექმნის შეუძლებლობა (?!)</a:t>
            </a:r>
          </a:p>
          <a:p>
            <a:r>
              <a:rPr lang="el-GR" altLang="ru-RU" sz="2400" dirty="0" smtClean="0">
                <a:solidFill>
                  <a:srgbClr val="FF0000"/>
                </a:solidFill>
                <a:sym typeface="Wingdings 2" panose="05020102010507070707" pitchFamily="18" charset="2"/>
              </a:rPr>
              <a:t></a:t>
            </a:r>
            <a:r>
              <a:rPr lang="el-GR" altLang="ru-RU" dirty="0" smtClean="0">
                <a:solidFill>
                  <a:srgbClr val="00B050"/>
                </a:solidFill>
                <a:sym typeface="Wingdings 2" panose="05020102010507070707" pitchFamily="18" charset="2"/>
              </a:rPr>
              <a:t> </a:t>
            </a:r>
            <a:r>
              <a:rPr lang="ka-GE" altLang="ru-RU" dirty="0" smtClean="0">
                <a:sym typeface="Wingdings 2" panose="05020102010507070707" pitchFamily="18" charset="2"/>
              </a:rPr>
              <a:t>ენერგიის შედარებით დაბალი გარჩევადობა </a:t>
            </a:r>
          </a:p>
          <a:p>
            <a:r>
              <a:rPr lang="el-GR" altLang="ru-RU" sz="2400" dirty="0" smtClean="0">
                <a:solidFill>
                  <a:srgbClr val="FF0000"/>
                </a:solidFill>
                <a:sym typeface="Wingdings 2" panose="05020102010507070707" pitchFamily="18" charset="2"/>
              </a:rPr>
              <a:t></a:t>
            </a:r>
            <a:r>
              <a:rPr lang="el-GR" altLang="ru-RU" dirty="0" smtClean="0">
                <a:solidFill>
                  <a:srgbClr val="00B050"/>
                </a:solidFill>
                <a:sym typeface="Wingdings 2" panose="05020102010507070707" pitchFamily="18" charset="2"/>
              </a:rPr>
              <a:t> </a:t>
            </a:r>
            <a:r>
              <a:rPr lang="ka-GE" altLang="ru-RU" dirty="0" smtClean="0">
                <a:sym typeface="Wingdings 2" panose="05020102010507070707" pitchFamily="18" charset="2"/>
              </a:rPr>
              <a:t>შედარებით </a:t>
            </a:r>
            <a:r>
              <a:rPr lang="ka-GE" altLang="ru-RU" dirty="0">
                <a:sym typeface="Wingdings 2" panose="05020102010507070707" pitchFamily="18" charset="2"/>
              </a:rPr>
              <a:t>დაბალი </a:t>
            </a:r>
            <a:r>
              <a:rPr lang="ka-GE" dirty="0"/>
              <a:t>სივრცული </a:t>
            </a:r>
            <a:r>
              <a:rPr lang="ka-GE" altLang="ru-RU" dirty="0" smtClean="0">
                <a:sym typeface="Wingdings 2" panose="05020102010507070707" pitchFamily="18" charset="2"/>
              </a:rPr>
              <a:t>გარჩევადობა </a:t>
            </a:r>
            <a:endParaRPr lang="ka-GE" altLang="ru-RU" dirty="0">
              <a:sym typeface="Wingdings 2" panose="05020102010507070707" pitchFamily="18" charset="2"/>
            </a:endParaRPr>
          </a:p>
          <a:p>
            <a:endParaRPr lang="ka-GE" dirty="0"/>
          </a:p>
          <a:p>
            <a:endParaRPr lang="ru-RU" dirty="0"/>
          </a:p>
        </p:txBody>
      </p:sp>
    </p:spTree>
    <p:extLst>
      <p:ext uri="{BB962C8B-B14F-4D97-AF65-F5344CB8AC3E}">
        <p14:creationId xmlns:p14="http://schemas.microsoft.com/office/powerpoint/2010/main" val="24438661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Frame 6"/>
          <p:cNvSpPr/>
          <p:nvPr/>
        </p:nvSpPr>
        <p:spPr>
          <a:xfrm>
            <a:off x="3657600" y="2743200"/>
            <a:ext cx="1371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9"/>
          <p:cNvSpPr/>
          <p:nvPr/>
        </p:nvSpPr>
        <p:spPr>
          <a:xfrm>
            <a:off x="5486400" y="2743200"/>
            <a:ext cx="609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10"/>
          <p:cNvSpPr/>
          <p:nvPr/>
        </p:nvSpPr>
        <p:spPr>
          <a:xfrm>
            <a:off x="5029200" y="2743200"/>
            <a:ext cx="457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5"/>
          <p:cNvSpPr/>
          <p:nvPr/>
        </p:nvSpPr>
        <p:spPr>
          <a:xfrm>
            <a:off x="3657600" y="2667000"/>
            <a:ext cx="4572000" cy="762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16"/>
          <p:cNvSpPr/>
          <p:nvPr/>
        </p:nvSpPr>
        <p:spPr>
          <a:xfrm>
            <a:off x="3657600" y="3352800"/>
            <a:ext cx="4572000" cy="762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7"/>
          <p:cNvSpPr/>
          <p:nvPr/>
        </p:nvSpPr>
        <p:spPr>
          <a:xfrm>
            <a:off x="5715000" y="3248025"/>
            <a:ext cx="228600" cy="209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ame 18"/>
          <p:cNvSpPr/>
          <p:nvPr/>
        </p:nvSpPr>
        <p:spPr>
          <a:xfrm>
            <a:off x="3657600" y="4038600"/>
            <a:ext cx="1371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9"/>
          <p:cNvSpPr/>
          <p:nvPr/>
        </p:nvSpPr>
        <p:spPr>
          <a:xfrm>
            <a:off x="457200" y="3962400"/>
            <a:ext cx="7772400" cy="762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20"/>
          <p:cNvSpPr/>
          <p:nvPr/>
        </p:nvSpPr>
        <p:spPr>
          <a:xfrm>
            <a:off x="457200" y="4648200"/>
            <a:ext cx="7772400" cy="762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ame 21"/>
          <p:cNvSpPr/>
          <p:nvPr/>
        </p:nvSpPr>
        <p:spPr>
          <a:xfrm>
            <a:off x="457200" y="4038600"/>
            <a:ext cx="1371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22"/>
          <p:cNvSpPr/>
          <p:nvPr/>
        </p:nvSpPr>
        <p:spPr>
          <a:xfrm>
            <a:off x="3657599" y="3429000"/>
            <a:ext cx="830403"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23"/>
          <p:cNvSpPr/>
          <p:nvPr/>
        </p:nvSpPr>
        <p:spPr>
          <a:xfrm>
            <a:off x="4488003" y="3435858"/>
            <a:ext cx="533400" cy="519683"/>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24"/>
          <p:cNvSpPr/>
          <p:nvPr/>
        </p:nvSpPr>
        <p:spPr>
          <a:xfrm>
            <a:off x="5029200" y="3429000"/>
            <a:ext cx="457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27"/>
          <p:cNvCxnSpPr/>
          <p:nvPr/>
        </p:nvCxnSpPr>
        <p:spPr>
          <a:xfrm>
            <a:off x="6324600" y="3435858"/>
            <a:ext cx="19050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30"/>
          <p:cNvSpPr/>
          <p:nvPr/>
        </p:nvSpPr>
        <p:spPr>
          <a:xfrm>
            <a:off x="7239000" y="3809999"/>
            <a:ext cx="76200" cy="1492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31"/>
          <p:cNvSpPr/>
          <p:nvPr/>
        </p:nvSpPr>
        <p:spPr>
          <a:xfrm>
            <a:off x="6096000" y="3810000"/>
            <a:ext cx="304800" cy="1492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32"/>
          <p:cNvSpPr/>
          <p:nvPr/>
        </p:nvSpPr>
        <p:spPr>
          <a:xfrm>
            <a:off x="8153400" y="3809999"/>
            <a:ext cx="76200" cy="1492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34"/>
          <p:cNvCxnSpPr/>
          <p:nvPr/>
        </p:nvCxnSpPr>
        <p:spPr>
          <a:xfrm flipV="1">
            <a:off x="5486400" y="3809999"/>
            <a:ext cx="609600" cy="7620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36"/>
          <p:cNvCxnSpPr/>
          <p:nvPr/>
        </p:nvCxnSpPr>
        <p:spPr>
          <a:xfrm flipH="1">
            <a:off x="6096000" y="3809999"/>
            <a:ext cx="2133600" cy="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5" name="Rectangle 41"/>
          <p:cNvSpPr/>
          <p:nvPr/>
        </p:nvSpPr>
        <p:spPr>
          <a:xfrm>
            <a:off x="6096000" y="2743200"/>
            <a:ext cx="2133600" cy="609600"/>
          </a:xfrm>
          <a:prstGeom prst="rect">
            <a:avLst/>
          </a:prstGeom>
          <a:pattFill prst="shingle">
            <a:fgClr>
              <a:schemeClr val="tx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42"/>
          <p:cNvSpPr/>
          <p:nvPr/>
        </p:nvSpPr>
        <p:spPr>
          <a:xfrm>
            <a:off x="5029200" y="4038600"/>
            <a:ext cx="3200400" cy="609600"/>
          </a:xfrm>
          <a:prstGeom prst="rect">
            <a:avLst/>
          </a:prstGeom>
          <a:pattFill prst="shingle">
            <a:fgClr>
              <a:schemeClr val="tx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43"/>
          <p:cNvSpPr/>
          <p:nvPr/>
        </p:nvSpPr>
        <p:spPr>
          <a:xfrm>
            <a:off x="1854199" y="4038600"/>
            <a:ext cx="1803399" cy="609600"/>
          </a:xfrm>
          <a:prstGeom prst="rect">
            <a:avLst/>
          </a:prstGeom>
          <a:pattFill prst="shingle">
            <a:fgClr>
              <a:schemeClr val="tx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44"/>
          <p:cNvSpPr/>
          <p:nvPr/>
        </p:nvSpPr>
        <p:spPr>
          <a:xfrm>
            <a:off x="3962400" y="2552700"/>
            <a:ext cx="304800" cy="2628900"/>
          </a:xfrm>
          <a:prstGeom prst="roundRect">
            <a:avLst/>
          </a:prstGeom>
          <a:pattFill prst="dkUpDiag">
            <a:fgClr>
              <a:schemeClr val="tx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46"/>
          <p:cNvSpPr/>
          <p:nvPr/>
        </p:nvSpPr>
        <p:spPr>
          <a:xfrm>
            <a:off x="3733800" y="4724400"/>
            <a:ext cx="754202" cy="228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47"/>
          <p:cNvSpPr/>
          <p:nvPr/>
        </p:nvSpPr>
        <p:spPr>
          <a:xfrm>
            <a:off x="3810000" y="2438400"/>
            <a:ext cx="609600" cy="228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49"/>
          <p:cNvCxnSpPr/>
          <p:nvPr/>
        </p:nvCxnSpPr>
        <p:spPr>
          <a:xfrm>
            <a:off x="3886200" y="47244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51"/>
          <p:cNvCxnSpPr/>
          <p:nvPr/>
        </p:nvCxnSpPr>
        <p:spPr>
          <a:xfrm>
            <a:off x="4343400" y="4724400"/>
            <a:ext cx="0" cy="228600"/>
          </a:xfrm>
          <a:prstGeom prst="line">
            <a:avLst/>
          </a:prstGeom>
        </p:spPr>
        <p:style>
          <a:lnRef idx="1">
            <a:schemeClr val="accent1"/>
          </a:lnRef>
          <a:fillRef idx="0">
            <a:schemeClr val="accent1"/>
          </a:fillRef>
          <a:effectRef idx="0">
            <a:schemeClr val="accent1"/>
          </a:effectRef>
          <a:fontRef idx="minor">
            <a:schemeClr val="tx1"/>
          </a:fontRef>
        </p:style>
      </p:cxnSp>
      <p:sp>
        <p:nvSpPr>
          <p:cNvPr id="33" name="Rectangle 53"/>
          <p:cNvSpPr/>
          <p:nvPr/>
        </p:nvSpPr>
        <p:spPr>
          <a:xfrm>
            <a:off x="609600" y="3505200"/>
            <a:ext cx="2743200" cy="762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54"/>
          <p:cNvSpPr/>
          <p:nvPr/>
        </p:nvSpPr>
        <p:spPr>
          <a:xfrm>
            <a:off x="2590800" y="3581400"/>
            <a:ext cx="457200" cy="374141"/>
          </a:xfrm>
          <a:prstGeom prst="rect">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55"/>
          <p:cNvSpPr/>
          <p:nvPr/>
        </p:nvSpPr>
        <p:spPr>
          <a:xfrm>
            <a:off x="762000" y="3581400"/>
            <a:ext cx="228600" cy="3810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5144228" y="1553170"/>
            <a:ext cx="1191352" cy="369332"/>
          </a:xfrm>
          <a:prstGeom prst="rect">
            <a:avLst/>
          </a:prstGeom>
          <a:noFill/>
        </p:spPr>
        <p:txBody>
          <a:bodyPr wrap="none" rtlCol="0">
            <a:spAutoFit/>
          </a:bodyPr>
          <a:lstStyle/>
          <a:p>
            <a:r>
              <a:rPr lang="en-US" dirty="0" smtClean="0">
                <a:latin typeface="Times New Roman" pitchFamily="18" charset="0"/>
                <a:cs typeface="Times New Roman" pitchFamily="18" charset="0"/>
              </a:rPr>
              <a:t>Drift panel</a:t>
            </a:r>
            <a:endParaRPr lang="en-US" dirty="0">
              <a:latin typeface="Times New Roman" pitchFamily="18" charset="0"/>
              <a:cs typeface="Times New Roman" pitchFamily="18" charset="0"/>
            </a:endParaRPr>
          </a:p>
        </p:txBody>
      </p:sp>
      <p:cxnSp>
        <p:nvCxnSpPr>
          <p:cNvPr id="37" name="Straight Arrow Connector 58"/>
          <p:cNvCxnSpPr>
            <a:stCxn id="36" idx="2"/>
          </p:cNvCxnSpPr>
          <p:nvPr/>
        </p:nvCxnSpPr>
        <p:spPr>
          <a:xfrm>
            <a:off x="5739904" y="1922502"/>
            <a:ext cx="660896" cy="63019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09600" y="2821114"/>
            <a:ext cx="1460656" cy="369332"/>
          </a:xfrm>
          <a:prstGeom prst="rect">
            <a:avLst/>
          </a:prstGeom>
          <a:noFill/>
        </p:spPr>
        <p:txBody>
          <a:bodyPr wrap="none" rtlCol="0">
            <a:spAutoFit/>
          </a:bodyPr>
          <a:lstStyle/>
          <a:p>
            <a:r>
              <a:rPr lang="en-US" dirty="0" smtClean="0">
                <a:latin typeface="Times New Roman" pitchFamily="18" charset="0"/>
                <a:cs typeface="Times New Roman" pitchFamily="18" charset="0"/>
              </a:rPr>
              <a:t>APV25 board</a:t>
            </a:r>
            <a:endParaRPr lang="en-US" dirty="0">
              <a:latin typeface="Times New Roman" pitchFamily="18" charset="0"/>
              <a:cs typeface="Times New Roman" pitchFamily="18" charset="0"/>
            </a:endParaRPr>
          </a:p>
        </p:txBody>
      </p:sp>
      <p:cxnSp>
        <p:nvCxnSpPr>
          <p:cNvPr id="39" name="Straight Arrow Connector 63"/>
          <p:cNvCxnSpPr>
            <a:stCxn id="38" idx="2"/>
          </p:cNvCxnSpPr>
          <p:nvPr/>
        </p:nvCxnSpPr>
        <p:spPr>
          <a:xfrm>
            <a:off x="1339928" y="3190446"/>
            <a:ext cx="488872" cy="35285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652724" y="5494972"/>
            <a:ext cx="1588897" cy="369332"/>
          </a:xfrm>
          <a:prstGeom prst="rect">
            <a:avLst/>
          </a:prstGeom>
          <a:noFill/>
        </p:spPr>
        <p:txBody>
          <a:bodyPr wrap="none" rtlCol="0">
            <a:spAutoFit/>
          </a:bodyPr>
          <a:lstStyle/>
          <a:p>
            <a:r>
              <a:rPr lang="en-US" dirty="0" smtClean="0">
                <a:latin typeface="Times New Roman" pitchFamily="18" charset="0"/>
                <a:cs typeface="Times New Roman" pitchFamily="18" charset="0"/>
              </a:rPr>
              <a:t>Read-out panel</a:t>
            </a:r>
            <a:endParaRPr lang="en-US" dirty="0">
              <a:latin typeface="Times New Roman" pitchFamily="18" charset="0"/>
              <a:cs typeface="Times New Roman" pitchFamily="18" charset="0"/>
            </a:endParaRPr>
          </a:p>
        </p:txBody>
      </p:sp>
      <p:cxnSp>
        <p:nvCxnSpPr>
          <p:cNvPr id="41" name="Straight Arrow Connector 66"/>
          <p:cNvCxnSpPr>
            <a:stCxn id="40" idx="0"/>
          </p:cNvCxnSpPr>
          <p:nvPr/>
        </p:nvCxnSpPr>
        <p:spPr>
          <a:xfrm flipV="1">
            <a:off x="6447173" y="4741902"/>
            <a:ext cx="4923" cy="75307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828800" y="2200870"/>
            <a:ext cx="1364476" cy="369332"/>
          </a:xfrm>
          <a:prstGeom prst="rect">
            <a:avLst/>
          </a:prstGeom>
          <a:noFill/>
        </p:spPr>
        <p:txBody>
          <a:bodyPr wrap="none" rtlCol="0">
            <a:spAutoFit/>
          </a:bodyPr>
          <a:lstStyle/>
          <a:p>
            <a:r>
              <a:rPr lang="en-US" dirty="0" smtClean="0">
                <a:latin typeface="Times New Roman" pitchFamily="18" charset="0"/>
                <a:cs typeface="Times New Roman" pitchFamily="18" charset="0"/>
              </a:rPr>
              <a:t>5 mm spacer</a:t>
            </a:r>
            <a:endParaRPr lang="en-US" dirty="0">
              <a:latin typeface="Times New Roman" pitchFamily="18" charset="0"/>
              <a:cs typeface="Times New Roman" pitchFamily="18" charset="0"/>
            </a:endParaRPr>
          </a:p>
        </p:txBody>
      </p:sp>
      <p:cxnSp>
        <p:nvCxnSpPr>
          <p:cNvPr id="43" name="Straight Arrow Connector 72"/>
          <p:cNvCxnSpPr>
            <a:stCxn id="42" idx="2"/>
            <a:endCxn id="16" idx="1"/>
          </p:cNvCxnSpPr>
          <p:nvPr/>
        </p:nvCxnSpPr>
        <p:spPr>
          <a:xfrm>
            <a:off x="2511038" y="2570202"/>
            <a:ext cx="1146561" cy="112549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8969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51587" y="548703"/>
            <a:ext cx="7497692" cy="54406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26097176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ижний колонтитул 3"/>
          <p:cNvSpPr>
            <a:spLocks noGrp="1"/>
          </p:cNvSpPr>
          <p:nvPr>
            <p:ph type="ftr" sz="quarter" idx="11"/>
          </p:nvPr>
        </p:nvSpPr>
        <p:spPr>
          <a:xfrm>
            <a:off x="258187" y="6250167"/>
            <a:ext cx="1709357" cy="365125"/>
          </a:xfrm>
        </p:spPr>
        <p:txBody>
          <a:bodyPr/>
          <a:lstStyle/>
          <a:p>
            <a:r>
              <a:rPr lang="ka-GE" smtClean="0">
                <a:solidFill>
                  <a:srgbClr val="073E87"/>
                </a:solidFill>
              </a:rPr>
              <a:t>13/04/2018, ჟენევა, ა.ღონღაძე, ი.ღონღაძე</a:t>
            </a:r>
            <a:endParaRPr lang="en-US" dirty="0">
              <a:solidFill>
                <a:srgbClr val="073E87"/>
              </a:solidFill>
            </a:endParaRPr>
          </a:p>
        </p:txBody>
      </p:sp>
      <p:sp>
        <p:nvSpPr>
          <p:cNvPr id="9" name="TextBox 8"/>
          <p:cNvSpPr txBox="1"/>
          <p:nvPr/>
        </p:nvSpPr>
        <p:spPr>
          <a:xfrm>
            <a:off x="414284" y="925298"/>
            <a:ext cx="3687228" cy="369332"/>
          </a:xfrm>
          <a:prstGeom prst="rect">
            <a:avLst/>
          </a:prstGeom>
          <a:noFill/>
        </p:spPr>
        <p:txBody>
          <a:bodyPr wrap="none" rtlCol="0">
            <a:spAutoFit/>
          </a:bodyPr>
          <a:lstStyle/>
          <a:p>
            <a:r>
              <a:rPr lang="en-US" b="1" i="1" dirty="0" smtClean="0">
                <a:solidFill>
                  <a:srgbClr val="FFC000"/>
                </a:solidFill>
              </a:rPr>
              <a:t>Resistive strips to reduce  spark rate:</a:t>
            </a:r>
            <a:endParaRPr lang="en-US" b="1" i="1" dirty="0">
              <a:solidFill>
                <a:srgbClr val="FFC000"/>
              </a:solidFill>
            </a:endParaRPr>
          </a:p>
        </p:txBody>
      </p:sp>
      <p:pic>
        <p:nvPicPr>
          <p:cNvPr id="10" name="Рисунок 9"/>
          <p:cNvPicPr/>
          <p:nvPr/>
        </p:nvPicPr>
        <p:blipFill>
          <a:blip r:embed="rId2" cstate="email">
            <a:extLst>
              <a:ext uri="{28A0092B-C50C-407E-A947-70E740481C1C}">
                <a14:useLocalDpi xmlns:a14="http://schemas.microsoft.com/office/drawing/2010/main"/>
              </a:ext>
            </a:extLst>
          </a:blip>
          <a:stretch>
            <a:fillRect/>
          </a:stretch>
        </p:blipFill>
        <p:spPr>
          <a:xfrm>
            <a:off x="1967541" y="1262527"/>
            <a:ext cx="8568795" cy="1518401"/>
          </a:xfrm>
          <a:prstGeom prst="rect">
            <a:avLst/>
          </a:prstGeom>
        </p:spPr>
      </p:pic>
      <p:pic>
        <p:nvPicPr>
          <p:cNvPr id="11" name="Рисунок 10"/>
          <p:cNvPicPr/>
          <p:nvPr/>
        </p:nvPicPr>
        <p:blipFill>
          <a:blip r:embed="rId3" cstate="email">
            <a:extLst>
              <a:ext uri="{28A0092B-C50C-407E-A947-70E740481C1C}">
                <a14:useLocalDpi xmlns:a14="http://schemas.microsoft.com/office/drawing/2010/main"/>
              </a:ext>
            </a:extLst>
          </a:blip>
          <a:stretch>
            <a:fillRect/>
          </a:stretch>
        </p:blipFill>
        <p:spPr>
          <a:xfrm>
            <a:off x="2624819" y="2780928"/>
            <a:ext cx="7254240" cy="1556514"/>
          </a:xfrm>
          <a:prstGeom prst="rect">
            <a:avLst/>
          </a:prstGeom>
        </p:spPr>
      </p:pic>
      <p:pic>
        <p:nvPicPr>
          <p:cNvPr id="12" name="Рисунок 11"/>
          <p:cNvPicPr/>
          <p:nvPr/>
        </p:nvPicPr>
        <p:blipFill>
          <a:blip r:embed="rId4" cstate="email">
            <a:extLst>
              <a:ext uri="{28A0092B-C50C-407E-A947-70E740481C1C}">
                <a14:useLocalDpi xmlns:a14="http://schemas.microsoft.com/office/drawing/2010/main"/>
              </a:ext>
            </a:extLst>
          </a:blip>
          <a:stretch>
            <a:fillRect/>
          </a:stretch>
        </p:blipFill>
        <p:spPr>
          <a:xfrm>
            <a:off x="2682392" y="4337445"/>
            <a:ext cx="7139093" cy="1801495"/>
          </a:xfrm>
          <a:prstGeom prst="rect">
            <a:avLst/>
          </a:prstGeom>
        </p:spPr>
      </p:pic>
      <p:sp>
        <p:nvSpPr>
          <p:cNvPr id="13" name="Прямоугольник 12"/>
          <p:cNvSpPr/>
          <p:nvPr/>
        </p:nvSpPr>
        <p:spPr>
          <a:xfrm>
            <a:off x="2569080" y="6135815"/>
            <a:ext cx="7365717" cy="276999"/>
          </a:xfrm>
          <a:prstGeom prst="rect">
            <a:avLst/>
          </a:prstGeom>
        </p:spPr>
        <p:txBody>
          <a:bodyPr wrap="square">
            <a:spAutoFit/>
          </a:bodyPr>
          <a:lstStyle/>
          <a:p>
            <a:r>
              <a:rPr lang="en-US" sz="1200" b="1" dirty="0" smtClean="0">
                <a:solidFill>
                  <a:prstClr val="black"/>
                </a:solidFill>
              </a:rPr>
              <a:t>Current and voltage of standard and resistive MM in the neutron and pion beam</a:t>
            </a:r>
            <a:endParaRPr lang="en-US" sz="1200" b="1" dirty="0">
              <a:solidFill>
                <a:prstClr val="black"/>
              </a:solidFill>
            </a:endParaRPr>
          </a:p>
        </p:txBody>
      </p:sp>
      <p:sp>
        <p:nvSpPr>
          <p:cNvPr id="14" name="Прямоугольник 13"/>
          <p:cNvSpPr/>
          <p:nvPr/>
        </p:nvSpPr>
        <p:spPr>
          <a:xfrm rot="16851004">
            <a:off x="-1093582" y="3836077"/>
            <a:ext cx="4866342" cy="307777"/>
          </a:xfrm>
          <a:prstGeom prst="rect">
            <a:avLst/>
          </a:prstGeom>
        </p:spPr>
        <p:txBody>
          <a:bodyPr wrap="square">
            <a:spAutoFit/>
          </a:bodyPr>
          <a:lstStyle/>
          <a:p>
            <a:r>
              <a:rPr lang="en-US" sz="1400" b="1" dirty="0" smtClean="0">
                <a:solidFill>
                  <a:srgbClr val="FF0000"/>
                </a:solidFill>
              </a:rPr>
              <a:t>Optimal resistance values ​​were in the range of 20-30 M</a:t>
            </a:r>
            <a:r>
              <a:rPr lang="el-GR" sz="1400" b="1" dirty="0" smtClean="0">
                <a:solidFill>
                  <a:srgbClr val="FF0000"/>
                </a:solidFill>
              </a:rPr>
              <a:t>Ω</a:t>
            </a:r>
            <a:r>
              <a:rPr lang="en-US" sz="1400" b="1" dirty="0" smtClean="0">
                <a:solidFill>
                  <a:srgbClr val="FF0000"/>
                </a:solidFill>
              </a:rPr>
              <a:t>/cm</a:t>
            </a:r>
            <a:endParaRPr lang="en-US" sz="1400" b="1" dirty="0">
              <a:solidFill>
                <a:srgbClr val="FF0000"/>
              </a:solidFill>
            </a:endParaRPr>
          </a:p>
        </p:txBody>
      </p:sp>
    </p:spTree>
    <p:extLst>
      <p:ext uri="{BB962C8B-B14F-4D97-AF65-F5344CB8AC3E}">
        <p14:creationId xmlns:p14="http://schemas.microsoft.com/office/powerpoint/2010/main" val="17087352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8"/>
          <p:cNvSpPr>
            <a:spLocks noChangeArrowheads="1"/>
          </p:cNvSpPr>
          <p:nvPr/>
        </p:nvSpPr>
        <p:spPr bwMode="auto">
          <a:xfrm>
            <a:off x="1979273" y="1059671"/>
            <a:ext cx="8986140" cy="735013"/>
          </a:xfrm>
          <a:prstGeom prst="rect">
            <a:avLst/>
          </a:prstGeom>
          <a:noFill/>
          <a:ln w="9525">
            <a:noFill/>
            <a:miter lim="800000"/>
            <a:headEnd/>
            <a:tailEnd/>
          </a:ln>
        </p:spPr>
        <p:txBody>
          <a:bodyPr anchor="ctr"/>
          <a:lstStyle/>
          <a:p>
            <a:pPr algn="ctr"/>
            <a:r>
              <a:rPr lang="en-US" sz="4000" dirty="0">
                <a:solidFill>
                  <a:schemeClr val="tx2"/>
                </a:solidFill>
                <a:latin typeface="Calibri" panose="020F0502020204030204" pitchFamily="34" charset="0"/>
              </a:rPr>
              <a:t>The </a:t>
            </a:r>
            <a:r>
              <a:rPr lang="en-US" sz="4000" b="1" dirty="0">
                <a:solidFill>
                  <a:schemeClr val="tx2"/>
                </a:solidFill>
                <a:effectLst>
                  <a:outerShdw blurRad="38100" dist="38100" dir="2700000" algn="tl">
                    <a:srgbClr val="000000">
                      <a:alpha val="43137"/>
                    </a:srgbClr>
                  </a:outerShdw>
                </a:effectLst>
                <a:latin typeface="Calibri" panose="020F0502020204030204" pitchFamily="34" charset="0"/>
              </a:rPr>
              <a:t>FORFIRE</a:t>
            </a:r>
            <a:r>
              <a:rPr lang="en-US" sz="4000" dirty="0">
                <a:solidFill>
                  <a:schemeClr val="tx2"/>
                </a:solidFill>
                <a:latin typeface="Calibri" panose="020F0502020204030204" pitchFamily="34" charset="0"/>
              </a:rPr>
              <a:t> </a:t>
            </a:r>
            <a:r>
              <a:rPr lang="en-US" sz="4000" b="1" dirty="0" err="1">
                <a:solidFill>
                  <a:schemeClr val="tx2"/>
                </a:solidFill>
                <a:effectLst>
                  <a:outerShdw blurRad="38100" dist="38100" dir="2700000" algn="tl">
                    <a:srgbClr val="000000">
                      <a:alpha val="43137"/>
                    </a:srgbClr>
                  </a:outerShdw>
                </a:effectLst>
                <a:latin typeface="Calibri" panose="020F0502020204030204" pitchFamily="34" charset="0"/>
              </a:rPr>
              <a:t>Micromegas</a:t>
            </a:r>
            <a:r>
              <a:rPr lang="en-US" sz="4000" dirty="0">
                <a:solidFill>
                  <a:schemeClr val="tx2"/>
                </a:solidFill>
                <a:latin typeface="Calibri" panose="020F0502020204030204" pitchFamily="34" charset="0"/>
              </a:rPr>
              <a:t> detector</a:t>
            </a:r>
            <a:endParaRPr lang="en-US" sz="3600" dirty="0">
              <a:solidFill>
                <a:schemeClr val="tx2"/>
              </a:solidFill>
              <a:latin typeface="Calibri" panose="020F0502020204030204" pitchFamily="34" charset="0"/>
            </a:endParaRPr>
          </a:p>
        </p:txBody>
      </p:sp>
      <p:sp>
        <p:nvSpPr>
          <p:cNvPr id="7170" name="Rectangle 2"/>
          <p:cNvSpPr>
            <a:spLocks noChangeArrowheads="1"/>
          </p:cNvSpPr>
          <p:nvPr/>
        </p:nvSpPr>
        <p:spPr bwMode="auto">
          <a:xfrm>
            <a:off x="977901" y="1833820"/>
            <a:ext cx="10765367" cy="2369880"/>
          </a:xfrm>
          <a:prstGeom prst="rect">
            <a:avLst/>
          </a:prstGeom>
          <a:noFill/>
          <a:ln w="9525">
            <a:noFill/>
            <a:miter lim="800000"/>
            <a:headEnd/>
            <a:tailEnd/>
          </a:ln>
        </p:spPr>
        <p:txBody>
          <a:bodyPr>
            <a:spAutoFit/>
          </a:bodyPr>
          <a:lstStyle/>
          <a:p>
            <a:r>
              <a:rPr lang="en-US" sz="1600" dirty="0">
                <a:latin typeface="Sylfaen" pitchFamily="18" charset="0"/>
              </a:rPr>
              <a:t>Approved by FP7 June 2009</a:t>
            </a:r>
          </a:p>
          <a:p>
            <a:r>
              <a:rPr lang="en-US" sz="1600" dirty="0">
                <a:latin typeface="Sylfaen" pitchFamily="18" charset="0"/>
              </a:rPr>
              <a:t>Grant agreement for: Project FP7–SME–2008–1</a:t>
            </a:r>
          </a:p>
          <a:p>
            <a:endParaRPr lang="en-US" sz="1600" dirty="0">
              <a:latin typeface="Sylfaen" pitchFamily="18" charset="0"/>
            </a:endParaRPr>
          </a:p>
          <a:p>
            <a:r>
              <a:rPr lang="en-US" sz="1600" b="1" dirty="0">
                <a:latin typeface="Sylfaen" pitchFamily="18" charset="0"/>
              </a:rPr>
              <a:t>Project full title: System for highly reliable, cost effective, early detection </a:t>
            </a:r>
            <a:r>
              <a:rPr lang="en-US" sz="1600" b="1" dirty="0" smtClean="0">
                <a:latin typeface="Sylfaen" pitchFamily="18" charset="0"/>
              </a:rPr>
              <a:t>and</a:t>
            </a:r>
            <a:r>
              <a:rPr lang="ka-GE" sz="1600" b="1" dirty="0" smtClean="0">
                <a:latin typeface="Sylfaen" pitchFamily="18" charset="0"/>
              </a:rPr>
              <a:t> </a:t>
            </a:r>
            <a:r>
              <a:rPr lang="en-US" sz="1600" b="1" dirty="0" smtClean="0">
                <a:latin typeface="Sylfaen" pitchFamily="18" charset="0"/>
              </a:rPr>
              <a:t>accurate </a:t>
            </a:r>
            <a:r>
              <a:rPr lang="en-US" sz="1600" b="1" dirty="0">
                <a:latin typeface="Sylfaen" pitchFamily="18" charset="0"/>
              </a:rPr>
              <a:t>localization of incipient forest fires</a:t>
            </a:r>
          </a:p>
          <a:p>
            <a:endParaRPr lang="en-US" sz="1600" b="1" dirty="0">
              <a:latin typeface="Sylfaen" pitchFamily="18" charset="0"/>
            </a:endParaRPr>
          </a:p>
          <a:p>
            <a:r>
              <a:rPr lang="en-US" sz="1600" b="1" dirty="0">
                <a:latin typeface="Sylfaen" pitchFamily="18" charset="0"/>
                <a:sym typeface="Wingdings" pitchFamily="2" charset="2"/>
              </a:rPr>
              <a:t> </a:t>
            </a:r>
            <a:r>
              <a:rPr lang="en-US" sz="1600" b="1" dirty="0">
                <a:latin typeface="Sylfaen" pitchFamily="18" charset="0"/>
              </a:rPr>
              <a:t>The objective of the ForFire project is the development of an outdoor fire detection system by using an innovative solar blind camera based on the technology of photosensitive gas and solid state detectors </a:t>
            </a:r>
            <a:endParaRPr lang="fr-FR" sz="1600" b="1" dirty="0">
              <a:latin typeface="Sylfaen" pitchFamily="18" charset="0"/>
            </a:endParaRPr>
          </a:p>
          <a:p>
            <a:endParaRPr lang="en-US" dirty="0">
              <a:latin typeface="Calibri" panose="020F0502020204030204" pitchFamily="34" charset="0"/>
            </a:endParaRPr>
          </a:p>
          <a:p>
            <a:endParaRPr lang="en-US" dirty="0">
              <a:solidFill>
                <a:srgbClr val="FF0000"/>
              </a:solidFill>
              <a:latin typeface="Calibri" panose="020F0502020204030204" pitchFamily="34" charset="0"/>
            </a:endParaRPr>
          </a:p>
        </p:txBody>
      </p:sp>
      <p:sp>
        <p:nvSpPr>
          <p:cNvPr id="7" name="TextBox 4"/>
          <p:cNvSpPr txBox="1">
            <a:spLocks noChangeArrowheads="1"/>
          </p:cNvSpPr>
          <p:nvPr/>
        </p:nvSpPr>
        <p:spPr bwMode="auto">
          <a:xfrm>
            <a:off x="773549" y="4203700"/>
            <a:ext cx="10437473" cy="1795363"/>
          </a:xfrm>
          <a:prstGeom prst="rect">
            <a:avLst/>
          </a:prstGeom>
          <a:noFill/>
          <a:ln w="9525">
            <a:noFill/>
            <a:miter lim="800000"/>
            <a:headEnd/>
            <a:tailEnd/>
          </a:ln>
        </p:spPr>
        <p:txBody>
          <a:bodyPr wrap="none">
            <a:spAutoFit/>
          </a:bodyPr>
          <a:lstStyle/>
          <a:p>
            <a:pPr algn="ctr">
              <a:spcBef>
                <a:spcPts val="200"/>
              </a:spcBef>
              <a:spcAft>
                <a:spcPts val="600"/>
              </a:spcAft>
            </a:pPr>
            <a:r>
              <a:rPr lang="en-GB" sz="1400" i="1" dirty="0" smtClean="0">
                <a:latin typeface="Sylfaen" pitchFamily="18" charset="0"/>
              </a:rPr>
              <a:t>F</a:t>
            </a:r>
            <a:r>
              <a:rPr lang="en-GB" sz="1400" i="1" dirty="0">
                <a:latin typeface="Sylfaen" pitchFamily="18" charset="0"/>
              </a:rPr>
              <a:t>. </a:t>
            </a:r>
            <a:r>
              <a:rPr lang="en-GB" sz="1400" i="1" dirty="0" err="1">
                <a:latin typeface="Sylfaen" pitchFamily="18" charset="0"/>
              </a:rPr>
              <a:t>Druillole</a:t>
            </a:r>
            <a:r>
              <a:rPr lang="en-GB" sz="1400" i="1" dirty="0">
                <a:latin typeface="Sylfaen" pitchFamily="18" charset="0"/>
              </a:rPr>
              <a:t>, I. Giomataris,  </a:t>
            </a:r>
            <a:r>
              <a:rPr lang="en-GB" sz="1400" i="1" dirty="0" smtClean="0">
                <a:latin typeface="Sylfaen" pitchFamily="18" charset="0"/>
              </a:rPr>
              <a:t>A. </a:t>
            </a:r>
            <a:r>
              <a:rPr lang="en-GB" sz="1400" i="1" dirty="0" err="1" smtClean="0">
                <a:latin typeface="Sylfaen" pitchFamily="18" charset="0"/>
              </a:rPr>
              <a:t>Gongadze</a:t>
            </a:r>
            <a:r>
              <a:rPr lang="en-GB" sz="1400" i="1" dirty="0" smtClean="0">
                <a:latin typeface="Sylfaen" pitchFamily="18" charset="0"/>
              </a:rPr>
              <a:t>, A</a:t>
            </a:r>
            <a:r>
              <a:rPr lang="en-GB" sz="1400" i="1" dirty="0">
                <a:latin typeface="Sylfaen" pitchFamily="18" charset="0"/>
              </a:rPr>
              <a:t>. </a:t>
            </a:r>
            <a:r>
              <a:rPr lang="en-GB" sz="1400" i="1" dirty="0" smtClean="0">
                <a:latin typeface="Sylfaen" pitchFamily="18" charset="0"/>
              </a:rPr>
              <a:t>Peyaud, </a:t>
            </a:r>
            <a:r>
              <a:rPr lang="en-GB" sz="1400" i="1" dirty="0">
                <a:latin typeface="Sylfaen" pitchFamily="18" charset="0"/>
              </a:rPr>
              <a:t>P. </a:t>
            </a:r>
            <a:r>
              <a:rPr lang="en-GB" sz="1400" i="1" dirty="0" err="1">
                <a:latin typeface="Sylfaen" pitchFamily="18" charset="0"/>
              </a:rPr>
              <a:t>Magnier</a:t>
            </a:r>
            <a:r>
              <a:rPr lang="en-GB" sz="1400" i="1" dirty="0">
                <a:latin typeface="Sylfaen" pitchFamily="18" charset="0"/>
              </a:rPr>
              <a:t>, J.P. </a:t>
            </a:r>
            <a:r>
              <a:rPr lang="en-GB" sz="1400" i="1" dirty="0" err="1">
                <a:latin typeface="Sylfaen" pitchFamily="18" charset="0"/>
              </a:rPr>
              <a:t>Mols</a:t>
            </a:r>
            <a:r>
              <a:rPr lang="en-GB" sz="1400" i="1" dirty="0">
                <a:latin typeface="Sylfaen" pitchFamily="18" charset="0"/>
              </a:rPr>
              <a:t>, E. Monmarthe, M. Mur, T. </a:t>
            </a:r>
            <a:r>
              <a:rPr lang="en-GB" sz="1400" i="1" dirty="0" err="1">
                <a:latin typeface="Sylfaen" pitchFamily="18" charset="0"/>
              </a:rPr>
              <a:t>Papaevangelou</a:t>
            </a:r>
            <a:r>
              <a:rPr lang="en-GB" sz="1400" i="1" dirty="0">
                <a:latin typeface="Sylfaen" pitchFamily="18" charset="0"/>
              </a:rPr>
              <a:t> </a:t>
            </a:r>
            <a:r>
              <a:rPr lang="en-GB" sz="1400" dirty="0">
                <a:latin typeface="Sylfaen" pitchFamily="18" charset="0"/>
              </a:rPr>
              <a:t>-</a:t>
            </a:r>
            <a:r>
              <a:rPr lang="en-GB" sz="1400" i="1" dirty="0">
                <a:latin typeface="Sylfaen" pitchFamily="18" charset="0"/>
              </a:rPr>
              <a:t> </a:t>
            </a:r>
            <a:r>
              <a:rPr lang="en-GB" sz="1400" dirty="0">
                <a:latin typeface="Sylfaen" pitchFamily="18" charset="0"/>
              </a:rPr>
              <a:t>Irfu, CEA </a:t>
            </a:r>
            <a:r>
              <a:rPr lang="en-GB" sz="1400" dirty="0" err="1">
                <a:latin typeface="Sylfaen" pitchFamily="18" charset="0"/>
              </a:rPr>
              <a:t>Saclay</a:t>
            </a:r>
            <a:r>
              <a:rPr lang="en-GB" sz="1400" dirty="0">
                <a:latin typeface="Sylfaen" pitchFamily="18" charset="0"/>
              </a:rPr>
              <a:t> </a:t>
            </a:r>
          </a:p>
          <a:p>
            <a:pPr algn="ctr">
              <a:spcBef>
                <a:spcPts val="200"/>
              </a:spcBef>
              <a:spcAft>
                <a:spcPts val="600"/>
              </a:spcAft>
            </a:pPr>
            <a:r>
              <a:rPr lang="en-GB" sz="1400" i="1" dirty="0">
                <a:latin typeface="Sylfaen" pitchFamily="18" charset="0"/>
              </a:rPr>
              <a:t>in collaboration with</a:t>
            </a:r>
          </a:p>
          <a:p>
            <a:pPr algn="ctr">
              <a:spcBef>
                <a:spcPts val="200"/>
              </a:spcBef>
              <a:spcAft>
                <a:spcPts val="600"/>
              </a:spcAft>
            </a:pPr>
            <a:r>
              <a:rPr lang="en-GB" sz="1400" i="1" dirty="0">
                <a:latin typeface="Sylfaen" pitchFamily="18" charset="0"/>
              </a:rPr>
              <a:t>A. Angelopoulos, </a:t>
            </a:r>
            <a:r>
              <a:rPr lang="fi-FI" sz="1400" i="1" dirty="0">
                <a:latin typeface="Sylfaen" pitchFamily="18" charset="0"/>
              </a:rPr>
              <a:t>C. Chelmis, V. Costopoulos, I. Kantemiris </a:t>
            </a:r>
            <a:r>
              <a:rPr lang="en-GB" sz="1400" dirty="0">
                <a:latin typeface="Sylfaen" pitchFamily="18" charset="0"/>
              </a:rPr>
              <a:t>-</a:t>
            </a:r>
            <a:r>
              <a:rPr lang="en-GB" sz="1400" i="1" dirty="0">
                <a:latin typeface="Sylfaen" pitchFamily="18" charset="0"/>
              </a:rPr>
              <a:t> </a:t>
            </a:r>
            <a:r>
              <a:rPr lang="en-US" sz="1400" dirty="0">
                <a:latin typeface="Sylfaen" pitchFamily="18" charset="0"/>
              </a:rPr>
              <a:t>Dept. of </a:t>
            </a:r>
            <a:r>
              <a:rPr lang="en-GB" sz="1400" dirty="0">
                <a:latin typeface="Sylfaen" pitchFamily="18" charset="0"/>
              </a:rPr>
              <a:t>Physics, University of Athens, Greece</a:t>
            </a:r>
          </a:p>
          <a:p>
            <a:pPr algn="ctr">
              <a:spcBef>
                <a:spcPts val="200"/>
              </a:spcBef>
              <a:spcAft>
                <a:spcPts val="600"/>
              </a:spcAft>
            </a:pPr>
            <a:r>
              <a:rPr lang="en-GB" sz="1400" i="1" dirty="0">
                <a:latin typeface="Sylfaen" pitchFamily="18" charset="0"/>
              </a:rPr>
              <a:t>F. Quinlan, P. </a:t>
            </a:r>
            <a:r>
              <a:rPr lang="en-GB" sz="1400" i="1" dirty="0" err="1">
                <a:latin typeface="Sylfaen" pitchFamily="18" charset="0"/>
              </a:rPr>
              <a:t>Pavlopoulos</a:t>
            </a:r>
            <a:r>
              <a:rPr lang="en-GB" sz="1400" i="1" dirty="0">
                <a:latin typeface="Sylfaen" pitchFamily="18" charset="0"/>
              </a:rPr>
              <a:t> </a:t>
            </a:r>
            <a:r>
              <a:rPr lang="en-GB" sz="1400" dirty="0">
                <a:latin typeface="Sylfaen" pitchFamily="18" charset="0"/>
              </a:rPr>
              <a:t>-</a:t>
            </a:r>
            <a:r>
              <a:rPr lang="en-GB" sz="1400" i="1" dirty="0">
                <a:latin typeface="Sylfaen" pitchFamily="18" charset="0"/>
              </a:rPr>
              <a:t> </a:t>
            </a:r>
            <a:r>
              <a:rPr lang="en-GB" sz="1400" dirty="0">
                <a:latin typeface="Sylfaen" pitchFamily="18" charset="0"/>
              </a:rPr>
              <a:t>Heron Technologies, Orleans, France</a:t>
            </a:r>
          </a:p>
          <a:p>
            <a:pPr algn="ctr">
              <a:spcBef>
                <a:spcPts val="200"/>
              </a:spcBef>
              <a:spcAft>
                <a:spcPts val="600"/>
              </a:spcAft>
            </a:pPr>
            <a:r>
              <a:rPr lang="en-GB" sz="1400" i="1" dirty="0">
                <a:latin typeface="Sylfaen" pitchFamily="18" charset="0"/>
              </a:rPr>
              <a:t>A. </a:t>
            </a:r>
            <a:r>
              <a:rPr lang="en-GB" sz="1400" i="1" dirty="0" err="1">
                <a:latin typeface="Sylfaen" pitchFamily="18" charset="0"/>
              </a:rPr>
              <a:t>Abril</a:t>
            </a:r>
            <a:r>
              <a:rPr lang="en-GB" sz="1400" i="1" dirty="0">
                <a:latin typeface="Sylfaen" pitchFamily="18" charset="0"/>
              </a:rPr>
              <a:t>, M. Chica </a:t>
            </a:r>
            <a:r>
              <a:rPr lang="en-GB" sz="1400" dirty="0">
                <a:latin typeface="Sylfaen" pitchFamily="18" charset="0"/>
              </a:rPr>
              <a:t>- ITAV, Spain</a:t>
            </a:r>
          </a:p>
          <a:p>
            <a:pPr algn="ctr"/>
            <a:endParaRPr lang="en-US" sz="900" i="1" dirty="0">
              <a:latin typeface="Comic Sans MS" pitchFamily="66" charset="0"/>
            </a:endParaRPr>
          </a:p>
        </p:txBody>
      </p:sp>
      <p:sp>
        <p:nvSpPr>
          <p:cNvPr id="2" name="TextBox 1"/>
          <p:cNvSpPr txBox="1"/>
          <p:nvPr/>
        </p:nvSpPr>
        <p:spPr>
          <a:xfrm>
            <a:off x="304800" y="223520"/>
            <a:ext cx="7277954" cy="584775"/>
          </a:xfrm>
          <a:prstGeom prst="rect">
            <a:avLst/>
          </a:prstGeom>
          <a:noFill/>
        </p:spPr>
        <p:txBody>
          <a:bodyPr wrap="none" rtlCol="0">
            <a:spAutoFit/>
          </a:bodyPr>
          <a:lstStyle/>
          <a:p>
            <a:r>
              <a:rPr lang="ka-GE" sz="3200" b="1" u="sng" dirty="0" smtClean="0"/>
              <a:t>მიკრომეგასის გამოყენების </a:t>
            </a:r>
            <a:r>
              <a:rPr lang="ka-GE" sz="3200" b="1" u="sng" dirty="0"/>
              <a:t>მაგალითი</a:t>
            </a:r>
            <a:endParaRPr lang="ru-RU" sz="3200" b="1" u="sng" dirty="0"/>
          </a:p>
        </p:txBody>
      </p:sp>
      <p:pic>
        <p:nvPicPr>
          <p:cNvPr id="6"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00160" y="5101449"/>
            <a:ext cx="2687164" cy="1616593"/>
          </a:xfrm>
          <a:prstGeom prst="rect">
            <a:avLst/>
          </a:prstGeom>
        </p:spPr>
      </p:pic>
    </p:spTree>
    <p:extLst>
      <p:ext uri="{BB962C8B-B14F-4D97-AF65-F5344CB8AC3E}">
        <p14:creationId xmlns:p14="http://schemas.microsoft.com/office/powerpoint/2010/main" val="13697385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304800" y="274638"/>
            <a:ext cx="11176000" cy="639762"/>
          </a:xfrm>
        </p:spPr>
        <p:txBody>
          <a:bodyPr>
            <a:normAutofit fontScale="90000"/>
          </a:bodyPr>
          <a:lstStyle/>
          <a:p>
            <a:r>
              <a:rPr lang="fr-FR" dirty="0" err="1" smtClean="0">
                <a:latin typeface="Calibri" panose="020F0502020204030204" pitchFamily="34" charset="0"/>
              </a:rPr>
              <a:t>Systems</a:t>
            </a:r>
            <a:r>
              <a:rPr lang="fr-FR" dirty="0" smtClean="0">
                <a:latin typeface="Calibri" panose="020F0502020204030204" pitchFamily="34" charset="0"/>
              </a:rPr>
              <a:t> of Notification</a:t>
            </a:r>
          </a:p>
        </p:txBody>
      </p:sp>
      <p:sp>
        <p:nvSpPr>
          <p:cNvPr id="7" name="Content Placeholder 2"/>
          <p:cNvSpPr txBox="1">
            <a:spLocks/>
          </p:cNvSpPr>
          <p:nvPr/>
        </p:nvSpPr>
        <p:spPr bwMode="auto">
          <a:xfrm>
            <a:off x="304800" y="914400"/>
            <a:ext cx="5791200" cy="2286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Char char="Ø"/>
              <a:defRPr/>
            </a:pPr>
            <a:r>
              <a:rPr lang="en-US" sz="1800" dirty="0">
                <a:latin typeface="Calibri" panose="020F0502020204030204" pitchFamily="34" charset="0"/>
                <a:cs typeface="+mn-cs"/>
              </a:rPr>
              <a:t>Watch towers (medium area)</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Fast response</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Less false alarms</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Reliability (human, visibility…)</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Human resources</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Expensive!</a:t>
            </a:r>
          </a:p>
        </p:txBody>
      </p:sp>
      <p:sp>
        <p:nvSpPr>
          <p:cNvPr id="6" name="Content Placeholder 2"/>
          <p:cNvSpPr txBox="1">
            <a:spLocks/>
          </p:cNvSpPr>
          <p:nvPr/>
        </p:nvSpPr>
        <p:spPr bwMode="auto">
          <a:xfrm>
            <a:off x="304800" y="3048000"/>
            <a:ext cx="5791200" cy="2286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Char char="Ø"/>
              <a:defRPr/>
            </a:pPr>
            <a:r>
              <a:rPr lang="en-US" sz="1800" dirty="0">
                <a:latin typeface="Calibri" panose="020F0502020204030204" pitchFamily="34" charset="0"/>
                <a:cs typeface="+mn-cs"/>
              </a:rPr>
              <a:t>Satellites (large area)</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Very large area</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Resolution</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Response time</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Clouds</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Very expensive!</a:t>
            </a:r>
          </a:p>
        </p:txBody>
      </p:sp>
      <p:sp>
        <p:nvSpPr>
          <p:cNvPr id="8" name="Content Placeholder 2"/>
          <p:cNvSpPr txBox="1">
            <a:spLocks/>
          </p:cNvSpPr>
          <p:nvPr/>
        </p:nvSpPr>
        <p:spPr bwMode="auto">
          <a:xfrm>
            <a:off x="203200" y="5181600"/>
            <a:ext cx="5791200" cy="14478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Char char="Ø"/>
              <a:defRPr/>
            </a:pPr>
            <a:r>
              <a:rPr lang="en-US" sz="1800" dirty="0">
                <a:latin typeface="Calibri" panose="020F0502020204030204" pitchFamily="34" charset="0"/>
                <a:cs typeface="+mn-cs"/>
              </a:rPr>
              <a:t>Aircraft patrols (medium area)</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Fast response</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Low false alarm rate</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Expensive!</a:t>
            </a:r>
          </a:p>
        </p:txBody>
      </p:sp>
      <p:sp>
        <p:nvSpPr>
          <p:cNvPr id="11" name="Content Placeholder 2"/>
          <p:cNvSpPr txBox="1">
            <a:spLocks/>
          </p:cNvSpPr>
          <p:nvPr/>
        </p:nvSpPr>
        <p:spPr bwMode="auto">
          <a:xfrm>
            <a:off x="5994400" y="914400"/>
            <a:ext cx="5994400" cy="18288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Char char="Ø"/>
              <a:defRPr/>
            </a:pPr>
            <a:r>
              <a:rPr lang="en-US" sz="1800" dirty="0">
                <a:latin typeface="Calibri" panose="020F0502020204030204" pitchFamily="34" charset="0"/>
                <a:cs typeface="+mn-cs"/>
              </a:rPr>
              <a:t>Video surveillance (medium area)</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Fast response (min)</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Good resolution (smoke 10x10 m</a:t>
            </a:r>
            <a:r>
              <a:rPr lang="en-US" sz="1800" baseline="30000" dirty="0">
                <a:solidFill>
                  <a:srgbClr val="006600"/>
                </a:solidFill>
                <a:latin typeface="Calibri" panose="020F0502020204030204" pitchFamily="34" charset="0"/>
                <a:cs typeface="+mn-cs"/>
              </a:rPr>
              <a:t>2</a:t>
            </a:r>
            <a:r>
              <a:rPr lang="en-US" sz="1800" dirty="0">
                <a:solidFill>
                  <a:srgbClr val="006600"/>
                </a:solidFill>
                <a:latin typeface="Calibri" panose="020F0502020204030204" pitchFamily="34" charset="0"/>
                <a:cs typeface="+mn-cs"/>
              </a:rPr>
              <a:t> @ 10 km)</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False alarms</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Strong winds</a:t>
            </a:r>
          </a:p>
        </p:txBody>
      </p:sp>
      <p:sp>
        <p:nvSpPr>
          <p:cNvPr id="12" name="Content Placeholder 2"/>
          <p:cNvSpPr txBox="1">
            <a:spLocks/>
          </p:cNvSpPr>
          <p:nvPr/>
        </p:nvSpPr>
        <p:spPr bwMode="auto">
          <a:xfrm>
            <a:off x="6096000" y="2895600"/>
            <a:ext cx="5994400" cy="18288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Char char="Ø"/>
              <a:defRPr/>
            </a:pPr>
            <a:r>
              <a:rPr lang="en-US" sz="1800" dirty="0">
                <a:latin typeface="Calibri" panose="020F0502020204030204" pitchFamily="34" charset="0"/>
                <a:cs typeface="+mn-cs"/>
              </a:rPr>
              <a:t>IR detectors (small area)</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Fast response</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Good resolution for small distances</a:t>
            </a:r>
          </a:p>
          <a:p>
            <a:pPr marL="800100" lvl="1" indent="-342900" eaLnBrk="0" hangingPunct="0">
              <a:spcBef>
                <a:spcPct val="20000"/>
              </a:spcBef>
              <a:buFont typeface="Wingdings" pitchFamily="2" charset="2"/>
              <a:buChar char="ü"/>
              <a:defRPr/>
            </a:pPr>
            <a:r>
              <a:rPr lang="en-US" sz="1800" dirty="0">
                <a:solidFill>
                  <a:srgbClr val="006600"/>
                </a:solidFill>
                <a:latin typeface="Calibri" panose="020F0502020204030204" pitchFamily="34" charset="0"/>
                <a:cs typeface="+mn-cs"/>
              </a:rPr>
              <a:t>Insensitive to fog &amp; dust </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False alarms</a:t>
            </a:r>
          </a:p>
          <a:p>
            <a:pPr marL="800100" lvl="1" indent="-342900" eaLnBrk="0" hangingPunct="0">
              <a:spcBef>
                <a:spcPct val="20000"/>
              </a:spcBef>
              <a:buFont typeface="Wingdings" pitchFamily="2" charset="2"/>
              <a:buChar char="û"/>
              <a:defRPr/>
            </a:pPr>
            <a:r>
              <a:rPr lang="en-US" sz="1800" dirty="0">
                <a:solidFill>
                  <a:srgbClr val="C00000"/>
                </a:solidFill>
                <a:latin typeface="Calibri" panose="020F0502020204030204" pitchFamily="34" charset="0"/>
                <a:cs typeface="+mn-cs"/>
              </a:rPr>
              <a:t>Expensive for the area covered</a:t>
            </a:r>
          </a:p>
        </p:txBody>
      </p:sp>
      <p:sp>
        <p:nvSpPr>
          <p:cNvPr id="13" name="Content Placeholder 2"/>
          <p:cNvSpPr txBox="1">
            <a:spLocks/>
          </p:cNvSpPr>
          <p:nvPr/>
        </p:nvSpPr>
        <p:spPr bwMode="auto">
          <a:xfrm>
            <a:off x="6096000" y="5181600"/>
            <a:ext cx="5994400" cy="18288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Char char="Ø"/>
              <a:defRPr/>
            </a:pPr>
            <a:r>
              <a:rPr lang="en-US" sz="1800" i="1" dirty="0">
                <a:latin typeface="Calibri" panose="020F0502020204030204" pitchFamily="34" charset="0"/>
                <a:cs typeface="+mn-cs"/>
              </a:rPr>
              <a:t>FORFIRE (medium area)</a:t>
            </a:r>
          </a:p>
          <a:p>
            <a:pPr marL="800100" lvl="1" indent="-342900" eaLnBrk="0" hangingPunct="0">
              <a:spcBef>
                <a:spcPct val="20000"/>
              </a:spcBef>
              <a:buFont typeface="Wingdings" pitchFamily="2" charset="2"/>
              <a:buChar char="ü"/>
              <a:defRPr/>
            </a:pPr>
            <a:r>
              <a:rPr lang="en-US" sz="1800" i="1" dirty="0">
                <a:solidFill>
                  <a:srgbClr val="006600"/>
                </a:solidFill>
                <a:latin typeface="Calibri" panose="020F0502020204030204" pitchFamily="34" charset="0"/>
                <a:cs typeface="+mn-cs"/>
              </a:rPr>
              <a:t>Very cheep</a:t>
            </a:r>
          </a:p>
          <a:p>
            <a:pPr marL="800100" lvl="1" indent="-342900" eaLnBrk="0" hangingPunct="0">
              <a:spcBef>
                <a:spcPct val="20000"/>
              </a:spcBef>
              <a:buFont typeface="Wingdings" pitchFamily="2" charset="2"/>
              <a:buChar char="ü"/>
              <a:defRPr/>
            </a:pPr>
            <a:r>
              <a:rPr lang="en-US" sz="1800" i="1" dirty="0">
                <a:solidFill>
                  <a:srgbClr val="006600"/>
                </a:solidFill>
                <a:latin typeface="Calibri" panose="020F0502020204030204" pitchFamily="34" charset="0"/>
                <a:cs typeface="+mn-cs"/>
              </a:rPr>
              <a:t>Low false alarm rate</a:t>
            </a:r>
          </a:p>
          <a:p>
            <a:pPr marL="800100" lvl="1" indent="-342900" eaLnBrk="0" hangingPunct="0">
              <a:spcBef>
                <a:spcPct val="20000"/>
              </a:spcBef>
              <a:buFont typeface="Wingdings" pitchFamily="2" charset="2"/>
              <a:buChar char="ü"/>
              <a:defRPr/>
            </a:pPr>
            <a:r>
              <a:rPr lang="en-US" sz="1800" i="1" dirty="0" smtClean="0">
                <a:solidFill>
                  <a:srgbClr val="006600"/>
                </a:solidFill>
                <a:latin typeface="Calibri" panose="020F0502020204030204" pitchFamily="34" charset="0"/>
                <a:cs typeface="+mn-cs"/>
              </a:rPr>
              <a:t>Low power </a:t>
            </a:r>
            <a:r>
              <a:rPr lang="en-US" sz="1800" i="1" dirty="0">
                <a:solidFill>
                  <a:srgbClr val="006600"/>
                </a:solidFill>
                <a:latin typeface="Calibri" panose="020F0502020204030204" pitchFamily="34" charset="0"/>
                <a:cs typeface="+mn-cs"/>
              </a:rPr>
              <a:t>consumption</a:t>
            </a:r>
          </a:p>
          <a:p>
            <a:pPr marL="800100" lvl="1" indent="-342900" eaLnBrk="0" hangingPunct="0">
              <a:spcBef>
                <a:spcPct val="20000"/>
              </a:spcBef>
              <a:buFont typeface="Wingdings" pitchFamily="2" charset="2"/>
              <a:buChar char="û"/>
              <a:defRPr/>
            </a:pPr>
            <a:r>
              <a:rPr lang="en-US" sz="1800" i="1" dirty="0">
                <a:solidFill>
                  <a:srgbClr val="C00000"/>
                </a:solidFill>
                <a:latin typeface="Calibri" panose="020F0502020204030204" pitchFamily="34" charset="0"/>
                <a:cs typeface="+mn-cs"/>
              </a:rPr>
              <a:t>Direct vision required</a:t>
            </a:r>
          </a:p>
        </p:txBody>
      </p:sp>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8818259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609600" y="338328"/>
            <a:ext cx="10972800" cy="687832"/>
          </a:xfrm>
        </p:spPr>
        <p:txBody>
          <a:bodyPr/>
          <a:lstStyle/>
          <a:p>
            <a:r>
              <a:rPr lang="en-US" sz="3600" b="1" dirty="0" smtClean="0">
                <a:latin typeface="Calibri" panose="020F0502020204030204" pitchFamily="34" charset="0"/>
              </a:rPr>
              <a:t>What exist out there?</a:t>
            </a:r>
          </a:p>
        </p:txBody>
      </p:sp>
      <p:sp>
        <p:nvSpPr>
          <p:cNvPr id="14338" name="Rectangle 4"/>
          <p:cNvSpPr>
            <a:spLocks noChangeArrowheads="1"/>
          </p:cNvSpPr>
          <p:nvPr/>
        </p:nvSpPr>
        <p:spPr bwMode="auto">
          <a:xfrm>
            <a:off x="285751" y="1033762"/>
            <a:ext cx="9230782" cy="1754326"/>
          </a:xfrm>
          <a:prstGeom prst="rect">
            <a:avLst/>
          </a:prstGeom>
          <a:noFill/>
          <a:ln w="9525">
            <a:noFill/>
            <a:miter lim="800000"/>
            <a:headEnd/>
            <a:tailEnd/>
          </a:ln>
        </p:spPr>
        <p:txBody>
          <a:bodyPr wrap="square">
            <a:spAutoFit/>
          </a:bodyPr>
          <a:lstStyle/>
          <a:p>
            <a:r>
              <a:rPr lang="en-US" sz="1800" dirty="0">
                <a:latin typeface="Calibri" panose="020F0502020204030204" pitchFamily="34" charset="0"/>
              </a:rPr>
              <a:t>There are commercial UV detectors of flame, but their sensitivity is insufficient for forest fire detection</a:t>
            </a:r>
          </a:p>
          <a:p>
            <a:endParaRPr lang="en-US" sz="1800" dirty="0">
              <a:latin typeface="Calibri" panose="020F0502020204030204" pitchFamily="34" charset="0"/>
            </a:endParaRPr>
          </a:p>
          <a:p>
            <a:r>
              <a:rPr lang="en-US" sz="1800" b="1" dirty="0">
                <a:latin typeface="Calibri" panose="020F0502020204030204" pitchFamily="34" charset="0"/>
              </a:rPr>
              <a:t>EU standard:</a:t>
            </a:r>
          </a:p>
          <a:p>
            <a:endParaRPr lang="en-US" sz="1800" dirty="0">
              <a:latin typeface="Calibri" panose="020F0502020204030204" pitchFamily="34" charset="0"/>
            </a:endParaRPr>
          </a:p>
          <a:p>
            <a:r>
              <a:rPr lang="en-US" sz="1800" dirty="0">
                <a:latin typeface="Calibri" panose="020F0502020204030204" pitchFamily="34" charset="0"/>
              </a:rPr>
              <a:t>The highest sensitivity Class 1: ~ 30 x 30 x 30 cm3 flame at  ~20m  for 20sec - Hamamatsu </a:t>
            </a:r>
            <a:r>
              <a:rPr lang="en-US" sz="1800" dirty="0" err="1">
                <a:latin typeface="Calibri" panose="020F0502020204030204" pitchFamily="34" charset="0"/>
              </a:rPr>
              <a:t>UVtron</a:t>
            </a:r>
            <a:endParaRPr lang="en-US" sz="1800" dirty="0">
              <a:latin typeface="Calibri" panose="020F0502020204030204" pitchFamily="34" charset="0"/>
            </a:endParaRPr>
          </a:p>
        </p:txBody>
      </p:sp>
      <p:grpSp>
        <p:nvGrpSpPr>
          <p:cNvPr id="14339" name="Group 2"/>
          <p:cNvGrpSpPr>
            <a:grpSpLocks/>
          </p:cNvGrpSpPr>
          <p:nvPr/>
        </p:nvGrpSpPr>
        <p:grpSpPr bwMode="auto">
          <a:xfrm>
            <a:off x="814916" y="3403600"/>
            <a:ext cx="3269403" cy="2511425"/>
            <a:chOff x="622300" y="4040773"/>
            <a:chExt cx="2343151" cy="2509252"/>
          </a:xfrm>
        </p:grpSpPr>
        <p:pic>
          <p:nvPicPr>
            <p:cNvPr id="14346" name="Picture 2" descr="http://img.directindustry.com/images_di/photo-g/flame-detector-for-fire-safety-applications-44998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300" y="4459287"/>
              <a:ext cx="2343151" cy="2090738"/>
            </a:xfrm>
            <a:prstGeom prst="rect">
              <a:avLst/>
            </a:prstGeom>
            <a:noFill/>
            <a:ln w="9525">
              <a:noFill/>
              <a:miter lim="800000"/>
              <a:headEnd/>
              <a:tailEnd/>
            </a:ln>
          </p:spPr>
        </p:pic>
        <p:sp>
          <p:nvSpPr>
            <p:cNvPr id="14347" name="Rectangle 1"/>
            <p:cNvSpPr>
              <a:spLocks noChangeArrowheads="1"/>
            </p:cNvSpPr>
            <p:nvPr/>
          </p:nvSpPr>
          <p:spPr bwMode="auto">
            <a:xfrm>
              <a:off x="817563" y="4040773"/>
              <a:ext cx="1506663" cy="394444"/>
            </a:xfrm>
            <a:prstGeom prst="rect">
              <a:avLst/>
            </a:prstGeom>
            <a:noFill/>
            <a:ln w="9525">
              <a:noFill/>
              <a:miter lim="800000"/>
              <a:headEnd/>
              <a:tailEnd/>
            </a:ln>
          </p:spPr>
          <p:txBody>
            <a:bodyPr wrap="none">
              <a:spAutoFit/>
            </a:bodyPr>
            <a:lstStyle/>
            <a:p>
              <a:r>
                <a:rPr lang="fr-FR" b="1" i="1" dirty="0">
                  <a:latin typeface="Calibri" panose="020F0502020204030204" pitchFamily="34" charset="0"/>
                </a:rPr>
                <a:t>Dräger Flame 5000</a:t>
              </a:r>
              <a:endParaRPr lang="en-US" b="1" i="1" dirty="0">
                <a:latin typeface="Calibri" panose="020F0502020204030204" pitchFamily="34" charset="0"/>
              </a:endParaRPr>
            </a:p>
          </p:txBody>
        </p:sp>
      </p:grpSp>
      <p:sp>
        <p:nvSpPr>
          <p:cNvPr id="14340" name="Rectangle 5"/>
          <p:cNvSpPr>
            <a:spLocks noChangeArrowheads="1"/>
          </p:cNvSpPr>
          <p:nvPr/>
        </p:nvSpPr>
        <p:spPr bwMode="auto">
          <a:xfrm>
            <a:off x="285751" y="6221414"/>
            <a:ext cx="6096000" cy="369332"/>
          </a:xfrm>
          <a:prstGeom prst="rect">
            <a:avLst/>
          </a:prstGeom>
          <a:noFill/>
          <a:ln w="9525">
            <a:noFill/>
            <a:miter lim="800000"/>
            <a:headEnd/>
            <a:tailEnd/>
          </a:ln>
        </p:spPr>
        <p:txBody>
          <a:bodyPr>
            <a:spAutoFit/>
          </a:bodyPr>
          <a:lstStyle/>
          <a:p>
            <a:r>
              <a:rPr lang="fr-FR" b="1" i="1" dirty="0">
                <a:latin typeface="Calibri" panose="020F0502020204030204" pitchFamily="34" charset="0"/>
              </a:rPr>
              <a:t>Gasoline Fire surface of 0.1 m² at 44 m</a:t>
            </a:r>
            <a:endParaRPr lang="en-US" b="1" i="1" dirty="0">
              <a:latin typeface="Calibri" panose="020F0502020204030204" pitchFamily="34" charset="0"/>
            </a:endParaRPr>
          </a:p>
        </p:txBody>
      </p:sp>
      <p:pic>
        <p:nvPicPr>
          <p:cNvPr id="14341" name="Picture 4" descr="http://img.directindustry.com/images_di/photo-g/infrared-ultraviolet-flame-detector-for-fire-safety-applications-21410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48326" y="3931920"/>
            <a:ext cx="4582242" cy="1983105"/>
          </a:xfrm>
          <a:prstGeom prst="rect">
            <a:avLst/>
          </a:prstGeom>
          <a:noFill/>
          <a:ln w="9525">
            <a:noFill/>
            <a:miter lim="800000"/>
            <a:headEnd/>
            <a:tailEnd/>
          </a:ln>
        </p:spPr>
      </p:pic>
      <p:sp>
        <p:nvSpPr>
          <p:cNvPr id="14342" name="Rectangle 5"/>
          <p:cNvSpPr>
            <a:spLocks noChangeArrowheads="1"/>
          </p:cNvSpPr>
          <p:nvPr/>
        </p:nvSpPr>
        <p:spPr bwMode="auto">
          <a:xfrm>
            <a:off x="3333751" y="2791897"/>
            <a:ext cx="184731" cy="369332"/>
          </a:xfrm>
          <a:prstGeom prst="rect">
            <a:avLst/>
          </a:prstGeom>
          <a:noFill/>
          <a:ln w="9525">
            <a:noFill/>
            <a:miter lim="800000"/>
            <a:headEnd/>
            <a:tailEnd/>
          </a:ln>
        </p:spPr>
        <p:txBody>
          <a:bodyPr wrap="none" anchor="ctr">
            <a:spAutoFit/>
          </a:bodyPr>
          <a:lstStyle/>
          <a:p>
            <a:endParaRPr lang="fr-FR" sz="1800"/>
          </a:p>
        </p:txBody>
      </p:sp>
      <p:sp>
        <p:nvSpPr>
          <p:cNvPr id="14343" name="Rectangle 8"/>
          <p:cNvSpPr>
            <a:spLocks noChangeArrowheads="1"/>
          </p:cNvSpPr>
          <p:nvPr/>
        </p:nvSpPr>
        <p:spPr bwMode="auto">
          <a:xfrm>
            <a:off x="6861989" y="3397793"/>
            <a:ext cx="4476995" cy="369332"/>
          </a:xfrm>
          <a:prstGeom prst="rect">
            <a:avLst/>
          </a:prstGeom>
          <a:noFill/>
          <a:ln w="9525">
            <a:noFill/>
            <a:miter lim="800000"/>
            <a:headEnd/>
            <a:tailEnd/>
          </a:ln>
        </p:spPr>
        <p:txBody>
          <a:bodyPr wrap="none">
            <a:spAutoFit/>
          </a:bodyPr>
          <a:lstStyle/>
          <a:p>
            <a:r>
              <a:rPr lang="fr-FR" b="1" i="1" dirty="0">
                <a:latin typeface="Calibri" panose="020F0502020204030204" pitchFamily="34" charset="0"/>
              </a:rPr>
              <a:t>Simtronics MultiFlame DM-TV6-V Dual UV-IR</a:t>
            </a:r>
            <a:endParaRPr lang="en-US" b="1" i="1" dirty="0">
              <a:latin typeface="Calibri" panose="020F0502020204030204" pitchFamily="34" charset="0"/>
            </a:endParaRPr>
          </a:p>
        </p:txBody>
      </p:sp>
      <p:sp>
        <p:nvSpPr>
          <p:cNvPr id="14344" name="Rectangle 12"/>
          <p:cNvSpPr>
            <a:spLocks noChangeArrowheads="1"/>
          </p:cNvSpPr>
          <p:nvPr/>
        </p:nvSpPr>
        <p:spPr bwMode="auto">
          <a:xfrm>
            <a:off x="7487920" y="6076951"/>
            <a:ext cx="4727364" cy="646331"/>
          </a:xfrm>
          <a:prstGeom prst="rect">
            <a:avLst/>
          </a:prstGeom>
          <a:noFill/>
          <a:ln w="9525">
            <a:noFill/>
            <a:miter lim="800000"/>
            <a:headEnd/>
            <a:tailEnd/>
          </a:ln>
        </p:spPr>
        <p:txBody>
          <a:bodyPr wrap="square">
            <a:spAutoFit/>
          </a:bodyPr>
          <a:lstStyle/>
          <a:p>
            <a:pPr fontAlgn="t"/>
            <a:r>
              <a:rPr lang="fr-FR" b="1" i="1" dirty="0">
                <a:latin typeface="Calibri" panose="020F0502020204030204" pitchFamily="34" charset="0"/>
              </a:rPr>
              <a:t>Range, n-heptane </a:t>
            </a:r>
            <a:r>
              <a:rPr lang="en-US" b="1" i="1" dirty="0">
                <a:latin typeface="Calibri" panose="020F0502020204030204" pitchFamily="34" charset="0"/>
              </a:rPr>
              <a:t>45m  0.3x0.3m</a:t>
            </a:r>
            <a:endParaRPr lang="fr-FR" b="1" i="1" dirty="0">
              <a:latin typeface="Calibri" panose="020F0502020204030204" pitchFamily="34" charset="0"/>
            </a:endParaRPr>
          </a:p>
          <a:p>
            <a:pPr fontAlgn="t"/>
            <a:r>
              <a:rPr lang="fr-FR" b="1" i="1" dirty="0">
                <a:latin typeface="Calibri" panose="020F0502020204030204" pitchFamily="34" charset="0"/>
              </a:rPr>
              <a:t>Range, gazoline </a:t>
            </a:r>
            <a:r>
              <a:rPr lang="en-US" b="1" i="1" dirty="0">
                <a:latin typeface="Calibri" panose="020F0502020204030204" pitchFamily="34" charset="0"/>
              </a:rPr>
              <a:t>27 m 0.3x0.3 m</a:t>
            </a:r>
            <a:endParaRPr lang="fr-FR" b="1" i="1" dirty="0">
              <a:latin typeface="Calibri" panose="020F0502020204030204" pitchFamily="34" charset="0"/>
            </a:endParaRPr>
          </a:p>
        </p:txBody>
      </p:sp>
      <p:pic>
        <p:nvPicPr>
          <p:cNvPr id="14345" name="Picture 7" descr="http://jp.hamamatsu.com/resources/products/etd/photo/150_uvtron.jpg"/>
          <p:cNvPicPr>
            <a:picLocks noChangeAspect="1" noChangeArrowheads="1"/>
          </p:cNvPicPr>
          <p:nvPr/>
        </p:nvPicPr>
        <p:blipFill>
          <a:blip r:embed="rId5"/>
          <a:srcRect/>
          <a:stretch>
            <a:fillRect/>
          </a:stretch>
        </p:blipFill>
        <p:spPr bwMode="auto">
          <a:xfrm>
            <a:off x="9433984" y="1236663"/>
            <a:ext cx="1905000" cy="1428750"/>
          </a:xfrm>
          <a:prstGeom prst="rect">
            <a:avLst/>
          </a:prstGeom>
          <a:noFill/>
          <a:ln w="9525">
            <a:noFill/>
            <a:miter lim="800000"/>
            <a:headEnd/>
            <a:tailEnd/>
          </a:ln>
        </p:spPr>
      </p:pic>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12040748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4"/>
          <p:cNvPicPr>
            <a:picLocks noChangeAspect="1" noChangeArrowheads="1"/>
          </p:cNvPicPr>
          <p:nvPr/>
        </p:nvPicPr>
        <p:blipFill>
          <a:blip r:embed="rId3"/>
          <a:srcRect/>
          <a:stretch>
            <a:fillRect/>
          </a:stretch>
        </p:blipFill>
        <p:spPr bwMode="auto">
          <a:xfrm>
            <a:off x="150285" y="100014"/>
            <a:ext cx="11889316" cy="6696075"/>
          </a:xfrm>
          <a:prstGeom prst="rect">
            <a:avLst/>
          </a:prstGeom>
          <a:noFill/>
          <a:ln w="9525">
            <a:noFill/>
            <a:miter lim="800000"/>
            <a:headEnd/>
            <a:tailEnd/>
          </a:ln>
        </p:spPr>
      </p:pic>
      <p:sp>
        <p:nvSpPr>
          <p:cNvPr id="16387" name="Text Box 3"/>
          <p:cNvSpPr txBox="1">
            <a:spLocks noChangeArrowheads="1"/>
          </p:cNvSpPr>
          <p:nvPr/>
        </p:nvSpPr>
        <p:spPr bwMode="auto">
          <a:xfrm>
            <a:off x="111284" y="818780"/>
            <a:ext cx="6545323" cy="2893100"/>
          </a:xfrm>
          <a:prstGeom prst="rect">
            <a:avLst/>
          </a:prstGeom>
          <a:solidFill>
            <a:schemeClr val="bg1"/>
          </a:solidFill>
          <a:ln w="9525">
            <a:noFill/>
            <a:miter lim="800000"/>
            <a:headEnd/>
            <a:tailEnd/>
          </a:ln>
          <a:effectLst/>
        </p:spPr>
        <p:txBody>
          <a:bodyPr wrap="square">
            <a:spAutoFit/>
          </a:bodyPr>
          <a:lstStyle/>
          <a:p>
            <a:pPr>
              <a:spcBef>
                <a:spcPct val="50000"/>
              </a:spcBef>
            </a:pPr>
            <a:r>
              <a:rPr lang="en-US" sz="2800" b="1" i="1" dirty="0">
                <a:latin typeface="Calibri" panose="020F0502020204030204" pitchFamily="34" charset="0"/>
              </a:rPr>
              <a:t>The basic idea of the UV sensitive detectors of </a:t>
            </a:r>
            <a:r>
              <a:rPr lang="en-US" sz="2800" b="1" i="1" dirty="0" smtClean="0">
                <a:latin typeface="Calibri" panose="020F0502020204030204" pitchFamily="34" charset="0"/>
              </a:rPr>
              <a:t>flames</a:t>
            </a:r>
          </a:p>
          <a:p>
            <a:pPr>
              <a:spcBef>
                <a:spcPct val="50000"/>
              </a:spcBef>
            </a:pPr>
            <a:endParaRPr lang="en-US" sz="2800" b="1" i="1" dirty="0">
              <a:latin typeface="Calibri" panose="020F0502020204030204" pitchFamily="34" charset="0"/>
            </a:endParaRPr>
          </a:p>
          <a:p>
            <a:pPr>
              <a:spcBef>
                <a:spcPct val="50000"/>
              </a:spcBef>
            </a:pPr>
            <a:endParaRPr lang="en-US" sz="2800" dirty="0">
              <a:latin typeface="Comic Sans MS" pitchFamily="66" charset="0"/>
            </a:endParaRPr>
          </a:p>
          <a:p>
            <a:pPr>
              <a:spcBef>
                <a:spcPct val="50000"/>
              </a:spcBef>
            </a:pPr>
            <a:endParaRPr lang="en-US" sz="2800" dirty="0">
              <a:latin typeface="Comic Sans MS" pitchFamily="66" charset="0"/>
            </a:endParaRPr>
          </a:p>
        </p:txBody>
      </p:sp>
      <p:sp>
        <p:nvSpPr>
          <p:cNvPr id="16388" name="Text Box 4"/>
          <p:cNvSpPr txBox="1">
            <a:spLocks noChangeArrowheads="1"/>
          </p:cNvSpPr>
          <p:nvPr/>
        </p:nvSpPr>
        <p:spPr bwMode="auto">
          <a:xfrm>
            <a:off x="1572684" y="365125"/>
            <a:ext cx="8365067" cy="457200"/>
          </a:xfrm>
          <a:prstGeom prst="rect">
            <a:avLst/>
          </a:prstGeom>
          <a:solidFill>
            <a:schemeClr val="bg1"/>
          </a:solidFill>
          <a:ln w="9525">
            <a:noFill/>
            <a:miter lim="800000"/>
            <a:headEnd/>
            <a:tailEnd/>
          </a:ln>
          <a:effectLst/>
        </p:spPr>
        <p:txBody>
          <a:bodyPr>
            <a:spAutoFit/>
          </a:bodyPr>
          <a:lstStyle/>
          <a:p>
            <a:pPr>
              <a:spcBef>
                <a:spcPct val="50000"/>
              </a:spcBef>
            </a:pPr>
            <a:r>
              <a:rPr lang="en-US" sz="2400"/>
              <a:t> </a:t>
            </a:r>
          </a:p>
        </p:txBody>
      </p:sp>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30957963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66800"/>
            <a:ext cx="11074400" cy="5257800"/>
          </a:xfrm>
        </p:spPr>
        <p:txBody>
          <a:bodyPr/>
          <a:lstStyle/>
          <a:p>
            <a:pPr>
              <a:lnSpc>
                <a:spcPct val="150000"/>
              </a:lnSpc>
              <a:spcBef>
                <a:spcPts val="800"/>
              </a:spcBef>
            </a:pPr>
            <a:r>
              <a:rPr lang="en-US" sz="2000" dirty="0" smtClean="0">
                <a:latin typeface="Calibri" panose="020F0502020204030204" pitchFamily="34" charset="0"/>
              </a:rPr>
              <a:t>High electron amplification possible (10</a:t>
            </a:r>
            <a:r>
              <a:rPr lang="en-US" sz="2000" baseline="30000" dirty="0" smtClean="0">
                <a:latin typeface="Calibri" panose="020F0502020204030204" pitchFamily="34" charset="0"/>
              </a:rPr>
              <a:t>6</a:t>
            </a:r>
            <a:r>
              <a:rPr lang="en-US" sz="2000" dirty="0" smtClean="0">
                <a:latin typeface="Calibri" panose="020F0502020204030204" pitchFamily="34" charset="0"/>
              </a:rPr>
              <a:t>)</a:t>
            </a:r>
            <a:br>
              <a:rPr lang="en-US" sz="2000" dirty="0" smtClean="0">
                <a:latin typeface="Calibri" panose="020F0502020204030204" pitchFamily="34" charset="0"/>
              </a:rPr>
            </a:br>
            <a:r>
              <a:rPr lang="en-US" sz="2000" dirty="0" smtClean="0">
                <a:latin typeface="Calibri" panose="020F0502020204030204" pitchFamily="34" charset="0"/>
                <a:sym typeface="Wingdings" pitchFamily="2" charset="2"/>
              </a:rPr>
              <a:t> </a:t>
            </a:r>
            <a:r>
              <a:rPr lang="en-US" sz="2000" dirty="0" smtClean="0">
                <a:latin typeface="Calibri" panose="020F0502020204030204" pitchFamily="34" charset="0"/>
              </a:rPr>
              <a:t>Good signal to noise ratio</a:t>
            </a:r>
            <a:br>
              <a:rPr lang="en-US" sz="2000" dirty="0" smtClean="0">
                <a:latin typeface="Calibri" panose="020F0502020204030204" pitchFamily="34" charset="0"/>
              </a:rPr>
            </a:br>
            <a:r>
              <a:rPr lang="en-US" sz="2000" dirty="0" smtClean="0">
                <a:latin typeface="Calibri" panose="020F0502020204030204" pitchFamily="34" charset="0"/>
                <a:sym typeface="Wingdings" pitchFamily="2" charset="2"/>
              </a:rPr>
              <a:t> </a:t>
            </a:r>
            <a:r>
              <a:rPr lang="en-US" sz="2000" b="1" dirty="0" smtClean="0">
                <a:solidFill>
                  <a:srgbClr val="C00000"/>
                </a:solidFill>
                <a:latin typeface="Calibri" panose="020F0502020204030204" pitchFamily="34" charset="0"/>
              </a:rPr>
              <a:t>High sensitivity</a:t>
            </a:r>
            <a:r>
              <a:rPr lang="en-US" sz="2000" dirty="0" smtClean="0">
                <a:solidFill>
                  <a:srgbClr val="C00000"/>
                </a:solidFill>
                <a:latin typeface="Calibri" panose="020F0502020204030204" pitchFamily="34" charset="0"/>
              </a:rPr>
              <a:t>,</a:t>
            </a:r>
            <a:r>
              <a:rPr lang="en-US" sz="2000" dirty="0" smtClean="0">
                <a:latin typeface="Calibri" panose="020F0502020204030204" pitchFamily="34" charset="0"/>
              </a:rPr>
              <a:t> reaching “</a:t>
            </a:r>
            <a:r>
              <a:rPr lang="en-US" sz="2000" b="1" i="1" dirty="0" smtClean="0">
                <a:solidFill>
                  <a:srgbClr val="C00000"/>
                </a:solidFill>
                <a:latin typeface="Calibri" panose="020F0502020204030204" pitchFamily="34" charset="0"/>
              </a:rPr>
              <a:t>single photon detection”</a:t>
            </a:r>
            <a:r>
              <a:rPr lang="en-US" sz="2000" dirty="0" smtClean="0">
                <a:latin typeface="Calibri" panose="020F0502020204030204" pitchFamily="34" charset="0"/>
              </a:rPr>
              <a:t> level.</a:t>
            </a:r>
          </a:p>
          <a:p>
            <a:pPr>
              <a:lnSpc>
                <a:spcPct val="150000"/>
              </a:lnSpc>
              <a:spcBef>
                <a:spcPts val="800"/>
              </a:spcBef>
            </a:pPr>
            <a:r>
              <a:rPr lang="en-US" sz="2000" dirty="0" smtClean="0">
                <a:latin typeface="Calibri" panose="020F0502020204030204" pitchFamily="34" charset="0"/>
              </a:rPr>
              <a:t>Very low power consumption (&lt;&lt; </a:t>
            </a:r>
            <a:r>
              <a:rPr lang="en-US" sz="2000" dirty="0" err="1" smtClean="0">
                <a:latin typeface="Calibri" panose="020F0502020204030204" pitchFamily="34" charset="0"/>
              </a:rPr>
              <a:t>mW</a:t>
            </a:r>
            <a:r>
              <a:rPr lang="en-US" sz="2000" dirty="0" smtClean="0">
                <a:latin typeface="Calibri" panose="020F0502020204030204" pitchFamily="34" charset="0"/>
              </a:rPr>
              <a:t>)</a:t>
            </a:r>
          </a:p>
          <a:p>
            <a:pPr>
              <a:spcBef>
                <a:spcPts val="800"/>
              </a:spcBef>
            </a:pPr>
            <a:r>
              <a:rPr lang="en-US" sz="2000" dirty="0" smtClean="0">
                <a:solidFill>
                  <a:srgbClr val="C00000"/>
                </a:solidFill>
                <a:latin typeface="Calibri" panose="020F0502020204030204" pitchFamily="34" charset="0"/>
              </a:rPr>
              <a:t>Intrinsically “solar-blind”</a:t>
            </a:r>
            <a:r>
              <a:rPr lang="en-US" sz="2000" dirty="0" smtClean="0">
                <a:latin typeface="Calibri" panose="020F0502020204030204" pitchFamily="34" charset="0"/>
              </a:rPr>
              <a:t>: </a:t>
            </a:r>
            <a:br>
              <a:rPr lang="en-US" sz="2000" dirty="0" smtClean="0">
                <a:latin typeface="Calibri" panose="020F0502020204030204" pitchFamily="34" charset="0"/>
              </a:rPr>
            </a:br>
            <a:r>
              <a:rPr lang="en-US" sz="2000" dirty="0" smtClean="0">
                <a:latin typeface="Calibri" panose="020F0502020204030204" pitchFamily="34" charset="0"/>
              </a:rPr>
              <a:t>the Q.E. of solid photocathodes such as </a:t>
            </a:r>
            <a:r>
              <a:rPr lang="en-US" sz="2000" dirty="0" err="1" smtClean="0">
                <a:latin typeface="Calibri" panose="020F0502020204030204" pitchFamily="34" charset="0"/>
              </a:rPr>
              <a:t>CsI</a:t>
            </a:r>
            <a:r>
              <a:rPr lang="en-US" sz="2000" dirty="0" smtClean="0">
                <a:latin typeface="Calibri" panose="020F0502020204030204" pitchFamily="34" charset="0"/>
              </a:rPr>
              <a:t> is significant for 200-230 nm and drops by 7 orders of magnitude up to 300 nm </a:t>
            </a:r>
          </a:p>
          <a:p>
            <a:pPr>
              <a:lnSpc>
                <a:spcPct val="150000"/>
              </a:lnSpc>
              <a:spcBef>
                <a:spcPts val="800"/>
              </a:spcBef>
            </a:pPr>
            <a:r>
              <a:rPr lang="en-US" sz="2000" dirty="0" smtClean="0">
                <a:latin typeface="Calibri" panose="020F0502020204030204" pitchFamily="34" charset="0"/>
              </a:rPr>
              <a:t>Very low production cost</a:t>
            </a:r>
          </a:p>
          <a:p>
            <a:pPr>
              <a:lnSpc>
                <a:spcPct val="150000"/>
              </a:lnSpc>
              <a:spcBef>
                <a:spcPts val="800"/>
              </a:spcBef>
            </a:pPr>
            <a:r>
              <a:rPr lang="en-US" sz="2000" dirty="0" smtClean="0">
                <a:latin typeface="Calibri" panose="020F0502020204030204" pitchFamily="34" charset="0"/>
              </a:rPr>
              <a:t>Large scale production possible</a:t>
            </a:r>
          </a:p>
          <a:p>
            <a:pPr>
              <a:lnSpc>
                <a:spcPct val="150000"/>
              </a:lnSpc>
            </a:pPr>
            <a:r>
              <a:rPr lang="en-US" sz="2000" dirty="0" smtClean="0">
                <a:latin typeface="Calibri" panose="020F0502020204030204" pitchFamily="34" charset="0"/>
              </a:rPr>
              <a:t>Very fast response (&lt;1μs).</a:t>
            </a:r>
          </a:p>
          <a:p>
            <a:pPr>
              <a:lnSpc>
                <a:spcPct val="150000"/>
              </a:lnSpc>
            </a:pPr>
            <a:r>
              <a:rPr lang="en-US" sz="2000" dirty="0" smtClean="0">
                <a:latin typeface="Calibri" panose="020F0502020204030204" pitchFamily="34" charset="0"/>
              </a:rPr>
              <a:t>UV imaging possible</a:t>
            </a:r>
          </a:p>
          <a:p>
            <a:endParaRPr lang="en-US" sz="2000" dirty="0" smtClean="0"/>
          </a:p>
          <a:p>
            <a:endParaRPr lang="en-US" sz="2000" dirty="0" smtClean="0"/>
          </a:p>
        </p:txBody>
      </p:sp>
      <p:sp>
        <p:nvSpPr>
          <p:cNvPr id="10" name="Title 1"/>
          <p:cNvSpPr>
            <a:spLocks noGrp="1"/>
          </p:cNvSpPr>
          <p:nvPr>
            <p:ph type="title"/>
          </p:nvPr>
        </p:nvSpPr>
        <p:spPr>
          <a:xfrm>
            <a:off x="609600" y="274638"/>
            <a:ext cx="11176000" cy="563562"/>
          </a:xfrm>
        </p:spPr>
        <p:txBody>
          <a:bodyPr>
            <a:normAutofit fontScale="90000"/>
          </a:bodyPr>
          <a:lstStyle/>
          <a:p>
            <a:r>
              <a:rPr lang="en-US" b="1" dirty="0" smtClean="0">
                <a:latin typeface="Calibri" panose="020F0502020204030204" pitchFamily="34" charset="0"/>
              </a:rPr>
              <a:t>A Micromegas for UV is attractive:</a:t>
            </a:r>
            <a:endParaRPr lang="en-US" b="1" dirty="0">
              <a:latin typeface="Calibri" panose="020F0502020204030204" pitchFamily="34" charset="0"/>
            </a:endParaRPr>
          </a:p>
        </p:txBody>
      </p:sp>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1354002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5" name="TextBox 4"/>
          <p:cNvSpPr txBox="1"/>
          <p:nvPr/>
        </p:nvSpPr>
        <p:spPr>
          <a:xfrm>
            <a:off x="3535680" y="955040"/>
            <a:ext cx="4966424" cy="369332"/>
          </a:xfrm>
          <a:prstGeom prst="rect">
            <a:avLst/>
          </a:prstGeom>
          <a:noFill/>
          <a:ln w="25400">
            <a:solidFill>
              <a:schemeClr val="accent1">
                <a:shade val="50000"/>
                <a:shade val="75000"/>
                <a:lumMod val="80000"/>
              </a:schemeClr>
            </a:solidFill>
          </a:ln>
        </p:spPr>
        <p:txBody>
          <a:bodyPr wrap="none" rtlCol="0">
            <a:spAutoFit/>
          </a:bodyPr>
          <a:lstStyle/>
          <a:p>
            <a:r>
              <a:rPr lang="ka-GE" dirty="0" smtClean="0"/>
              <a:t>ელემენტარული ნაწილაკების დეტექტორები</a:t>
            </a:r>
            <a:endParaRPr lang="ru-RU" dirty="0"/>
          </a:p>
        </p:txBody>
      </p:sp>
      <p:sp>
        <p:nvSpPr>
          <p:cNvPr id="6" name="TextBox 5"/>
          <p:cNvSpPr txBox="1"/>
          <p:nvPr/>
        </p:nvSpPr>
        <p:spPr>
          <a:xfrm>
            <a:off x="2782660" y="1971040"/>
            <a:ext cx="2853666"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ტრეკული დეტექტორები</a:t>
            </a:r>
            <a:endParaRPr lang="ru-RU" dirty="0"/>
          </a:p>
        </p:txBody>
      </p:sp>
      <p:sp>
        <p:nvSpPr>
          <p:cNvPr id="7" name="TextBox 6"/>
          <p:cNvSpPr txBox="1"/>
          <p:nvPr/>
        </p:nvSpPr>
        <p:spPr>
          <a:xfrm>
            <a:off x="7122160" y="1971040"/>
            <a:ext cx="1972015"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კალორიმეტრები</a:t>
            </a:r>
            <a:endParaRPr lang="ru-RU" dirty="0"/>
          </a:p>
        </p:txBody>
      </p:sp>
      <p:sp>
        <p:nvSpPr>
          <p:cNvPr id="8" name="TextBox 7"/>
          <p:cNvSpPr txBox="1"/>
          <p:nvPr/>
        </p:nvSpPr>
        <p:spPr>
          <a:xfrm>
            <a:off x="1323393" y="2987040"/>
            <a:ext cx="2634054"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გაზური დეტექტორები</a:t>
            </a:r>
            <a:endParaRPr lang="ru-RU" dirty="0"/>
          </a:p>
        </p:txBody>
      </p:sp>
      <p:sp>
        <p:nvSpPr>
          <p:cNvPr id="9" name="TextBox 8"/>
          <p:cNvSpPr txBox="1"/>
          <p:nvPr/>
        </p:nvSpPr>
        <p:spPr>
          <a:xfrm>
            <a:off x="4209493" y="2987040"/>
            <a:ext cx="3884397"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ნახევარგამტარული დეტექტორები</a:t>
            </a:r>
            <a:endParaRPr lang="ru-RU" dirty="0"/>
          </a:p>
        </p:txBody>
      </p:sp>
      <p:cxnSp>
        <p:nvCxnSpPr>
          <p:cNvPr id="11" name="Прямая со стрелкой 10"/>
          <p:cNvCxnSpPr>
            <a:stCxn id="5" idx="2"/>
            <a:endCxn id="6" idx="0"/>
          </p:cNvCxnSpPr>
          <p:nvPr/>
        </p:nvCxnSpPr>
        <p:spPr>
          <a:xfrm flipH="1">
            <a:off x="4209493" y="1324372"/>
            <a:ext cx="1809399" cy="646668"/>
          </a:xfrm>
          <a:prstGeom prst="straightConnector1">
            <a:avLst/>
          </a:prstGeom>
          <a:ln w="19050">
            <a:solidFill>
              <a:srgbClr val="FF0000"/>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a:stCxn id="5" idx="2"/>
            <a:endCxn id="7" idx="0"/>
          </p:cNvCxnSpPr>
          <p:nvPr/>
        </p:nvCxnSpPr>
        <p:spPr>
          <a:xfrm>
            <a:off x="6018892" y="1324372"/>
            <a:ext cx="2089276" cy="646668"/>
          </a:xfrm>
          <a:prstGeom prst="straightConnector1">
            <a:avLst/>
          </a:prstGeom>
          <a:ln w="19050">
            <a:solidFill>
              <a:srgbClr val="FF0000"/>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flipH="1">
            <a:off x="2400094" y="2357676"/>
            <a:ext cx="1809399" cy="646668"/>
          </a:xfrm>
          <a:prstGeom prst="straightConnector1">
            <a:avLst/>
          </a:prstGeom>
          <a:ln w="19050">
            <a:solidFill>
              <a:srgbClr val="FF0000"/>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a:stCxn id="6" idx="2"/>
            <a:endCxn id="9" idx="0"/>
          </p:cNvCxnSpPr>
          <p:nvPr/>
        </p:nvCxnSpPr>
        <p:spPr>
          <a:xfrm>
            <a:off x="4209493" y="2340372"/>
            <a:ext cx="1942199" cy="646668"/>
          </a:xfrm>
          <a:prstGeom prst="straightConnector1">
            <a:avLst/>
          </a:prstGeom>
          <a:ln w="19050">
            <a:solidFill>
              <a:srgbClr val="FF0000"/>
            </a:solidFill>
            <a:tailEnd type="stealth"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00112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38328"/>
            <a:ext cx="10972800" cy="624471"/>
          </a:xfrm>
        </p:spPr>
        <p:txBody>
          <a:bodyPr>
            <a:normAutofit fontScale="90000"/>
          </a:bodyPr>
          <a:lstStyle/>
          <a:p>
            <a:r>
              <a:rPr lang="en-US" b="1" i="1" dirty="0" smtClean="0">
                <a:latin typeface="Calibri" panose="020F0502020204030204" pitchFamily="34" charset="0"/>
              </a:rPr>
              <a:t>UV photon detection principle</a:t>
            </a:r>
            <a:endParaRPr lang="en-US" b="1" i="1" dirty="0">
              <a:latin typeface="Calibri" panose="020F0502020204030204" pitchFamily="34" charset="0"/>
            </a:endParaRPr>
          </a:p>
        </p:txBody>
      </p:sp>
      <p:sp>
        <p:nvSpPr>
          <p:cNvPr id="4" name="Content Placeholder 3"/>
          <p:cNvSpPr>
            <a:spLocks noGrp="1"/>
          </p:cNvSpPr>
          <p:nvPr>
            <p:ph sz="half" idx="4294967295"/>
          </p:nvPr>
        </p:nvSpPr>
        <p:spPr>
          <a:xfrm>
            <a:off x="406400" y="1112838"/>
            <a:ext cx="7416800" cy="2773363"/>
          </a:xfrm>
          <a:prstGeom prst="rect">
            <a:avLst/>
          </a:prstGeom>
        </p:spPr>
        <p:txBody>
          <a:bodyPr>
            <a:normAutofit fontScale="70000" lnSpcReduction="20000"/>
          </a:bodyPr>
          <a:lstStyle/>
          <a:p>
            <a:r>
              <a:rPr lang="en-US" sz="1800" b="1" i="1" u="sng" dirty="0" smtClean="0">
                <a:latin typeface="Calibri" panose="020F0502020204030204" pitchFamily="34" charset="0"/>
              </a:rPr>
              <a:t>Reflective photocathode</a:t>
            </a:r>
            <a:r>
              <a:rPr lang="en-US" sz="1800" b="1" i="1" dirty="0" smtClean="0">
                <a:latin typeface="Calibri" panose="020F0502020204030204" pitchFamily="34" charset="0"/>
              </a:rPr>
              <a:t>:</a:t>
            </a:r>
          </a:p>
          <a:p>
            <a:pPr>
              <a:buNone/>
            </a:pPr>
            <a:r>
              <a:rPr lang="en-US" sz="1800" b="1" i="1" dirty="0" smtClean="0">
                <a:latin typeface="Calibri" panose="020F0502020204030204" pitchFamily="34" charset="0"/>
              </a:rPr>
              <a:t>	Photosensitive material is deposited on the top surface of the micromesh.</a:t>
            </a:r>
          </a:p>
          <a:p>
            <a:pPr>
              <a:buNone/>
            </a:pPr>
            <a:r>
              <a:rPr lang="en-US" sz="1800" b="1" i="1" dirty="0" smtClean="0">
                <a:latin typeface="Calibri" panose="020F0502020204030204" pitchFamily="34" charset="0"/>
              </a:rPr>
              <a:t>	Photoelectrons extracted by photons will follow the field lines to the amplification region</a:t>
            </a:r>
          </a:p>
          <a:p>
            <a:pPr lvl="1">
              <a:buFont typeface="Wingdings" pitchFamily="2" charset="2"/>
              <a:buChar char="ü"/>
            </a:pPr>
            <a:r>
              <a:rPr lang="en-US" sz="1800" b="1" i="1" dirty="0" smtClean="0">
                <a:solidFill>
                  <a:srgbClr val="990000"/>
                </a:solidFill>
                <a:latin typeface="Calibri" panose="020F0502020204030204" pitchFamily="34" charset="0"/>
              </a:rPr>
              <a:t>The photocathode does not see the avalanche </a:t>
            </a:r>
            <a:r>
              <a:rPr lang="en-US" sz="1800" b="1" i="1" dirty="0" smtClean="0">
                <a:solidFill>
                  <a:srgbClr val="990000"/>
                </a:solidFill>
                <a:latin typeface="Calibri" panose="020F0502020204030204" pitchFamily="34" charset="0"/>
                <a:sym typeface="Wingdings" pitchFamily="2" charset="2"/>
              </a:rPr>
              <a:t> no ion feedback effect  higher gain (up to 10</a:t>
            </a:r>
            <a:r>
              <a:rPr lang="en-US" sz="1800" b="1" i="1" baseline="30000" dirty="0" smtClean="0">
                <a:solidFill>
                  <a:srgbClr val="990000"/>
                </a:solidFill>
                <a:latin typeface="Calibri" panose="020F0502020204030204" pitchFamily="34" charset="0"/>
                <a:sym typeface="Wingdings" pitchFamily="2" charset="2"/>
              </a:rPr>
              <a:t>6</a:t>
            </a:r>
            <a:r>
              <a:rPr lang="en-US" sz="1800" b="1" i="1" dirty="0" smtClean="0">
                <a:solidFill>
                  <a:srgbClr val="990000"/>
                </a:solidFill>
                <a:latin typeface="Calibri" panose="020F0502020204030204" pitchFamily="34" charset="0"/>
                <a:sym typeface="Wingdings" pitchFamily="2" charset="2"/>
              </a:rPr>
              <a:t>)</a:t>
            </a:r>
          </a:p>
          <a:p>
            <a:pPr lvl="1">
              <a:buFont typeface="Wingdings" pitchFamily="2" charset="2"/>
              <a:buChar char="ü"/>
            </a:pPr>
            <a:r>
              <a:rPr lang="en-US" sz="1800" b="1" i="1" dirty="0" smtClean="0">
                <a:solidFill>
                  <a:srgbClr val="990000"/>
                </a:solidFill>
                <a:latin typeface="Calibri" panose="020F0502020204030204" pitchFamily="34" charset="0"/>
                <a:sym typeface="Wingdings" pitchFamily="2" charset="2"/>
              </a:rPr>
              <a:t>High electron extraction &amp; collection efficiency</a:t>
            </a:r>
          </a:p>
          <a:p>
            <a:endParaRPr lang="en-US" sz="900" dirty="0" smtClean="0">
              <a:sym typeface="Wingdings" pitchFamily="2" charset="2"/>
            </a:endParaRPr>
          </a:p>
          <a:p>
            <a:endParaRPr lang="en-US" sz="900" dirty="0" smtClean="0">
              <a:sym typeface="Wingdings" pitchFamily="2" charset="2"/>
            </a:endParaRPr>
          </a:p>
          <a:p>
            <a:r>
              <a:rPr lang="en-US" sz="1800" b="1" i="1" u="sng" dirty="0" smtClean="0">
                <a:latin typeface="Calibri" panose="020F0502020204030204" pitchFamily="34" charset="0"/>
              </a:rPr>
              <a:t>Semi-transparent photocathode</a:t>
            </a:r>
            <a:r>
              <a:rPr lang="en-US" sz="1800" b="1" i="1" dirty="0" smtClean="0">
                <a:latin typeface="Calibri" panose="020F0502020204030204" pitchFamily="34" charset="0"/>
              </a:rPr>
              <a:t>:</a:t>
            </a:r>
            <a:endParaRPr lang="en-US" sz="1800" b="1" i="1" dirty="0" smtClean="0">
              <a:solidFill>
                <a:schemeClr val="tx2">
                  <a:lumMod val="50000"/>
                </a:schemeClr>
              </a:solidFill>
              <a:latin typeface="Calibri" panose="020F0502020204030204" pitchFamily="34" charset="0"/>
              <a:sym typeface="Wingdings" pitchFamily="2" charset="2"/>
            </a:endParaRPr>
          </a:p>
          <a:p>
            <a:pPr>
              <a:buNone/>
            </a:pPr>
            <a:r>
              <a:rPr lang="en-US" sz="1800" b="1" i="1" dirty="0" smtClean="0">
                <a:latin typeface="Calibri" panose="020F0502020204030204" pitchFamily="34" charset="0"/>
              </a:rPr>
              <a:t>	Photosensitive material is deposited on an aluminized quartz  window (drift electrode)</a:t>
            </a:r>
            <a:endParaRPr lang="en-US" sz="1800" b="1" i="1" dirty="0" smtClean="0">
              <a:solidFill>
                <a:schemeClr val="tx2">
                  <a:lumMod val="50000"/>
                </a:schemeClr>
              </a:solidFill>
              <a:latin typeface="Calibri" panose="020F0502020204030204" pitchFamily="34" charset="0"/>
              <a:sym typeface="Wingdings" pitchFamily="2" charset="2"/>
            </a:endParaRPr>
          </a:p>
          <a:p>
            <a:pPr lvl="1">
              <a:buFont typeface="Wingdings" pitchFamily="2" charset="2"/>
              <a:buChar char="ü"/>
            </a:pPr>
            <a:r>
              <a:rPr lang="en-US" sz="1800" b="1" i="1" dirty="0" smtClean="0">
                <a:solidFill>
                  <a:srgbClr val="800000"/>
                </a:solidFill>
                <a:latin typeface="Calibri" panose="020F0502020204030204" pitchFamily="34" charset="0"/>
              </a:rPr>
              <a:t>Extra preamplification stage </a:t>
            </a:r>
            <a:r>
              <a:rPr lang="en-US" sz="1800" b="1" i="1" dirty="0" smtClean="0">
                <a:solidFill>
                  <a:srgbClr val="800000"/>
                </a:solidFill>
                <a:latin typeface="Calibri" panose="020F0502020204030204" pitchFamily="34" charset="0"/>
                <a:sym typeface="Wingdings" pitchFamily="2" charset="2"/>
              </a:rPr>
              <a:t> better long-term stability</a:t>
            </a:r>
            <a:endParaRPr lang="en-US" sz="1800" b="1" i="1" dirty="0" smtClean="0">
              <a:solidFill>
                <a:srgbClr val="800000"/>
              </a:solidFill>
              <a:latin typeface="Calibri" panose="020F0502020204030204" pitchFamily="34" charset="0"/>
            </a:endParaRPr>
          </a:p>
          <a:p>
            <a:pPr lvl="1">
              <a:buFont typeface="Comic Sans MS" pitchFamily="66" charset="0"/>
              <a:buChar char="×"/>
            </a:pPr>
            <a:r>
              <a:rPr lang="en-US" sz="1800" b="1" i="1" dirty="0" smtClean="0">
                <a:solidFill>
                  <a:srgbClr val="7030A0"/>
                </a:solidFill>
                <a:latin typeface="Calibri" panose="020F0502020204030204" pitchFamily="34" charset="0"/>
              </a:rPr>
              <a:t>Lower photon extraction efficiency (factor 3)</a:t>
            </a:r>
          </a:p>
          <a:p>
            <a:pPr lvl="1">
              <a:buFont typeface="Comic Sans MS" pitchFamily="66" charset="0"/>
              <a:buChar char="×"/>
            </a:pPr>
            <a:r>
              <a:rPr lang="en-US" sz="1800" b="1" i="1" dirty="0" smtClean="0">
                <a:solidFill>
                  <a:srgbClr val="7030A0"/>
                </a:solidFill>
                <a:latin typeface="Calibri" panose="020F0502020204030204" pitchFamily="34" charset="0"/>
              </a:rPr>
              <a:t>Fragility to sparks</a:t>
            </a:r>
          </a:p>
          <a:p>
            <a:pPr lvl="1">
              <a:buFont typeface="Comic Sans MS" pitchFamily="66" charset="0"/>
              <a:buChar char="×"/>
            </a:pPr>
            <a:r>
              <a:rPr lang="en-US" sz="1800" b="1" i="1" dirty="0" smtClean="0">
                <a:solidFill>
                  <a:srgbClr val="7030A0"/>
                </a:solidFill>
                <a:latin typeface="Calibri" panose="020F0502020204030204" pitchFamily="34" charset="0"/>
              </a:rPr>
              <a:t>Ion feedback </a:t>
            </a:r>
            <a:r>
              <a:rPr lang="en-US" sz="1800" b="1" i="1" dirty="0" smtClean="0">
                <a:solidFill>
                  <a:srgbClr val="7030A0"/>
                </a:solidFill>
                <a:latin typeface="Calibri" panose="020F0502020204030204" pitchFamily="34" charset="0"/>
                <a:sym typeface="Wingdings" pitchFamily="2" charset="2"/>
              </a:rPr>
              <a:t> gain limitation</a:t>
            </a:r>
            <a:endParaRPr lang="en-US" sz="1800" b="1" i="1" dirty="0" smtClean="0">
              <a:solidFill>
                <a:srgbClr val="7030A0"/>
              </a:solidFill>
              <a:latin typeface="Calibri" panose="020F0502020204030204" pitchFamily="34" charset="0"/>
            </a:endParaRPr>
          </a:p>
          <a:p>
            <a:pPr>
              <a:buNone/>
            </a:pPr>
            <a:endParaRPr lang="en-US" sz="2000" i="1" dirty="0" smtClean="0">
              <a:solidFill>
                <a:schemeClr val="tx2">
                  <a:lumMod val="50000"/>
                </a:schemeClr>
              </a:solidFill>
              <a:sym typeface="Wingdings" pitchFamily="2" charset="2"/>
            </a:endParaRPr>
          </a:p>
        </p:txBody>
      </p:sp>
      <p:grpSp>
        <p:nvGrpSpPr>
          <p:cNvPr id="52" name="Group 51"/>
          <p:cNvGrpSpPr/>
          <p:nvPr/>
        </p:nvGrpSpPr>
        <p:grpSpPr>
          <a:xfrm>
            <a:off x="8024600" y="685800"/>
            <a:ext cx="3557801" cy="2743200"/>
            <a:chOff x="6018449" y="609600"/>
            <a:chExt cx="2668351" cy="2743200"/>
          </a:xfrm>
        </p:grpSpPr>
        <p:sp>
          <p:nvSpPr>
            <p:cNvPr id="49" name="Rounded Rectangle 48"/>
            <p:cNvSpPr/>
            <p:nvPr/>
          </p:nvSpPr>
          <p:spPr bwMode="auto">
            <a:xfrm>
              <a:off x="6019800" y="1066800"/>
              <a:ext cx="2667000" cy="22860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w="127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nvGrpSpPr>
            <p:cNvPr id="48" name="Group 47"/>
            <p:cNvGrpSpPr/>
            <p:nvPr/>
          </p:nvGrpSpPr>
          <p:grpSpPr>
            <a:xfrm>
              <a:off x="6018449" y="609600"/>
              <a:ext cx="2668351" cy="2743200"/>
              <a:chOff x="6018449" y="-76200"/>
              <a:chExt cx="2668351" cy="2743200"/>
            </a:xfrm>
          </p:grpSpPr>
          <p:grpSp>
            <p:nvGrpSpPr>
              <p:cNvPr id="15" name="Group 14"/>
              <p:cNvGrpSpPr/>
              <p:nvPr/>
            </p:nvGrpSpPr>
            <p:grpSpPr>
              <a:xfrm>
                <a:off x="6172200" y="2316480"/>
                <a:ext cx="2514600" cy="121919"/>
                <a:chOff x="6248400" y="2316481"/>
                <a:chExt cx="2362200" cy="91438"/>
              </a:xfrm>
            </p:grpSpPr>
            <p:sp>
              <p:nvSpPr>
                <p:cNvPr id="7" name="Rectangle 6"/>
                <p:cNvSpPr/>
                <p:nvPr/>
              </p:nvSpPr>
              <p:spPr bwMode="auto">
                <a:xfrm>
                  <a:off x="6248400" y="2316481"/>
                  <a:ext cx="2362200" cy="45719"/>
                </a:xfrm>
                <a:prstGeom prst="rect">
                  <a:avLst/>
                </a:prstGeom>
                <a:solidFill>
                  <a:srgbClr val="FF6600"/>
                </a:solidFill>
                <a:ln w="12700" cap="sq" cmpd="sng" algn="ctr">
                  <a:solidFill>
                    <a:srgbClr val="FF66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8" name="Rectangle 7"/>
                <p:cNvSpPr/>
                <p:nvPr/>
              </p:nvSpPr>
              <p:spPr bwMode="auto">
                <a:xfrm>
                  <a:off x="6248400" y="2362200"/>
                  <a:ext cx="2362200" cy="45719"/>
                </a:xfrm>
                <a:prstGeom prst="rect">
                  <a:avLst/>
                </a:prstGeom>
                <a:solidFill>
                  <a:srgbClr val="003300"/>
                </a:solidFill>
                <a:ln w="12700" cap="sq" cmpd="sng" algn="ctr">
                  <a:solidFill>
                    <a:srgbClr val="0033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grpSp>
            <p:nvGrpSpPr>
              <p:cNvPr id="11" name="Group 10"/>
              <p:cNvGrpSpPr/>
              <p:nvPr/>
            </p:nvGrpSpPr>
            <p:grpSpPr>
              <a:xfrm>
                <a:off x="6172200" y="1600200"/>
                <a:ext cx="990600" cy="76200"/>
                <a:chOff x="6248400" y="1600200"/>
                <a:chExt cx="2362200" cy="76200"/>
              </a:xfrm>
            </p:grpSpPr>
            <p:sp>
              <p:nvSpPr>
                <p:cNvPr id="9" name="Rectangle 8"/>
                <p:cNvSpPr/>
                <p:nvPr/>
              </p:nvSpPr>
              <p:spPr bwMode="auto">
                <a:xfrm>
                  <a:off x="6248400" y="1600200"/>
                  <a:ext cx="2362200" cy="45719"/>
                </a:xfrm>
                <a:prstGeom prst="rect">
                  <a:avLst/>
                </a:prstGeom>
                <a:solidFill>
                  <a:srgbClr val="54AC7C"/>
                </a:solidFill>
                <a:ln w="12700" cap="sq" cmpd="sng" algn="ctr">
                  <a:solidFill>
                    <a:srgbClr val="54AC7C"/>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10" name="Rectangle 9"/>
                <p:cNvSpPr/>
                <p:nvPr/>
              </p:nvSpPr>
              <p:spPr bwMode="auto">
                <a:xfrm>
                  <a:off x="6248400" y="1630681"/>
                  <a:ext cx="2362200" cy="45719"/>
                </a:xfrm>
                <a:prstGeom prst="rect">
                  <a:avLst/>
                </a:prstGeom>
                <a:solidFill>
                  <a:srgbClr val="FF6600"/>
                </a:solidFill>
                <a:ln w="12700" cap="sq" cmpd="sng" algn="ctr">
                  <a:solidFill>
                    <a:srgbClr val="FF66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grpSp>
            <p:nvGrpSpPr>
              <p:cNvPr id="12" name="Group 11"/>
              <p:cNvGrpSpPr/>
              <p:nvPr/>
            </p:nvGrpSpPr>
            <p:grpSpPr>
              <a:xfrm>
                <a:off x="7696200" y="1600200"/>
                <a:ext cx="990600" cy="76200"/>
                <a:chOff x="6248400" y="1600200"/>
                <a:chExt cx="2362200" cy="76200"/>
              </a:xfrm>
            </p:grpSpPr>
            <p:sp>
              <p:nvSpPr>
                <p:cNvPr id="13" name="Rectangle 12"/>
                <p:cNvSpPr/>
                <p:nvPr/>
              </p:nvSpPr>
              <p:spPr bwMode="auto">
                <a:xfrm>
                  <a:off x="6248400" y="1600200"/>
                  <a:ext cx="2362200" cy="45719"/>
                </a:xfrm>
                <a:prstGeom prst="rect">
                  <a:avLst/>
                </a:prstGeom>
                <a:solidFill>
                  <a:srgbClr val="54AC7C"/>
                </a:solidFill>
                <a:ln w="12700" cap="sq" cmpd="sng" algn="ctr">
                  <a:solidFill>
                    <a:srgbClr val="54AC7C"/>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14" name="Rectangle 13"/>
                <p:cNvSpPr/>
                <p:nvPr/>
              </p:nvSpPr>
              <p:spPr bwMode="auto">
                <a:xfrm>
                  <a:off x="6248400" y="1630681"/>
                  <a:ext cx="2362200" cy="45719"/>
                </a:xfrm>
                <a:prstGeom prst="rect">
                  <a:avLst/>
                </a:prstGeom>
                <a:solidFill>
                  <a:srgbClr val="FF6600"/>
                </a:solidFill>
                <a:ln w="12700" cap="sq" cmpd="sng" algn="ctr">
                  <a:solidFill>
                    <a:srgbClr val="FF66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sp>
            <p:nvSpPr>
              <p:cNvPr id="39" name="Freeform 38"/>
              <p:cNvSpPr/>
              <p:nvPr/>
            </p:nvSpPr>
            <p:spPr bwMode="auto">
              <a:xfrm>
                <a:off x="7457902" y="1330036"/>
                <a:ext cx="547254" cy="444731"/>
              </a:xfrm>
              <a:custGeom>
                <a:avLst/>
                <a:gdLst>
                  <a:gd name="connsiteX0" fmla="*/ 547254 w 547254"/>
                  <a:gd name="connsiteY0" fmla="*/ 266008 h 444731"/>
                  <a:gd name="connsiteX1" fmla="*/ 247996 w 547254"/>
                  <a:gd name="connsiteY1" fmla="*/ 0 h 444731"/>
                  <a:gd name="connsiteX2" fmla="*/ 40178 w 547254"/>
                  <a:gd name="connsiteY2" fmla="*/ 266008 h 444731"/>
                  <a:gd name="connsiteX3" fmla="*/ 6927 w 547254"/>
                  <a:gd name="connsiteY3" fmla="*/ 415637 h 444731"/>
                  <a:gd name="connsiteX4" fmla="*/ 6927 w 547254"/>
                  <a:gd name="connsiteY4" fmla="*/ 440575 h 444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254" h="444731">
                    <a:moveTo>
                      <a:pt x="547254" y="266008"/>
                    </a:moveTo>
                    <a:cubicBezTo>
                      <a:pt x="439881" y="133004"/>
                      <a:pt x="332509" y="0"/>
                      <a:pt x="247996" y="0"/>
                    </a:cubicBezTo>
                    <a:cubicBezTo>
                      <a:pt x="163483" y="0"/>
                      <a:pt x="80356" y="196735"/>
                      <a:pt x="40178" y="266008"/>
                    </a:cubicBezTo>
                    <a:cubicBezTo>
                      <a:pt x="0" y="335281"/>
                      <a:pt x="12469" y="386543"/>
                      <a:pt x="6927" y="415637"/>
                    </a:cubicBezTo>
                    <a:cubicBezTo>
                      <a:pt x="1385" y="444731"/>
                      <a:pt x="4156" y="442653"/>
                      <a:pt x="6927" y="440575"/>
                    </a:cubicBezTo>
                  </a:path>
                </a:pathLst>
              </a:custGeom>
              <a:noFill/>
              <a:ln w="12700" cap="sq" cmpd="sng" algn="ctr">
                <a:solidFill>
                  <a:srgbClr val="7030A0"/>
                </a:solidFill>
                <a:prstDash val="solid"/>
                <a:round/>
                <a:headEnd type="none" w="sm" len="sm"/>
                <a:tailEnd type="stealth" w="med" len="lg"/>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40" name="Isosceles Triangle 39"/>
              <p:cNvSpPr/>
              <p:nvPr/>
            </p:nvSpPr>
            <p:spPr bwMode="auto">
              <a:xfrm>
                <a:off x="7162800" y="1752600"/>
                <a:ext cx="609600" cy="533400"/>
              </a:xfrm>
              <a:prstGeom prst="triangle">
                <a:avLst/>
              </a:prstGeom>
              <a:solidFill>
                <a:srgbClr val="7030A0"/>
              </a:solidFill>
              <a:ln w="127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41" name="TextBox 40"/>
              <p:cNvSpPr txBox="1"/>
              <p:nvPr/>
            </p:nvSpPr>
            <p:spPr>
              <a:xfrm>
                <a:off x="8001000" y="-76200"/>
                <a:ext cx="489557"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photon</a:t>
                </a:r>
                <a:endParaRPr lang="fr-FR" sz="1200" dirty="0">
                  <a:solidFill>
                    <a:prstClr val="black"/>
                  </a:solidFill>
                  <a:latin typeface="Arial" pitchFamily="34" charset="0"/>
                  <a:cs typeface="+mn-cs"/>
                </a:endParaRPr>
              </a:p>
            </p:txBody>
          </p:sp>
          <p:sp>
            <p:nvSpPr>
              <p:cNvPr id="42" name="TextBox 41"/>
              <p:cNvSpPr txBox="1"/>
              <p:nvPr/>
            </p:nvSpPr>
            <p:spPr>
              <a:xfrm>
                <a:off x="7086600" y="1066800"/>
                <a:ext cx="547265"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electron</a:t>
                </a:r>
                <a:endParaRPr lang="fr-FR" sz="1200" dirty="0">
                  <a:solidFill>
                    <a:prstClr val="black"/>
                  </a:solidFill>
                  <a:latin typeface="Arial" pitchFamily="34" charset="0"/>
                  <a:cs typeface="+mn-cs"/>
                </a:endParaRPr>
              </a:p>
            </p:txBody>
          </p:sp>
          <p:sp>
            <p:nvSpPr>
              <p:cNvPr id="43" name="TextBox 42"/>
              <p:cNvSpPr txBox="1"/>
              <p:nvPr/>
            </p:nvSpPr>
            <p:spPr>
              <a:xfrm>
                <a:off x="6018449" y="2390001"/>
                <a:ext cx="572513"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insulator</a:t>
                </a:r>
                <a:endParaRPr lang="fr-FR" sz="1200" dirty="0">
                  <a:solidFill>
                    <a:prstClr val="black"/>
                  </a:solidFill>
                  <a:latin typeface="Arial" pitchFamily="34" charset="0"/>
                  <a:cs typeface="+mn-cs"/>
                </a:endParaRPr>
              </a:p>
            </p:txBody>
          </p:sp>
          <p:sp>
            <p:nvSpPr>
              <p:cNvPr id="44" name="TextBox 43"/>
              <p:cNvSpPr txBox="1"/>
              <p:nvPr/>
            </p:nvSpPr>
            <p:spPr>
              <a:xfrm>
                <a:off x="8153538" y="2085201"/>
                <a:ext cx="457097"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anode</a:t>
                </a:r>
                <a:endParaRPr lang="fr-FR" sz="1200" dirty="0">
                  <a:solidFill>
                    <a:prstClr val="black"/>
                  </a:solidFill>
                  <a:latin typeface="Arial" pitchFamily="34" charset="0"/>
                  <a:cs typeface="+mn-cs"/>
                </a:endParaRPr>
              </a:p>
            </p:txBody>
          </p:sp>
          <p:sp>
            <p:nvSpPr>
              <p:cNvPr id="45" name="TextBox 44"/>
              <p:cNvSpPr txBox="1"/>
              <p:nvPr/>
            </p:nvSpPr>
            <p:spPr>
              <a:xfrm>
                <a:off x="7904329" y="1600200"/>
                <a:ext cx="701153"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micromesh</a:t>
                </a:r>
                <a:endParaRPr lang="fr-FR" sz="1200" dirty="0">
                  <a:solidFill>
                    <a:prstClr val="black"/>
                  </a:solidFill>
                  <a:latin typeface="Arial" pitchFamily="34" charset="0"/>
                  <a:cs typeface="+mn-cs"/>
                </a:endParaRPr>
              </a:p>
            </p:txBody>
          </p:sp>
          <p:sp>
            <p:nvSpPr>
              <p:cNvPr id="46" name="TextBox 45"/>
              <p:cNvSpPr txBox="1"/>
              <p:nvPr/>
            </p:nvSpPr>
            <p:spPr>
              <a:xfrm>
                <a:off x="6019800" y="1399401"/>
                <a:ext cx="834604"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photocathode</a:t>
                </a:r>
                <a:endParaRPr lang="fr-FR" sz="1200" dirty="0">
                  <a:solidFill>
                    <a:prstClr val="black"/>
                  </a:solidFill>
                  <a:latin typeface="Arial" pitchFamily="34" charset="0"/>
                  <a:cs typeface="+mn-cs"/>
                </a:endParaRPr>
              </a:p>
            </p:txBody>
          </p:sp>
          <p:sp>
            <p:nvSpPr>
              <p:cNvPr id="47" name="TextBox 46"/>
              <p:cNvSpPr txBox="1"/>
              <p:nvPr/>
            </p:nvSpPr>
            <p:spPr>
              <a:xfrm>
                <a:off x="6477000" y="1828800"/>
                <a:ext cx="661480"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avalanche</a:t>
                </a:r>
                <a:endParaRPr lang="fr-FR" sz="1200" dirty="0">
                  <a:solidFill>
                    <a:prstClr val="black"/>
                  </a:solidFill>
                  <a:latin typeface="Arial" pitchFamily="34" charset="0"/>
                  <a:cs typeface="+mn-cs"/>
                </a:endParaRPr>
              </a:p>
            </p:txBody>
          </p:sp>
          <p:cxnSp>
            <p:nvCxnSpPr>
              <p:cNvPr id="17" name="Straight Arrow Connector 16"/>
              <p:cNvCxnSpPr/>
              <p:nvPr/>
            </p:nvCxnSpPr>
            <p:spPr bwMode="auto">
              <a:xfrm>
                <a:off x="8001000" y="-76200"/>
                <a:ext cx="0" cy="1676400"/>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51" name="TextBox 50"/>
              <p:cNvSpPr txBox="1"/>
              <p:nvPr/>
            </p:nvSpPr>
            <p:spPr>
              <a:xfrm>
                <a:off x="6019800" y="152400"/>
                <a:ext cx="520816"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window</a:t>
                </a:r>
                <a:endParaRPr lang="fr-FR" sz="1200" dirty="0">
                  <a:solidFill>
                    <a:prstClr val="black"/>
                  </a:solidFill>
                  <a:latin typeface="Arial" pitchFamily="34" charset="0"/>
                  <a:cs typeface="+mn-cs"/>
                </a:endParaRPr>
              </a:p>
            </p:txBody>
          </p:sp>
        </p:grpSp>
      </p:grpSp>
      <p:grpSp>
        <p:nvGrpSpPr>
          <p:cNvPr id="88" name="Group 87"/>
          <p:cNvGrpSpPr/>
          <p:nvPr/>
        </p:nvGrpSpPr>
        <p:grpSpPr>
          <a:xfrm>
            <a:off x="8026401" y="3810000"/>
            <a:ext cx="3557801" cy="2743200"/>
            <a:chOff x="6019800" y="3657600"/>
            <a:chExt cx="2668351" cy="2743200"/>
          </a:xfrm>
        </p:grpSpPr>
        <p:grpSp>
          <p:nvGrpSpPr>
            <p:cNvPr id="53" name="Group 52"/>
            <p:cNvGrpSpPr/>
            <p:nvPr/>
          </p:nvGrpSpPr>
          <p:grpSpPr>
            <a:xfrm>
              <a:off x="6019800" y="3657600"/>
              <a:ext cx="2668351" cy="2743200"/>
              <a:chOff x="6018449" y="609600"/>
              <a:chExt cx="2668351" cy="2743200"/>
            </a:xfrm>
          </p:grpSpPr>
          <p:sp>
            <p:nvSpPr>
              <p:cNvPr id="54" name="Rounded Rectangle 53"/>
              <p:cNvSpPr/>
              <p:nvPr/>
            </p:nvSpPr>
            <p:spPr bwMode="auto">
              <a:xfrm>
                <a:off x="6019800" y="1066800"/>
                <a:ext cx="2667000" cy="228600"/>
              </a:xfrm>
              <a:prstGeom prst="round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w="127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nvGrpSpPr>
              <p:cNvPr id="55" name="Group 54"/>
              <p:cNvGrpSpPr/>
              <p:nvPr/>
            </p:nvGrpSpPr>
            <p:grpSpPr>
              <a:xfrm>
                <a:off x="6018449" y="609600"/>
                <a:ext cx="2668351" cy="2743200"/>
                <a:chOff x="6018449" y="-76200"/>
                <a:chExt cx="2668351" cy="2743200"/>
              </a:xfrm>
            </p:grpSpPr>
            <p:grpSp>
              <p:nvGrpSpPr>
                <p:cNvPr id="56" name="Group 55"/>
                <p:cNvGrpSpPr/>
                <p:nvPr/>
              </p:nvGrpSpPr>
              <p:grpSpPr>
                <a:xfrm>
                  <a:off x="6172200" y="2316480"/>
                  <a:ext cx="2514600" cy="121919"/>
                  <a:chOff x="6248400" y="2316481"/>
                  <a:chExt cx="2362200" cy="91438"/>
                </a:xfrm>
              </p:grpSpPr>
              <p:sp>
                <p:nvSpPr>
                  <p:cNvPr id="74" name="Rectangle 73"/>
                  <p:cNvSpPr/>
                  <p:nvPr/>
                </p:nvSpPr>
                <p:spPr bwMode="auto">
                  <a:xfrm>
                    <a:off x="6248400" y="2316481"/>
                    <a:ext cx="2362200" cy="45719"/>
                  </a:xfrm>
                  <a:prstGeom prst="rect">
                    <a:avLst/>
                  </a:prstGeom>
                  <a:solidFill>
                    <a:srgbClr val="FF6600"/>
                  </a:solidFill>
                  <a:ln w="12700" cap="sq" cmpd="sng" algn="ctr">
                    <a:solidFill>
                      <a:srgbClr val="FF66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75" name="Rectangle 74"/>
                  <p:cNvSpPr/>
                  <p:nvPr/>
                </p:nvSpPr>
                <p:spPr bwMode="auto">
                  <a:xfrm>
                    <a:off x="6248400" y="2362200"/>
                    <a:ext cx="2362200" cy="45719"/>
                  </a:xfrm>
                  <a:prstGeom prst="rect">
                    <a:avLst/>
                  </a:prstGeom>
                  <a:solidFill>
                    <a:srgbClr val="003300"/>
                  </a:solidFill>
                  <a:ln w="12700" cap="sq" cmpd="sng" algn="ctr">
                    <a:solidFill>
                      <a:srgbClr val="0033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sp>
              <p:nvSpPr>
                <p:cNvPr id="73" name="Rectangle 72"/>
                <p:cNvSpPr/>
                <p:nvPr/>
              </p:nvSpPr>
              <p:spPr bwMode="auto">
                <a:xfrm>
                  <a:off x="6172200" y="1630681"/>
                  <a:ext cx="990600" cy="45719"/>
                </a:xfrm>
                <a:prstGeom prst="rect">
                  <a:avLst/>
                </a:prstGeom>
                <a:solidFill>
                  <a:srgbClr val="FF6600"/>
                </a:solidFill>
                <a:ln w="12700" cap="sq" cmpd="sng" algn="ctr">
                  <a:solidFill>
                    <a:srgbClr val="FF66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nvGrpSpPr>
                <p:cNvPr id="58" name="Group 57"/>
                <p:cNvGrpSpPr/>
                <p:nvPr/>
              </p:nvGrpSpPr>
              <p:grpSpPr>
                <a:xfrm>
                  <a:off x="6018449" y="609600"/>
                  <a:ext cx="2668351" cy="1066800"/>
                  <a:chOff x="2247609" y="609600"/>
                  <a:chExt cx="6362991" cy="1066800"/>
                </a:xfrm>
              </p:grpSpPr>
              <p:sp>
                <p:nvSpPr>
                  <p:cNvPr id="70" name="Rectangle 69"/>
                  <p:cNvSpPr/>
                  <p:nvPr/>
                </p:nvSpPr>
                <p:spPr bwMode="auto">
                  <a:xfrm>
                    <a:off x="2247609" y="609600"/>
                    <a:ext cx="6362991" cy="45719"/>
                  </a:xfrm>
                  <a:prstGeom prst="rect">
                    <a:avLst/>
                  </a:prstGeom>
                  <a:solidFill>
                    <a:srgbClr val="54AC7C"/>
                  </a:solidFill>
                  <a:ln w="12700" cap="sq" cmpd="sng" algn="ctr">
                    <a:solidFill>
                      <a:srgbClr val="54AC7C"/>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71" name="Rectangle 70"/>
                  <p:cNvSpPr/>
                  <p:nvPr/>
                </p:nvSpPr>
                <p:spPr bwMode="auto">
                  <a:xfrm>
                    <a:off x="6248400" y="1630681"/>
                    <a:ext cx="2362200" cy="45719"/>
                  </a:xfrm>
                  <a:prstGeom prst="rect">
                    <a:avLst/>
                  </a:prstGeom>
                  <a:solidFill>
                    <a:srgbClr val="FF6600"/>
                  </a:solidFill>
                  <a:ln w="12700" cap="sq" cmpd="sng" algn="ctr">
                    <a:solidFill>
                      <a:srgbClr val="FF66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grpSp>
            <p:sp>
              <p:nvSpPr>
                <p:cNvPr id="60" name="Isosceles Triangle 59"/>
                <p:cNvSpPr/>
                <p:nvPr/>
              </p:nvSpPr>
              <p:spPr bwMode="auto">
                <a:xfrm>
                  <a:off x="7162800" y="1752600"/>
                  <a:ext cx="609600" cy="533400"/>
                </a:xfrm>
                <a:prstGeom prst="triangle">
                  <a:avLst/>
                </a:prstGeom>
                <a:solidFill>
                  <a:srgbClr val="7030A0"/>
                </a:solidFill>
                <a:ln w="127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61" name="TextBox 60"/>
                <p:cNvSpPr txBox="1"/>
                <p:nvPr/>
              </p:nvSpPr>
              <p:spPr>
                <a:xfrm>
                  <a:off x="8001000" y="-76200"/>
                  <a:ext cx="489557"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photon</a:t>
                  </a:r>
                  <a:endParaRPr lang="fr-FR" sz="1200" dirty="0">
                    <a:solidFill>
                      <a:prstClr val="black"/>
                    </a:solidFill>
                    <a:latin typeface="Arial" pitchFamily="34" charset="0"/>
                    <a:cs typeface="+mn-cs"/>
                  </a:endParaRPr>
                </a:p>
              </p:txBody>
            </p:sp>
            <p:sp>
              <p:nvSpPr>
                <p:cNvPr id="62" name="TextBox 61"/>
                <p:cNvSpPr txBox="1"/>
                <p:nvPr/>
              </p:nvSpPr>
              <p:spPr>
                <a:xfrm>
                  <a:off x="7923449" y="762000"/>
                  <a:ext cx="547265"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electron</a:t>
                  </a:r>
                  <a:endParaRPr lang="fr-FR" sz="1200" dirty="0">
                    <a:solidFill>
                      <a:prstClr val="black"/>
                    </a:solidFill>
                    <a:latin typeface="Arial" pitchFamily="34" charset="0"/>
                    <a:cs typeface="+mn-cs"/>
                  </a:endParaRPr>
                </a:p>
              </p:txBody>
            </p:sp>
            <p:sp>
              <p:nvSpPr>
                <p:cNvPr id="63" name="TextBox 62"/>
                <p:cNvSpPr txBox="1"/>
                <p:nvPr/>
              </p:nvSpPr>
              <p:spPr>
                <a:xfrm>
                  <a:off x="6018449" y="2390001"/>
                  <a:ext cx="572513"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insulator</a:t>
                  </a:r>
                  <a:endParaRPr lang="fr-FR" sz="1200" dirty="0">
                    <a:solidFill>
                      <a:prstClr val="black"/>
                    </a:solidFill>
                    <a:latin typeface="Arial" pitchFamily="34" charset="0"/>
                    <a:cs typeface="+mn-cs"/>
                  </a:endParaRPr>
                </a:p>
              </p:txBody>
            </p:sp>
            <p:sp>
              <p:nvSpPr>
                <p:cNvPr id="64" name="TextBox 63"/>
                <p:cNvSpPr txBox="1"/>
                <p:nvPr/>
              </p:nvSpPr>
              <p:spPr>
                <a:xfrm>
                  <a:off x="8153538" y="2085201"/>
                  <a:ext cx="457097"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anode</a:t>
                  </a:r>
                  <a:endParaRPr lang="fr-FR" sz="1200" dirty="0">
                    <a:solidFill>
                      <a:prstClr val="black"/>
                    </a:solidFill>
                    <a:latin typeface="Arial" pitchFamily="34" charset="0"/>
                    <a:cs typeface="+mn-cs"/>
                  </a:endParaRPr>
                </a:p>
              </p:txBody>
            </p:sp>
            <p:sp>
              <p:nvSpPr>
                <p:cNvPr id="65" name="TextBox 64"/>
                <p:cNvSpPr txBox="1"/>
                <p:nvPr/>
              </p:nvSpPr>
              <p:spPr>
                <a:xfrm>
                  <a:off x="7904329" y="1600200"/>
                  <a:ext cx="701153"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micromesh</a:t>
                  </a:r>
                  <a:endParaRPr lang="fr-FR" sz="1200" dirty="0">
                    <a:solidFill>
                      <a:prstClr val="black"/>
                    </a:solidFill>
                    <a:latin typeface="Arial" pitchFamily="34" charset="0"/>
                    <a:cs typeface="+mn-cs"/>
                  </a:endParaRPr>
                </a:p>
              </p:txBody>
            </p:sp>
            <p:sp>
              <p:nvSpPr>
                <p:cNvPr id="66" name="TextBox 65"/>
                <p:cNvSpPr txBox="1"/>
                <p:nvPr/>
              </p:nvSpPr>
              <p:spPr>
                <a:xfrm>
                  <a:off x="6018449" y="609600"/>
                  <a:ext cx="834604"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photocathode</a:t>
                  </a:r>
                  <a:endParaRPr lang="fr-FR" sz="1200" dirty="0">
                    <a:solidFill>
                      <a:prstClr val="black"/>
                    </a:solidFill>
                    <a:latin typeface="Arial" pitchFamily="34" charset="0"/>
                    <a:cs typeface="+mn-cs"/>
                  </a:endParaRPr>
                </a:p>
              </p:txBody>
            </p:sp>
            <p:sp>
              <p:nvSpPr>
                <p:cNvPr id="67" name="TextBox 66"/>
                <p:cNvSpPr txBox="1"/>
                <p:nvPr/>
              </p:nvSpPr>
              <p:spPr>
                <a:xfrm>
                  <a:off x="6477000" y="1828800"/>
                  <a:ext cx="661480"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avalanche</a:t>
                  </a:r>
                  <a:endParaRPr lang="fr-FR" sz="1200" dirty="0">
                    <a:solidFill>
                      <a:prstClr val="black"/>
                    </a:solidFill>
                    <a:latin typeface="Arial" pitchFamily="34" charset="0"/>
                    <a:cs typeface="+mn-cs"/>
                  </a:endParaRPr>
                </a:p>
              </p:txBody>
            </p:sp>
            <p:cxnSp>
              <p:nvCxnSpPr>
                <p:cNvPr id="68" name="Straight Arrow Connector 67"/>
                <p:cNvCxnSpPr/>
                <p:nvPr/>
              </p:nvCxnSpPr>
              <p:spPr bwMode="auto">
                <a:xfrm flipH="1">
                  <a:off x="7999649" y="-76200"/>
                  <a:ext cx="1352" cy="685800"/>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69" name="TextBox 68"/>
                <p:cNvSpPr txBox="1"/>
                <p:nvPr/>
              </p:nvSpPr>
              <p:spPr>
                <a:xfrm>
                  <a:off x="6019800" y="152400"/>
                  <a:ext cx="520816"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window</a:t>
                  </a:r>
                  <a:endParaRPr lang="fr-FR" sz="1200" dirty="0">
                    <a:solidFill>
                      <a:prstClr val="black"/>
                    </a:solidFill>
                    <a:latin typeface="Arial" pitchFamily="34" charset="0"/>
                    <a:cs typeface="+mn-cs"/>
                  </a:endParaRPr>
                </a:p>
              </p:txBody>
            </p:sp>
            <p:sp>
              <p:nvSpPr>
                <p:cNvPr id="84" name="Isosceles Triangle 83"/>
                <p:cNvSpPr/>
                <p:nvPr/>
              </p:nvSpPr>
              <p:spPr bwMode="auto">
                <a:xfrm>
                  <a:off x="7313849" y="1752600"/>
                  <a:ext cx="609600" cy="533400"/>
                </a:xfrm>
                <a:prstGeom prst="triangle">
                  <a:avLst/>
                </a:prstGeom>
                <a:solidFill>
                  <a:srgbClr val="7030A0"/>
                </a:solidFill>
                <a:ln w="127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fr-FR" smtClean="0">
                    <a:solidFill>
                      <a:prstClr val="black"/>
                    </a:solidFill>
                    <a:cs typeface="+mn-cs"/>
                  </a:endParaRPr>
                </a:p>
              </p:txBody>
            </p:sp>
            <p:sp>
              <p:nvSpPr>
                <p:cNvPr id="87" name="TextBox 86"/>
                <p:cNvSpPr txBox="1"/>
                <p:nvPr/>
              </p:nvSpPr>
              <p:spPr>
                <a:xfrm>
                  <a:off x="6513974" y="990600"/>
                  <a:ext cx="942806" cy="276999"/>
                </a:xfrm>
                <a:prstGeom prst="rect">
                  <a:avLst/>
                </a:prstGeom>
                <a:noFill/>
              </p:spPr>
              <p:txBody>
                <a:bodyPr wrap="none" rtlCol="0">
                  <a:spAutoFit/>
                </a:bodyPr>
                <a:lstStyle/>
                <a:p>
                  <a:r>
                    <a:rPr lang="en-US" sz="1200" i="1" dirty="0" smtClean="0">
                      <a:solidFill>
                        <a:prstClr val="black"/>
                      </a:solidFill>
                      <a:latin typeface="Arial" pitchFamily="34" charset="0"/>
                      <a:cs typeface="+mn-cs"/>
                    </a:rPr>
                    <a:t>preamplification</a:t>
                  </a:r>
                  <a:endParaRPr lang="fr-FR" sz="1200" i="1" dirty="0">
                    <a:solidFill>
                      <a:prstClr val="black"/>
                    </a:solidFill>
                    <a:latin typeface="Arial" pitchFamily="34" charset="0"/>
                    <a:cs typeface="+mn-cs"/>
                  </a:endParaRPr>
                </a:p>
              </p:txBody>
            </p:sp>
          </p:grpSp>
        </p:grpSp>
        <p:cxnSp>
          <p:nvCxnSpPr>
            <p:cNvPr id="79" name="Curved Connector 78"/>
            <p:cNvCxnSpPr>
              <a:endCxn id="60" idx="0"/>
            </p:cNvCxnSpPr>
            <p:nvPr/>
          </p:nvCxnSpPr>
          <p:spPr bwMode="auto">
            <a:xfrm rot="5400000">
              <a:off x="7163476" y="4648876"/>
              <a:ext cx="1143000" cy="532049"/>
            </a:xfrm>
            <a:prstGeom prst="curvedConnector3">
              <a:avLst>
                <a:gd name="adj1" fmla="val 50000"/>
              </a:avLst>
            </a:prstGeom>
            <a:solidFill>
              <a:schemeClr val="accent1"/>
            </a:solidFill>
            <a:ln w="12700" cap="sq" cmpd="sng" algn="ctr">
              <a:solidFill>
                <a:srgbClr val="7030A0"/>
              </a:solidFill>
              <a:prstDash val="solid"/>
              <a:round/>
              <a:headEnd type="none" w="sm" len="sm"/>
              <a:tailEnd type="arrow"/>
            </a:ln>
            <a:effectLst/>
          </p:spPr>
        </p:cxnSp>
        <p:cxnSp>
          <p:nvCxnSpPr>
            <p:cNvPr id="81" name="Curved Connector 80"/>
            <p:cNvCxnSpPr/>
            <p:nvPr/>
          </p:nvCxnSpPr>
          <p:spPr bwMode="auto">
            <a:xfrm rot="5400000">
              <a:off x="7429499" y="5067300"/>
              <a:ext cx="609602" cy="228598"/>
            </a:xfrm>
            <a:prstGeom prst="curvedConnector3">
              <a:avLst>
                <a:gd name="adj1" fmla="val 50000"/>
              </a:avLst>
            </a:prstGeom>
            <a:solidFill>
              <a:schemeClr val="accent1"/>
            </a:solidFill>
            <a:ln w="12700" cap="sq" cmpd="sng" algn="ctr">
              <a:solidFill>
                <a:srgbClr val="7030A0"/>
              </a:solidFill>
              <a:prstDash val="solid"/>
              <a:round/>
              <a:headEnd type="none" w="sm" len="sm"/>
              <a:tailEnd type="arrow"/>
            </a:ln>
            <a:effectLst/>
          </p:spPr>
        </p:cxnSp>
      </p:grpSp>
      <p:sp>
        <p:nvSpPr>
          <p:cNvPr id="3" name="Нижний колонтитул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242885906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Content Placeholder 2"/>
          <p:cNvSpPr>
            <a:spLocks noGrp="1"/>
          </p:cNvSpPr>
          <p:nvPr>
            <p:ph sz="half" idx="4294967295"/>
          </p:nvPr>
        </p:nvSpPr>
        <p:spPr>
          <a:xfrm>
            <a:off x="2844800" y="891150"/>
            <a:ext cx="6823336" cy="745364"/>
          </a:xfrm>
          <a:prstGeom prst="rect">
            <a:avLst/>
          </a:prstGeom>
        </p:spPr>
        <p:txBody>
          <a:bodyPr/>
          <a:lstStyle/>
          <a:p>
            <a:pPr>
              <a:buNone/>
            </a:pPr>
            <a:r>
              <a:rPr lang="en-US" sz="1800" b="1" i="1" dirty="0" smtClean="0">
                <a:latin typeface="Calibri" panose="020F0502020204030204" pitchFamily="34" charset="0"/>
              </a:rPr>
              <a:t>Our choice:</a:t>
            </a:r>
          </a:p>
        </p:txBody>
      </p:sp>
      <p:sp>
        <p:nvSpPr>
          <p:cNvPr id="2" name="Title 1"/>
          <p:cNvSpPr>
            <a:spLocks noGrp="1"/>
          </p:cNvSpPr>
          <p:nvPr>
            <p:ph type="title"/>
          </p:nvPr>
        </p:nvSpPr>
        <p:spPr>
          <a:xfrm>
            <a:off x="609600" y="338328"/>
            <a:ext cx="10972800" cy="657352"/>
          </a:xfrm>
        </p:spPr>
        <p:txBody>
          <a:bodyPr/>
          <a:lstStyle/>
          <a:p>
            <a:r>
              <a:rPr lang="en-US" sz="3200" b="1" i="1" dirty="0" smtClean="0">
                <a:latin typeface="Calibri" panose="020F0502020204030204" pitchFamily="34" charset="0"/>
              </a:rPr>
              <a:t>The FORFIRE Micromegas concept</a:t>
            </a:r>
            <a:endParaRPr lang="en-US" sz="3200" b="1" i="1" dirty="0">
              <a:latin typeface="Calibri" panose="020F0502020204030204" pitchFamily="34" charset="0"/>
            </a:endParaRPr>
          </a:p>
        </p:txBody>
      </p:sp>
      <p:grpSp>
        <p:nvGrpSpPr>
          <p:cNvPr id="52" name="Group 51"/>
          <p:cNvGrpSpPr/>
          <p:nvPr/>
        </p:nvGrpSpPr>
        <p:grpSpPr>
          <a:xfrm>
            <a:off x="1" y="1321765"/>
            <a:ext cx="6243271" cy="4858368"/>
            <a:chOff x="4184765" y="1210270"/>
            <a:chExt cx="4682453" cy="4858368"/>
          </a:xfrm>
        </p:grpSpPr>
        <p:grpSp>
          <p:nvGrpSpPr>
            <p:cNvPr id="4" name="Group 34"/>
            <p:cNvGrpSpPr/>
            <p:nvPr/>
          </p:nvGrpSpPr>
          <p:grpSpPr>
            <a:xfrm>
              <a:off x="5181600" y="2133600"/>
              <a:ext cx="3200400" cy="3276600"/>
              <a:chOff x="5181600" y="2133600"/>
              <a:chExt cx="3200400" cy="3276600"/>
            </a:xfrm>
          </p:grpSpPr>
          <p:sp>
            <p:nvSpPr>
              <p:cNvPr id="6" name="Rectangle 5"/>
              <p:cNvSpPr/>
              <p:nvPr/>
            </p:nvSpPr>
            <p:spPr bwMode="auto">
              <a:xfrm>
                <a:off x="5257800" y="5334000"/>
                <a:ext cx="3124200" cy="76200"/>
              </a:xfrm>
              <a:prstGeom prst="rect">
                <a:avLst/>
              </a:prstGeom>
              <a:solidFill>
                <a:schemeClr val="accent1"/>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cxnSp>
            <p:nvCxnSpPr>
              <p:cNvPr id="8" name="Straight Connector 7"/>
              <p:cNvCxnSpPr/>
              <p:nvPr/>
            </p:nvCxnSpPr>
            <p:spPr bwMode="auto">
              <a:xfrm>
                <a:off x="5273040" y="5029200"/>
                <a:ext cx="3108960" cy="0"/>
              </a:xfrm>
              <a:prstGeom prst="line">
                <a:avLst/>
              </a:prstGeom>
              <a:solidFill>
                <a:schemeClr val="accent1"/>
              </a:solidFill>
              <a:ln w="22225" cap="sq" cmpd="sng" algn="ctr">
                <a:solidFill>
                  <a:schemeClr val="tx1"/>
                </a:solidFill>
                <a:prstDash val="sysDash"/>
                <a:round/>
                <a:headEnd type="none" w="sm" len="sm"/>
                <a:tailEnd type="none" w="sm" len="sm"/>
              </a:ln>
              <a:effectLst/>
            </p:spPr>
          </p:cxnSp>
          <p:sp>
            <p:nvSpPr>
              <p:cNvPr id="11" name="Rectangle 10"/>
              <p:cNvSpPr/>
              <p:nvPr/>
            </p:nvSpPr>
            <p:spPr bwMode="auto">
              <a:xfrm>
                <a:off x="5486400" y="5029200"/>
                <a:ext cx="76200" cy="304800"/>
              </a:xfrm>
              <a:prstGeom prst="rect">
                <a:avLst/>
              </a:prstGeom>
              <a:solidFill>
                <a:srgbClr val="92D050"/>
              </a:solidFill>
              <a:ln w="12700" cap="sq" cmpd="sng" algn="ctr">
                <a:solidFill>
                  <a:srgbClr val="92D05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sp>
            <p:nvSpPr>
              <p:cNvPr id="12" name="Rectangle 11"/>
              <p:cNvSpPr/>
              <p:nvPr/>
            </p:nvSpPr>
            <p:spPr bwMode="auto">
              <a:xfrm>
                <a:off x="6705600" y="5029200"/>
                <a:ext cx="76200" cy="304800"/>
              </a:xfrm>
              <a:prstGeom prst="rect">
                <a:avLst/>
              </a:prstGeom>
              <a:solidFill>
                <a:srgbClr val="92D050"/>
              </a:solidFill>
              <a:ln w="12700" cap="sq" cmpd="sng" algn="ctr">
                <a:solidFill>
                  <a:srgbClr val="92D05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sp>
            <p:nvSpPr>
              <p:cNvPr id="13" name="Rectangle 12"/>
              <p:cNvSpPr/>
              <p:nvPr/>
            </p:nvSpPr>
            <p:spPr bwMode="auto">
              <a:xfrm>
                <a:off x="8001000" y="5029200"/>
                <a:ext cx="76200" cy="304800"/>
              </a:xfrm>
              <a:prstGeom prst="rect">
                <a:avLst/>
              </a:prstGeom>
              <a:solidFill>
                <a:srgbClr val="92D050"/>
              </a:solidFill>
              <a:ln w="12700" cap="sq" cmpd="sng" algn="ctr">
                <a:solidFill>
                  <a:srgbClr val="92D05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grpSp>
            <p:nvGrpSpPr>
              <p:cNvPr id="7" name="Group 20"/>
              <p:cNvGrpSpPr/>
              <p:nvPr/>
            </p:nvGrpSpPr>
            <p:grpSpPr>
              <a:xfrm>
                <a:off x="5181600" y="3635643"/>
                <a:ext cx="3200400" cy="21957"/>
                <a:chOff x="5181600" y="3635643"/>
                <a:chExt cx="3200400" cy="21957"/>
              </a:xfrm>
            </p:grpSpPr>
            <p:cxnSp>
              <p:nvCxnSpPr>
                <p:cNvPr id="15" name="Straight Connector 14"/>
                <p:cNvCxnSpPr/>
                <p:nvPr/>
              </p:nvCxnSpPr>
              <p:spPr bwMode="auto">
                <a:xfrm>
                  <a:off x="5181600" y="3657600"/>
                  <a:ext cx="3200400" cy="0"/>
                </a:xfrm>
                <a:prstGeom prst="line">
                  <a:avLst/>
                </a:prstGeom>
                <a:solidFill>
                  <a:schemeClr val="accent1"/>
                </a:solidFill>
                <a:ln w="25400" cap="sq" cmpd="sng" algn="ctr">
                  <a:solidFill>
                    <a:schemeClr val="tx1"/>
                  </a:solidFill>
                  <a:prstDash val="lgDash"/>
                  <a:round/>
                  <a:headEnd type="none" w="sm" len="sm"/>
                  <a:tailEnd type="none" w="sm" len="sm"/>
                </a:ln>
                <a:effectLst/>
              </p:spPr>
            </p:cxnSp>
            <p:cxnSp>
              <p:nvCxnSpPr>
                <p:cNvPr id="16" name="Straight Connector 15"/>
                <p:cNvCxnSpPr/>
                <p:nvPr/>
              </p:nvCxnSpPr>
              <p:spPr bwMode="auto">
                <a:xfrm>
                  <a:off x="5181600" y="3635643"/>
                  <a:ext cx="3200400" cy="0"/>
                </a:xfrm>
                <a:prstGeom prst="line">
                  <a:avLst/>
                </a:prstGeom>
                <a:solidFill>
                  <a:schemeClr val="accent1"/>
                </a:solidFill>
                <a:ln w="25400" cap="sq" cmpd="sng" algn="ctr">
                  <a:solidFill>
                    <a:srgbClr val="FF0000"/>
                  </a:solidFill>
                  <a:prstDash val="lgDash"/>
                  <a:round/>
                  <a:headEnd type="none" w="sm" len="sm"/>
                  <a:tailEnd type="none" w="sm" len="sm"/>
                </a:ln>
                <a:effectLst/>
              </p:spPr>
            </p:cxnSp>
          </p:grpSp>
          <p:cxnSp>
            <p:nvCxnSpPr>
              <p:cNvPr id="23" name="Straight Connector 22"/>
              <p:cNvCxnSpPr/>
              <p:nvPr/>
            </p:nvCxnSpPr>
            <p:spPr bwMode="auto">
              <a:xfrm>
                <a:off x="5181600" y="2438400"/>
                <a:ext cx="3200400" cy="0"/>
              </a:xfrm>
              <a:prstGeom prst="line">
                <a:avLst/>
              </a:prstGeom>
              <a:solidFill>
                <a:schemeClr val="accent1"/>
              </a:solidFill>
              <a:ln w="28575" cap="sq" cmpd="sng" algn="ctr">
                <a:solidFill>
                  <a:schemeClr val="tx1"/>
                </a:solidFill>
                <a:prstDash val="sysDot"/>
                <a:round/>
                <a:headEnd type="none" w="sm" len="sm"/>
                <a:tailEnd type="none" w="sm" len="sm"/>
              </a:ln>
              <a:effectLst/>
            </p:spPr>
          </p:cxnSp>
          <p:grpSp>
            <p:nvGrpSpPr>
              <p:cNvPr id="9" name="Group 32"/>
              <p:cNvGrpSpPr/>
              <p:nvPr/>
            </p:nvGrpSpPr>
            <p:grpSpPr>
              <a:xfrm>
                <a:off x="7193796" y="2133600"/>
                <a:ext cx="365502" cy="2895600"/>
                <a:chOff x="6400800" y="2133600"/>
                <a:chExt cx="381000" cy="2895600"/>
              </a:xfrm>
            </p:grpSpPr>
            <p:sp>
              <p:nvSpPr>
                <p:cNvPr id="28" name="Freeform 27"/>
                <p:cNvSpPr/>
                <p:nvPr/>
              </p:nvSpPr>
              <p:spPr bwMode="auto">
                <a:xfrm>
                  <a:off x="6540285" y="3429000"/>
                  <a:ext cx="145942" cy="375834"/>
                </a:xfrm>
                <a:custGeom>
                  <a:avLst/>
                  <a:gdLst>
                    <a:gd name="connsiteX0" fmla="*/ 0 w 145942"/>
                    <a:gd name="connsiteY0" fmla="*/ 174356 h 375834"/>
                    <a:gd name="connsiteX1" fmla="*/ 123986 w 145942"/>
                    <a:gd name="connsiteY1" fmla="*/ 27122 h 375834"/>
                    <a:gd name="connsiteX2" fmla="*/ 131735 w 145942"/>
                    <a:gd name="connsiteY2" fmla="*/ 337088 h 375834"/>
                    <a:gd name="connsiteX3" fmla="*/ 131735 w 145942"/>
                    <a:gd name="connsiteY3" fmla="*/ 337088 h 375834"/>
                    <a:gd name="connsiteX4" fmla="*/ 131735 w 145942"/>
                    <a:gd name="connsiteY4" fmla="*/ 375834 h 375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2" h="375834">
                      <a:moveTo>
                        <a:pt x="0" y="174356"/>
                      </a:moveTo>
                      <a:cubicBezTo>
                        <a:pt x="51015" y="87178"/>
                        <a:pt x="102030" y="0"/>
                        <a:pt x="123986" y="27122"/>
                      </a:cubicBezTo>
                      <a:cubicBezTo>
                        <a:pt x="145942" y="54244"/>
                        <a:pt x="131735" y="337088"/>
                        <a:pt x="131735" y="337088"/>
                      </a:cubicBezTo>
                      <a:lnTo>
                        <a:pt x="131735" y="337088"/>
                      </a:lnTo>
                      <a:lnTo>
                        <a:pt x="131735" y="375834"/>
                      </a:lnTo>
                    </a:path>
                  </a:pathLst>
                </a:custGeom>
                <a:no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grpSp>
              <p:nvGrpSpPr>
                <p:cNvPr id="10" name="Group 30"/>
                <p:cNvGrpSpPr/>
                <p:nvPr/>
              </p:nvGrpSpPr>
              <p:grpSpPr>
                <a:xfrm>
                  <a:off x="6400800" y="2133600"/>
                  <a:ext cx="228600" cy="1371600"/>
                  <a:chOff x="6858000" y="1524000"/>
                  <a:chExt cx="228600" cy="1371600"/>
                </a:xfrm>
              </p:grpSpPr>
              <p:sp>
                <p:nvSpPr>
                  <p:cNvPr id="25" name="Freeform 24"/>
                  <p:cNvSpPr/>
                  <p:nvPr/>
                </p:nvSpPr>
                <p:spPr bwMode="auto">
                  <a:xfrm>
                    <a:off x="6858000" y="1524000"/>
                    <a:ext cx="225135" cy="1236342"/>
                  </a:xfrm>
                  <a:custGeom>
                    <a:avLst/>
                    <a:gdLst>
                      <a:gd name="connsiteX0" fmla="*/ 193729 w 225135"/>
                      <a:gd name="connsiteY0" fmla="*/ 0 h 1511085"/>
                      <a:gd name="connsiteX1" fmla="*/ 54244 w 225135"/>
                      <a:gd name="connsiteY1" fmla="*/ 116238 h 1511085"/>
                      <a:gd name="connsiteX2" fmla="*/ 30997 w 225135"/>
                      <a:gd name="connsiteY2" fmla="*/ 147234 h 1511085"/>
                      <a:gd name="connsiteX3" fmla="*/ 23248 w 225135"/>
                      <a:gd name="connsiteY3" fmla="*/ 170482 h 1511085"/>
                      <a:gd name="connsiteX4" fmla="*/ 23248 w 225135"/>
                      <a:gd name="connsiteY4" fmla="*/ 294468 h 1511085"/>
                      <a:gd name="connsiteX5" fmla="*/ 77492 w 225135"/>
                      <a:gd name="connsiteY5" fmla="*/ 356461 h 1511085"/>
                      <a:gd name="connsiteX6" fmla="*/ 92990 w 225135"/>
                      <a:gd name="connsiteY6" fmla="*/ 379709 h 1511085"/>
                      <a:gd name="connsiteX7" fmla="*/ 154983 w 225135"/>
                      <a:gd name="connsiteY7" fmla="*/ 433953 h 1511085"/>
                      <a:gd name="connsiteX8" fmla="*/ 185980 w 225135"/>
                      <a:gd name="connsiteY8" fmla="*/ 472699 h 1511085"/>
                      <a:gd name="connsiteX9" fmla="*/ 201478 w 225135"/>
                      <a:gd name="connsiteY9" fmla="*/ 495946 h 1511085"/>
                      <a:gd name="connsiteX10" fmla="*/ 209227 w 225135"/>
                      <a:gd name="connsiteY10" fmla="*/ 519194 h 1511085"/>
                      <a:gd name="connsiteX11" fmla="*/ 224726 w 225135"/>
                      <a:gd name="connsiteY11" fmla="*/ 542441 h 1511085"/>
                      <a:gd name="connsiteX12" fmla="*/ 209227 w 225135"/>
                      <a:gd name="connsiteY12" fmla="*/ 674177 h 1511085"/>
                      <a:gd name="connsiteX13" fmla="*/ 170482 w 225135"/>
                      <a:gd name="connsiteY13" fmla="*/ 728421 h 1511085"/>
                      <a:gd name="connsiteX14" fmla="*/ 116238 w 225135"/>
                      <a:gd name="connsiteY14" fmla="*/ 790414 h 1511085"/>
                      <a:gd name="connsiteX15" fmla="*/ 69743 w 225135"/>
                      <a:gd name="connsiteY15" fmla="*/ 844658 h 1511085"/>
                      <a:gd name="connsiteX16" fmla="*/ 54244 w 225135"/>
                      <a:gd name="connsiteY16" fmla="*/ 867906 h 1511085"/>
                      <a:gd name="connsiteX17" fmla="*/ 15499 w 225135"/>
                      <a:gd name="connsiteY17" fmla="*/ 922150 h 1511085"/>
                      <a:gd name="connsiteX18" fmla="*/ 0 w 225135"/>
                      <a:gd name="connsiteY18" fmla="*/ 976394 h 1511085"/>
                      <a:gd name="connsiteX19" fmla="*/ 7750 w 225135"/>
                      <a:gd name="connsiteY19" fmla="*/ 1022889 h 1511085"/>
                      <a:gd name="connsiteX20" fmla="*/ 30997 w 225135"/>
                      <a:gd name="connsiteY20" fmla="*/ 1038387 h 1511085"/>
                      <a:gd name="connsiteX21" fmla="*/ 54244 w 225135"/>
                      <a:gd name="connsiteY21" fmla="*/ 1061634 h 1511085"/>
                      <a:gd name="connsiteX22" fmla="*/ 116238 w 225135"/>
                      <a:gd name="connsiteY22" fmla="*/ 1108129 h 1511085"/>
                      <a:gd name="connsiteX23" fmla="*/ 131736 w 225135"/>
                      <a:gd name="connsiteY23" fmla="*/ 1131377 h 1511085"/>
                      <a:gd name="connsiteX24" fmla="*/ 170482 w 225135"/>
                      <a:gd name="connsiteY24" fmla="*/ 1177872 h 1511085"/>
                      <a:gd name="connsiteX25" fmla="*/ 185980 w 225135"/>
                      <a:gd name="connsiteY25" fmla="*/ 1216617 h 1511085"/>
                      <a:gd name="connsiteX26" fmla="*/ 201478 w 225135"/>
                      <a:gd name="connsiteY26" fmla="*/ 1239865 h 1511085"/>
                      <a:gd name="connsiteX27" fmla="*/ 216977 w 225135"/>
                      <a:gd name="connsiteY27" fmla="*/ 1278611 h 1511085"/>
                      <a:gd name="connsiteX28" fmla="*/ 201478 w 225135"/>
                      <a:gd name="connsiteY28" fmla="*/ 1371600 h 1511085"/>
                      <a:gd name="connsiteX29" fmla="*/ 185980 w 225135"/>
                      <a:gd name="connsiteY29" fmla="*/ 1394848 h 1511085"/>
                      <a:gd name="connsiteX30" fmla="*/ 154983 w 225135"/>
                      <a:gd name="connsiteY30" fmla="*/ 1456841 h 1511085"/>
                      <a:gd name="connsiteX31" fmla="*/ 123987 w 225135"/>
                      <a:gd name="connsiteY31" fmla="*/ 1480089 h 1511085"/>
                      <a:gd name="connsiteX32" fmla="*/ 123987 w 225135"/>
                      <a:gd name="connsiteY32" fmla="*/ 1511085 h 1511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5135" h="1511085">
                        <a:moveTo>
                          <a:pt x="193729" y="0"/>
                        </a:moveTo>
                        <a:cubicBezTo>
                          <a:pt x="134093" y="39760"/>
                          <a:pt x="142997" y="32416"/>
                          <a:pt x="54244" y="116238"/>
                        </a:cubicBezTo>
                        <a:cubicBezTo>
                          <a:pt x="44855" y="125106"/>
                          <a:pt x="38746" y="136902"/>
                          <a:pt x="30997" y="147234"/>
                        </a:cubicBezTo>
                        <a:cubicBezTo>
                          <a:pt x="28414" y="154983"/>
                          <a:pt x="25492" y="162628"/>
                          <a:pt x="23248" y="170482"/>
                        </a:cubicBezTo>
                        <a:cubicBezTo>
                          <a:pt x="10532" y="214991"/>
                          <a:pt x="7090" y="239530"/>
                          <a:pt x="23248" y="294468"/>
                        </a:cubicBezTo>
                        <a:cubicBezTo>
                          <a:pt x="28904" y="313698"/>
                          <a:pt x="63875" y="340121"/>
                          <a:pt x="77492" y="356461"/>
                        </a:cubicBezTo>
                        <a:cubicBezTo>
                          <a:pt x="83454" y="363616"/>
                          <a:pt x="86857" y="372700"/>
                          <a:pt x="92990" y="379709"/>
                        </a:cubicBezTo>
                        <a:cubicBezTo>
                          <a:pt x="124721" y="415973"/>
                          <a:pt x="123473" y="412947"/>
                          <a:pt x="154983" y="433953"/>
                        </a:cubicBezTo>
                        <a:cubicBezTo>
                          <a:pt x="202696" y="505518"/>
                          <a:pt x="141805" y="417479"/>
                          <a:pt x="185980" y="472699"/>
                        </a:cubicBezTo>
                        <a:cubicBezTo>
                          <a:pt x="191798" y="479971"/>
                          <a:pt x="196312" y="488197"/>
                          <a:pt x="201478" y="495946"/>
                        </a:cubicBezTo>
                        <a:cubicBezTo>
                          <a:pt x="204061" y="503695"/>
                          <a:pt x="205574" y="511888"/>
                          <a:pt x="209227" y="519194"/>
                        </a:cubicBezTo>
                        <a:cubicBezTo>
                          <a:pt x="213392" y="527524"/>
                          <a:pt x="224145" y="533146"/>
                          <a:pt x="224726" y="542441"/>
                        </a:cubicBezTo>
                        <a:cubicBezTo>
                          <a:pt x="225135" y="548977"/>
                          <a:pt x="222308" y="643655"/>
                          <a:pt x="209227" y="674177"/>
                        </a:cubicBezTo>
                        <a:cubicBezTo>
                          <a:pt x="205250" y="683457"/>
                          <a:pt x="173405" y="724246"/>
                          <a:pt x="170482" y="728421"/>
                        </a:cubicBezTo>
                        <a:cubicBezTo>
                          <a:pt x="130930" y="784924"/>
                          <a:pt x="156678" y="763454"/>
                          <a:pt x="116238" y="790414"/>
                        </a:cubicBezTo>
                        <a:cubicBezTo>
                          <a:pt x="85965" y="850959"/>
                          <a:pt x="120041" y="794360"/>
                          <a:pt x="69743" y="844658"/>
                        </a:cubicBezTo>
                        <a:cubicBezTo>
                          <a:pt x="63157" y="851244"/>
                          <a:pt x="59657" y="860327"/>
                          <a:pt x="54244" y="867906"/>
                        </a:cubicBezTo>
                        <a:cubicBezTo>
                          <a:pt x="48390" y="876101"/>
                          <a:pt x="21588" y="909971"/>
                          <a:pt x="15499" y="922150"/>
                        </a:cubicBezTo>
                        <a:cubicBezTo>
                          <a:pt x="9941" y="933265"/>
                          <a:pt x="2482" y="966465"/>
                          <a:pt x="0" y="976394"/>
                        </a:cubicBezTo>
                        <a:cubicBezTo>
                          <a:pt x="2583" y="991892"/>
                          <a:pt x="723" y="1008836"/>
                          <a:pt x="7750" y="1022889"/>
                        </a:cubicBezTo>
                        <a:cubicBezTo>
                          <a:pt x="11915" y="1031219"/>
                          <a:pt x="23842" y="1032425"/>
                          <a:pt x="30997" y="1038387"/>
                        </a:cubicBezTo>
                        <a:cubicBezTo>
                          <a:pt x="39416" y="1045403"/>
                          <a:pt x="45327" y="1055264"/>
                          <a:pt x="54244" y="1061634"/>
                        </a:cubicBezTo>
                        <a:cubicBezTo>
                          <a:pt x="107773" y="1099869"/>
                          <a:pt x="65103" y="1048472"/>
                          <a:pt x="116238" y="1108129"/>
                        </a:cubicBezTo>
                        <a:cubicBezTo>
                          <a:pt x="122299" y="1115200"/>
                          <a:pt x="125774" y="1124222"/>
                          <a:pt x="131736" y="1131377"/>
                        </a:cubicBezTo>
                        <a:cubicBezTo>
                          <a:pt x="153159" y="1157085"/>
                          <a:pt x="156051" y="1149011"/>
                          <a:pt x="170482" y="1177872"/>
                        </a:cubicBezTo>
                        <a:cubicBezTo>
                          <a:pt x="176703" y="1190313"/>
                          <a:pt x="179759" y="1204176"/>
                          <a:pt x="185980" y="1216617"/>
                        </a:cubicBezTo>
                        <a:cubicBezTo>
                          <a:pt x="190145" y="1224947"/>
                          <a:pt x="197313" y="1231535"/>
                          <a:pt x="201478" y="1239865"/>
                        </a:cubicBezTo>
                        <a:cubicBezTo>
                          <a:pt x="207699" y="1252307"/>
                          <a:pt x="211811" y="1265696"/>
                          <a:pt x="216977" y="1278611"/>
                        </a:cubicBezTo>
                        <a:cubicBezTo>
                          <a:pt x="214521" y="1300708"/>
                          <a:pt x="214460" y="1345636"/>
                          <a:pt x="201478" y="1371600"/>
                        </a:cubicBezTo>
                        <a:cubicBezTo>
                          <a:pt x="197313" y="1379930"/>
                          <a:pt x="190440" y="1386672"/>
                          <a:pt x="185980" y="1394848"/>
                        </a:cubicBezTo>
                        <a:cubicBezTo>
                          <a:pt x="174917" y="1415130"/>
                          <a:pt x="173466" y="1442979"/>
                          <a:pt x="154983" y="1456841"/>
                        </a:cubicBezTo>
                        <a:lnTo>
                          <a:pt x="123987" y="1480089"/>
                        </a:lnTo>
                        <a:cubicBezTo>
                          <a:pt x="115083" y="1506801"/>
                          <a:pt x="110462" y="1497560"/>
                          <a:pt x="123987" y="1511085"/>
                        </a:cubicBezTo>
                      </a:path>
                    </a:pathLst>
                  </a:custGeom>
                  <a:noFill/>
                  <a:ln w="12700" cap="sq"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sp>
                <p:nvSpPr>
                  <p:cNvPr id="29" name="Isosceles Triangle 28"/>
                  <p:cNvSpPr/>
                  <p:nvPr/>
                </p:nvSpPr>
                <p:spPr bwMode="auto">
                  <a:xfrm>
                    <a:off x="6934200" y="2708564"/>
                    <a:ext cx="152400" cy="187036"/>
                  </a:xfrm>
                  <a:prstGeom prst="triangle">
                    <a:avLst/>
                  </a:prstGeom>
                  <a:solidFill>
                    <a:srgbClr val="FF0000"/>
                  </a:solidFill>
                  <a:ln w="12700" cap="sq" cmpd="sng" algn="ctr">
                    <a:solidFill>
                      <a:srgbClr val="FF0000"/>
                    </a:solidFill>
                    <a:prstDash val="solid"/>
                    <a:round/>
                    <a:headEnd type="none" w="sm" len="sm"/>
                    <a:tailEnd type="none" w="sm" len="sm"/>
                  </a:ln>
                  <a:effectLst/>
                  <a:scene3d>
                    <a:camera prst="orthographicFront">
                      <a:rot lat="10800000" lon="0" rev="0"/>
                    </a:camera>
                    <a:lightRig rig="threePt" dir="t"/>
                  </a:scene3d>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grpSp>
            <p:sp>
              <p:nvSpPr>
                <p:cNvPr id="32" name="Isosceles Triangle 31"/>
                <p:cNvSpPr/>
                <p:nvPr/>
              </p:nvSpPr>
              <p:spPr bwMode="auto">
                <a:xfrm>
                  <a:off x="6553200" y="3733800"/>
                  <a:ext cx="228600" cy="1295400"/>
                </a:xfrm>
                <a:prstGeom prst="triangle">
                  <a:avLst/>
                </a:prstGeom>
                <a:solidFill>
                  <a:schemeClr val="accent2">
                    <a:lumMod val="60000"/>
                    <a:lumOff val="40000"/>
                  </a:schemeClr>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grpSp>
          <p:sp>
            <p:nvSpPr>
              <p:cNvPr id="34" name="Trapezoid 33"/>
              <p:cNvSpPr/>
              <p:nvPr/>
            </p:nvSpPr>
            <p:spPr bwMode="auto">
              <a:xfrm>
                <a:off x="7178298" y="5029200"/>
                <a:ext cx="533400" cy="304800"/>
              </a:xfrm>
              <a:prstGeom prst="trapezoid">
                <a:avLst>
                  <a:gd name="adj" fmla="val 50424"/>
                </a:avLst>
              </a:prstGeom>
              <a:solidFill>
                <a:schemeClr val="accent2">
                  <a:lumMod val="60000"/>
                  <a:lumOff val="40000"/>
                </a:schemeClr>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endParaRPr lang="en-US" smtClean="0">
                  <a:solidFill>
                    <a:prstClr val="black"/>
                  </a:solidFill>
                  <a:cs typeface="+mn-cs"/>
                </a:endParaRPr>
              </a:p>
            </p:txBody>
          </p:sp>
        </p:grpSp>
        <p:sp>
          <p:nvSpPr>
            <p:cNvPr id="38" name="TextBox 37"/>
            <p:cNvSpPr txBox="1"/>
            <p:nvPr/>
          </p:nvSpPr>
          <p:spPr>
            <a:xfrm>
              <a:off x="4788189" y="1210270"/>
              <a:ext cx="1292662" cy="646331"/>
            </a:xfrm>
            <a:prstGeom prst="rect">
              <a:avLst/>
            </a:prstGeom>
            <a:noFill/>
          </p:spPr>
          <p:txBody>
            <a:bodyPr wrap="none" rtlCol="0">
              <a:spAutoFit/>
            </a:bodyPr>
            <a:lstStyle/>
            <a:p>
              <a:r>
                <a:rPr lang="en-US" dirty="0" smtClean="0">
                  <a:solidFill>
                    <a:prstClr val="black"/>
                  </a:solidFill>
                  <a:latin typeface="Arial" pitchFamily="34" charset="0"/>
                  <a:cs typeface="+mn-cs"/>
                </a:rPr>
                <a:t>Field shielding </a:t>
              </a:r>
            </a:p>
            <a:p>
              <a:pPr algn="ctr"/>
              <a:r>
                <a:rPr lang="en-US" dirty="0" smtClean="0">
                  <a:solidFill>
                    <a:prstClr val="black"/>
                  </a:solidFill>
                  <a:latin typeface="Arial" pitchFamily="34" charset="0"/>
                  <a:cs typeface="+mn-cs"/>
                </a:rPr>
                <a:t>mesh</a:t>
              </a:r>
              <a:endParaRPr lang="en-US" dirty="0">
                <a:solidFill>
                  <a:prstClr val="black"/>
                </a:solidFill>
                <a:latin typeface="Arial" pitchFamily="34" charset="0"/>
                <a:cs typeface="+mn-cs"/>
              </a:endParaRPr>
            </a:p>
          </p:txBody>
        </p:sp>
        <p:cxnSp>
          <p:nvCxnSpPr>
            <p:cNvPr id="40" name="Straight Arrow Connector 39"/>
            <p:cNvCxnSpPr>
              <a:stCxn id="38" idx="2"/>
            </p:cNvCxnSpPr>
            <p:nvPr/>
          </p:nvCxnSpPr>
          <p:spPr bwMode="auto">
            <a:xfrm>
              <a:off x="5434520" y="1856601"/>
              <a:ext cx="261107" cy="483642"/>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44" name="TextBox 43"/>
            <p:cNvSpPr txBox="1"/>
            <p:nvPr/>
          </p:nvSpPr>
          <p:spPr>
            <a:xfrm>
              <a:off x="4407189" y="2784356"/>
              <a:ext cx="1186863" cy="369332"/>
            </a:xfrm>
            <a:prstGeom prst="rect">
              <a:avLst/>
            </a:prstGeom>
            <a:noFill/>
          </p:spPr>
          <p:txBody>
            <a:bodyPr wrap="none" rtlCol="0">
              <a:spAutoFit/>
            </a:bodyPr>
            <a:lstStyle/>
            <a:p>
              <a:r>
                <a:rPr lang="en-US" dirty="0" smtClean="0">
                  <a:solidFill>
                    <a:prstClr val="black"/>
                  </a:solidFill>
                  <a:latin typeface="Arial" pitchFamily="34" charset="0"/>
                  <a:cs typeface="+mn-cs"/>
                </a:rPr>
                <a:t>photocathode</a:t>
              </a:r>
            </a:p>
          </p:txBody>
        </p:sp>
        <p:cxnSp>
          <p:nvCxnSpPr>
            <p:cNvPr id="45" name="Straight Arrow Connector 44"/>
            <p:cNvCxnSpPr/>
            <p:nvPr/>
          </p:nvCxnSpPr>
          <p:spPr bwMode="auto">
            <a:xfrm rot="16200000" flipH="1">
              <a:off x="4998260" y="3306252"/>
              <a:ext cx="499704" cy="133021"/>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47" name="TextBox 46"/>
            <p:cNvSpPr txBox="1"/>
            <p:nvPr/>
          </p:nvSpPr>
          <p:spPr>
            <a:xfrm>
              <a:off x="4184765" y="4042123"/>
              <a:ext cx="927177" cy="369332"/>
            </a:xfrm>
            <a:prstGeom prst="rect">
              <a:avLst/>
            </a:prstGeom>
            <a:noFill/>
          </p:spPr>
          <p:txBody>
            <a:bodyPr wrap="none" rtlCol="0">
              <a:spAutoFit/>
            </a:bodyPr>
            <a:lstStyle/>
            <a:p>
              <a:r>
                <a:rPr lang="en-US" dirty="0" smtClean="0">
                  <a:solidFill>
                    <a:prstClr val="black"/>
                  </a:solidFill>
                  <a:latin typeface="Arial" pitchFamily="34" charset="0"/>
                  <a:cs typeface="+mn-cs"/>
                </a:rPr>
                <a:t>Drift mesh</a:t>
              </a:r>
              <a:endParaRPr lang="en-US" dirty="0">
                <a:solidFill>
                  <a:prstClr val="black"/>
                </a:solidFill>
                <a:latin typeface="Arial" pitchFamily="34" charset="0"/>
                <a:cs typeface="+mn-cs"/>
              </a:endParaRPr>
            </a:p>
          </p:txBody>
        </p:sp>
        <p:cxnSp>
          <p:nvCxnSpPr>
            <p:cNvPr id="48" name="Straight Arrow Connector 47"/>
            <p:cNvCxnSpPr/>
            <p:nvPr/>
          </p:nvCxnSpPr>
          <p:spPr bwMode="auto">
            <a:xfrm rot="5400000" flipH="1" flipV="1">
              <a:off x="5114573" y="3763373"/>
              <a:ext cx="553800" cy="342254"/>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50" name="TextBox 49"/>
            <p:cNvSpPr txBox="1"/>
            <p:nvPr/>
          </p:nvSpPr>
          <p:spPr>
            <a:xfrm>
              <a:off x="4690573" y="4462046"/>
              <a:ext cx="561692" cy="369332"/>
            </a:xfrm>
            <a:prstGeom prst="rect">
              <a:avLst/>
            </a:prstGeom>
            <a:noFill/>
          </p:spPr>
          <p:txBody>
            <a:bodyPr wrap="none" rtlCol="0">
              <a:spAutoFit/>
            </a:bodyPr>
            <a:lstStyle/>
            <a:p>
              <a:pPr algn="ctr"/>
              <a:r>
                <a:rPr lang="en-US" dirty="0" smtClean="0">
                  <a:solidFill>
                    <a:prstClr val="black"/>
                  </a:solidFill>
                  <a:latin typeface="Arial" pitchFamily="34" charset="0"/>
                  <a:cs typeface="+mn-cs"/>
                </a:rPr>
                <a:t>Mesh</a:t>
              </a:r>
              <a:endParaRPr lang="en-US" dirty="0">
                <a:solidFill>
                  <a:prstClr val="black"/>
                </a:solidFill>
                <a:latin typeface="Arial" pitchFamily="34" charset="0"/>
                <a:cs typeface="+mn-cs"/>
              </a:endParaRPr>
            </a:p>
          </p:txBody>
        </p:sp>
        <p:cxnSp>
          <p:nvCxnSpPr>
            <p:cNvPr id="51" name="Straight Arrow Connector 50"/>
            <p:cNvCxnSpPr/>
            <p:nvPr/>
          </p:nvCxnSpPr>
          <p:spPr bwMode="auto">
            <a:xfrm rot="16200000" flipH="1">
              <a:off x="4947252" y="4772894"/>
              <a:ext cx="258019" cy="254592"/>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53" name="TextBox 52"/>
            <p:cNvSpPr txBox="1"/>
            <p:nvPr/>
          </p:nvSpPr>
          <p:spPr>
            <a:xfrm>
              <a:off x="4804503" y="5699306"/>
              <a:ext cx="638636" cy="369332"/>
            </a:xfrm>
            <a:prstGeom prst="rect">
              <a:avLst/>
            </a:prstGeom>
            <a:noFill/>
          </p:spPr>
          <p:txBody>
            <a:bodyPr wrap="none" rtlCol="0">
              <a:spAutoFit/>
            </a:bodyPr>
            <a:lstStyle/>
            <a:p>
              <a:pPr algn="ctr"/>
              <a:r>
                <a:rPr lang="en-US" dirty="0" smtClean="0">
                  <a:solidFill>
                    <a:prstClr val="black"/>
                  </a:solidFill>
                  <a:latin typeface="Arial" pitchFamily="34" charset="0"/>
                  <a:cs typeface="+mn-cs"/>
                </a:rPr>
                <a:t>Anode</a:t>
              </a:r>
              <a:endParaRPr lang="en-US" dirty="0">
                <a:solidFill>
                  <a:prstClr val="black"/>
                </a:solidFill>
                <a:latin typeface="Arial" pitchFamily="34" charset="0"/>
                <a:cs typeface="+mn-cs"/>
              </a:endParaRPr>
            </a:p>
          </p:txBody>
        </p:sp>
        <p:cxnSp>
          <p:nvCxnSpPr>
            <p:cNvPr id="54" name="Straight Arrow Connector 53"/>
            <p:cNvCxnSpPr/>
            <p:nvPr/>
          </p:nvCxnSpPr>
          <p:spPr bwMode="auto">
            <a:xfrm flipV="1">
              <a:off x="5226805" y="5425700"/>
              <a:ext cx="437828" cy="340219"/>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56" name="TextBox 55"/>
            <p:cNvSpPr txBox="1"/>
            <p:nvPr/>
          </p:nvSpPr>
          <p:spPr>
            <a:xfrm>
              <a:off x="6310159" y="5596642"/>
              <a:ext cx="943288" cy="369332"/>
            </a:xfrm>
            <a:prstGeom prst="rect">
              <a:avLst/>
            </a:prstGeom>
            <a:noFill/>
          </p:spPr>
          <p:txBody>
            <a:bodyPr wrap="none" rtlCol="0">
              <a:spAutoFit/>
            </a:bodyPr>
            <a:lstStyle/>
            <a:p>
              <a:pPr algn="ctr"/>
              <a:r>
                <a:rPr lang="en-US" dirty="0" smtClean="0">
                  <a:solidFill>
                    <a:prstClr val="black"/>
                  </a:solidFill>
                  <a:latin typeface="Arial" pitchFamily="34" charset="0"/>
                  <a:cs typeface="+mn-cs"/>
                </a:rPr>
                <a:t>Avalanche</a:t>
              </a:r>
              <a:endParaRPr lang="en-US" dirty="0">
                <a:solidFill>
                  <a:prstClr val="black"/>
                </a:solidFill>
                <a:latin typeface="Arial" pitchFamily="34" charset="0"/>
                <a:cs typeface="+mn-cs"/>
              </a:endParaRPr>
            </a:p>
          </p:txBody>
        </p:sp>
        <p:cxnSp>
          <p:nvCxnSpPr>
            <p:cNvPr id="57" name="Straight Arrow Connector 56"/>
            <p:cNvCxnSpPr/>
            <p:nvPr/>
          </p:nvCxnSpPr>
          <p:spPr bwMode="auto">
            <a:xfrm flipV="1">
              <a:off x="6997708" y="5230681"/>
              <a:ext cx="412067" cy="406228"/>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59" name="TextBox 58"/>
            <p:cNvSpPr txBox="1"/>
            <p:nvPr/>
          </p:nvSpPr>
          <p:spPr>
            <a:xfrm>
              <a:off x="5724943" y="4042123"/>
              <a:ext cx="1427314" cy="369332"/>
            </a:xfrm>
            <a:prstGeom prst="rect">
              <a:avLst/>
            </a:prstGeom>
            <a:noFill/>
          </p:spPr>
          <p:txBody>
            <a:bodyPr wrap="none" rtlCol="0">
              <a:spAutoFit/>
            </a:bodyPr>
            <a:lstStyle/>
            <a:p>
              <a:pPr algn="ctr"/>
              <a:r>
                <a:rPr lang="en-US" dirty="0" smtClean="0">
                  <a:solidFill>
                    <a:prstClr val="black"/>
                  </a:solidFill>
                  <a:latin typeface="Arial" pitchFamily="34" charset="0"/>
                  <a:cs typeface="+mn-cs"/>
                </a:rPr>
                <a:t>Pre-amplification</a:t>
              </a:r>
              <a:endParaRPr lang="en-US" dirty="0">
                <a:solidFill>
                  <a:prstClr val="black"/>
                </a:solidFill>
                <a:latin typeface="Arial" pitchFamily="34" charset="0"/>
                <a:cs typeface="+mn-cs"/>
              </a:endParaRPr>
            </a:p>
          </p:txBody>
        </p:sp>
        <p:cxnSp>
          <p:nvCxnSpPr>
            <p:cNvPr id="60" name="Straight Arrow Connector 59"/>
            <p:cNvCxnSpPr/>
            <p:nvPr/>
          </p:nvCxnSpPr>
          <p:spPr bwMode="auto">
            <a:xfrm>
              <a:off x="6705602" y="4380679"/>
              <a:ext cx="546699" cy="228598"/>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62" name="TextBox 61"/>
            <p:cNvSpPr txBox="1"/>
            <p:nvPr/>
          </p:nvSpPr>
          <p:spPr>
            <a:xfrm>
              <a:off x="8368443" y="4752201"/>
              <a:ext cx="477535"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-350 V</a:t>
              </a:r>
              <a:endParaRPr lang="en-US" sz="1200" dirty="0">
                <a:solidFill>
                  <a:prstClr val="black"/>
                </a:solidFill>
                <a:latin typeface="Arial" pitchFamily="34" charset="0"/>
                <a:cs typeface="+mn-cs"/>
              </a:endParaRPr>
            </a:p>
          </p:txBody>
        </p:sp>
        <p:sp>
          <p:nvSpPr>
            <p:cNvPr id="63" name="TextBox 62"/>
            <p:cNvSpPr txBox="1"/>
            <p:nvPr/>
          </p:nvSpPr>
          <p:spPr>
            <a:xfrm>
              <a:off x="8325964" y="3666334"/>
              <a:ext cx="541254"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-2000 V</a:t>
              </a:r>
              <a:endParaRPr lang="en-US" sz="1200" dirty="0">
                <a:solidFill>
                  <a:prstClr val="black"/>
                </a:solidFill>
                <a:latin typeface="Arial" pitchFamily="34" charset="0"/>
                <a:cs typeface="+mn-cs"/>
              </a:endParaRPr>
            </a:p>
          </p:txBody>
        </p:sp>
        <p:sp>
          <p:nvSpPr>
            <p:cNvPr id="65" name="TextBox 64"/>
            <p:cNvSpPr txBox="1"/>
            <p:nvPr/>
          </p:nvSpPr>
          <p:spPr>
            <a:xfrm>
              <a:off x="8283484" y="2507357"/>
              <a:ext cx="541254"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-2000 V</a:t>
              </a:r>
              <a:endParaRPr lang="en-US" sz="1200" dirty="0">
                <a:solidFill>
                  <a:prstClr val="black"/>
                </a:solidFill>
                <a:latin typeface="Arial" pitchFamily="34" charset="0"/>
                <a:cs typeface="+mn-cs"/>
              </a:endParaRPr>
            </a:p>
          </p:txBody>
        </p:sp>
        <p:sp>
          <p:nvSpPr>
            <p:cNvPr id="66" name="TextBox 65"/>
            <p:cNvSpPr txBox="1"/>
            <p:nvPr/>
          </p:nvSpPr>
          <p:spPr>
            <a:xfrm>
              <a:off x="8507287" y="5266839"/>
              <a:ext cx="311624"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0 V</a:t>
              </a:r>
              <a:endParaRPr lang="en-US" sz="1200" dirty="0">
                <a:solidFill>
                  <a:prstClr val="black"/>
                </a:solidFill>
                <a:latin typeface="Arial" pitchFamily="34" charset="0"/>
                <a:cs typeface="+mn-cs"/>
              </a:endParaRPr>
            </a:p>
          </p:txBody>
        </p:sp>
        <p:cxnSp>
          <p:nvCxnSpPr>
            <p:cNvPr id="68" name="Straight Arrow Connector 67"/>
            <p:cNvCxnSpPr/>
            <p:nvPr/>
          </p:nvCxnSpPr>
          <p:spPr bwMode="auto">
            <a:xfrm rot="16200000" flipH="1">
              <a:off x="7792434" y="4746019"/>
              <a:ext cx="567945" cy="2"/>
            </a:xfrm>
            <a:prstGeom prst="straightConnector1">
              <a:avLst/>
            </a:prstGeom>
            <a:solidFill>
              <a:schemeClr val="accent1"/>
            </a:solidFill>
            <a:ln w="12700" cap="sq" cmpd="sng" algn="ctr">
              <a:solidFill>
                <a:schemeClr val="tx1"/>
              </a:solidFill>
              <a:prstDash val="solid"/>
              <a:round/>
              <a:headEnd type="none" w="sm" len="sm"/>
              <a:tailEnd type="arrow"/>
            </a:ln>
            <a:effectLst/>
          </p:spPr>
        </p:cxnSp>
        <p:cxnSp>
          <p:nvCxnSpPr>
            <p:cNvPr id="70" name="Straight Arrow Connector 69"/>
            <p:cNvCxnSpPr/>
            <p:nvPr/>
          </p:nvCxnSpPr>
          <p:spPr bwMode="auto">
            <a:xfrm rot="5400000" flipH="1" flipV="1">
              <a:off x="7804668" y="3938074"/>
              <a:ext cx="545064" cy="1589"/>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74" name="TextBox 73"/>
            <p:cNvSpPr txBox="1"/>
            <p:nvPr/>
          </p:nvSpPr>
          <p:spPr>
            <a:xfrm>
              <a:off x="7807275" y="4202450"/>
              <a:ext cx="427040" cy="276999"/>
            </a:xfrm>
            <a:prstGeom prst="rect">
              <a:avLst/>
            </a:prstGeom>
            <a:noFill/>
          </p:spPr>
          <p:txBody>
            <a:bodyPr wrap="none" rtlCol="0">
              <a:spAutoFit/>
            </a:bodyPr>
            <a:lstStyle/>
            <a:p>
              <a:r>
                <a:rPr lang="en-US" sz="1200" dirty="0" smtClean="0">
                  <a:solidFill>
                    <a:prstClr val="black"/>
                  </a:solidFill>
                  <a:latin typeface="Arial" pitchFamily="34" charset="0"/>
                  <a:cs typeface="+mn-cs"/>
                </a:rPr>
                <a:t>3 mm</a:t>
              </a:r>
              <a:endParaRPr lang="en-US" sz="1200" dirty="0">
                <a:solidFill>
                  <a:prstClr val="black"/>
                </a:solidFill>
                <a:latin typeface="Arial" pitchFamily="34" charset="0"/>
                <a:cs typeface="+mn-cs"/>
              </a:endParaRPr>
            </a:p>
          </p:txBody>
        </p:sp>
        <p:grpSp>
          <p:nvGrpSpPr>
            <p:cNvPr id="14" name="Group 77"/>
            <p:cNvGrpSpPr/>
            <p:nvPr/>
          </p:nvGrpSpPr>
          <p:grpSpPr>
            <a:xfrm>
              <a:off x="7752969" y="2507357"/>
              <a:ext cx="490760" cy="1105335"/>
              <a:chOff x="7752969" y="2248243"/>
              <a:chExt cx="490760" cy="1364635"/>
            </a:xfrm>
          </p:grpSpPr>
          <p:cxnSp>
            <p:nvCxnSpPr>
              <p:cNvPr id="75" name="Straight Arrow Connector 74"/>
              <p:cNvCxnSpPr/>
              <p:nvPr/>
            </p:nvCxnSpPr>
            <p:spPr bwMode="auto">
              <a:xfrm rot="5400000">
                <a:off x="7785576" y="3336814"/>
                <a:ext cx="550541" cy="1588"/>
              </a:xfrm>
              <a:prstGeom prst="straightConnector1">
                <a:avLst/>
              </a:prstGeom>
              <a:solidFill>
                <a:schemeClr val="accent1"/>
              </a:solidFill>
              <a:ln w="12700" cap="sq" cmpd="sng" algn="ctr">
                <a:solidFill>
                  <a:schemeClr val="tx1"/>
                </a:solidFill>
                <a:prstDash val="solid"/>
                <a:round/>
                <a:headEnd type="none" w="sm" len="sm"/>
                <a:tailEnd type="arrow"/>
              </a:ln>
              <a:effectLst/>
            </p:spPr>
          </p:cxnSp>
          <p:cxnSp>
            <p:nvCxnSpPr>
              <p:cNvPr id="76" name="Straight Arrow Connector 75"/>
              <p:cNvCxnSpPr/>
              <p:nvPr/>
            </p:nvCxnSpPr>
            <p:spPr bwMode="auto">
              <a:xfrm rot="5400000" flipH="1" flipV="1">
                <a:off x="7789107" y="2519980"/>
                <a:ext cx="545064" cy="1589"/>
              </a:xfrm>
              <a:prstGeom prst="straightConnector1">
                <a:avLst/>
              </a:prstGeom>
              <a:solidFill>
                <a:schemeClr val="accent1"/>
              </a:solidFill>
              <a:ln w="12700" cap="sq" cmpd="sng" algn="ctr">
                <a:solidFill>
                  <a:schemeClr val="tx1"/>
                </a:solidFill>
                <a:prstDash val="solid"/>
                <a:round/>
                <a:headEnd type="none" w="sm" len="sm"/>
                <a:tailEnd type="arrow"/>
              </a:ln>
              <a:effectLst/>
            </p:spPr>
          </p:cxnSp>
          <p:sp>
            <p:nvSpPr>
              <p:cNvPr id="77" name="TextBox 76"/>
              <p:cNvSpPr txBox="1"/>
              <p:nvPr/>
            </p:nvSpPr>
            <p:spPr>
              <a:xfrm>
                <a:off x="7752969" y="2784356"/>
                <a:ext cx="490760" cy="341980"/>
              </a:xfrm>
              <a:prstGeom prst="rect">
                <a:avLst/>
              </a:prstGeom>
              <a:noFill/>
            </p:spPr>
            <p:txBody>
              <a:bodyPr wrap="none" rtlCol="0">
                <a:spAutoFit/>
              </a:bodyPr>
              <a:lstStyle/>
              <a:p>
                <a:r>
                  <a:rPr lang="en-US" sz="1200" dirty="0" smtClean="0">
                    <a:solidFill>
                      <a:prstClr val="black"/>
                    </a:solidFill>
                    <a:latin typeface="Arial" pitchFamily="34" charset="0"/>
                    <a:cs typeface="+mn-cs"/>
                  </a:rPr>
                  <a:t>10 mm</a:t>
                </a:r>
                <a:endParaRPr lang="en-US" sz="1200" dirty="0">
                  <a:solidFill>
                    <a:prstClr val="black"/>
                  </a:solidFill>
                  <a:latin typeface="Arial" pitchFamily="34" charset="0"/>
                  <a:cs typeface="+mn-cs"/>
                </a:endParaRPr>
              </a:p>
            </p:txBody>
          </p:sp>
        </p:grpSp>
        <p:sp>
          <p:nvSpPr>
            <p:cNvPr id="81" name="TextBox 80"/>
            <p:cNvSpPr txBox="1"/>
            <p:nvPr/>
          </p:nvSpPr>
          <p:spPr>
            <a:xfrm>
              <a:off x="6961326" y="1867549"/>
              <a:ext cx="378950" cy="369332"/>
            </a:xfrm>
            <a:prstGeom prst="rect">
              <a:avLst/>
            </a:prstGeom>
            <a:noFill/>
          </p:spPr>
          <p:txBody>
            <a:bodyPr wrap="none" rtlCol="0">
              <a:spAutoFit/>
            </a:bodyPr>
            <a:lstStyle/>
            <a:p>
              <a:r>
                <a:rPr lang="en-US" dirty="0" smtClean="0">
                  <a:solidFill>
                    <a:prstClr val="black"/>
                  </a:solidFill>
                  <a:latin typeface="Arial" pitchFamily="34" charset="0"/>
                  <a:cs typeface="+mn-cs"/>
                </a:rPr>
                <a:t>UV</a:t>
              </a:r>
              <a:endParaRPr lang="en-US" dirty="0">
                <a:solidFill>
                  <a:prstClr val="black"/>
                </a:solidFill>
                <a:latin typeface="Arial" pitchFamily="34" charset="0"/>
                <a:cs typeface="+mn-cs"/>
              </a:endParaRPr>
            </a:p>
          </p:txBody>
        </p:sp>
      </p:grpSp>
      <p:grpSp>
        <p:nvGrpSpPr>
          <p:cNvPr id="73" name="Group 72"/>
          <p:cNvGrpSpPr/>
          <p:nvPr/>
        </p:nvGrpSpPr>
        <p:grpSpPr>
          <a:xfrm>
            <a:off x="6637651" y="2142094"/>
            <a:ext cx="4407469" cy="4487306"/>
            <a:chOff x="4738019" y="1835534"/>
            <a:chExt cx="3305602" cy="4487306"/>
          </a:xfrm>
        </p:grpSpPr>
        <p:pic>
          <p:nvPicPr>
            <p:cNvPr id="8195" name="Picture 3" descr="C:\Documents and Settings\tpapaeva\Desktop\Forfire\Files\photos\Field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61342" y="1938535"/>
              <a:ext cx="1982278" cy="1982278"/>
            </a:xfrm>
            <a:prstGeom prst="rect">
              <a:avLst/>
            </a:prstGeom>
            <a:noFill/>
          </p:spPr>
        </p:pic>
        <p:pic>
          <p:nvPicPr>
            <p:cNvPr id="8196" name="Picture 4" descr="C:\Documents and Settings\tpapaeva\Desktop\Forfire\Files\photos\Field.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38019" y="1835534"/>
              <a:ext cx="515905" cy="3513239"/>
            </a:xfrm>
            <a:prstGeom prst="rect">
              <a:avLst/>
            </a:prstGeom>
            <a:noFill/>
          </p:spPr>
        </p:pic>
        <p:pic>
          <p:nvPicPr>
            <p:cNvPr id="8197" name="Picture 5" descr="C:\Documents and Settings\tpapaeva\Desktop\Forfire\Files\photos\Field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61343" y="4340562"/>
              <a:ext cx="1982278" cy="1982278"/>
            </a:xfrm>
            <a:prstGeom prst="rect">
              <a:avLst/>
            </a:prstGeom>
            <a:noFill/>
          </p:spPr>
        </p:pic>
        <p:cxnSp>
          <p:nvCxnSpPr>
            <p:cNvPr id="58" name="Straight Connector 57"/>
            <p:cNvCxnSpPr/>
            <p:nvPr/>
          </p:nvCxnSpPr>
          <p:spPr bwMode="auto">
            <a:xfrm flipV="1">
              <a:off x="5253924" y="4543543"/>
              <a:ext cx="1077134" cy="609600"/>
            </a:xfrm>
            <a:prstGeom prst="line">
              <a:avLst/>
            </a:prstGeom>
            <a:solidFill>
              <a:schemeClr val="accent1"/>
            </a:solidFill>
            <a:ln w="12700" cap="sq" cmpd="sng" algn="ctr">
              <a:solidFill>
                <a:schemeClr val="tx1"/>
              </a:solidFill>
              <a:prstDash val="solid"/>
              <a:round/>
              <a:headEnd type="none" w="sm" len="sm"/>
              <a:tailEnd type="none" w="sm" len="sm"/>
            </a:ln>
            <a:effectLst/>
          </p:spPr>
        </p:cxnSp>
        <p:cxnSp>
          <p:nvCxnSpPr>
            <p:cNvPr id="64" name="Straight Connector 63"/>
            <p:cNvCxnSpPr/>
            <p:nvPr/>
          </p:nvCxnSpPr>
          <p:spPr bwMode="auto">
            <a:xfrm rot="10800000">
              <a:off x="5253924" y="5286782"/>
              <a:ext cx="1077134" cy="835051"/>
            </a:xfrm>
            <a:prstGeom prst="line">
              <a:avLst/>
            </a:prstGeom>
            <a:solidFill>
              <a:schemeClr val="accent1"/>
            </a:solidFill>
            <a:ln w="12700" cap="sq" cmpd="sng" algn="ctr">
              <a:solidFill>
                <a:schemeClr val="tx1"/>
              </a:solidFill>
              <a:prstDash val="solid"/>
              <a:round/>
              <a:headEnd type="none" w="sm" len="sm"/>
              <a:tailEnd type="none" w="sm" len="sm"/>
            </a:ln>
            <a:effectLst/>
          </p:spPr>
        </p:cxnSp>
        <p:cxnSp>
          <p:nvCxnSpPr>
            <p:cNvPr id="69" name="Straight Connector 68"/>
            <p:cNvCxnSpPr/>
            <p:nvPr/>
          </p:nvCxnSpPr>
          <p:spPr bwMode="auto">
            <a:xfrm rot="5400000" flipH="1" flipV="1">
              <a:off x="5210013" y="2189090"/>
              <a:ext cx="1164957" cy="1077134"/>
            </a:xfrm>
            <a:prstGeom prst="line">
              <a:avLst/>
            </a:prstGeom>
            <a:solidFill>
              <a:schemeClr val="accent1"/>
            </a:solidFill>
            <a:ln w="12700" cap="sq" cmpd="sng" algn="ctr">
              <a:solidFill>
                <a:schemeClr val="tx1"/>
              </a:solidFill>
              <a:prstDash val="solid"/>
              <a:round/>
              <a:headEnd type="none" w="sm" len="sm"/>
              <a:tailEnd type="none" w="sm" len="sm"/>
            </a:ln>
            <a:effectLst/>
          </p:spPr>
        </p:cxnSp>
        <p:cxnSp>
          <p:nvCxnSpPr>
            <p:cNvPr id="72" name="Straight Connector 71"/>
            <p:cNvCxnSpPr>
              <a:stCxn id="8196" idx="3"/>
            </p:cNvCxnSpPr>
            <p:nvPr/>
          </p:nvCxnSpPr>
          <p:spPr bwMode="auto">
            <a:xfrm>
              <a:off x="5253924" y="3592154"/>
              <a:ext cx="1077134" cy="156114"/>
            </a:xfrm>
            <a:prstGeom prst="line">
              <a:avLst/>
            </a:prstGeom>
            <a:solidFill>
              <a:schemeClr val="accent1"/>
            </a:solidFill>
            <a:ln w="12700" cap="sq" cmpd="sng" algn="ctr">
              <a:solidFill>
                <a:schemeClr val="tx1"/>
              </a:solidFill>
              <a:prstDash val="solid"/>
              <a:round/>
              <a:headEnd type="none" w="sm" len="sm"/>
              <a:tailEnd type="none" w="sm" len="sm"/>
            </a:ln>
            <a:effectLst/>
          </p:spPr>
        </p:cxnSp>
      </p:grpSp>
      <p:sp>
        <p:nvSpPr>
          <p:cNvPr id="3" name="Content Placeholder 2"/>
          <p:cNvSpPr>
            <a:spLocks noGrp="1"/>
          </p:cNvSpPr>
          <p:nvPr>
            <p:ph sz="half" idx="4294967295"/>
          </p:nvPr>
        </p:nvSpPr>
        <p:spPr>
          <a:xfrm>
            <a:off x="4673600" y="891150"/>
            <a:ext cx="6823336" cy="745364"/>
          </a:xfrm>
          <a:prstGeom prst="rect">
            <a:avLst/>
          </a:prstGeom>
        </p:spPr>
        <p:txBody>
          <a:bodyPr>
            <a:normAutofit fontScale="85000" lnSpcReduction="20000"/>
          </a:bodyPr>
          <a:lstStyle/>
          <a:p>
            <a:pPr>
              <a:buFont typeface="Wingdings" pitchFamily="2" charset="2"/>
              <a:buChar char="F"/>
            </a:pPr>
            <a:r>
              <a:rPr lang="en-US" sz="1800" b="1" dirty="0" smtClean="0">
                <a:latin typeface="Calibri" panose="020F0502020204030204" pitchFamily="34" charset="0"/>
              </a:rPr>
              <a:t>Reflective photocathode</a:t>
            </a:r>
          </a:p>
          <a:p>
            <a:pPr>
              <a:buFont typeface="Wingdings 2" pitchFamily="18" charset="2"/>
              <a:buChar char=""/>
            </a:pPr>
            <a:r>
              <a:rPr lang="en-US" sz="1800" b="1" dirty="0">
                <a:solidFill>
                  <a:srgbClr val="C00000"/>
                </a:solidFill>
                <a:latin typeface="Calibri" panose="020F0502020204030204" pitchFamily="34" charset="0"/>
              </a:rPr>
              <a:t>Photocathode separated from detector</a:t>
            </a:r>
          </a:p>
          <a:p>
            <a:pPr>
              <a:buFont typeface="Wingdings 2" pitchFamily="18" charset="2"/>
              <a:buChar char=""/>
            </a:pPr>
            <a:r>
              <a:rPr lang="en-US" sz="1800" b="1" dirty="0" err="1" smtClean="0">
                <a:solidFill>
                  <a:srgbClr val="C00000"/>
                </a:solidFill>
                <a:latin typeface="Calibri" panose="020F0502020204030204" pitchFamily="34" charset="0"/>
              </a:rPr>
              <a:t>Preamplification</a:t>
            </a:r>
            <a:endParaRPr lang="en-US" sz="1800" b="1" dirty="0" smtClean="0">
              <a:solidFill>
                <a:srgbClr val="C00000"/>
              </a:solidFill>
              <a:latin typeface="Calibri" panose="020F0502020204030204" pitchFamily="34" charset="0"/>
            </a:endParaRPr>
          </a:p>
        </p:txBody>
      </p:sp>
      <p:sp>
        <p:nvSpPr>
          <p:cNvPr id="5" name="Нижний колонтитул 4"/>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30791943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38328"/>
            <a:ext cx="10972800" cy="799592"/>
          </a:xfrm>
        </p:spPr>
        <p:txBody>
          <a:bodyPr/>
          <a:lstStyle/>
          <a:p>
            <a:r>
              <a:rPr lang="en-US" b="1" dirty="0" smtClean="0">
                <a:latin typeface="Calibri" panose="020F0502020204030204" pitchFamily="34" charset="0"/>
              </a:rPr>
              <a:t>Advantages of the new concept</a:t>
            </a:r>
            <a:endParaRPr lang="fr-FR" b="1" dirty="0">
              <a:latin typeface="Calibri" panose="020F0502020204030204" pitchFamily="34" charset="0"/>
            </a:endParaRPr>
          </a:p>
        </p:txBody>
      </p:sp>
      <p:sp>
        <p:nvSpPr>
          <p:cNvPr id="3" name="Content Placeholder 2"/>
          <p:cNvSpPr>
            <a:spLocks noGrp="1"/>
          </p:cNvSpPr>
          <p:nvPr>
            <p:ph sz="half" idx="4294967295"/>
          </p:nvPr>
        </p:nvSpPr>
        <p:spPr>
          <a:xfrm>
            <a:off x="609600" y="1951038"/>
            <a:ext cx="11074400" cy="4525963"/>
          </a:xfrm>
          <a:prstGeom prst="rect">
            <a:avLst/>
          </a:prstGeom>
        </p:spPr>
        <p:txBody>
          <a:bodyPr/>
          <a:lstStyle/>
          <a:p>
            <a:pPr lvl="0">
              <a:defRPr/>
            </a:pPr>
            <a:r>
              <a:rPr lang="en-US" b="1" i="1" dirty="0" smtClean="0">
                <a:solidFill>
                  <a:schemeClr val="tx2">
                    <a:lumMod val="50000"/>
                  </a:schemeClr>
                </a:solidFill>
                <a:latin typeface="Calibri" panose="020F0502020204030204" pitchFamily="34" charset="0"/>
              </a:rPr>
              <a:t>Reflective photocathode</a:t>
            </a:r>
          </a:p>
          <a:p>
            <a:pPr marL="915988">
              <a:buNone/>
              <a:tabLst>
                <a:tab pos="914400" algn="l"/>
              </a:tabLst>
              <a:defRPr/>
            </a:pPr>
            <a:r>
              <a:rPr lang="en-US" b="1" i="1" dirty="0" smtClean="0">
                <a:solidFill>
                  <a:srgbClr val="800000"/>
                </a:solidFill>
                <a:latin typeface="Calibri" panose="020F0502020204030204" pitchFamily="34" charset="0"/>
                <a:sym typeface="Wingdings" pitchFamily="2" charset="2"/>
              </a:rPr>
              <a:t></a:t>
            </a:r>
            <a:r>
              <a:rPr lang="en-US" b="1" i="1" dirty="0" smtClean="0">
                <a:solidFill>
                  <a:srgbClr val="800000"/>
                </a:solidFill>
                <a:latin typeface="Calibri" panose="020F0502020204030204" pitchFamily="34" charset="0"/>
              </a:rPr>
              <a:t>High electron extraction efficiency</a:t>
            </a:r>
          </a:p>
          <a:p>
            <a:pPr lvl="0">
              <a:defRPr/>
            </a:pPr>
            <a:endParaRPr lang="en-US" sz="1000" b="1" i="1" dirty="0" smtClean="0">
              <a:solidFill>
                <a:schemeClr val="tx2">
                  <a:lumMod val="50000"/>
                </a:schemeClr>
              </a:solidFill>
              <a:latin typeface="Calibri" panose="020F0502020204030204" pitchFamily="34" charset="0"/>
            </a:endParaRPr>
          </a:p>
          <a:p>
            <a:pPr lvl="0">
              <a:defRPr/>
            </a:pPr>
            <a:r>
              <a:rPr lang="en-US" b="1" i="1" dirty="0" smtClean="0">
                <a:solidFill>
                  <a:schemeClr val="tx2">
                    <a:lumMod val="50000"/>
                  </a:schemeClr>
                </a:solidFill>
                <a:latin typeface="Calibri" panose="020F0502020204030204" pitchFamily="34" charset="0"/>
              </a:rPr>
              <a:t>Preamplification </a:t>
            </a:r>
          </a:p>
          <a:p>
            <a:pPr lvl="0">
              <a:defRPr/>
            </a:pPr>
            <a:r>
              <a:rPr lang="en-US" b="1" i="1" dirty="0" smtClean="0">
                <a:solidFill>
                  <a:schemeClr val="tx2">
                    <a:lumMod val="50000"/>
                  </a:schemeClr>
                </a:solidFill>
                <a:latin typeface="Calibri" panose="020F0502020204030204" pitchFamily="34" charset="0"/>
              </a:rPr>
              <a:t>No ion feedback</a:t>
            </a:r>
          </a:p>
          <a:p>
            <a:pPr marL="915988" lvl="0">
              <a:buNone/>
              <a:defRPr/>
            </a:pPr>
            <a:r>
              <a:rPr lang="en-US" b="1" i="1" dirty="0" smtClean="0">
                <a:solidFill>
                  <a:srgbClr val="800000"/>
                </a:solidFill>
                <a:latin typeface="Calibri" panose="020F0502020204030204" pitchFamily="34" charset="0"/>
                <a:sym typeface="Wingdings" pitchFamily="2" charset="2"/>
              </a:rPr>
              <a:t></a:t>
            </a:r>
            <a:r>
              <a:rPr lang="en-US" b="1" i="1" dirty="0" smtClean="0">
                <a:solidFill>
                  <a:srgbClr val="800000"/>
                </a:solidFill>
                <a:latin typeface="Calibri" panose="020F0502020204030204" pitchFamily="34" charset="0"/>
              </a:rPr>
              <a:t>Very high total gain (&gt;&gt; 10</a:t>
            </a:r>
            <a:r>
              <a:rPr lang="en-US" b="1" i="1" baseline="30000" dirty="0" smtClean="0">
                <a:solidFill>
                  <a:srgbClr val="800000"/>
                </a:solidFill>
                <a:latin typeface="Calibri" panose="020F0502020204030204" pitchFamily="34" charset="0"/>
              </a:rPr>
              <a:t>^7</a:t>
            </a:r>
            <a:r>
              <a:rPr lang="en-US" b="1" i="1" dirty="0" smtClean="0">
                <a:solidFill>
                  <a:srgbClr val="800000"/>
                </a:solidFill>
                <a:latin typeface="Calibri" panose="020F0502020204030204" pitchFamily="34" charset="0"/>
              </a:rPr>
              <a:t>)</a:t>
            </a:r>
          </a:p>
          <a:p>
            <a:pPr marL="915988" lvl="0">
              <a:buNone/>
              <a:defRPr/>
            </a:pPr>
            <a:r>
              <a:rPr lang="en-US" b="1" i="1" dirty="0" smtClean="0">
                <a:solidFill>
                  <a:srgbClr val="800000"/>
                </a:solidFill>
                <a:latin typeface="Calibri" panose="020F0502020204030204" pitchFamily="34" charset="0"/>
                <a:sym typeface="Wingdings" pitchFamily="2" charset="2"/>
              </a:rPr>
              <a:t>Stability in sealed mode</a:t>
            </a:r>
          </a:p>
          <a:p>
            <a:pPr marL="915988" lvl="0">
              <a:buNone/>
              <a:defRPr/>
            </a:pPr>
            <a:r>
              <a:rPr lang="en-US" b="1" i="1" dirty="0" smtClean="0">
                <a:solidFill>
                  <a:srgbClr val="800000"/>
                </a:solidFill>
                <a:latin typeface="Calibri" panose="020F0502020204030204" pitchFamily="34" charset="0"/>
                <a:sym typeface="Wingdings" pitchFamily="2" charset="2"/>
              </a:rPr>
              <a:t>Exceptional signal to noise ratio</a:t>
            </a:r>
          </a:p>
          <a:p>
            <a:pPr marL="915988" lvl="0">
              <a:buNone/>
              <a:defRPr/>
            </a:pPr>
            <a:endParaRPr lang="en-US" sz="1200" b="1" i="1" dirty="0" smtClean="0">
              <a:solidFill>
                <a:srgbClr val="800000"/>
              </a:solidFill>
              <a:latin typeface="Calibri" panose="020F0502020204030204" pitchFamily="34" charset="0"/>
            </a:endParaRPr>
          </a:p>
          <a:p>
            <a:pPr lvl="0">
              <a:defRPr/>
            </a:pPr>
            <a:r>
              <a:rPr lang="en-US" b="1" i="1" dirty="0" smtClean="0">
                <a:solidFill>
                  <a:schemeClr val="tx2">
                    <a:lumMod val="50000"/>
                  </a:schemeClr>
                </a:solidFill>
                <a:latin typeface="Calibri" panose="020F0502020204030204" pitchFamily="34" charset="0"/>
              </a:rPr>
              <a:t>Photocathode separated from detector</a:t>
            </a:r>
          </a:p>
          <a:p>
            <a:pPr marL="915988">
              <a:buNone/>
              <a:defRPr/>
            </a:pPr>
            <a:r>
              <a:rPr lang="en-US" b="1" i="1" dirty="0" smtClean="0">
                <a:solidFill>
                  <a:srgbClr val="800000"/>
                </a:solidFill>
                <a:latin typeface="Calibri" panose="020F0502020204030204" pitchFamily="34" charset="0"/>
                <a:sym typeface="Wingdings" pitchFamily="2" charset="2"/>
              </a:rPr>
              <a:t>Easy fabrication/handling of CsI</a:t>
            </a:r>
            <a:endParaRPr lang="en-US" b="1" i="1" dirty="0" smtClean="0">
              <a:solidFill>
                <a:srgbClr val="800000"/>
              </a:solidFill>
              <a:latin typeface="Calibri" panose="020F0502020204030204" pitchFamily="34" charset="0"/>
            </a:endParaRPr>
          </a:p>
        </p:txBody>
      </p:sp>
      <p:sp>
        <p:nvSpPr>
          <p:cNvPr id="11" name="Content Placeholder 2"/>
          <p:cNvSpPr>
            <a:spLocks noGrp="1"/>
          </p:cNvSpPr>
          <p:nvPr>
            <p:ph sz="half" idx="4294967295"/>
          </p:nvPr>
        </p:nvSpPr>
        <p:spPr>
          <a:xfrm>
            <a:off x="711200" y="990601"/>
            <a:ext cx="9652000" cy="762000"/>
          </a:xfrm>
          <a:prstGeom prst="rect">
            <a:avLst/>
          </a:prstGeom>
        </p:spPr>
        <p:txBody>
          <a:bodyPr>
            <a:normAutofit lnSpcReduction="10000"/>
          </a:bodyPr>
          <a:lstStyle/>
          <a:p>
            <a:pPr marL="1588" lvl="0" indent="-1588">
              <a:buNone/>
              <a:defRPr/>
            </a:pPr>
            <a:r>
              <a:rPr lang="en-US" b="1" i="1" dirty="0" smtClean="0">
                <a:solidFill>
                  <a:schemeClr val="tx2">
                    <a:lumMod val="50000"/>
                  </a:schemeClr>
                </a:solidFill>
                <a:latin typeface="Calibri" panose="020F0502020204030204" pitchFamily="34" charset="0"/>
              </a:rPr>
              <a:t>Combining the advantages of the two modes, while  suppressing the disadvantages!!!</a:t>
            </a:r>
          </a:p>
        </p:txBody>
      </p:sp>
      <p:sp>
        <p:nvSpPr>
          <p:cNvPr id="4" name="Нижний колонтитул 3"/>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274731572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Fixed PC\D\ForFire\Drawings\J-P images\0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18400" y="641832"/>
            <a:ext cx="3648000" cy="195136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04800" y="274638"/>
            <a:ext cx="11176000" cy="395922"/>
          </a:xfrm>
        </p:spPr>
        <p:txBody>
          <a:bodyPr>
            <a:normAutofit fontScale="90000"/>
          </a:bodyPr>
          <a:lstStyle/>
          <a:p>
            <a:r>
              <a:rPr lang="en-US" b="1" dirty="0" smtClean="0">
                <a:latin typeface="Calibri" panose="020F0502020204030204" pitchFamily="34" charset="0"/>
              </a:rPr>
              <a:t>The FORFIRE detector</a:t>
            </a:r>
            <a:endParaRPr lang="en-US" b="1" dirty="0">
              <a:latin typeface="Calibri" panose="020F0502020204030204" pitchFamily="34" charset="0"/>
            </a:endParaRPr>
          </a:p>
        </p:txBody>
      </p:sp>
      <p:sp>
        <p:nvSpPr>
          <p:cNvPr id="8" name="Content Placeholder 2"/>
          <p:cNvSpPr>
            <a:spLocks noGrp="1"/>
          </p:cNvSpPr>
          <p:nvPr>
            <p:ph sz="half" idx="1"/>
          </p:nvPr>
        </p:nvSpPr>
        <p:spPr>
          <a:xfrm>
            <a:off x="389179" y="969933"/>
            <a:ext cx="5808420" cy="2960176"/>
          </a:xfrm>
        </p:spPr>
        <p:txBody>
          <a:bodyPr/>
          <a:lstStyle/>
          <a:p>
            <a:pPr marL="457200" indent="-457200"/>
            <a:r>
              <a:rPr lang="en-US" sz="2000" b="1" i="1" dirty="0" smtClean="0">
                <a:solidFill>
                  <a:srgbClr val="800000"/>
                </a:solidFill>
                <a:latin typeface="Calibri" panose="020F0502020204030204" pitchFamily="34" charset="0"/>
              </a:rPr>
              <a:t>Bulk Micromegas </a:t>
            </a:r>
          </a:p>
          <a:p>
            <a:pPr marL="457200" indent="-457200"/>
            <a:r>
              <a:rPr lang="en-US" sz="2000" b="1" i="1" dirty="0" smtClean="0">
                <a:solidFill>
                  <a:srgbClr val="800000"/>
                </a:solidFill>
                <a:latin typeface="Calibri" panose="020F0502020204030204" pitchFamily="34" charset="0"/>
              </a:rPr>
              <a:t>144 pixels</a:t>
            </a:r>
          </a:p>
          <a:p>
            <a:pPr marL="457200" indent="-457200"/>
            <a:r>
              <a:rPr lang="en-US" sz="2000" b="1" i="1" dirty="0" smtClean="0">
                <a:solidFill>
                  <a:srgbClr val="800000"/>
                </a:solidFill>
                <a:latin typeface="Calibri" panose="020F0502020204030204" pitchFamily="34" charset="0"/>
              </a:rPr>
              <a:t>Gas: 90% Ne, 10% Ethane</a:t>
            </a:r>
          </a:p>
          <a:p>
            <a:pPr marL="857250" lvl="1" indent="-457200"/>
            <a:r>
              <a:rPr lang="en-US" sz="1600" b="1" i="1" dirty="0" smtClean="0">
                <a:solidFill>
                  <a:srgbClr val="800000"/>
                </a:solidFill>
                <a:latin typeface="Calibri" panose="020F0502020204030204" pitchFamily="34" charset="0"/>
              </a:rPr>
              <a:t>High gain</a:t>
            </a:r>
          </a:p>
          <a:p>
            <a:pPr marL="857250" lvl="1" indent="-457200"/>
            <a:r>
              <a:rPr lang="en-US" sz="1600" b="1" i="1" dirty="0" smtClean="0">
                <a:solidFill>
                  <a:srgbClr val="800000"/>
                </a:solidFill>
                <a:latin typeface="Calibri" panose="020F0502020204030204" pitchFamily="34" charset="0"/>
              </a:rPr>
              <a:t>Good electron extraction efficiency</a:t>
            </a:r>
          </a:p>
          <a:p>
            <a:pPr marL="457200" indent="-457200"/>
            <a:r>
              <a:rPr lang="en-US" sz="2000" b="1" i="1" dirty="0" smtClean="0">
                <a:solidFill>
                  <a:srgbClr val="800000"/>
                </a:solidFill>
                <a:latin typeface="Calibri" panose="020F0502020204030204" pitchFamily="34" charset="0"/>
              </a:rPr>
              <a:t>Photocathode = drift electrode</a:t>
            </a:r>
          </a:p>
          <a:p>
            <a:pPr marL="341313" indent="-341313">
              <a:buNone/>
            </a:pPr>
            <a:endParaRPr lang="en-US" sz="1400" dirty="0" smtClean="0"/>
          </a:p>
        </p:txBody>
      </p:sp>
      <p:sp>
        <p:nvSpPr>
          <p:cNvPr id="11" name="Content Placeholder 2"/>
          <p:cNvSpPr txBox="1">
            <a:spLocks/>
          </p:cNvSpPr>
          <p:nvPr/>
        </p:nvSpPr>
        <p:spPr bwMode="auto">
          <a:xfrm>
            <a:off x="389179" y="3293390"/>
            <a:ext cx="6516687" cy="36408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Ø"/>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4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000">
                <a:solidFill>
                  <a:schemeClr val="tx1"/>
                </a:solidFill>
                <a:latin typeface="+mn-lt"/>
              </a:defRPr>
            </a:lvl3pPr>
            <a:lvl4pPr marL="1600200" indent="-228600" algn="l" rtl="0" eaLnBrk="0" fontAlgn="base" hangingPunct="0">
              <a:spcBef>
                <a:spcPct val="20000"/>
              </a:spcBef>
              <a:spcAft>
                <a:spcPct val="0"/>
              </a:spcAft>
              <a:buChar char="–"/>
              <a:defRPr sz="1800">
                <a:solidFill>
                  <a:schemeClr val="tx1"/>
                </a:solidFill>
                <a:latin typeface="+mn-lt"/>
              </a:defRPr>
            </a:lvl4pPr>
            <a:lvl5pPr marL="2057400" indent="-228600" algn="l" rtl="0" eaLnBrk="0" fontAlgn="base" hangingPunct="0">
              <a:spcBef>
                <a:spcPct val="20000"/>
              </a:spcBef>
              <a:spcAft>
                <a:spcPct val="0"/>
              </a:spcAft>
              <a:buChar char="»"/>
              <a:defRPr sz="18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403225" indent="-403225">
              <a:buFont typeface="Wingdings" pitchFamily="2" charset="2"/>
              <a:buNone/>
            </a:pPr>
            <a:r>
              <a:rPr lang="en-US" sz="2000" b="1" i="1" u="sng" dirty="0" smtClean="0">
                <a:solidFill>
                  <a:prstClr val="black"/>
                </a:solidFill>
                <a:latin typeface="Calibri" panose="020F0502020204030204" pitchFamily="34" charset="0"/>
              </a:rPr>
              <a:t>This design provides:</a:t>
            </a:r>
            <a:r>
              <a:rPr lang="en-US" sz="2400" b="1" i="1" dirty="0" smtClean="0">
                <a:solidFill>
                  <a:prstClr val="black"/>
                </a:solidFill>
                <a:latin typeface="Calibri" panose="020F0502020204030204" pitchFamily="34" charset="0"/>
              </a:rPr>
              <a:t> </a:t>
            </a:r>
          </a:p>
          <a:p>
            <a:pPr lvl="1">
              <a:buFont typeface="Wingdings" pitchFamily="2" charset="2"/>
              <a:buChar char="ü"/>
            </a:pPr>
            <a:r>
              <a:rPr lang="en-US" sz="1800" b="1" i="1" dirty="0" smtClean="0">
                <a:solidFill>
                  <a:srgbClr val="800000"/>
                </a:solidFill>
                <a:latin typeface="Calibri" panose="020F0502020204030204" pitchFamily="34" charset="0"/>
                <a:cs typeface="+mn-cs"/>
              </a:rPr>
              <a:t>Production  simplification</a:t>
            </a:r>
          </a:p>
          <a:p>
            <a:pPr lvl="1">
              <a:buFont typeface="Wingdings" pitchFamily="2" charset="2"/>
              <a:buChar char="ü"/>
            </a:pPr>
            <a:r>
              <a:rPr lang="en-US" sz="1800" b="1" i="1" dirty="0" smtClean="0">
                <a:solidFill>
                  <a:srgbClr val="800000"/>
                </a:solidFill>
                <a:latin typeface="Calibri" panose="020F0502020204030204" pitchFamily="34" charset="0"/>
                <a:cs typeface="+mn-cs"/>
              </a:rPr>
              <a:t>Low cost</a:t>
            </a:r>
          </a:p>
          <a:p>
            <a:pPr lvl="1">
              <a:buFont typeface="Wingdings" pitchFamily="2" charset="2"/>
              <a:buChar char="ü"/>
            </a:pPr>
            <a:r>
              <a:rPr lang="en-US" sz="1800" b="1" i="1" dirty="0" smtClean="0">
                <a:solidFill>
                  <a:srgbClr val="800000"/>
                </a:solidFill>
                <a:latin typeface="Calibri" panose="020F0502020204030204" pitchFamily="34" charset="0"/>
                <a:cs typeface="+mn-cs"/>
              </a:rPr>
              <a:t>Imaging capabilities</a:t>
            </a:r>
          </a:p>
          <a:p>
            <a:pPr lvl="1">
              <a:buFont typeface="Wingdings" pitchFamily="2" charset="2"/>
              <a:buChar char="ü"/>
            </a:pPr>
            <a:r>
              <a:rPr lang="en-US" sz="1800" b="1" i="1" dirty="0" smtClean="0">
                <a:solidFill>
                  <a:srgbClr val="800000"/>
                </a:solidFill>
                <a:latin typeface="Calibri" panose="020F0502020204030204" pitchFamily="34" charset="0"/>
                <a:cs typeface="+mn-cs"/>
              </a:rPr>
              <a:t>Sealed operation</a:t>
            </a:r>
          </a:p>
          <a:p>
            <a:pPr lvl="1">
              <a:buFont typeface="Wingdings" pitchFamily="2" charset="2"/>
              <a:buChar char="ü"/>
            </a:pPr>
            <a:r>
              <a:rPr lang="en-US" sz="1800" b="1" i="1" dirty="0" smtClean="0">
                <a:solidFill>
                  <a:srgbClr val="800000"/>
                </a:solidFill>
                <a:latin typeface="Calibri" panose="020F0502020204030204" pitchFamily="34" charset="0"/>
                <a:cs typeface="+mn-cs"/>
              </a:rPr>
              <a:t>Robustness</a:t>
            </a:r>
          </a:p>
          <a:p>
            <a:pPr lvl="1">
              <a:buFont typeface="Wingdings" pitchFamily="2" charset="2"/>
              <a:buChar char="ü"/>
            </a:pPr>
            <a:r>
              <a:rPr lang="en-US" sz="1800" b="1" i="1" dirty="0" smtClean="0">
                <a:solidFill>
                  <a:srgbClr val="800000"/>
                </a:solidFill>
                <a:latin typeface="Calibri" panose="020F0502020204030204" pitchFamily="34" charset="0"/>
                <a:cs typeface="+mn-cs"/>
              </a:rPr>
              <a:t>Stability with time</a:t>
            </a:r>
          </a:p>
          <a:p>
            <a:pPr lvl="1">
              <a:buFont typeface="Wingdings" pitchFamily="2" charset="2"/>
              <a:buChar char="ü"/>
            </a:pPr>
            <a:r>
              <a:rPr lang="en-US" sz="2000" b="1" i="1" dirty="0" smtClean="0">
                <a:solidFill>
                  <a:srgbClr val="800000"/>
                </a:solidFill>
                <a:latin typeface="Calibri" panose="020F0502020204030204" pitchFamily="34" charset="0"/>
                <a:cs typeface="+mn-cs"/>
              </a:rPr>
              <a:t>Very high gain </a:t>
            </a:r>
            <a:br>
              <a:rPr lang="en-US" sz="2000" b="1" i="1" dirty="0" smtClean="0">
                <a:solidFill>
                  <a:srgbClr val="800000"/>
                </a:solidFill>
                <a:latin typeface="Calibri" panose="020F0502020204030204" pitchFamily="34" charset="0"/>
                <a:cs typeface="+mn-cs"/>
              </a:rPr>
            </a:br>
            <a:r>
              <a:rPr lang="en-US" sz="2000" b="1" i="1" dirty="0" smtClean="0">
                <a:solidFill>
                  <a:srgbClr val="800000"/>
                </a:solidFill>
                <a:latin typeface="Calibri" panose="020F0502020204030204" pitchFamily="34" charset="0"/>
                <a:cs typeface="+mn-cs"/>
              </a:rPr>
              <a:t>	</a:t>
            </a:r>
            <a:r>
              <a:rPr lang="en-US" sz="2000" b="1" i="1" dirty="0" smtClean="0">
                <a:solidFill>
                  <a:srgbClr val="800000"/>
                </a:solidFill>
                <a:latin typeface="Calibri" panose="020F0502020204030204" pitchFamily="34" charset="0"/>
                <a:cs typeface="+mn-cs"/>
                <a:sym typeface="Wingdings" pitchFamily="2" charset="2"/>
              </a:rPr>
              <a:t></a:t>
            </a:r>
            <a:r>
              <a:rPr lang="en-US" sz="2000" b="1" i="1" dirty="0" smtClean="0">
                <a:solidFill>
                  <a:srgbClr val="800000"/>
                </a:solidFill>
                <a:latin typeface="Calibri" panose="020F0502020204030204" pitchFamily="34" charset="0"/>
                <a:cs typeface="+mn-cs"/>
              </a:rPr>
              <a:t>Single photon detection</a:t>
            </a:r>
          </a:p>
          <a:p>
            <a:pPr lvl="1"/>
            <a:endParaRPr lang="en-US" sz="2000" dirty="0">
              <a:solidFill>
                <a:prstClr val="black"/>
              </a:solidFill>
              <a:cs typeface="+mn-cs"/>
            </a:endParaRPr>
          </a:p>
        </p:txBody>
      </p:sp>
      <p:pic>
        <p:nvPicPr>
          <p:cNvPr id="2051" name="Picture 3" descr="F:\Fixed PC\D\ForFire\Drawings\J-P images\adaptation bride etanchité detecteu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23965" y="2606039"/>
            <a:ext cx="3648000" cy="20337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Fixed PC\D\ForFire\Drawings\J-P images\dtf2v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518400" y="4648202"/>
            <a:ext cx="3648000" cy="1951367"/>
          </a:xfrm>
          <a:prstGeom prst="rect">
            <a:avLst/>
          </a:prstGeom>
          <a:noFill/>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37207541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11176000" cy="639762"/>
          </a:xfrm>
        </p:spPr>
        <p:txBody>
          <a:bodyPr>
            <a:normAutofit fontScale="90000"/>
          </a:bodyPr>
          <a:lstStyle/>
          <a:p>
            <a:r>
              <a:rPr lang="en-US" b="1" dirty="0" smtClean="0">
                <a:latin typeface="Calibri" panose="020F0502020204030204" pitchFamily="34" charset="0"/>
              </a:rPr>
              <a:t>The FORFIRE detector</a:t>
            </a:r>
            <a:endParaRPr lang="en-US" b="1" dirty="0">
              <a:latin typeface="Calibri" panose="020F0502020204030204" pitchFamily="34" charset="0"/>
            </a:endParaRPr>
          </a:p>
        </p:txBody>
      </p:sp>
      <p:pic>
        <p:nvPicPr>
          <p:cNvPr id="9" name="Picture 8" descr="\\Dapdc5\apeyaud\Desktop\Clipboard01.jpg"/>
          <p:cNvPicPr/>
          <p:nvPr/>
        </p:nvPicPr>
        <p:blipFill rotWithShape="1">
          <a:blip r:embed="rId2" cstate="email">
            <a:extLst>
              <a:ext uri="{28A0092B-C50C-407E-A947-70E740481C1C}">
                <a14:useLocalDpi xmlns:a14="http://schemas.microsoft.com/office/drawing/2010/main"/>
              </a:ext>
            </a:extLst>
          </a:blip>
          <a:srcRect/>
          <a:stretch/>
        </p:blipFill>
        <p:spPr bwMode="auto">
          <a:xfrm>
            <a:off x="6905866" y="969933"/>
            <a:ext cx="4963288" cy="3447356"/>
          </a:xfrm>
          <a:prstGeom prst="rect">
            <a:avLst/>
          </a:prstGeom>
          <a:noFill/>
          <a:ln>
            <a:noFill/>
          </a:ln>
        </p:spPr>
      </p:pic>
      <p:grpSp>
        <p:nvGrpSpPr>
          <p:cNvPr id="3" name="Group 2"/>
          <p:cNvGrpSpPr/>
          <p:nvPr/>
        </p:nvGrpSpPr>
        <p:grpSpPr>
          <a:xfrm>
            <a:off x="6983140" y="2897020"/>
            <a:ext cx="4769095" cy="4125904"/>
            <a:chOff x="225468" y="1981200"/>
            <a:chExt cx="3576821" cy="4125904"/>
          </a:xfrm>
        </p:grpSpPr>
        <p:pic>
          <p:nvPicPr>
            <p:cNvPr id="10" name="Picture 9"/>
            <p:cNvPicPr/>
            <p:nvPr/>
          </p:nvPicPr>
          <p:blipFill>
            <a:blip r:embed="rId3" cstate="email">
              <a:extLst>
                <a:ext uri="{28A0092B-C50C-407E-A947-70E740481C1C}">
                  <a14:useLocalDpi xmlns:a14="http://schemas.microsoft.com/office/drawing/2010/main"/>
                </a:ext>
              </a:extLst>
            </a:blip>
            <a:stretch>
              <a:fillRect/>
            </a:stretch>
          </p:blipFill>
          <p:spPr>
            <a:xfrm>
              <a:off x="225468" y="1981200"/>
              <a:ext cx="2136732" cy="1264209"/>
            </a:xfrm>
            <a:prstGeom prst="rect">
              <a:avLst/>
            </a:prstGeom>
          </p:spPr>
        </p:pic>
        <p:grpSp>
          <p:nvGrpSpPr>
            <p:cNvPr id="13" name="Group 6"/>
            <p:cNvGrpSpPr>
              <a:grpSpLocks/>
            </p:cNvGrpSpPr>
            <p:nvPr/>
          </p:nvGrpSpPr>
          <p:grpSpPr bwMode="auto">
            <a:xfrm>
              <a:off x="228600" y="1981200"/>
              <a:ext cx="3573689" cy="4125904"/>
              <a:chOff x="17625806" y="20573125"/>
              <a:chExt cx="7184097" cy="8640991"/>
            </a:xfrm>
          </p:grpSpPr>
          <p:pic>
            <p:nvPicPr>
              <p:cNvPr id="15" name="Picture 131"/>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3482"/>
              <a:stretch/>
            </p:blipFill>
            <p:spPr bwMode="auto">
              <a:xfrm>
                <a:off x="17625806" y="23223286"/>
                <a:ext cx="7184097" cy="5990830"/>
              </a:xfrm>
              <a:prstGeom prst="rect">
                <a:avLst/>
              </a:prstGeom>
              <a:noFill/>
              <a:ln w="9525" algn="ctr">
                <a:noFill/>
                <a:miter lim="800000"/>
                <a:headEnd/>
                <a:tailEnd/>
              </a:ln>
              <a:effectLst/>
            </p:spPr>
          </p:pic>
          <p:pic>
            <p:nvPicPr>
              <p:cNvPr id="17" name="Picture 13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2499039" y="20573125"/>
                <a:ext cx="2310864" cy="2647666"/>
              </a:xfrm>
              <a:prstGeom prst="rect">
                <a:avLst/>
              </a:prstGeom>
              <a:noFill/>
              <a:ln w="9525" algn="ctr">
                <a:noFill/>
                <a:miter lim="800000"/>
                <a:headEnd/>
                <a:tailEnd/>
              </a:ln>
              <a:effectLst/>
            </p:spPr>
          </p:pic>
          <p:pic>
            <p:nvPicPr>
              <p:cNvPr id="16" name="Picture 13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0081707" y="20573125"/>
                <a:ext cx="2490451" cy="2647666"/>
              </a:xfrm>
              <a:prstGeom prst="rect">
                <a:avLst/>
              </a:prstGeom>
              <a:noFill/>
              <a:ln w="9525" algn="ctr">
                <a:noFill/>
                <a:miter lim="800000"/>
                <a:headEnd/>
                <a:tailEnd/>
              </a:ln>
              <a:effectLst/>
            </p:spPr>
          </p:pic>
        </p:grpSp>
      </p:grpSp>
      <p:sp>
        <p:nvSpPr>
          <p:cNvPr id="21" name="Content Placeholder 2"/>
          <p:cNvSpPr>
            <a:spLocks noGrp="1"/>
          </p:cNvSpPr>
          <p:nvPr>
            <p:ph sz="half" idx="1"/>
          </p:nvPr>
        </p:nvSpPr>
        <p:spPr>
          <a:xfrm>
            <a:off x="389179" y="969933"/>
            <a:ext cx="5808420" cy="2960176"/>
          </a:xfrm>
        </p:spPr>
        <p:txBody>
          <a:bodyPr/>
          <a:lstStyle/>
          <a:p>
            <a:pPr marL="457200" indent="-457200"/>
            <a:r>
              <a:rPr lang="en-US" sz="2000" b="1" i="1" dirty="0" smtClean="0">
                <a:solidFill>
                  <a:srgbClr val="800000"/>
                </a:solidFill>
                <a:latin typeface="Calibri" panose="020F0502020204030204" pitchFamily="34" charset="0"/>
              </a:rPr>
              <a:t>Bulk Micromegas </a:t>
            </a:r>
          </a:p>
          <a:p>
            <a:pPr marL="457200" indent="-457200"/>
            <a:r>
              <a:rPr lang="en-US" sz="2000" b="1" i="1" dirty="0" smtClean="0">
                <a:solidFill>
                  <a:srgbClr val="800000"/>
                </a:solidFill>
                <a:latin typeface="Calibri" panose="020F0502020204030204" pitchFamily="34" charset="0"/>
              </a:rPr>
              <a:t>144 pixels</a:t>
            </a:r>
          </a:p>
          <a:p>
            <a:pPr marL="457200" indent="-457200"/>
            <a:r>
              <a:rPr lang="en-US" sz="2000" b="1" i="1" dirty="0" smtClean="0">
                <a:solidFill>
                  <a:srgbClr val="800000"/>
                </a:solidFill>
                <a:latin typeface="Calibri" panose="020F0502020204030204" pitchFamily="34" charset="0"/>
              </a:rPr>
              <a:t>Gas: 90% Ne, 10% Ethane</a:t>
            </a:r>
          </a:p>
          <a:p>
            <a:pPr marL="857250" lvl="1" indent="-457200"/>
            <a:r>
              <a:rPr lang="en-US" sz="1600" b="1" i="1" dirty="0" smtClean="0">
                <a:solidFill>
                  <a:srgbClr val="800000"/>
                </a:solidFill>
                <a:latin typeface="Calibri" panose="020F0502020204030204" pitchFamily="34" charset="0"/>
              </a:rPr>
              <a:t>High gain</a:t>
            </a:r>
          </a:p>
          <a:p>
            <a:pPr marL="857250" lvl="1" indent="-457200"/>
            <a:r>
              <a:rPr lang="en-US" sz="1600" b="1" i="1" dirty="0" smtClean="0">
                <a:solidFill>
                  <a:srgbClr val="800000"/>
                </a:solidFill>
                <a:latin typeface="Calibri" panose="020F0502020204030204" pitchFamily="34" charset="0"/>
              </a:rPr>
              <a:t>Good electron extraction efficiency</a:t>
            </a:r>
          </a:p>
          <a:p>
            <a:pPr marL="457200" indent="-457200"/>
            <a:r>
              <a:rPr lang="en-US" sz="2000" b="1" i="1" dirty="0" smtClean="0">
                <a:solidFill>
                  <a:srgbClr val="800000"/>
                </a:solidFill>
                <a:latin typeface="Calibri" panose="020F0502020204030204" pitchFamily="34" charset="0"/>
              </a:rPr>
              <a:t>Photocathode = drift electrode</a:t>
            </a:r>
          </a:p>
          <a:p>
            <a:pPr marL="341313" indent="-341313">
              <a:buNone/>
            </a:pPr>
            <a:endParaRPr lang="en-US" sz="1400" b="1" i="1" dirty="0" smtClean="0">
              <a:latin typeface="Calibri" panose="020F0502020204030204" pitchFamily="34" charset="0"/>
            </a:endParaRPr>
          </a:p>
        </p:txBody>
      </p:sp>
      <p:sp>
        <p:nvSpPr>
          <p:cNvPr id="22" name="Content Placeholder 2"/>
          <p:cNvSpPr txBox="1">
            <a:spLocks/>
          </p:cNvSpPr>
          <p:nvPr/>
        </p:nvSpPr>
        <p:spPr bwMode="auto">
          <a:xfrm>
            <a:off x="389179" y="3293390"/>
            <a:ext cx="6516687" cy="36408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Ø"/>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4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ü"/>
              <a:defRPr sz="2000">
                <a:solidFill>
                  <a:schemeClr val="tx1"/>
                </a:solidFill>
                <a:latin typeface="+mn-lt"/>
              </a:defRPr>
            </a:lvl3pPr>
            <a:lvl4pPr marL="1600200" indent="-228600" algn="l" rtl="0" eaLnBrk="0" fontAlgn="base" hangingPunct="0">
              <a:spcBef>
                <a:spcPct val="20000"/>
              </a:spcBef>
              <a:spcAft>
                <a:spcPct val="0"/>
              </a:spcAft>
              <a:buChar char="–"/>
              <a:defRPr sz="1800">
                <a:solidFill>
                  <a:schemeClr val="tx1"/>
                </a:solidFill>
                <a:latin typeface="+mn-lt"/>
              </a:defRPr>
            </a:lvl4pPr>
            <a:lvl5pPr marL="2057400" indent="-228600" algn="l" rtl="0" eaLnBrk="0" fontAlgn="base" hangingPunct="0">
              <a:spcBef>
                <a:spcPct val="20000"/>
              </a:spcBef>
              <a:spcAft>
                <a:spcPct val="0"/>
              </a:spcAft>
              <a:buChar char="»"/>
              <a:defRPr sz="18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403225" indent="-403225">
              <a:buFont typeface="Wingdings" pitchFamily="2" charset="2"/>
              <a:buNone/>
            </a:pPr>
            <a:r>
              <a:rPr lang="en-US" sz="2000" b="1" i="1" u="sng" dirty="0" smtClean="0">
                <a:solidFill>
                  <a:prstClr val="black"/>
                </a:solidFill>
                <a:latin typeface="Calibri" panose="020F0502020204030204" pitchFamily="34" charset="0"/>
              </a:rPr>
              <a:t>This design provides:</a:t>
            </a:r>
            <a:r>
              <a:rPr lang="en-US" sz="2400" b="1" i="1" dirty="0" smtClean="0">
                <a:solidFill>
                  <a:prstClr val="black"/>
                </a:solidFill>
                <a:latin typeface="Calibri" panose="020F0502020204030204" pitchFamily="34" charset="0"/>
              </a:rPr>
              <a:t> </a:t>
            </a:r>
          </a:p>
          <a:p>
            <a:pPr lvl="1">
              <a:buFont typeface="Wingdings" pitchFamily="2" charset="2"/>
              <a:buChar char="ü"/>
            </a:pPr>
            <a:r>
              <a:rPr lang="en-US" sz="1800" b="1" i="1" dirty="0" smtClean="0">
                <a:solidFill>
                  <a:srgbClr val="800000"/>
                </a:solidFill>
                <a:latin typeface="Calibri" panose="020F0502020204030204" pitchFamily="34" charset="0"/>
                <a:cs typeface="+mn-cs"/>
              </a:rPr>
              <a:t>Production  simplification</a:t>
            </a:r>
          </a:p>
          <a:p>
            <a:pPr lvl="1">
              <a:buFont typeface="Wingdings" pitchFamily="2" charset="2"/>
              <a:buChar char="ü"/>
            </a:pPr>
            <a:r>
              <a:rPr lang="en-US" sz="1800" b="1" i="1" dirty="0" smtClean="0">
                <a:solidFill>
                  <a:srgbClr val="800000"/>
                </a:solidFill>
                <a:latin typeface="Calibri" panose="020F0502020204030204" pitchFamily="34" charset="0"/>
                <a:cs typeface="+mn-cs"/>
              </a:rPr>
              <a:t>Low cost</a:t>
            </a:r>
          </a:p>
          <a:p>
            <a:pPr lvl="1">
              <a:buFont typeface="Wingdings" pitchFamily="2" charset="2"/>
              <a:buChar char="ü"/>
            </a:pPr>
            <a:r>
              <a:rPr lang="en-US" sz="1800" b="1" i="1" dirty="0" smtClean="0">
                <a:solidFill>
                  <a:srgbClr val="800000"/>
                </a:solidFill>
                <a:latin typeface="Calibri" panose="020F0502020204030204" pitchFamily="34" charset="0"/>
                <a:cs typeface="+mn-cs"/>
              </a:rPr>
              <a:t>Imaging capabilities</a:t>
            </a:r>
          </a:p>
          <a:p>
            <a:pPr lvl="1">
              <a:buFont typeface="Wingdings" pitchFamily="2" charset="2"/>
              <a:buChar char="ü"/>
            </a:pPr>
            <a:r>
              <a:rPr lang="en-US" sz="1800" b="1" i="1" dirty="0" smtClean="0">
                <a:solidFill>
                  <a:srgbClr val="800000"/>
                </a:solidFill>
                <a:latin typeface="Calibri" panose="020F0502020204030204" pitchFamily="34" charset="0"/>
                <a:cs typeface="+mn-cs"/>
              </a:rPr>
              <a:t>Sealed operation</a:t>
            </a:r>
          </a:p>
          <a:p>
            <a:pPr lvl="1">
              <a:buFont typeface="Wingdings" pitchFamily="2" charset="2"/>
              <a:buChar char="ü"/>
            </a:pPr>
            <a:r>
              <a:rPr lang="en-US" sz="1800" b="1" i="1" dirty="0" smtClean="0">
                <a:solidFill>
                  <a:srgbClr val="800000"/>
                </a:solidFill>
                <a:latin typeface="Calibri" panose="020F0502020204030204" pitchFamily="34" charset="0"/>
                <a:cs typeface="+mn-cs"/>
              </a:rPr>
              <a:t>Robustness</a:t>
            </a:r>
          </a:p>
          <a:p>
            <a:pPr lvl="1">
              <a:buFont typeface="Wingdings" pitchFamily="2" charset="2"/>
              <a:buChar char="ü"/>
            </a:pPr>
            <a:r>
              <a:rPr lang="en-US" sz="1800" b="1" i="1" dirty="0" smtClean="0">
                <a:solidFill>
                  <a:srgbClr val="800000"/>
                </a:solidFill>
                <a:latin typeface="Calibri" panose="020F0502020204030204" pitchFamily="34" charset="0"/>
                <a:cs typeface="+mn-cs"/>
              </a:rPr>
              <a:t>Stability with time</a:t>
            </a:r>
          </a:p>
          <a:p>
            <a:pPr lvl="1">
              <a:buFont typeface="Wingdings" pitchFamily="2" charset="2"/>
              <a:buChar char="ü"/>
            </a:pPr>
            <a:r>
              <a:rPr lang="en-US" sz="2000" b="1" i="1" dirty="0" smtClean="0">
                <a:solidFill>
                  <a:srgbClr val="800000"/>
                </a:solidFill>
                <a:latin typeface="Calibri" panose="020F0502020204030204" pitchFamily="34" charset="0"/>
                <a:cs typeface="+mn-cs"/>
              </a:rPr>
              <a:t>Very high gain </a:t>
            </a:r>
            <a:br>
              <a:rPr lang="en-US" sz="2000" b="1" i="1" dirty="0" smtClean="0">
                <a:solidFill>
                  <a:srgbClr val="800000"/>
                </a:solidFill>
                <a:latin typeface="Calibri" panose="020F0502020204030204" pitchFamily="34" charset="0"/>
                <a:cs typeface="+mn-cs"/>
              </a:rPr>
            </a:br>
            <a:r>
              <a:rPr lang="en-US" sz="2000" b="1" i="1" dirty="0" smtClean="0">
                <a:solidFill>
                  <a:srgbClr val="800000"/>
                </a:solidFill>
                <a:latin typeface="Calibri" panose="020F0502020204030204" pitchFamily="34" charset="0"/>
                <a:cs typeface="+mn-cs"/>
              </a:rPr>
              <a:t>	</a:t>
            </a:r>
            <a:r>
              <a:rPr lang="en-US" sz="2000" b="1" i="1" dirty="0" smtClean="0">
                <a:solidFill>
                  <a:srgbClr val="800000"/>
                </a:solidFill>
                <a:latin typeface="Calibri" panose="020F0502020204030204" pitchFamily="34" charset="0"/>
                <a:cs typeface="+mn-cs"/>
                <a:sym typeface="Wingdings" pitchFamily="2" charset="2"/>
              </a:rPr>
              <a:t></a:t>
            </a:r>
            <a:r>
              <a:rPr lang="en-US" sz="2000" b="1" i="1" dirty="0" smtClean="0">
                <a:solidFill>
                  <a:srgbClr val="800000"/>
                </a:solidFill>
                <a:latin typeface="Calibri" panose="020F0502020204030204" pitchFamily="34" charset="0"/>
                <a:cs typeface="+mn-cs"/>
              </a:rPr>
              <a:t>Single photon detection</a:t>
            </a:r>
          </a:p>
          <a:p>
            <a:pPr lvl="1"/>
            <a:endParaRPr lang="en-US" sz="2000" dirty="0">
              <a:solidFill>
                <a:prstClr val="black"/>
              </a:solidFill>
              <a:cs typeface="+mn-cs"/>
            </a:endParaRPr>
          </a:p>
        </p:txBody>
      </p:sp>
      <p:sp>
        <p:nvSpPr>
          <p:cNvPr id="4" name="Нижний колонтитул 3"/>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30321190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C:\Documents and Settings\thomas\Desktop\FF Athens2011\ff_uoa_d02\ffd20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27127" y="4883944"/>
            <a:ext cx="3454400" cy="1943100"/>
          </a:xfrm>
          <a:prstGeom prst="rect">
            <a:avLst/>
          </a:prstGeom>
          <a:noFill/>
          <a:ln w="9525">
            <a:noFill/>
            <a:miter lim="800000"/>
            <a:headEnd/>
            <a:tailEnd/>
          </a:ln>
        </p:spPr>
      </p:pic>
      <p:pic>
        <p:nvPicPr>
          <p:cNvPr id="27651" name="Picture 4" descr="C:\Documents and Settings\thomas\Desktop\FF Athens2011\ff_uoa_d02\ffd20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66834" y="560388"/>
            <a:ext cx="2874433" cy="2876550"/>
          </a:xfrm>
          <a:prstGeom prst="rect">
            <a:avLst/>
          </a:prstGeom>
          <a:noFill/>
          <a:ln w="9525">
            <a:noFill/>
            <a:miter lim="800000"/>
            <a:headEnd/>
            <a:tailEnd/>
          </a:ln>
        </p:spPr>
      </p:pic>
      <p:pic>
        <p:nvPicPr>
          <p:cNvPr id="27652" name="Picture 6" descr="C:\Documents and Settings\thomas\My Documents\My Pictures\iPhone\iPhone 00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794751" y="538164"/>
            <a:ext cx="2893483" cy="2892425"/>
          </a:xfrm>
          <a:prstGeom prst="rect">
            <a:avLst/>
          </a:prstGeom>
          <a:noFill/>
          <a:ln w="9525">
            <a:noFill/>
            <a:miter lim="800000"/>
            <a:headEnd/>
            <a:tailEnd/>
          </a:ln>
        </p:spPr>
      </p:pic>
      <p:pic>
        <p:nvPicPr>
          <p:cNvPr id="27653" name="Picture 7" descr="C:\Documents and Settings\thomas\My Documents\My Pictures\iPhone\iPhone 00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649634" y="3689350"/>
            <a:ext cx="4248151" cy="2389188"/>
          </a:xfrm>
          <a:prstGeom prst="rect">
            <a:avLst/>
          </a:prstGeom>
          <a:noFill/>
          <a:ln w="9525">
            <a:noFill/>
            <a:miter lim="800000"/>
            <a:headEnd/>
            <a:tailEnd/>
          </a:ln>
        </p:spPr>
      </p:pic>
      <p:pic>
        <p:nvPicPr>
          <p:cNvPr id="27654" name="Picture 8" descr="C:\Documents and Settings\thomas\Desktop\FF Athens2011\ff_uoa_d01\Φωτογραφία0244.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914900" y="3659169"/>
            <a:ext cx="2643717" cy="2643188"/>
          </a:xfrm>
          <a:prstGeom prst="rect">
            <a:avLst/>
          </a:prstGeom>
          <a:noFill/>
          <a:ln w="9525">
            <a:noFill/>
            <a:miter lim="800000"/>
            <a:headEnd/>
            <a:tailEnd/>
          </a:ln>
        </p:spPr>
      </p:pic>
      <p:pic>
        <p:nvPicPr>
          <p:cNvPr id="27655" name="Picture 9" descr="C:\Documents and Settings\thomas\Desktop\FF Athens2011\ff_uoa_d02\ffd211.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74211" y="3155849"/>
            <a:ext cx="3416300" cy="1922462"/>
          </a:xfrm>
          <a:prstGeom prst="rect">
            <a:avLst/>
          </a:prstGeom>
          <a:noFill/>
          <a:ln w="9525">
            <a:noFill/>
            <a:miter lim="800000"/>
            <a:headEnd/>
            <a:tailEnd/>
          </a:ln>
        </p:spPr>
      </p:pic>
      <p:sp>
        <p:nvSpPr>
          <p:cNvPr id="27656" name="Title 1"/>
          <p:cNvSpPr txBox="1">
            <a:spLocks/>
          </p:cNvSpPr>
          <p:nvPr/>
        </p:nvSpPr>
        <p:spPr bwMode="auto">
          <a:xfrm>
            <a:off x="414867" y="-79375"/>
            <a:ext cx="11176000" cy="639763"/>
          </a:xfrm>
          <a:prstGeom prst="rect">
            <a:avLst/>
          </a:prstGeom>
          <a:noFill/>
          <a:ln w="9525">
            <a:noFill/>
            <a:miter lim="800000"/>
            <a:headEnd/>
            <a:tailEnd/>
          </a:ln>
        </p:spPr>
        <p:txBody>
          <a:bodyPr anchor="ctr"/>
          <a:lstStyle/>
          <a:p>
            <a:pPr eaLnBrk="0" hangingPunct="0"/>
            <a:r>
              <a:rPr lang="en-US" sz="3200" b="1" i="1" dirty="0" smtClean="0">
                <a:solidFill>
                  <a:schemeClr val="tx2"/>
                </a:solidFill>
                <a:latin typeface="Calibri" panose="020F0502020204030204" pitchFamily="34" charset="0"/>
              </a:rPr>
              <a:t>Laboratory fire tests at Athens University</a:t>
            </a:r>
            <a:endParaRPr lang="en-US" sz="3200" b="1" i="1" dirty="0">
              <a:solidFill>
                <a:schemeClr val="tx2"/>
              </a:solidFill>
              <a:latin typeface="Calibri" panose="020F0502020204030204" pitchFamily="34" charset="0"/>
            </a:endParaRPr>
          </a:p>
        </p:txBody>
      </p:sp>
      <p:pic>
        <p:nvPicPr>
          <p:cNvPr id="2" name="Picture 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49823" y="601052"/>
            <a:ext cx="4465077" cy="2514135"/>
          </a:xfrm>
          <a:prstGeom prst="rect">
            <a:avLst/>
          </a:prstGeom>
        </p:spPr>
      </p:pic>
      <p:sp>
        <p:nvSpPr>
          <p:cNvPr id="3" name="Нижний колонтитул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30701334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1959620442"/>
              </p:ext>
            </p:extLst>
          </p:nvPr>
        </p:nvGraphicFramePr>
        <p:xfrm>
          <a:off x="414867" y="1019174"/>
          <a:ext cx="10926235" cy="5536172"/>
        </p:xfrm>
        <a:graphic>
          <a:graphicData uri="http://schemas.openxmlformats.org/drawingml/2006/chart">
            <c:chart xmlns:c="http://schemas.openxmlformats.org/drawingml/2006/chart" xmlns:r="http://schemas.openxmlformats.org/officeDocument/2006/relationships" r:id="rId3"/>
          </a:graphicData>
        </a:graphic>
      </p:graphicFrame>
      <p:sp>
        <p:nvSpPr>
          <p:cNvPr id="28674" name="Title 1"/>
          <p:cNvSpPr txBox="1">
            <a:spLocks/>
          </p:cNvSpPr>
          <p:nvPr/>
        </p:nvSpPr>
        <p:spPr bwMode="auto">
          <a:xfrm>
            <a:off x="414867" y="207963"/>
            <a:ext cx="11176000" cy="639762"/>
          </a:xfrm>
          <a:prstGeom prst="rect">
            <a:avLst/>
          </a:prstGeom>
          <a:noFill/>
          <a:ln w="9525">
            <a:noFill/>
            <a:miter lim="800000"/>
            <a:headEnd/>
            <a:tailEnd/>
          </a:ln>
        </p:spPr>
        <p:txBody>
          <a:bodyPr anchor="ctr"/>
          <a:lstStyle/>
          <a:p>
            <a:pPr eaLnBrk="0" hangingPunct="0"/>
            <a:r>
              <a:rPr lang="en-US" sz="3200" b="1" i="1" dirty="0">
                <a:solidFill>
                  <a:schemeClr val="tx2"/>
                </a:solidFill>
                <a:latin typeface="Calibri" panose="020F0502020204030204" pitchFamily="34" charset="0"/>
              </a:rPr>
              <a:t>Indoor sensitivity on a candle flame</a:t>
            </a:r>
          </a:p>
        </p:txBody>
      </p:sp>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62738504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563562"/>
          </a:xfrm>
        </p:spPr>
        <p:txBody>
          <a:bodyPr>
            <a:normAutofit fontScale="90000"/>
          </a:bodyPr>
          <a:lstStyle/>
          <a:p>
            <a:r>
              <a:rPr lang="en-US" b="1" dirty="0" smtClean="0">
                <a:latin typeface="Calibri" panose="020F0502020204030204" pitchFamily="34" charset="0"/>
              </a:rPr>
              <a:t>Long range measurements</a:t>
            </a:r>
            <a:endParaRPr lang="en-US" b="1" dirty="0">
              <a:latin typeface="Calibri" panose="020F0502020204030204" pitchFamily="34" charset="0"/>
            </a:endParaRPr>
          </a:p>
        </p:txBody>
      </p:sp>
      <p:pic>
        <p:nvPicPr>
          <p:cNvPr id="1026" name="Picture 2" descr="F:\Fixed PC\D\Documents\iPhone\photos\2011-08-23\0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8365" y="1143001"/>
            <a:ext cx="2550643" cy="143473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ForFire-Linux\plots\PICT214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6384" y="2577737"/>
            <a:ext cx="2494605" cy="140321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9"/>
          <p:cNvSpPr>
            <a:spLocks noChangeArrowheads="1"/>
          </p:cNvSpPr>
          <p:nvPr/>
        </p:nvSpPr>
        <p:spPr bwMode="auto">
          <a:xfrm>
            <a:off x="3860800" y="1143001"/>
            <a:ext cx="8026401" cy="2308324"/>
          </a:xfrm>
          <a:prstGeom prst="rect">
            <a:avLst/>
          </a:prstGeom>
          <a:noFill/>
          <a:ln w="9525">
            <a:noFill/>
            <a:miter lim="800000"/>
            <a:headEnd/>
            <a:tailEnd/>
          </a:ln>
        </p:spPr>
        <p:txBody>
          <a:bodyPr wrap="square">
            <a:spAutoFit/>
          </a:bodyPr>
          <a:lstStyle/>
          <a:p>
            <a:r>
              <a:rPr lang="en-US" sz="1800" b="1" i="1" dirty="0">
                <a:solidFill>
                  <a:prstClr val="black"/>
                </a:solidFill>
                <a:latin typeface="Calibri" panose="020F0502020204030204" pitchFamily="34" charset="0"/>
                <a:cs typeface="+mn-cs"/>
              </a:rPr>
              <a:t>Outdoor measurements using a deuterium lamp and the 193, 200, 214 nm UV </a:t>
            </a:r>
            <a:r>
              <a:rPr lang="en-US" sz="1800" b="1" i="1" dirty="0" smtClean="0">
                <a:solidFill>
                  <a:prstClr val="black"/>
                </a:solidFill>
                <a:latin typeface="Calibri" panose="020F0502020204030204" pitchFamily="34" charset="0"/>
                <a:cs typeface="+mn-cs"/>
              </a:rPr>
              <a:t>filters</a:t>
            </a:r>
            <a:endParaRPr lang="en-US" sz="1800" b="1" i="1" dirty="0">
              <a:solidFill>
                <a:prstClr val="black"/>
              </a:solidFill>
              <a:latin typeface="Calibri" panose="020F0502020204030204" pitchFamily="34" charset="0"/>
              <a:cs typeface="+mn-cs"/>
            </a:endParaRPr>
          </a:p>
          <a:p>
            <a:r>
              <a:rPr lang="en-US" sz="1800" b="1" i="1" dirty="0">
                <a:solidFill>
                  <a:prstClr val="black"/>
                </a:solidFill>
                <a:latin typeface="Calibri" panose="020F0502020204030204" pitchFamily="34" charset="0"/>
                <a:cs typeface="+mn-cs"/>
              </a:rPr>
              <a:t>These filters cover the region of interest for fire detection, from where most of the signal is expected. </a:t>
            </a:r>
            <a:endParaRPr lang="en-US" sz="1800" b="1" i="1" dirty="0" smtClean="0">
              <a:solidFill>
                <a:prstClr val="black"/>
              </a:solidFill>
              <a:latin typeface="Calibri" panose="020F0502020204030204" pitchFamily="34" charset="0"/>
              <a:cs typeface="+mn-cs"/>
            </a:endParaRPr>
          </a:p>
          <a:p>
            <a:pPr marL="285750" indent="-285750">
              <a:buFont typeface="Wingdings" pitchFamily="2" charset="2"/>
              <a:buChar char="Ø"/>
            </a:pPr>
            <a:r>
              <a:rPr lang="en-US" sz="1800" b="1" i="1" dirty="0" smtClean="0">
                <a:solidFill>
                  <a:prstClr val="black"/>
                </a:solidFill>
                <a:latin typeface="Calibri" panose="020F0502020204030204" pitchFamily="34" charset="0"/>
                <a:cs typeface="+mn-cs"/>
              </a:rPr>
              <a:t>Smaller </a:t>
            </a:r>
            <a:r>
              <a:rPr lang="en-US" sz="1800" b="1" i="1" dirty="0">
                <a:solidFill>
                  <a:prstClr val="black"/>
                </a:solidFill>
                <a:latin typeface="Calibri" panose="020F0502020204030204" pitchFamily="34" charset="0"/>
                <a:cs typeface="+mn-cs"/>
              </a:rPr>
              <a:t>wavelengths are strongly absorbed by the </a:t>
            </a:r>
            <a:r>
              <a:rPr lang="en-US" sz="1800" b="1" i="1" dirty="0" smtClean="0">
                <a:solidFill>
                  <a:prstClr val="black"/>
                </a:solidFill>
                <a:latin typeface="Calibri" panose="020F0502020204030204" pitchFamily="34" charset="0"/>
                <a:cs typeface="+mn-cs"/>
              </a:rPr>
              <a:t>atmosphere</a:t>
            </a:r>
          </a:p>
          <a:p>
            <a:pPr marL="285750" indent="-285750">
              <a:buFont typeface="Wingdings" pitchFamily="2" charset="2"/>
              <a:buChar char="Ø"/>
            </a:pPr>
            <a:r>
              <a:rPr lang="en-US" sz="1800" b="1" i="1" dirty="0" smtClean="0">
                <a:solidFill>
                  <a:prstClr val="black"/>
                </a:solidFill>
                <a:latin typeface="Calibri" panose="020F0502020204030204" pitchFamily="34" charset="0"/>
                <a:cs typeface="+mn-cs"/>
              </a:rPr>
              <a:t>For larger wavelengths the </a:t>
            </a:r>
            <a:r>
              <a:rPr lang="en-US" sz="1800" b="1" i="1" dirty="0">
                <a:solidFill>
                  <a:prstClr val="black"/>
                </a:solidFill>
                <a:latin typeface="Calibri" panose="020F0502020204030204" pitchFamily="34" charset="0"/>
                <a:cs typeface="+mn-cs"/>
              </a:rPr>
              <a:t>QE drops rapidly. </a:t>
            </a:r>
            <a:endParaRPr lang="en-US" sz="1800" b="1" i="1" dirty="0" smtClean="0">
              <a:solidFill>
                <a:prstClr val="black"/>
              </a:solidFill>
              <a:latin typeface="Calibri" panose="020F0502020204030204" pitchFamily="34" charset="0"/>
              <a:cs typeface="+mn-cs"/>
            </a:endParaRPr>
          </a:p>
          <a:p>
            <a:r>
              <a:rPr lang="en-US" sz="1800" b="1" i="1" dirty="0" smtClean="0">
                <a:solidFill>
                  <a:srgbClr val="C00000"/>
                </a:solidFill>
                <a:latin typeface="Calibri" panose="020F0502020204030204" pitchFamily="34" charset="0"/>
                <a:cs typeface="+mn-cs"/>
              </a:rPr>
              <a:t>The </a:t>
            </a:r>
            <a:r>
              <a:rPr lang="en-US" sz="1800" b="1" i="1" dirty="0">
                <a:solidFill>
                  <a:srgbClr val="C00000"/>
                </a:solidFill>
                <a:latin typeface="Calibri" panose="020F0502020204030204" pitchFamily="34" charset="0"/>
                <a:cs typeface="+mn-cs"/>
              </a:rPr>
              <a:t>absorption length of the atmosphere has been derived to be between 100 to 150 m in that region.</a:t>
            </a:r>
          </a:p>
        </p:txBody>
      </p:sp>
      <p:grpSp>
        <p:nvGrpSpPr>
          <p:cNvPr id="9" name="Group 121"/>
          <p:cNvGrpSpPr>
            <a:grpSpLocks/>
          </p:cNvGrpSpPr>
          <p:nvPr/>
        </p:nvGrpSpPr>
        <p:grpSpPr bwMode="auto">
          <a:xfrm>
            <a:off x="296092" y="3853544"/>
            <a:ext cx="11721736" cy="2642010"/>
            <a:chOff x="15265896" y="39352672"/>
            <a:chExt cx="12614392" cy="2743200"/>
          </a:xfrm>
        </p:grpSpPr>
        <p:pic>
          <p:nvPicPr>
            <p:cNvPr id="10" name="Picture 4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555112" y="39352672"/>
              <a:ext cx="4044720" cy="2743200"/>
            </a:xfrm>
            <a:prstGeom prst="rect">
              <a:avLst/>
            </a:prstGeom>
            <a:noFill/>
            <a:ln w="9525" algn="ctr">
              <a:noFill/>
              <a:miter lim="800000"/>
              <a:headEnd/>
              <a:tailEnd/>
            </a:ln>
          </p:spPr>
        </p:pic>
        <p:pic>
          <p:nvPicPr>
            <p:cNvPr id="11" name="Picture 4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3834848" y="39352672"/>
              <a:ext cx="4045440" cy="2743200"/>
            </a:xfrm>
            <a:prstGeom prst="rect">
              <a:avLst/>
            </a:prstGeom>
            <a:noFill/>
            <a:ln w="9525" algn="ctr">
              <a:noFill/>
              <a:miter lim="800000"/>
              <a:headEnd/>
              <a:tailEnd/>
            </a:ln>
          </p:spPr>
        </p:pic>
        <p:pic>
          <p:nvPicPr>
            <p:cNvPr id="12" name="Picture 4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5265896" y="39352672"/>
              <a:ext cx="4054200" cy="2743200"/>
            </a:xfrm>
            <a:prstGeom prst="rect">
              <a:avLst/>
            </a:prstGeom>
            <a:noFill/>
            <a:ln w="9525" algn="ctr">
              <a:noFill/>
              <a:miter lim="800000"/>
              <a:headEnd/>
              <a:tailEnd/>
            </a:ln>
          </p:spPr>
        </p:pic>
      </p:grpSp>
      <p:sp>
        <p:nvSpPr>
          <p:cNvPr id="3" name="Нижний колонтитул 2"/>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33071642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apdc5\tpapaeva\Desktop\ForFire Final Reports\plots\CsI_QE.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47800"/>
            <a:ext cx="5791200" cy="4227951"/>
          </a:xfrm>
          <a:prstGeom prst="rect">
            <a:avLst/>
          </a:prstGeom>
          <a:noFill/>
          <a:ln w="9525">
            <a:noFill/>
            <a:miter lim="800000"/>
            <a:headEnd/>
            <a:tailEnd/>
          </a:ln>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23365" y="1572136"/>
            <a:ext cx="6668636" cy="3979277"/>
          </a:xfrm>
          <a:prstGeom prst="rect">
            <a:avLst/>
          </a:prstGeom>
          <a:noFill/>
          <a:ln w="9525">
            <a:noFill/>
            <a:miter lim="800000"/>
            <a:headEnd/>
            <a:tailEnd/>
          </a:ln>
          <a:effectLst/>
        </p:spPr>
      </p:pic>
      <p:sp>
        <p:nvSpPr>
          <p:cNvPr id="8" name="TextBox 7"/>
          <p:cNvSpPr txBox="1"/>
          <p:nvPr/>
        </p:nvSpPr>
        <p:spPr>
          <a:xfrm>
            <a:off x="2438401" y="1447800"/>
            <a:ext cx="902811" cy="369332"/>
          </a:xfrm>
          <a:prstGeom prst="rect">
            <a:avLst/>
          </a:prstGeom>
          <a:solidFill>
            <a:schemeClr val="bg1"/>
          </a:solidFill>
        </p:spPr>
        <p:txBody>
          <a:bodyPr wrap="none" rtlCol="0">
            <a:spAutoFit/>
          </a:bodyPr>
          <a:lstStyle/>
          <a:p>
            <a:r>
              <a:rPr lang="en-US" dirty="0" smtClean="0">
                <a:solidFill>
                  <a:prstClr val="black"/>
                </a:solidFill>
                <a:latin typeface="Arial" pitchFamily="34" charset="0"/>
                <a:cs typeface="+mn-cs"/>
              </a:rPr>
              <a:t>  Q. E  </a:t>
            </a:r>
            <a:endParaRPr lang="fr-FR" dirty="0">
              <a:solidFill>
                <a:prstClr val="black"/>
              </a:solidFill>
              <a:latin typeface="Arial" pitchFamily="34" charset="0"/>
              <a:cs typeface="+mn-cs"/>
            </a:endParaRPr>
          </a:p>
        </p:txBody>
      </p:sp>
      <p:sp>
        <p:nvSpPr>
          <p:cNvPr id="9" name="TextBox 8"/>
          <p:cNvSpPr txBox="1"/>
          <p:nvPr/>
        </p:nvSpPr>
        <p:spPr>
          <a:xfrm>
            <a:off x="7010400" y="1490246"/>
            <a:ext cx="4267200" cy="369332"/>
          </a:xfrm>
          <a:prstGeom prst="rect">
            <a:avLst/>
          </a:prstGeom>
          <a:solidFill>
            <a:schemeClr val="bg1"/>
          </a:solidFill>
        </p:spPr>
        <p:txBody>
          <a:bodyPr wrap="square" rtlCol="0">
            <a:spAutoFit/>
          </a:bodyPr>
          <a:lstStyle/>
          <a:p>
            <a:pPr algn="ctr"/>
            <a:r>
              <a:rPr lang="en-US" dirty="0" smtClean="0">
                <a:solidFill>
                  <a:prstClr val="black"/>
                </a:solidFill>
                <a:latin typeface="Arial" pitchFamily="34" charset="0"/>
                <a:cs typeface="+mn-cs"/>
              </a:rPr>
              <a:t>Aging measurements </a:t>
            </a:r>
            <a:endParaRPr lang="fr-FR" dirty="0">
              <a:solidFill>
                <a:prstClr val="black"/>
              </a:solidFill>
              <a:latin typeface="Arial" pitchFamily="34" charset="0"/>
              <a:cs typeface="+mn-cs"/>
            </a:endParaRPr>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37321" y="1670151"/>
            <a:ext cx="5517358" cy="3517697"/>
          </a:xfrm>
          <a:prstGeom prst="rect">
            <a:avLst/>
          </a:prstGeom>
        </p:spPr>
      </p:pic>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Tree>
    <p:extLst>
      <p:ext uri="{BB962C8B-B14F-4D97-AF65-F5344CB8AC3E}">
        <p14:creationId xmlns:p14="http://schemas.microsoft.com/office/powerpoint/2010/main" val="21687966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8" name="TextBox 7"/>
          <p:cNvSpPr txBox="1"/>
          <p:nvPr/>
        </p:nvSpPr>
        <p:spPr>
          <a:xfrm>
            <a:off x="2806753" y="1188720"/>
            <a:ext cx="2634054"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გაზური დეტექტორები</a:t>
            </a:r>
            <a:endParaRPr lang="ru-RU" dirty="0"/>
          </a:p>
        </p:txBody>
      </p:sp>
      <p:sp>
        <p:nvSpPr>
          <p:cNvPr id="9" name="TextBox 8"/>
          <p:cNvSpPr txBox="1"/>
          <p:nvPr/>
        </p:nvSpPr>
        <p:spPr>
          <a:xfrm>
            <a:off x="5692853" y="1188720"/>
            <a:ext cx="3884397" cy="369332"/>
          </a:xfrm>
          <a:prstGeom prst="rect">
            <a:avLst/>
          </a:prstGeom>
          <a:noFill/>
          <a:ln w="15875">
            <a:solidFill>
              <a:schemeClr val="accent1">
                <a:shade val="50000"/>
                <a:shade val="75000"/>
                <a:lumMod val="80000"/>
              </a:schemeClr>
            </a:solidFill>
          </a:ln>
        </p:spPr>
        <p:txBody>
          <a:bodyPr wrap="none" rtlCol="0">
            <a:spAutoFit/>
          </a:bodyPr>
          <a:lstStyle/>
          <a:p>
            <a:r>
              <a:rPr lang="ka-GE" dirty="0" smtClean="0"/>
              <a:t>ნახევარგამტარული დეტექტორები</a:t>
            </a:r>
            <a:endParaRPr lang="ru-RU" dirty="0"/>
          </a:p>
        </p:txBody>
      </p:sp>
      <p:graphicFrame>
        <p:nvGraphicFramePr>
          <p:cNvPr id="13" name="Group 112"/>
          <p:cNvGraphicFramePr>
            <a:graphicFrameLocks/>
          </p:cNvGraphicFramePr>
          <p:nvPr>
            <p:extLst>
              <p:ext uri="{D42A27DB-BD31-4B8C-83A1-F6EECF244321}">
                <p14:modId xmlns:p14="http://schemas.microsoft.com/office/powerpoint/2010/main" val="166241726"/>
              </p:ext>
            </p:extLst>
          </p:nvPr>
        </p:nvGraphicFramePr>
        <p:xfrm>
          <a:off x="2184400" y="1686560"/>
          <a:ext cx="7914640" cy="2249567"/>
        </p:xfrm>
        <a:graphic>
          <a:graphicData uri="http://schemas.openxmlformats.org/drawingml/2006/table">
            <a:tbl>
              <a:tblPr/>
              <a:tblGrid>
                <a:gridCol w="3094599"/>
                <a:gridCol w="1817058"/>
                <a:gridCol w="1581232"/>
                <a:gridCol w="1421751"/>
              </a:tblGrid>
              <a:tr h="905786">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ka-GE" altLang="ru-RU" sz="1800" b="0" i="0" u="none" strike="noStrike" cap="none" normalizeH="0" baseline="0" smtClean="0">
                          <a:ln>
                            <a:noFill/>
                          </a:ln>
                          <a:solidFill>
                            <a:schemeClr val="tx1"/>
                          </a:solidFill>
                          <a:effectLst/>
                          <a:latin typeface="+mn-lt"/>
                          <a:ea typeface="MS PGothic" panose="020B0600070205080204" pitchFamily="34" charset="-128"/>
                          <a:cs typeface="Arial" panose="020B0604020202020204" pitchFamily="34" charset="0"/>
                        </a:rPr>
                        <a:t>დეტექტორის გარემო</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 </a:t>
                      </a:r>
                      <a:r>
                        <a:rPr kumimoji="0" lang="el-GR"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ρ</a:t>
                      </a: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 გ</a:t>
                      </a: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/სმ3</a:t>
                      </a:r>
                      <a:endParaRPr kumimoji="0" lang="el-GR"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endParaRPr>
                    </a:p>
                  </a:txBody>
                  <a:tcPr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l-GR"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Δ</a:t>
                      </a:r>
                      <a:r>
                        <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E</a:t>
                      </a: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 </a:t>
                      </a:r>
                      <a:r>
                        <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a:t>
                      </a:r>
                      <a:endPar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endParaRP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წყვილი</a:t>
                      </a:r>
                      <a:endParaRPr kumimoji="0" lang="el-GR" altLang="ru-RU" sz="18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endParaRP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 </a:t>
                      </a: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წყვილი</a:t>
                      </a: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a:t>
                      </a: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მმ</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287">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გაზი</a:t>
                      </a: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 (</a:t>
                      </a:r>
                      <a:r>
                        <a:rPr kumimoji="0" lang="en-US" altLang="ru-RU" sz="1800" b="0" i="0" u="none" strike="noStrike" cap="none" normalizeH="0" baseline="0" dirty="0" err="1" smtClean="0">
                          <a:ln>
                            <a:noFill/>
                          </a:ln>
                          <a:solidFill>
                            <a:schemeClr val="tx1"/>
                          </a:solidFill>
                          <a:effectLst/>
                          <a:latin typeface="+mn-lt"/>
                          <a:ea typeface="MS PGothic" panose="020B0600070205080204" pitchFamily="34" charset="-128"/>
                          <a:cs typeface="Arial" panose="020B0604020202020204" pitchFamily="34" charset="0"/>
                        </a:rPr>
                        <a:t>Ar</a:t>
                      </a:r>
                      <a:r>
                        <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a:t>
                      </a:r>
                    </a:p>
                  </a:txBody>
                  <a:tcPr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10</a:t>
                      </a:r>
                      <a:r>
                        <a:rPr kumimoji="0" lang="ru-RU" altLang="ru-RU" sz="1800" b="0" i="0" u="none" strike="noStrike" cap="none" normalizeH="0" baseline="30000" dirty="0" smtClean="0">
                          <a:ln>
                            <a:noFill/>
                          </a:ln>
                          <a:solidFill>
                            <a:schemeClr val="tx1"/>
                          </a:solidFill>
                          <a:effectLst/>
                          <a:latin typeface="+mn-lt"/>
                          <a:ea typeface="MS PGothic" panose="020B0600070205080204" pitchFamily="34" charset="-128"/>
                          <a:cs typeface="Arial" panose="020B0604020202020204" pitchFamily="34" charset="0"/>
                        </a:rPr>
                        <a:t>-3</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30 </a:t>
                      </a: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ევ</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3(9)</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124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თხევადი გაზი (</a:t>
                      </a:r>
                      <a:r>
                        <a:rPr kumimoji="0" lang="en-US" altLang="ru-RU" sz="1800" b="0" i="0" u="none" strike="noStrike" cap="none" normalizeH="0" baseline="0" dirty="0" err="1" smtClean="0">
                          <a:ln>
                            <a:noFill/>
                          </a:ln>
                          <a:solidFill>
                            <a:schemeClr val="tx1"/>
                          </a:solidFill>
                          <a:effectLst/>
                          <a:latin typeface="+mn-lt"/>
                          <a:ea typeface="MS PGothic" panose="020B0600070205080204" pitchFamily="34" charset="-128"/>
                          <a:cs typeface="Arial" panose="020B0604020202020204" pitchFamily="34" charset="0"/>
                        </a:rPr>
                        <a:t>LAr</a:t>
                      </a:r>
                      <a:r>
                        <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1</a:t>
                      </a: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a:t>
                      </a: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4</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24 ევ</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defRPr/>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10</a:t>
                      </a:r>
                      <a:r>
                        <a:rPr kumimoji="0" lang="ka-GE" altLang="ru-RU" sz="1800" b="0" i="0" u="none" strike="noStrike" cap="none" normalizeH="0" baseline="30000" dirty="0" smtClean="0">
                          <a:ln>
                            <a:noFill/>
                          </a:ln>
                          <a:solidFill>
                            <a:schemeClr val="tx1"/>
                          </a:solidFill>
                          <a:effectLst/>
                          <a:latin typeface="+mn-lt"/>
                          <a:ea typeface="MS PGothic" panose="020B0600070205080204" pitchFamily="34" charset="-128"/>
                          <a:cs typeface="Arial" panose="020B0604020202020204" pitchFamily="34" charset="0"/>
                        </a:rPr>
                        <a:t>3</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1247">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ნ/გ</a:t>
                      </a: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 (</a:t>
                      </a:r>
                      <a:r>
                        <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Si)</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2.3</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3.6 </a:t>
                      </a:r>
                      <a:r>
                        <a:rPr kumimoji="0" lang="ka-GE"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ევ</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chemeClr val="hlink"/>
                        </a:buClr>
                        <a:buSzPct val="70000"/>
                        <a:buFont typeface="Wingdings" panose="05000000000000000000" pitchFamily="2" charset="2"/>
                        <a:defRPr sz="2800">
                          <a:solidFill>
                            <a:schemeClr val="tx1"/>
                          </a:solidFill>
                          <a:latin typeface="Garamond" panose="02020404030301010803" pitchFamily="18" charset="0"/>
                          <a:ea typeface="MS PGothic" panose="020B0600070205080204" pitchFamily="34" charset="-128"/>
                        </a:defRPr>
                      </a:lvl1pPr>
                      <a:lvl2pPr marL="742950" indent="-285750" algn="l" eaLnBrk="0" hangingPunct="0">
                        <a:spcBef>
                          <a:spcPct val="20000"/>
                        </a:spcBef>
                        <a:buClr>
                          <a:schemeClr val="accent2"/>
                        </a:buClr>
                        <a:buSzPct val="70000"/>
                        <a:buFont typeface="Wingdings" panose="05000000000000000000" pitchFamily="2" charset="2"/>
                        <a:defRPr sz="2400">
                          <a:solidFill>
                            <a:schemeClr val="tx1"/>
                          </a:solidFill>
                          <a:latin typeface="Garamond" panose="02020404030301010803" pitchFamily="18" charset="0"/>
                          <a:ea typeface="Arial" panose="020B0604020202020204" pitchFamily="34" charset="0"/>
                          <a:cs typeface="Arial" panose="020B0604020202020204" pitchFamily="34" charset="0"/>
                        </a:defRPr>
                      </a:lvl2pPr>
                      <a:lvl3pPr marL="1143000" indent="-228600" algn="l" eaLnBrk="0" hangingPunct="0">
                        <a:spcBef>
                          <a:spcPct val="20000"/>
                        </a:spcBef>
                        <a:buClr>
                          <a:schemeClr val="tx2"/>
                        </a:buClr>
                        <a:buSzPct val="70000"/>
                        <a:buFont typeface="Wingdings" panose="05000000000000000000" pitchFamily="2" charset="2"/>
                        <a:defRPr sz="2000">
                          <a:solidFill>
                            <a:schemeClr val="tx1"/>
                          </a:solidFill>
                          <a:latin typeface="Garamond" panose="02020404030301010803" pitchFamily="18" charset="0"/>
                          <a:ea typeface="Arial" panose="020B0604020202020204" pitchFamily="34" charset="0"/>
                          <a:cs typeface="Arial" panose="020B0604020202020204" pitchFamily="34" charset="0"/>
                        </a:defRPr>
                      </a:lvl3pPr>
                      <a:lvl4pPr marL="1600200" indent="-228600" algn="l" eaLnBrk="0" hangingPunct="0">
                        <a:spcBef>
                          <a:spcPct val="20000"/>
                        </a:spcBef>
                        <a:buClr>
                          <a:schemeClr val="accent2"/>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4pPr>
                      <a:lvl5pPr marL="2057400" indent="-228600" algn="l" eaLnBrk="0" hangingPunct="0">
                        <a:spcBef>
                          <a:spcPct val="20000"/>
                        </a:spcBef>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defRPr>
                          <a:solidFill>
                            <a:schemeClr val="tx1"/>
                          </a:solidFill>
                          <a:latin typeface="Garamond" panose="02020404030301010803" pitchFamily="18"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ru-RU"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rPr>
                        <a:t>10</a:t>
                      </a:r>
                      <a:r>
                        <a:rPr kumimoji="0" lang="ru-RU" altLang="ru-RU" sz="1800" b="0" i="0" u="none" strike="noStrike" cap="none" normalizeH="0" baseline="30000" dirty="0" smtClean="0">
                          <a:ln>
                            <a:noFill/>
                          </a:ln>
                          <a:solidFill>
                            <a:schemeClr val="tx1"/>
                          </a:solidFill>
                          <a:effectLst/>
                          <a:latin typeface="+mn-lt"/>
                          <a:ea typeface="MS PGothic" panose="020B0600070205080204" pitchFamily="34" charset="-128"/>
                          <a:cs typeface="Arial" panose="020B0604020202020204" pitchFamily="34" charset="0"/>
                        </a:rPr>
                        <a:t>5</a:t>
                      </a:r>
                      <a:endParaRPr kumimoji="0" lang="en-US" altLang="ru-RU" sz="1800" b="0" i="0" u="none" strike="noStrike" cap="none" normalizeH="0" baseline="0" dirty="0" smtClean="0">
                        <a:ln>
                          <a:noFill/>
                        </a:ln>
                        <a:solidFill>
                          <a:schemeClr val="tx1"/>
                        </a:solidFill>
                        <a:effectLst/>
                        <a:latin typeface="+mn-lt"/>
                        <a:ea typeface="MS PGothic" panose="020B0600070205080204" pitchFamily="34" charset="-128"/>
                        <a:cs typeface="Arial" panose="020B0604020202020204" pitchFamily="34" charset="0"/>
                      </a:endParaRPr>
                    </a:p>
                  </a:txBody>
                  <a:tcPr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cxnSp>
        <p:nvCxnSpPr>
          <p:cNvPr id="4" name="Прямая соединительная линия 3"/>
          <p:cNvCxnSpPr/>
          <p:nvPr/>
        </p:nvCxnSpPr>
        <p:spPr>
          <a:xfrm flipV="1">
            <a:off x="1595120" y="3200400"/>
            <a:ext cx="9062720" cy="6096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332720" y="2976880"/>
            <a:ext cx="1842171" cy="369332"/>
          </a:xfrm>
          <a:prstGeom prst="rect">
            <a:avLst/>
          </a:prstGeom>
          <a:noFill/>
        </p:spPr>
        <p:txBody>
          <a:bodyPr wrap="none" rtlCol="0">
            <a:spAutoFit/>
          </a:bodyPr>
          <a:lstStyle/>
          <a:p>
            <a:r>
              <a:rPr lang="ka-GE" dirty="0" smtClean="0"/>
              <a:t>კალორიმეტრია</a:t>
            </a:r>
            <a:endParaRPr lang="ru-RU" dirty="0"/>
          </a:p>
        </p:txBody>
      </p:sp>
      <p:sp>
        <p:nvSpPr>
          <p:cNvPr id="14" name="TextBox 13"/>
          <p:cNvSpPr txBox="1"/>
          <p:nvPr/>
        </p:nvSpPr>
        <p:spPr>
          <a:xfrm>
            <a:off x="1127760" y="4663440"/>
            <a:ext cx="184731" cy="369332"/>
          </a:xfrm>
          <a:prstGeom prst="rect">
            <a:avLst/>
          </a:prstGeom>
          <a:noFill/>
        </p:spPr>
        <p:txBody>
          <a:bodyPr wrap="none" rtlCol="0">
            <a:spAutoFit/>
          </a:bodyPr>
          <a:lstStyle/>
          <a:p>
            <a:endParaRPr lang="ru-RU" dirty="0"/>
          </a:p>
        </p:txBody>
      </p:sp>
      <p:sp>
        <p:nvSpPr>
          <p:cNvPr id="17" name="Прямоугольник 16"/>
          <p:cNvSpPr/>
          <p:nvPr/>
        </p:nvSpPr>
        <p:spPr>
          <a:xfrm>
            <a:off x="1595120" y="4039383"/>
            <a:ext cx="9550400" cy="1200329"/>
          </a:xfrm>
          <a:prstGeom prst="rect">
            <a:avLst/>
          </a:prstGeom>
        </p:spPr>
        <p:txBody>
          <a:bodyPr wrap="square">
            <a:spAutoFit/>
          </a:bodyPr>
          <a:lstStyle/>
          <a:p>
            <a:pPr algn="just"/>
            <a:r>
              <a:rPr lang="ru-RU" dirty="0" err="1"/>
              <a:t>პრინციპში</a:t>
            </a:r>
            <a:r>
              <a:rPr lang="ru-RU" dirty="0"/>
              <a:t>, </a:t>
            </a:r>
            <a:r>
              <a:rPr lang="ru-RU" dirty="0" err="1"/>
              <a:t>ნახევარგამტარული</a:t>
            </a:r>
            <a:r>
              <a:rPr lang="ru-RU" dirty="0"/>
              <a:t> </a:t>
            </a:r>
            <a:r>
              <a:rPr lang="ru-RU" dirty="0" err="1" smtClean="0"/>
              <a:t>დეტექტორები</a:t>
            </a:r>
            <a:r>
              <a:rPr lang="ru-RU" dirty="0" smtClean="0"/>
              <a:t> </a:t>
            </a:r>
            <a:r>
              <a:rPr lang="ru-RU" dirty="0" err="1"/>
              <a:t>ყველაზე</a:t>
            </a:r>
            <a:r>
              <a:rPr lang="ru-RU" dirty="0"/>
              <a:t> </a:t>
            </a:r>
            <a:r>
              <a:rPr lang="ru-RU" dirty="0" err="1" smtClean="0"/>
              <a:t>მიმზიდველი</a:t>
            </a:r>
            <a:r>
              <a:rPr lang="ka-GE" dirty="0" smtClean="0"/>
              <a:t>ა:</a:t>
            </a:r>
            <a:r>
              <a:rPr lang="ru-RU" dirty="0" smtClean="0"/>
              <a:t> </a:t>
            </a:r>
            <a:endParaRPr lang="ka-GE" dirty="0" smtClean="0"/>
          </a:p>
          <a:p>
            <a:pPr algn="just"/>
            <a:r>
              <a:rPr lang="ka-GE" dirty="0" smtClean="0"/>
              <a:t>დიდი</a:t>
            </a:r>
            <a:r>
              <a:rPr lang="ru-RU" dirty="0" smtClean="0"/>
              <a:t> </a:t>
            </a:r>
            <a:r>
              <a:rPr lang="ru-RU" dirty="0" err="1" smtClean="0"/>
              <a:t>მგრძნობიარ</a:t>
            </a:r>
            <a:r>
              <a:rPr lang="ka-GE" dirty="0" smtClean="0"/>
              <a:t>ობა</a:t>
            </a:r>
            <a:r>
              <a:rPr lang="ru-RU" dirty="0" smtClean="0"/>
              <a:t>, </a:t>
            </a:r>
            <a:r>
              <a:rPr lang="ru-RU" dirty="0" err="1" smtClean="0"/>
              <a:t>კომპაქტურ</a:t>
            </a:r>
            <a:r>
              <a:rPr lang="ka-GE" dirty="0" smtClean="0"/>
              <a:t>ობა</a:t>
            </a:r>
            <a:r>
              <a:rPr lang="ru-RU" dirty="0" smtClean="0"/>
              <a:t>, </a:t>
            </a:r>
            <a:r>
              <a:rPr lang="ru-RU" dirty="0" err="1" smtClean="0"/>
              <a:t>სტაბილურ</a:t>
            </a:r>
            <a:r>
              <a:rPr lang="ka-GE" dirty="0" smtClean="0"/>
              <a:t>ობა</a:t>
            </a:r>
            <a:r>
              <a:rPr lang="ru-RU" dirty="0"/>
              <a:t>, </a:t>
            </a:r>
            <a:r>
              <a:rPr lang="ka-GE" dirty="0"/>
              <a:t>უგრძნობი</a:t>
            </a:r>
            <a:r>
              <a:rPr lang="ru-RU" dirty="0"/>
              <a:t> </a:t>
            </a:r>
            <a:r>
              <a:rPr lang="ru-RU" dirty="0" err="1"/>
              <a:t>მაგნიტური</a:t>
            </a:r>
            <a:r>
              <a:rPr lang="ru-RU" dirty="0"/>
              <a:t> </a:t>
            </a:r>
            <a:r>
              <a:rPr lang="ru-RU" dirty="0" err="1"/>
              <a:t>ველებისადმი</a:t>
            </a:r>
            <a:r>
              <a:rPr lang="ru-RU" dirty="0"/>
              <a:t> </a:t>
            </a:r>
            <a:r>
              <a:rPr lang="ka-GE" dirty="0" smtClean="0"/>
              <a:t>. მოიხმარენ</a:t>
            </a:r>
            <a:r>
              <a:rPr lang="ru-RU" dirty="0" smtClean="0"/>
              <a:t> </a:t>
            </a:r>
            <a:r>
              <a:rPr lang="ka-GE" dirty="0" smtClean="0"/>
              <a:t>დაბალ </a:t>
            </a:r>
            <a:r>
              <a:rPr lang="ru-RU" dirty="0" err="1" smtClean="0"/>
              <a:t>სიმძლავრ</a:t>
            </a:r>
            <a:r>
              <a:rPr lang="ka-GE" dirty="0" smtClean="0"/>
              <a:t>ეს</a:t>
            </a:r>
            <a:r>
              <a:rPr lang="ru-RU" dirty="0" smtClean="0"/>
              <a:t>, </a:t>
            </a:r>
            <a:r>
              <a:rPr lang="ka-GE" dirty="0" smtClean="0"/>
              <a:t>აქვთ </a:t>
            </a:r>
            <a:r>
              <a:rPr lang="ru-RU" dirty="0" err="1" smtClean="0"/>
              <a:t>დაბალი</a:t>
            </a:r>
            <a:r>
              <a:rPr lang="ru-RU" dirty="0" smtClean="0"/>
              <a:t> </a:t>
            </a:r>
            <a:r>
              <a:rPr lang="ru-RU" dirty="0" err="1"/>
              <a:t>ხმაურის</a:t>
            </a:r>
            <a:r>
              <a:rPr lang="ru-RU" dirty="0"/>
              <a:t> </a:t>
            </a:r>
            <a:r>
              <a:rPr lang="ru-RU" dirty="0" err="1" smtClean="0"/>
              <a:t>დონე</a:t>
            </a:r>
            <a:r>
              <a:rPr lang="ka-GE" dirty="0" smtClean="0"/>
              <a:t>. </a:t>
            </a:r>
          </a:p>
          <a:p>
            <a:pPr algn="just"/>
            <a:r>
              <a:rPr lang="ru-RU" dirty="0" err="1" smtClean="0"/>
              <a:t>პრაქტიკული</a:t>
            </a:r>
            <a:r>
              <a:rPr lang="ru-RU" dirty="0" smtClean="0"/>
              <a:t> </a:t>
            </a:r>
            <a:r>
              <a:rPr lang="ru-RU" dirty="0" err="1" smtClean="0"/>
              <a:t>შეზღუდვები</a:t>
            </a:r>
            <a:r>
              <a:rPr lang="ka-GE" dirty="0" smtClean="0"/>
              <a:t>:</a:t>
            </a:r>
            <a:r>
              <a:rPr lang="ru-RU" dirty="0" smtClean="0"/>
              <a:t> </a:t>
            </a:r>
            <a:r>
              <a:rPr lang="ru-RU" dirty="0" err="1"/>
              <a:t>მათი</a:t>
            </a:r>
            <a:r>
              <a:rPr lang="ru-RU" dirty="0"/>
              <a:t> </a:t>
            </a:r>
            <a:r>
              <a:rPr lang="ru-RU" dirty="0" err="1"/>
              <a:t>ზომა</a:t>
            </a:r>
            <a:r>
              <a:rPr lang="ru-RU" dirty="0" smtClean="0"/>
              <a:t>,</a:t>
            </a:r>
            <a:r>
              <a:rPr lang="ru-RU" dirty="0"/>
              <a:t> </a:t>
            </a:r>
            <a:r>
              <a:rPr lang="ru-RU" dirty="0" err="1" smtClean="0"/>
              <a:t>მასალ</a:t>
            </a:r>
            <a:r>
              <a:rPr lang="ka-GE" dirty="0" smtClean="0"/>
              <a:t>ის</a:t>
            </a:r>
            <a:r>
              <a:rPr lang="ru-RU" dirty="0" smtClean="0"/>
              <a:t> </a:t>
            </a:r>
            <a:r>
              <a:rPr lang="ru-RU" dirty="0" err="1" smtClean="0"/>
              <a:t>ჰომოგენურობ</a:t>
            </a:r>
            <a:r>
              <a:rPr lang="ka-GE" dirty="0" smtClean="0"/>
              <a:t>ა</a:t>
            </a:r>
            <a:r>
              <a:rPr lang="ru-RU" dirty="0" smtClean="0"/>
              <a:t>, </a:t>
            </a:r>
            <a:r>
              <a:rPr lang="ka-GE" dirty="0" smtClean="0"/>
              <a:t>მაღალი ღირებულება</a:t>
            </a:r>
            <a:endParaRPr lang="ru-RU" dirty="0"/>
          </a:p>
        </p:txBody>
      </p:sp>
    </p:spTree>
    <p:extLst>
      <p:ext uri="{BB962C8B-B14F-4D97-AF65-F5344CB8AC3E}">
        <p14:creationId xmlns:p14="http://schemas.microsoft.com/office/powerpoint/2010/main" val="3749767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14" name="TextBox 13"/>
          <p:cNvSpPr txBox="1"/>
          <p:nvPr/>
        </p:nvSpPr>
        <p:spPr>
          <a:xfrm>
            <a:off x="1127760" y="4663440"/>
            <a:ext cx="184731" cy="369332"/>
          </a:xfrm>
          <a:prstGeom prst="rect">
            <a:avLst/>
          </a:prstGeom>
          <a:noFill/>
        </p:spPr>
        <p:txBody>
          <a:bodyPr wrap="none" rtlCol="0">
            <a:spAutoFit/>
          </a:bodyPr>
          <a:lstStyle/>
          <a:p>
            <a:endParaRPr lang="ru-RU" dirty="0"/>
          </a:p>
        </p:txBody>
      </p:sp>
      <p:sp>
        <p:nvSpPr>
          <p:cNvPr id="3" name="TextBox 2"/>
          <p:cNvSpPr txBox="1"/>
          <p:nvPr/>
        </p:nvSpPr>
        <p:spPr>
          <a:xfrm>
            <a:off x="784171" y="442846"/>
            <a:ext cx="10982960" cy="707886"/>
          </a:xfrm>
          <a:prstGeom prst="rect">
            <a:avLst/>
          </a:prstGeom>
          <a:noFill/>
        </p:spPr>
        <p:txBody>
          <a:bodyPr wrap="square" rtlCol="0">
            <a:spAutoFit/>
          </a:bodyPr>
          <a:lstStyle/>
          <a:p>
            <a:pPr algn="ctr"/>
            <a:r>
              <a:rPr lang="ka-GE" sz="2000" b="1" dirty="0" smtClean="0"/>
              <a:t>დღესდღეობით ერთადერთი გაზა დიდი მოცულობების ექსპერიმენტალური დანადგარების აღსაჭურვად  გაზური დეტექტორების გამოყენებაა!!! </a:t>
            </a:r>
            <a:endParaRPr lang="ru-RU" sz="2000" b="1" dirty="0"/>
          </a:p>
        </p:txBody>
      </p:sp>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6695" y="3907783"/>
            <a:ext cx="2753138" cy="2950217"/>
          </a:xfrm>
          <a:prstGeom prst="rect">
            <a:avLst/>
          </a:prstGeom>
        </p:spPr>
      </p:pic>
      <p:pic>
        <p:nvPicPr>
          <p:cNvPr id="6" name="Рисунок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4171" y="1211308"/>
            <a:ext cx="4112949" cy="2847426"/>
          </a:xfrm>
          <a:prstGeom prst="rect">
            <a:avLst/>
          </a:prstGeom>
        </p:spPr>
      </p:pic>
      <p:pic>
        <p:nvPicPr>
          <p:cNvPr id="7" name="Рисунок 6"/>
          <p:cNvPicPr>
            <a:picLocks noChangeAspect="1"/>
          </p:cNvPicPr>
          <p:nvPr/>
        </p:nvPicPr>
        <p:blipFill>
          <a:blip r:embed="rId5"/>
          <a:stretch>
            <a:fillRect/>
          </a:stretch>
        </p:blipFill>
        <p:spPr>
          <a:xfrm>
            <a:off x="5215681" y="2890511"/>
            <a:ext cx="6334125" cy="2438400"/>
          </a:xfrm>
          <a:prstGeom prst="rect">
            <a:avLst/>
          </a:prstGeom>
        </p:spPr>
      </p:pic>
      <p:sp>
        <p:nvSpPr>
          <p:cNvPr id="11" name="TextBox 10"/>
          <p:cNvSpPr txBox="1"/>
          <p:nvPr/>
        </p:nvSpPr>
        <p:spPr>
          <a:xfrm>
            <a:off x="5853846" y="1681578"/>
            <a:ext cx="5057795" cy="369332"/>
          </a:xfrm>
          <a:prstGeom prst="rect">
            <a:avLst/>
          </a:prstGeom>
          <a:noFill/>
        </p:spPr>
        <p:txBody>
          <a:bodyPr wrap="none" rtlCol="0">
            <a:spAutoFit/>
          </a:bodyPr>
          <a:lstStyle/>
          <a:p>
            <a:r>
              <a:rPr lang="ka-GE" u="sng" dirty="0" smtClean="0"/>
              <a:t>მაგალითი: ატლასის მიონური სპექტრომეტრი</a:t>
            </a:r>
            <a:endParaRPr lang="ru-RU" u="sng" dirty="0"/>
          </a:p>
        </p:txBody>
      </p:sp>
    </p:spTree>
    <p:extLst>
      <p:ext uri="{BB962C8B-B14F-4D97-AF65-F5344CB8AC3E}">
        <p14:creationId xmlns:p14="http://schemas.microsoft.com/office/powerpoint/2010/main" val="3978203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TextBox 3"/>
          <p:cNvSpPr txBox="1"/>
          <p:nvPr/>
        </p:nvSpPr>
        <p:spPr>
          <a:xfrm>
            <a:off x="375920" y="264160"/>
            <a:ext cx="8103500" cy="523220"/>
          </a:xfrm>
          <a:prstGeom prst="rect">
            <a:avLst/>
          </a:prstGeom>
          <a:noFill/>
        </p:spPr>
        <p:txBody>
          <a:bodyPr wrap="none" rtlCol="0">
            <a:spAutoFit/>
          </a:bodyPr>
          <a:lstStyle/>
          <a:p>
            <a:r>
              <a:rPr lang="ka-GE" sz="2800" b="1" u="sng" dirty="0" smtClean="0"/>
              <a:t>გაზური კამერების მცირე ისტორიული ექსკურსი</a:t>
            </a:r>
            <a:endParaRPr lang="ru-RU" sz="2800" b="1" u="sng" dirty="0"/>
          </a:p>
        </p:txBody>
      </p:sp>
      <p:sp>
        <p:nvSpPr>
          <p:cNvPr id="8" name="TextBox 7"/>
          <p:cNvSpPr txBox="1"/>
          <p:nvPr/>
        </p:nvSpPr>
        <p:spPr>
          <a:xfrm>
            <a:off x="741680" y="1381760"/>
            <a:ext cx="10439076" cy="3139321"/>
          </a:xfrm>
          <a:prstGeom prst="rect">
            <a:avLst/>
          </a:prstGeom>
          <a:noFill/>
        </p:spPr>
        <p:txBody>
          <a:bodyPr wrap="none" rtlCol="0">
            <a:spAutoFit/>
          </a:bodyPr>
          <a:lstStyle/>
          <a:p>
            <a:r>
              <a:rPr lang="ka-GE" dirty="0" smtClean="0"/>
              <a:t>1911 წ. - ვილსონის ანუ ღრუბლოვანი კამერა (</a:t>
            </a:r>
            <a:r>
              <a:rPr lang="en-US" dirty="0" smtClean="0"/>
              <a:t>Cloud chamber, T.R. Wilson), </a:t>
            </a:r>
            <a:r>
              <a:rPr lang="ka-GE" dirty="0" smtClean="0"/>
              <a:t>ნობელის პრემია 1927 წ.</a:t>
            </a:r>
          </a:p>
          <a:p>
            <a:r>
              <a:rPr lang="ka-GE" dirty="0"/>
              <a:t> </a:t>
            </a:r>
            <a:r>
              <a:rPr lang="ka-GE" dirty="0" smtClean="0"/>
              <a:t>               (გადაცივებული ორთქლი - წყლის კონდესაცია იონების გარშემო)</a:t>
            </a:r>
          </a:p>
          <a:p>
            <a:r>
              <a:rPr lang="ka-GE" dirty="0" smtClean="0"/>
              <a:t>1914 - გეიგერის მთვლელი</a:t>
            </a:r>
          </a:p>
          <a:p>
            <a:r>
              <a:rPr lang="ka-GE" dirty="0" smtClean="0"/>
              <a:t>1928 - გეიგერ-მიულერის მილი </a:t>
            </a:r>
          </a:p>
          <a:p>
            <a:r>
              <a:rPr lang="ka-GE" dirty="0"/>
              <a:t> </a:t>
            </a:r>
            <a:r>
              <a:rPr lang="ka-GE" dirty="0" smtClean="0"/>
              <a:t>                (ინერტული გაზი, ანოდის მავთული </a:t>
            </a:r>
            <a:r>
              <a:rPr lang="ka-GE" dirty="0"/>
              <a:t>- ნაპერწკლური განმუხტვა)</a:t>
            </a:r>
            <a:endParaRPr lang="ka-GE" dirty="0" smtClean="0"/>
          </a:p>
          <a:p>
            <a:r>
              <a:rPr lang="ka-GE" dirty="0" smtClean="0"/>
              <a:t>1930</a:t>
            </a:r>
            <a:r>
              <a:rPr lang="ru-RU" dirty="0" smtClean="0"/>
              <a:t>-</a:t>
            </a:r>
            <a:r>
              <a:rPr lang="ka-GE" dirty="0" smtClean="0"/>
              <a:t>ები - ბირთვული ემულსია (</a:t>
            </a:r>
            <a:r>
              <a:rPr lang="en-US" dirty="0" err="1" smtClean="0"/>
              <a:t>M.Blau</a:t>
            </a:r>
            <a:r>
              <a:rPr lang="en-US" dirty="0" smtClean="0"/>
              <a:t>)</a:t>
            </a:r>
            <a:r>
              <a:rPr lang="ka-GE" dirty="0" smtClean="0"/>
              <a:t> </a:t>
            </a:r>
          </a:p>
          <a:p>
            <a:r>
              <a:rPr lang="ka-GE" dirty="0"/>
              <a:t> </a:t>
            </a:r>
            <a:r>
              <a:rPr lang="ka-GE" dirty="0" smtClean="0"/>
              <a:t>                (ნაწილაკის მუხტი ინიცირებს ქიმიურ რეაქციას, რომელიც იწვევს ემულსიის გამუქებას)</a:t>
            </a:r>
          </a:p>
          <a:p>
            <a:r>
              <a:rPr lang="ka-GE" dirty="0" smtClean="0"/>
              <a:t>1952 - ბუშტოვანი კამერა (</a:t>
            </a:r>
            <a:r>
              <a:rPr lang="en-US" dirty="0" smtClean="0"/>
              <a:t>Bubble chamber, </a:t>
            </a:r>
            <a:r>
              <a:rPr lang="en-US" dirty="0" err="1" smtClean="0"/>
              <a:t>D.Glaser</a:t>
            </a:r>
            <a:r>
              <a:rPr lang="en-US" dirty="0" smtClean="0"/>
              <a:t>), </a:t>
            </a:r>
            <a:r>
              <a:rPr lang="ka-GE" dirty="0" smtClean="0"/>
              <a:t>ნპ 1960 წ.</a:t>
            </a:r>
          </a:p>
          <a:p>
            <a:r>
              <a:rPr lang="ka-GE" dirty="0"/>
              <a:t> </a:t>
            </a:r>
            <a:r>
              <a:rPr lang="ka-GE" dirty="0" smtClean="0"/>
              <a:t>                (გადახურებული სითხე - გაზის ბუშტების წარმოქმნა </a:t>
            </a:r>
            <a:r>
              <a:rPr lang="ka-GE" dirty="0"/>
              <a:t>იონების გარშემო</a:t>
            </a:r>
            <a:r>
              <a:rPr lang="ka-GE" dirty="0" smtClean="0"/>
              <a:t>)</a:t>
            </a:r>
          </a:p>
          <a:p>
            <a:r>
              <a:rPr lang="ka-GE" dirty="0" smtClean="0"/>
              <a:t>1960-ები - ნაპერწკლოვანი კამერა (</a:t>
            </a:r>
            <a:r>
              <a:rPr lang="en-US" dirty="0" smtClean="0"/>
              <a:t>Spark chamber)</a:t>
            </a:r>
            <a:endParaRPr lang="ka-GE" dirty="0"/>
          </a:p>
          <a:p>
            <a:endParaRPr lang="ru-RU" dirty="0"/>
          </a:p>
        </p:txBody>
      </p:sp>
    </p:spTree>
    <p:extLst>
      <p:ext uri="{BB962C8B-B14F-4D97-AF65-F5344CB8AC3E}">
        <p14:creationId xmlns:p14="http://schemas.microsoft.com/office/powerpoint/2010/main" val="3368970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ka-GE" smtClean="0">
                <a:solidFill>
                  <a:srgbClr val="073E87"/>
                </a:solidFill>
              </a:rPr>
              <a:t>13/04/2018, ჟენევა, ა.ღონღაძე, ი.ღონღაძე</a:t>
            </a:r>
            <a:endParaRPr lang="en-US">
              <a:solidFill>
                <a:srgbClr val="073E87"/>
              </a:solidFill>
            </a:endParaRPr>
          </a:p>
        </p:txBody>
      </p:sp>
      <p:sp>
        <p:nvSpPr>
          <p:cNvPr id="4" name="TextBox 3"/>
          <p:cNvSpPr txBox="1"/>
          <p:nvPr/>
        </p:nvSpPr>
        <p:spPr>
          <a:xfrm>
            <a:off x="375920" y="264160"/>
            <a:ext cx="8103500" cy="523220"/>
          </a:xfrm>
          <a:prstGeom prst="rect">
            <a:avLst/>
          </a:prstGeom>
          <a:noFill/>
        </p:spPr>
        <p:txBody>
          <a:bodyPr wrap="none" rtlCol="0">
            <a:spAutoFit/>
          </a:bodyPr>
          <a:lstStyle/>
          <a:p>
            <a:r>
              <a:rPr lang="ka-GE" sz="2800" b="1" u="sng" dirty="0" smtClean="0"/>
              <a:t>გაზური კამერების მცირე ისტორიული ექსკურსი</a:t>
            </a:r>
            <a:endParaRPr lang="ru-RU" sz="2800" b="1" u="sng" dirty="0"/>
          </a:p>
        </p:txBody>
      </p:sp>
      <p:sp>
        <p:nvSpPr>
          <p:cNvPr id="8" name="TextBox 7"/>
          <p:cNvSpPr txBox="1"/>
          <p:nvPr/>
        </p:nvSpPr>
        <p:spPr>
          <a:xfrm>
            <a:off x="741680" y="1381760"/>
            <a:ext cx="10439076" cy="3139321"/>
          </a:xfrm>
          <a:prstGeom prst="rect">
            <a:avLst/>
          </a:prstGeom>
          <a:noFill/>
        </p:spPr>
        <p:txBody>
          <a:bodyPr wrap="none" rtlCol="0">
            <a:spAutoFit/>
          </a:bodyPr>
          <a:lstStyle/>
          <a:p>
            <a:r>
              <a:rPr lang="ka-GE" dirty="0" smtClean="0"/>
              <a:t>1911 წ. - ვილსონის ანუ ღრუბლოვანი კამერა (</a:t>
            </a:r>
            <a:r>
              <a:rPr lang="en-US" dirty="0" smtClean="0"/>
              <a:t>Cloud chamber, T.R. Wilson), </a:t>
            </a:r>
            <a:r>
              <a:rPr lang="ka-GE" dirty="0" smtClean="0"/>
              <a:t>ნობელის პრემია 1927 წ.</a:t>
            </a:r>
          </a:p>
          <a:p>
            <a:r>
              <a:rPr lang="ka-GE" dirty="0"/>
              <a:t> </a:t>
            </a:r>
            <a:r>
              <a:rPr lang="ka-GE" dirty="0" smtClean="0"/>
              <a:t>               (გადაცივებული ორთქლი - წყლის კონდესაცია იონების გარშემო)</a:t>
            </a:r>
          </a:p>
          <a:p>
            <a:r>
              <a:rPr lang="ka-GE" dirty="0" smtClean="0"/>
              <a:t>1914 - გეიგერის მთვლელი</a:t>
            </a:r>
          </a:p>
          <a:p>
            <a:r>
              <a:rPr lang="ka-GE" dirty="0" smtClean="0"/>
              <a:t>1928 - გეიგერ-მიულერის მილი </a:t>
            </a:r>
          </a:p>
          <a:p>
            <a:r>
              <a:rPr lang="ka-GE" dirty="0"/>
              <a:t> </a:t>
            </a:r>
            <a:r>
              <a:rPr lang="ka-GE" dirty="0" smtClean="0"/>
              <a:t>                (ინერტული გაზი, ანოდის მავთული </a:t>
            </a:r>
            <a:r>
              <a:rPr lang="ka-GE" dirty="0"/>
              <a:t>- ნაპერწკლური განმუხტვა)</a:t>
            </a:r>
            <a:endParaRPr lang="ka-GE" dirty="0" smtClean="0"/>
          </a:p>
          <a:p>
            <a:r>
              <a:rPr lang="ka-GE" dirty="0" smtClean="0"/>
              <a:t>1930</a:t>
            </a:r>
            <a:r>
              <a:rPr lang="ru-RU" dirty="0" smtClean="0"/>
              <a:t>-</a:t>
            </a:r>
            <a:r>
              <a:rPr lang="ka-GE" dirty="0" smtClean="0"/>
              <a:t>ები - ბირთვული ემულსია (</a:t>
            </a:r>
            <a:r>
              <a:rPr lang="en-US" dirty="0" err="1" smtClean="0"/>
              <a:t>M.Blau</a:t>
            </a:r>
            <a:r>
              <a:rPr lang="en-US" dirty="0" smtClean="0"/>
              <a:t>)</a:t>
            </a:r>
            <a:r>
              <a:rPr lang="ka-GE" dirty="0" smtClean="0"/>
              <a:t> </a:t>
            </a:r>
          </a:p>
          <a:p>
            <a:r>
              <a:rPr lang="ka-GE" dirty="0"/>
              <a:t> </a:t>
            </a:r>
            <a:r>
              <a:rPr lang="ka-GE" dirty="0" smtClean="0"/>
              <a:t>                (ნაწილაკის მუხტი ინიცირებს ქიმიურ რეაქციას, რომელიც იწვევს ემულსიის გამუქებას)</a:t>
            </a:r>
          </a:p>
          <a:p>
            <a:r>
              <a:rPr lang="ka-GE" dirty="0" smtClean="0"/>
              <a:t>1952 - ბუშტოვანი კამერა (</a:t>
            </a:r>
            <a:r>
              <a:rPr lang="en-US" dirty="0" smtClean="0"/>
              <a:t>Bubble chamber, </a:t>
            </a:r>
            <a:r>
              <a:rPr lang="en-US" dirty="0" err="1" smtClean="0"/>
              <a:t>D.Glaser</a:t>
            </a:r>
            <a:r>
              <a:rPr lang="en-US" dirty="0" smtClean="0"/>
              <a:t>), </a:t>
            </a:r>
            <a:r>
              <a:rPr lang="ka-GE" dirty="0" smtClean="0"/>
              <a:t>ნპ 1960 წ.</a:t>
            </a:r>
          </a:p>
          <a:p>
            <a:r>
              <a:rPr lang="ka-GE" dirty="0"/>
              <a:t> </a:t>
            </a:r>
            <a:r>
              <a:rPr lang="ka-GE" dirty="0" smtClean="0"/>
              <a:t>                (გადახურებული სითხე - გაზის ბუშტების წარმოქმნა </a:t>
            </a:r>
            <a:r>
              <a:rPr lang="ka-GE" dirty="0"/>
              <a:t>იონების გარშემო</a:t>
            </a:r>
            <a:r>
              <a:rPr lang="ka-GE" dirty="0" smtClean="0"/>
              <a:t>)</a:t>
            </a:r>
          </a:p>
          <a:p>
            <a:r>
              <a:rPr lang="ka-GE" dirty="0" smtClean="0"/>
              <a:t>1960-ები - ნაპერწკლოვანი კამერა (</a:t>
            </a:r>
            <a:r>
              <a:rPr lang="en-US" dirty="0" smtClean="0"/>
              <a:t>Spark chamber)</a:t>
            </a:r>
            <a:endParaRPr lang="ka-GE" dirty="0"/>
          </a:p>
          <a:p>
            <a:endParaRPr lang="ru-RU" dirty="0"/>
          </a:p>
        </p:txBody>
      </p:sp>
      <p:cxnSp>
        <p:nvCxnSpPr>
          <p:cNvPr id="5" name="Прямая соединительная линия 4"/>
          <p:cNvCxnSpPr/>
          <p:nvPr/>
        </p:nvCxnSpPr>
        <p:spPr>
          <a:xfrm>
            <a:off x="741680" y="2001520"/>
            <a:ext cx="3403600" cy="47752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flipV="1">
            <a:off x="741680" y="2011680"/>
            <a:ext cx="3393440" cy="52832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Правая фигурная скобка 9"/>
          <p:cNvSpPr/>
          <p:nvPr/>
        </p:nvSpPr>
        <p:spPr>
          <a:xfrm rot="5400000">
            <a:off x="5405120" y="-589280"/>
            <a:ext cx="802640" cy="1012952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1" name="TextBox 10"/>
          <p:cNvSpPr txBox="1"/>
          <p:nvPr/>
        </p:nvSpPr>
        <p:spPr>
          <a:xfrm>
            <a:off x="4310677" y="5009496"/>
            <a:ext cx="2991525" cy="369332"/>
          </a:xfrm>
          <a:prstGeom prst="rect">
            <a:avLst/>
          </a:prstGeom>
          <a:noFill/>
        </p:spPr>
        <p:txBody>
          <a:bodyPr wrap="none" rtlCol="0">
            <a:spAutoFit/>
          </a:bodyPr>
          <a:lstStyle/>
          <a:p>
            <a:r>
              <a:rPr lang="ka-GE" dirty="0" smtClean="0"/>
              <a:t>„ფოტოფირული“ კამერები</a:t>
            </a:r>
            <a:endParaRPr lang="ru-RU" dirty="0"/>
          </a:p>
        </p:txBody>
      </p:sp>
    </p:spTree>
    <p:extLst>
      <p:ext uri="{BB962C8B-B14F-4D97-AF65-F5344CB8AC3E}">
        <p14:creationId xmlns:p14="http://schemas.microsoft.com/office/powerpoint/2010/main" val="3691197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1_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2_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9631</TotalTime>
  <Words>3012</Words>
  <Application>Microsoft Office PowerPoint</Application>
  <PresentationFormat>Широкоэкранный</PresentationFormat>
  <Paragraphs>550</Paragraphs>
  <Slides>58</Slides>
  <Notes>21</Notes>
  <HiddenSlides>0</HiddenSlides>
  <MMClips>0</MMClips>
  <ScaleCrop>false</ScaleCrop>
  <HeadingPairs>
    <vt:vector size="6" baseType="variant">
      <vt:variant>
        <vt:lpstr>Использованные шрифты</vt:lpstr>
      </vt:variant>
      <vt:variant>
        <vt:i4>15</vt:i4>
      </vt:variant>
      <vt:variant>
        <vt:lpstr>Тема</vt:lpstr>
      </vt:variant>
      <vt:variant>
        <vt:i4>3</vt:i4>
      </vt:variant>
      <vt:variant>
        <vt:lpstr>Заголовки слайдов</vt:lpstr>
      </vt:variant>
      <vt:variant>
        <vt:i4>58</vt:i4>
      </vt:variant>
    </vt:vector>
  </HeadingPairs>
  <TitlesOfParts>
    <vt:vector size="76" baseType="lpstr">
      <vt:lpstr>ＭＳ Ｐゴシック</vt:lpstr>
      <vt:lpstr>ＭＳ Ｐゴシック</vt:lpstr>
      <vt:lpstr>Arial</vt:lpstr>
      <vt:lpstr>Arial</vt:lpstr>
      <vt:lpstr>Calibri</vt:lpstr>
      <vt:lpstr>Cambria Math</vt:lpstr>
      <vt:lpstr>Candara</vt:lpstr>
      <vt:lpstr>Comic Sans MS</vt:lpstr>
      <vt:lpstr>Lora</vt:lpstr>
      <vt:lpstr>Sylfaen</vt:lpstr>
      <vt:lpstr>Symbol</vt:lpstr>
      <vt:lpstr>Tahoma</vt:lpstr>
      <vt:lpstr>Times New Roman</vt:lpstr>
      <vt:lpstr>Wingdings</vt:lpstr>
      <vt:lpstr>Wingdings 2</vt:lpstr>
      <vt:lpstr>Волна</vt:lpstr>
      <vt:lpstr>1_Волна</vt:lpstr>
      <vt:lpstr>2_Волна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Systems of Notification</vt:lpstr>
      <vt:lpstr>What exist out there?</vt:lpstr>
      <vt:lpstr>Презентация PowerPoint</vt:lpstr>
      <vt:lpstr>A Micromegas for UV is attractive:</vt:lpstr>
      <vt:lpstr>UV photon detection principle</vt:lpstr>
      <vt:lpstr>The FORFIRE Micromegas concept</vt:lpstr>
      <vt:lpstr>Advantages of the new concept</vt:lpstr>
      <vt:lpstr>The FORFIRE detector</vt:lpstr>
      <vt:lpstr>The FORFIRE detector</vt:lpstr>
      <vt:lpstr>Презентация PowerPoint</vt:lpstr>
      <vt:lpstr>Презентация PowerPoint</vt:lpstr>
      <vt:lpstr>Long range measurements</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Gongadze Alexi</dc:creator>
  <cp:lastModifiedBy>Gongadze Alexi</cp:lastModifiedBy>
  <cp:revision>318</cp:revision>
  <dcterms:created xsi:type="dcterms:W3CDTF">2015-09-01T12:17:54Z</dcterms:created>
  <dcterms:modified xsi:type="dcterms:W3CDTF">2018-04-13T10:16:17Z</dcterms:modified>
</cp:coreProperties>
</file>