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76" r:id="rId2"/>
  </p:sldMasterIdLst>
  <p:notesMasterIdLst>
    <p:notesMasterId r:id="rId7"/>
  </p:notesMasterIdLst>
  <p:handoutMasterIdLst>
    <p:handoutMasterId r:id="rId8"/>
  </p:handoutMasterIdLst>
  <p:sldIdLst>
    <p:sldId id="333" r:id="rId3"/>
    <p:sldId id="332" r:id="rId4"/>
    <p:sldId id="329" r:id="rId5"/>
    <p:sldId id="331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8D3F"/>
    <a:srgbClr val="FFFFCC"/>
    <a:srgbClr val="ECFFD9"/>
    <a:srgbClr val="33CC33"/>
    <a:srgbClr val="009900"/>
    <a:srgbClr val="CCFF99"/>
    <a:srgbClr val="FF6600"/>
    <a:srgbClr val="FFFF66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2332" autoAdjust="0"/>
  </p:normalViewPr>
  <p:slideViewPr>
    <p:cSldViewPr>
      <p:cViewPr varScale="1">
        <p:scale>
          <a:sx n="113" d="100"/>
          <a:sy n="113" d="100"/>
        </p:scale>
        <p:origin x="-1512" y="-11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01" d="100"/>
          <a:sy n="101" d="100"/>
        </p:scale>
        <p:origin x="-3576" y="-90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83220A4B-21E6-4DF5-A9E9-A38695613EE4}" type="datetimeFigureOut">
              <a:rPr lang="en-US" smtClean="0"/>
              <a:pPr/>
              <a:t>13/07/17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676CC5F-899F-4306-A986-4287949E06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96031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63397DA6-0805-440F-9721-CF99250C9D4A}" type="datetimeFigureOut">
              <a:rPr lang="en-US" smtClean="0"/>
              <a:pPr/>
              <a:t>13/07/17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ED2E8289-2C02-475B-8012-508FB1F0EC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98649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85372" indent="-302066"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208265" indent="-241653"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91571" indent="-241653"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174878" indent="-241653"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658184" indent="-24165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3141490" indent="-24165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624796" indent="-24165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4108102" indent="-241653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2C8811AF-3DA6-CB46-9740-E10F569CFA46}" type="slidenum">
              <a:rPr lang="en-US" sz="1300"/>
              <a:pPr/>
              <a:t>1</a:t>
            </a:fld>
            <a:endParaRPr lang="en-US" sz="1300"/>
          </a:p>
        </p:txBody>
      </p:sp>
      <p:sp>
        <p:nvSpPr>
          <p:cNvPr id="276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E8289-2C02-475B-8012-508FB1F0ECAB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429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E8289-2C02-475B-8012-508FB1F0ECAB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46137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2E8289-2C02-475B-8012-508FB1F0ECA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98763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705E17-3C20-4B6F-9F3E-060260DB44A0}" type="datetime1">
              <a:rPr lang="en-US" smtClean="0"/>
              <a:t>13/07/17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F1B88A-CD8C-4BCF-95B6-12180A57C738}" type="datetime1">
              <a:rPr lang="en-US" smtClean="0"/>
              <a:t>13/07/17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179B36-3D21-4C7B-B1B3-DFE2F6CE67FE}" type="datetime1">
              <a:rPr lang="en-US" smtClean="0"/>
              <a:t>13/07/17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8731B6-3A47-42AC-AEB5-56F50E1D4E7D}" type="datetime1">
              <a:rPr lang="en-US" smtClean="0"/>
              <a:t>13/07/17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ED7B1-145D-4535-BEF1-B5A5947451D4}" type="datetime1">
              <a:rPr lang="en-US" smtClean="0"/>
              <a:t>13/07/17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DF5642-0F26-453A-BDEB-A8122C10FFA5}" type="datetime1">
              <a:rPr lang="en-US" smtClean="0"/>
              <a:t>13/07/17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131356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C1538-23CE-45C9-9F2B-19097DCF6288}" type="datetime1">
              <a:rPr lang="en-US" smtClean="0"/>
              <a:t>13/07/17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9934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9E1F0-BF95-4876-ABC7-18D42E00B27B}" type="datetime1">
              <a:rPr lang="en-US" smtClean="0"/>
              <a:t>13/07/17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8025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E025E-7B17-4F41-A99A-84F308FE8CFE}" type="datetime1">
              <a:rPr lang="en-US" smtClean="0"/>
              <a:t>13/07/17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84106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48201-D2F7-4CFE-B93B-C77F28B29467}" type="datetime1">
              <a:rPr lang="en-US" smtClean="0"/>
              <a:t>13/07/17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67095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0FACCE-CFAD-4E45-972C-A2CE3D9A7B79}" type="datetime1">
              <a:rPr lang="en-US" smtClean="0"/>
              <a:t>13/07/17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41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8441AC-DF28-4F75-8EE1-A44290FE01B2}" type="datetime1">
              <a:rPr lang="en-US" smtClean="0"/>
              <a:t>13/07/17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TE/CRG_K.Brodzinski 2017.07.12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  <a:gradFill>
            <a:gsLst>
              <a:gs pos="0">
                <a:schemeClr val="accent1">
                  <a:tint val="66000"/>
                  <a:satMod val="160000"/>
                  <a:lumMod val="75000"/>
                  <a:lumOff val="25000"/>
                </a:schemeClr>
              </a:gs>
              <a:gs pos="25000">
                <a:schemeClr val="accent1">
                  <a:tint val="44500"/>
                  <a:satMod val="160000"/>
                </a:schemeClr>
              </a:gs>
              <a:gs pos="93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8B25FC-779E-4726-8A48-F97D600DB5C0}" type="datetime1">
              <a:rPr lang="en-US" smtClean="0"/>
              <a:t>13/07/17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162785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84E30-9C6C-4299-A26C-258FB5BF9446}" type="datetime1">
              <a:rPr lang="en-US" smtClean="0"/>
              <a:t>13/07/17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0270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84089-4830-4608-82E9-7CBAB559A53E}" type="datetime1">
              <a:rPr lang="en-US" smtClean="0"/>
              <a:t>13/07/17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950183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D8176-1954-4C63-BFA7-6FEF40A4CD4C}" type="datetime1">
              <a:rPr lang="en-US" smtClean="0"/>
              <a:t>13/07/17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052290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58BF0-0BCC-4B68-864F-EAB328C3E787}" type="datetime1">
              <a:rPr lang="en-US" smtClean="0"/>
              <a:t>13/07/17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8341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AA9734-D856-4AC6-BA58-8F822C276A11}" type="datetime1">
              <a:rPr lang="en-US" smtClean="0"/>
              <a:t>13/07/17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C517C4-9FBF-47EE-A633-A28CE11E36A0}" type="datetime1">
              <a:rPr lang="en-US" smtClean="0"/>
              <a:t>13/07/17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ADD09-0022-493C-A66C-87E06FF69C68}" type="datetime1">
              <a:rPr lang="en-US" smtClean="0"/>
              <a:t>13/07/17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BF8492-34B5-4927-953C-753C309898F7}" type="datetime1">
              <a:rPr lang="en-US" smtClean="0"/>
              <a:t>13/07/17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AD5986-36EC-4B44-B8FA-3290C0956E8D}" type="datetime1">
              <a:rPr lang="en-US" smtClean="0"/>
              <a:t>13/07/17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1274D1-973D-4C7A-A8A2-684C6EAAB114}" type="datetime1">
              <a:rPr lang="en-US" smtClean="0"/>
              <a:t>13/07/17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0246AE-0450-4706-9BA7-763F25E6CAEC}" type="datetime1">
              <a:rPr lang="en-US" smtClean="0"/>
              <a:t>13/07/17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6C92E-FB30-4694-A461-404CB4ACDAAF}" type="datetime1">
              <a:rPr lang="en-US" smtClean="0"/>
              <a:t>13/07/17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68144" y="6381328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/>
            <a:r>
              <a:rPr lang="en-US" smtClean="0"/>
              <a:t>TE/CRG_K.Brodzinski 2017.07.12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347864" y="638132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6C7465-2AB1-4660-9ED2-5A7BFD99CF3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3647A6-80AA-453B-92FE-0A579ADAF6B0}" type="datetime1">
              <a:rPr lang="en-US" smtClean="0"/>
              <a:t>13/07/17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TE/CRG_K.Brodzinski 2017.07.12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06756-82ED-4DBF-8277-DE2335A9E0F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5771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4" descr="Slide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3" y="-26988"/>
            <a:ext cx="9166226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9632" y="2205038"/>
            <a:ext cx="7488832" cy="1872034"/>
          </a:xfrm>
        </p:spPr>
        <p:txBody>
          <a:bodyPr>
            <a:normAutofit/>
          </a:bodyPr>
          <a:lstStyle/>
          <a:p>
            <a:pPr algn="l" eaLnBrk="1" hangingPunct="1"/>
            <a:r>
              <a:rPr lang="en-US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HL-LHC Cryogenics,</a:t>
            </a:r>
            <a:br>
              <a:rPr lang="en-US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3200" dirty="0" smtClean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SPS-BA6 Cryogenic cooling capacities, </a:t>
            </a:r>
            <a:r>
              <a:rPr lang="en-US" sz="3200" dirty="0" smtClean="0">
                <a:solidFill>
                  <a:srgbClr val="FF8D3F"/>
                </a:solidFill>
                <a:latin typeface="Arial" charset="0"/>
                <a:ea typeface="ＭＳ Ｐゴシック" charset="0"/>
                <a:cs typeface="ＭＳ Ｐゴシック" charset="0"/>
              </a:rPr>
              <a:t>and limits!</a:t>
            </a:r>
            <a:endParaRPr lang="en-US" sz="3200" i="1" dirty="0">
              <a:solidFill>
                <a:srgbClr val="FF8D3F"/>
              </a:solidFill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437063"/>
            <a:ext cx="6400800" cy="896937"/>
          </a:xfrm>
        </p:spPr>
        <p:txBody>
          <a:bodyPr>
            <a:normAutofit fontScale="92500"/>
          </a:bodyPr>
          <a:lstStyle/>
          <a:p>
            <a:pPr algn="l" eaLnBrk="1" hangingPunct="1"/>
            <a:r>
              <a:rPr lang="en-US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S. </a:t>
            </a:r>
            <a:r>
              <a:rPr lang="en-US" dirty="0" smtClean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Claudet, K. </a:t>
            </a:r>
            <a:r>
              <a:rPr lang="en-US" dirty="0" err="1" smtClean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Brodzinski</a:t>
            </a:r>
            <a:r>
              <a:rPr lang="en-US" dirty="0" smtClean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 </a:t>
            </a:r>
            <a:r>
              <a:rPr lang="en-US" dirty="0">
                <a:solidFill>
                  <a:srgbClr val="4C4C4C"/>
                </a:solidFill>
                <a:latin typeface="Arial" charset="0"/>
                <a:ea typeface="ＭＳ Ｐゴシック" charset="0"/>
                <a:cs typeface="ＭＳ Ｐゴシック" charset="0"/>
              </a:rPr>
              <a:t>(TE-CRG)</a:t>
            </a:r>
          </a:p>
          <a:p>
            <a:pPr algn="l" eaLnBrk="1" hangingPunct="1"/>
            <a:r>
              <a:rPr lang="en-US" sz="2000" i="1" dirty="0">
                <a:solidFill>
                  <a:srgbClr val="660066"/>
                </a:solidFill>
                <a:latin typeface="Arial" charset="0"/>
                <a:ea typeface="ＭＳ Ｐゴシック" charset="0"/>
                <a:cs typeface="ＭＳ Ｐゴシック" charset="0"/>
              </a:rPr>
              <a:t>On behalf of WP9 team</a:t>
            </a:r>
          </a:p>
        </p:txBody>
      </p:sp>
      <p:sp>
        <p:nvSpPr>
          <p:cNvPr id="15364" name="Espace réservé du texte 3"/>
          <p:cNvSpPr>
            <a:spLocks/>
          </p:cNvSpPr>
          <p:nvPr/>
        </p:nvSpPr>
        <p:spPr bwMode="auto">
          <a:xfrm>
            <a:off x="1371600" y="5527675"/>
            <a:ext cx="6480175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/>
          <a:p>
            <a:pPr eaLnBrk="1" hangingPunct="1">
              <a:spcBef>
                <a:spcPct val="20000"/>
              </a:spcBef>
            </a:pPr>
            <a:r>
              <a:rPr lang="en-US" sz="1800" dirty="0">
                <a:solidFill>
                  <a:srgbClr val="0175B8"/>
                </a:solidFill>
              </a:rPr>
              <a:t>TCC#33</a:t>
            </a:r>
            <a:r>
              <a:rPr lang="en-US" sz="1800" dirty="0" smtClean="0">
                <a:solidFill>
                  <a:srgbClr val="0175B8"/>
                </a:solidFill>
              </a:rPr>
              <a:t>, </a:t>
            </a:r>
            <a:r>
              <a:rPr lang="en-US" sz="1800" dirty="0">
                <a:solidFill>
                  <a:srgbClr val="0175B8"/>
                </a:solidFill>
              </a:rPr>
              <a:t>13 July 2017</a:t>
            </a:r>
          </a:p>
        </p:txBody>
      </p:sp>
    </p:spTree>
    <p:extLst>
      <p:ext uri="{BB962C8B-B14F-4D97-AF65-F5344CB8AC3E}">
        <p14:creationId xmlns:p14="http://schemas.microsoft.com/office/powerpoint/2010/main" val="338696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CC review_K.Brodzinski 2017.04.04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00"/>
          </a:xfrm>
          <a:gradFill>
            <a:gsLst>
              <a:gs pos="0">
                <a:schemeClr val="accent1">
                  <a:tint val="66000"/>
                  <a:satMod val="160000"/>
                  <a:lumMod val="75000"/>
                  <a:lumOff val="25000"/>
                </a:schemeClr>
              </a:gs>
              <a:gs pos="25000">
                <a:schemeClr val="accent1">
                  <a:tint val="44500"/>
                  <a:satMod val="160000"/>
                </a:schemeClr>
              </a:gs>
              <a:gs pos="93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en-US" dirty="0" smtClean="0"/>
              <a:t>Heat load evolution  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33400" y="4941168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New 4.5 K cold box will have liquefaction capacity of ~7 g/s and will allow for using of full capacity of 2 K pumping units (~3.5 g/s @30 mbar)  as well as to cover client and distribution heat load with safety factor of ~1.5.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980728"/>
            <a:ext cx="6498899" cy="3743268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533400" y="1296357"/>
            <a:ext cx="8153400" cy="5093682"/>
            <a:chOff x="533400" y="1296357"/>
            <a:chExt cx="8153400" cy="5093682"/>
          </a:xfrm>
        </p:grpSpPr>
        <p:grpSp>
          <p:nvGrpSpPr>
            <p:cNvPr id="6" name="Group 5"/>
            <p:cNvGrpSpPr/>
            <p:nvPr/>
          </p:nvGrpSpPr>
          <p:grpSpPr>
            <a:xfrm>
              <a:off x="4113679" y="1296357"/>
              <a:ext cx="1962869" cy="475311"/>
              <a:chOff x="4113679" y="1296357"/>
              <a:chExt cx="1962869" cy="475311"/>
            </a:xfrm>
          </p:grpSpPr>
          <p:cxnSp>
            <p:nvCxnSpPr>
              <p:cNvPr id="10" name="Straight Connector 9"/>
              <p:cNvCxnSpPr/>
              <p:nvPr/>
            </p:nvCxnSpPr>
            <p:spPr>
              <a:xfrm flipV="1">
                <a:off x="5284460" y="1296357"/>
                <a:ext cx="792088" cy="432048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4113679" y="1402336"/>
                <a:ext cx="1106393" cy="369332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Warning !</a:t>
                </a:r>
                <a:endParaRPr lang="en-GB" dirty="0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533400" y="5805264"/>
              <a:ext cx="81534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600" dirty="0" smtClean="0">
                  <a:solidFill>
                    <a:srgbClr val="FF0000"/>
                  </a:solidFill>
                </a:rPr>
                <a:t>Warning!</a:t>
              </a:r>
              <a:r>
                <a:rPr lang="en-US" sz="1600" dirty="0" smtClean="0"/>
                <a:t> No additional helium pumps can be added to the infrastructure respecting present planning and integration constraints.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277058" y="3739892"/>
            <a:ext cx="33750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dirty="0" smtClean="0"/>
              <a:t>Factor 1.5 applied for contingency on needed flow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020272" y="116632"/>
            <a:ext cx="1944216" cy="830997"/>
          </a:xfrm>
          <a:prstGeom prst="rect">
            <a:avLst/>
          </a:prstGeom>
          <a:solidFill>
            <a:srgbClr val="FF8D3F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rgbClr val="660066"/>
                </a:solidFill>
              </a:rPr>
              <a:t>CC review 2017.04.04</a:t>
            </a:r>
            <a:endParaRPr lang="en-US" sz="24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33184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TE/CRG_K.Brodzinski 2017.07.12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6000"/>
          </a:xfrm>
          <a:gradFill>
            <a:gsLst>
              <a:gs pos="0">
                <a:schemeClr val="accent1">
                  <a:tint val="66000"/>
                  <a:satMod val="160000"/>
                  <a:lumMod val="75000"/>
                  <a:lumOff val="25000"/>
                </a:schemeClr>
              </a:gs>
              <a:gs pos="25000">
                <a:schemeClr val="accent1">
                  <a:tint val="44500"/>
                  <a:satMod val="160000"/>
                </a:schemeClr>
              </a:gs>
              <a:gs pos="93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en-US" dirty="0" smtClean="0"/>
              <a:t>CC Heat load evolution</a:t>
            </a: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980728"/>
            <a:ext cx="4203096" cy="2561672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79512" y="3726396"/>
            <a:ext cx="8767944" cy="2893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New 4.5 K cold box will have liquefaction capacity of ~7 g/s and will allow for using of full capacity of 2 K pumping units (~3.5 g/s @30 mbar)  as well as to cover client and distribution heat load with safety factor of ~1.5.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 smtClean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/>
              <a:t>No additional helium pumps can be added to the infrastructure respecting present planning and integration constraints</a:t>
            </a:r>
            <a:r>
              <a:rPr lang="en-US" sz="1400" dirty="0" smtClean="0"/>
              <a:t>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1400" dirty="0" smtClean="0"/>
              <a:t>Last increase of heat load by 5 W/cavity make an increase of total required 2 K flow above the design limits of the helium pumps. Operation above the limit of 3.5 g/s is not guaranteed </a:t>
            </a:r>
            <a:r>
              <a:rPr lang="en-US" sz="1400" smtClean="0"/>
              <a:t>and could </a:t>
            </a:r>
            <a:r>
              <a:rPr lang="en-US" sz="1400" dirty="0" smtClean="0"/>
              <a:t>be possible only if assumed theoretical heat load reflects precisely the reality or/and operation will be done at the higher temperature still keeping superfluid helium in the bath e.g. at 2.05 K. </a:t>
            </a:r>
            <a:r>
              <a:rPr lang="en-US" sz="1400" b="1" dirty="0" smtClean="0">
                <a:solidFill>
                  <a:srgbClr val="FF0000"/>
                </a:solidFill>
              </a:rPr>
              <a:t>These solutions shall not be assumed now as standard approach to design and operation the system but should be kept as last security margin.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sz="1400" dirty="0" smtClean="0"/>
          </a:p>
        </p:txBody>
      </p:sp>
      <p:grpSp>
        <p:nvGrpSpPr>
          <p:cNvPr id="4" name="Group 3"/>
          <p:cNvGrpSpPr/>
          <p:nvPr/>
        </p:nvGrpSpPr>
        <p:grpSpPr>
          <a:xfrm>
            <a:off x="4499992" y="980728"/>
            <a:ext cx="4447464" cy="2561672"/>
            <a:chOff x="4499992" y="980728"/>
            <a:chExt cx="4447464" cy="2561672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499992" y="980728"/>
              <a:ext cx="4447464" cy="2561672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5058960" y="2867135"/>
              <a:ext cx="337506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000" dirty="0" smtClean="0"/>
                <a:t>Factor 1.5 applied for contingency on needed flow</a:t>
              </a: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6012160" y="1731288"/>
              <a:ext cx="2088232" cy="0"/>
            </a:xfrm>
            <a:prstGeom prst="line">
              <a:avLst/>
            </a:prstGeom>
            <a:ln w="15875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748279" y="1517859"/>
              <a:ext cx="117583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sz="1000" dirty="0" smtClean="0"/>
                <a:t>Limit for design</a:t>
              </a:r>
            </a:p>
          </p:txBody>
        </p:sp>
        <p:sp>
          <p:nvSpPr>
            <p:cNvPr id="22" name="Explosion 1 21"/>
            <p:cNvSpPr/>
            <p:nvPr/>
          </p:nvSpPr>
          <p:spPr>
            <a:xfrm>
              <a:off x="6660232" y="1348628"/>
              <a:ext cx="936104" cy="576064"/>
            </a:xfrm>
            <a:prstGeom prst="irregularSeal1">
              <a:avLst/>
            </a:prstGeom>
            <a:noFill/>
            <a:ln w="9525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904146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116632"/>
            <a:ext cx="7992888" cy="59873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2411760" y="1988840"/>
            <a:ext cx="2736304" cy="1416353"/>
            <a:chOff x="2411760" y="1988840"/>
            <a:chExt cx="2736304" cy="1416353"/>
          </a:xfrm>
        </p:grpSpPr>
        <p:sp>
          <p:nvSpPr>
            <p:cNvPr id="6" name="6-Point Star 5"/>
            <p:cNvSpPr/>
            <p:nvPr/>
          </p:nvSpPr>
          <p:spPr>
            <a:xfrm>
              <a:off x="4860032" y="1988840"/>
              <a:ext cx="288032" cy="360040"/>
            </a:xfrm>
            <a:prstGeom prst="star6">
              <a:avLst/>
            </a:prstGeom>
            <a:solidFill>
              <a:srgbClr val="FFFF66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411760" y="2204864"/>
              <a:ext cx="2088232" cy="1200329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660066"/>
                  </a:solidFill>
                </a:rPr>
                <a:t>Target or design point would be appreciated         </a:t>
              </a:r>
              <a:r>
                <a:rPr lang="en-US" i="1" dirty="0" smtClean="0">
                  <a:solidFill>
                    <a:srgbClr val="660066"/>
                  </a:solidFill>
                </a:rPr>
                <a:t>(not only MV)</a:t>
              </a: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6588224" y="4293096"/>
            <a:ext cx="2483768" cy="1631216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660066"/>
                </a:solidFill>
              </a:rPr>
              <a:t>At least the maximum heat load considering all the other contributors “nominal” would help</a:t>
            </a:r>
            <a:endParaRPr lang="en-US" sz="2000" dirty="0">
              <a:solidFill>
                <a:srgbClr val="66006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954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11435</TotalTime>
  <Words>351</Words>
  <Application>Microsoft Macintosh PowerPoint</Application>
  <PresentationFormat>On-screen Show (4:3)</PresentationFormat>
  <Paragraphs>29</Paragraphs>
  <Slides>4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Custom Design</vt:lpstr>
      <vt:lpstr>HL-LHC Cryogenics, SPS-BA6 Cryogenic cooling capacities, and limits!</vt:lpstr>
      <vt:lpstr>Heat load evolution  </vt:lpstr>
      <vt:lpstr>CC Heat load evolution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 Cryogenic Warm Compressors  Redundancy Project  CRG-TM – review 12.01.2012</dc:title>
  <dc:creator>kbrodzin</dc:creator>
  <cp:lastModifiedBy>Serge Claudet</cp:lastModifiedBy>
  <cp:revision>879</cp:revision>
  <cp:lastPrinted>2013-06-20T13:35:46Z</cp:lastPrinted>
  <dcterms:created xsi:type="dcterms:W3CDTF">2012-01-11T13:16:42Z</dcterms:created>
  <dcterms:modified xsi:type="dcterms:W3CDTF">2017-07-13T13:31:56Z</dcterms:modified>
</cp:coreProperties>
</file>